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64" r:id="rId2"/>
    <p:sldId id="256" r:id="rId3"/>
    <p:sldId id="265" r:id="rId4"/>
    <p:sldId id="258" r:id="rId5"/>
    <p:sldId id="268" r:id="rId6"/>
    <p:sldId id="267" r:id="rId7"/>
    <p:sldId id="257" r:id="rId8"/>
    <p:sldId id="263" r:id="rId9"/>
    <p:sldId id="259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28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4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582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384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776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243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14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671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87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880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189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02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99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39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215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863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B5C5B1-7923-4375-93A0-5EE887F06C4B}" type="datetimeFigureOut">
              <a:rPr lang="ru-RU" smtClean="0"/>
              <a:t>05.10.2024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FB4A2-00A0-41C7-85B7-BB13A752ABE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398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05BD3-D3D1-4C26-A04E-7E3E4143B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</a:pPr>
            <a:r>
              <a:rPr lang="ru-RU" sz="2000" dirty="0">
                <a:solidFill>
                  <a:prstClr val="white"/>
                </a:solidFill>
                <a:ea typeface="+mn-ea"/>
                <a:cs typeface="+mn-cs"/>
              </a:rPr>
              <a:t>    </a:t>
            </a:r>
            <a: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МОУ СОШ № 78</a:t>
            </a:r>
            <a:b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Учитель английского языка</a:t>
            </a:r>
            <a:b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Рик О. В.</a:t>
            </a:r>
            <a:b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Тема: «Исследование происхождения слова </a:t>
            </a:r>
            <a:r>
              <a:rPr lang="en-US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Moscow</a:t>
            </a:r>
            <a:r>
              <a:rPr lang="ru-RU" sz="2000">
                <a:solidFill>
                  <a:prstClr val="white"/>
                </a:solidFill>
                <a:latin typeface="+mn-lt"/>
                <a:ea typeface="+mn-ea"/>
                <a:cs typeface="+mn-cs"/>
              </a:rPr>
              <a:t>» 6 </a:t>
            </a:r>
            <a:r>
              <a:rPr lang="ru-RU" sz="2000" dirty="0" err="1">
                <a:solidFill>
                  <a:prstClr val="white"/>
                </a:solidFill>
                <a:latin typeface="+mn-lt"/>
                <a:ea typeface="+mn-ea"/>
                <a:cs typeface="+mn-cs"/>
              </a:rPr>
              <a:t>клас</a:t>
            </a:r>
            <a:r>
              <a:rPr lang="en-US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c</a:t>
            </a:r>
            <a: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 </a:t>
            </a:r>
            <a:br>
              <a:rPr lang="en-US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К учебнику «</a:t>
            </a:r>
            <a:r>
              <a:rPr lang="en-US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Rainbow English</a:t>
            </a:r>
            <a: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»</a:t>
            </a:r>
            <a:br>
              <a:rPr lang="ru-RU" sz="20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157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B6CEB-8794-4CC6-84A5-21BAA697D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7" y="452718"/>
            <a:ext cx="10789920" cy="984196"/>
          </a:xfrm>
        </p:spPr>
        <p:txBody>
          <a:bodyPr/>
          <a:lstStyle/>
          <a:p>
            <a:pPr marL="342900" lvl="0" indent="-342900" algn="ctr">
              <a:spcBef>
                <a:spcPts val="1000"/>
              </a:spcBef>
            </a:pPr>
            <a:r>
              <a:rPr lang="ru-RU" sz="2800" dirty="0">
                <a:solidFill>
                  <a:prstClr val="white"/>
                </a:solidFill>
              </a:rPr>
              <a:t>А сайт радиостанции Москвы в FM диапазоне по-английски называется MOSKVA.FM.</a:t>
            </a:r>
            <a:br>
              <a:rPr lang="ru-RU" sz="2000" dirty="0">
                <a:solidFill>
                  <a:prstClr val="white"/>
                </a:solidFill>
              </a:rPr>
            </a:b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FF10953-1556-41A8-B29D-CA736816B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091" y="2922587"/>
            <a:ext cx="5032757" cy="335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097EE2-4B23-4A64-9EC6-C7BE96A1CC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9" y="2922587"/>
            <a:ext cx="5110422" cy="3355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8441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D63307-0B40-4882-84CB-778F1F101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31" y="420875"/>
            <a:ext cx="9913903" cy="1943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/>
              <a:t>А многие историки объясняют превращение слова «Moskov» в «Moscow» простой грамматической ошибкой!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F04D34-1E47-47EA-A4C5-9A9C43806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99" y="2611329"/>
            <a:ext cx="5683913" cy="393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170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2F8B3-5776-4BFC-A155-4465BC6C5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Moskva</a:t>
            </a:r>
            <a:r>
              <a:rPr lang="ru-RU" dirty="0"/>
              <a:t>, </a:t>
            </a:r>
            <a:r>
              <a:rPr lang="en-US" dirty="0"/>
              <a:t>Moskov </a:t>
            </a:r>
            <a:r>
              <a:rPr lang="ru-RU" dirty="0"/>
              <a:t>или </a:t>
            </a:r>
            <a:r>
              <a:rPr lang="en-US" dirty="0"/>
              <a:t>Moscow?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AF1090A-6333-47E4-9104-692EB9617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82" y="1359508"/>
            <a:ext cx="4172972" cy="5216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538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95CE82-8A82-4950-B698-8C8FD5B5F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940643" cy="1400530"/>
          </a:xfrm>
        </p:spPr>
        <p:txBody>
          <a:bodyPr/>
          <a:lstStyle/>
          <a:p>
            <a:r>
              <a:rPr lang="ru-RU" dirty="0">
                <a:latin typeface="Century Gothic" panose="020B0502020202020204" pitchFamily="34" charset="0"/>
              </a:rPr>
              <a:t> Город Москва по-английски звучит как «Moscow»</a:t>
            </a:r>
            <a:br>
              <a:rPr lang="ru-RU" dirty="0">
                <a:latin typeface="Century Gothic" panose="020B0502020202020204" pitchFamily="34" charset="0"/>
              </a:rPr>
            </a:br>
            <a:br>
              <a:rPr lang="ru-RU" dirty="0">
                <a:latin typeface="Century Gothic" panose="020B0502020202020204" pitchFamily="34" charset="0"/>
              </a:rPr>
            </a:b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Мои ученики часто спрашивают меня почему так произошло?</a:t>
            </a:r>
          </a:p>
        </p:txBody>
      </p:sp>
    </p:spTree>
    <p:extLst>
      <p:ext uri="{BB962C8B-B14F-4D97-AF65-F5344CB8AC3E}">
        <p14:creationId xmlns:p14="http://schemas.microsoft.com/office/powerpoint/2010/main" val="368523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5DF68-F5D2-4A9C-9F49-E53E8F8C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418011"/>
            <a:ext cx="10597364" cy="4503945"/>
          </a:xfrm>
        </p:spPr>
        <p:txBody>
          <a:bodyPr/>
          <a:lstStyle/>
          <a:p>
            <a:r>
              <a:rPr lang="ru-RU" sz="2800" b="1" dirty="0">
                <a:ea typeface="Cambria" panose="02040503050406030204" pitchFamily="18" charset="0"/>
              </a:rPr>
              <a:t>Заглянем в историю!</a:t>
            </a:r>
            <a:br>
              <a:rPr lang="ru-RU" sz="2800" b="1" dirty="0">
                <a:ea typeface="Cambria" panose="02040503050406030204" pitchFamily="18" charset="0"/>
              </a:rPr>
            </a:br>
            <a:r>
              <a:rPr lang="ru-RU" sz="2800" dirty="0">
                <a:ea typeface="Cambria" panose="02040503050406030204" pitchFamily="18" charset="0"/>
              </a:rPr>
              <a:t>Изначально, город, основанный Юрием Долгоруким, назывался «град </a:t>
            </a:r>
            <a:r>
              <a:rPr lang="ru-RU" sz="2800" dirty="0" err="1">
                <a:ea typeface="Cambria" panose="02040503050406030204" pitchFamily="18" charset="0"/>
              </a:rPr>
              <a:t>Москов</a:t>
            </a:r>
            <a:r>
              <a:rPr lang="ru-RU" sz="2800" dirty="0">
                <a:ea typeface="Cambria" panose="02040503050406030204" pitchFamily="18" charset="0"/>
              </a:rPr>
              <a:t>». Юрий очень любил «</a:t>
            </a:r>
            <a:r>
              <a:rPr lang="ru-RU" sz="2800" dirty="0" err="1">
                <a:ea typeface="Cambria" panose="02040503050406030204" pitchFamily="18" charset="0"/>
              </a:rPr>
              <a:t>Москов</a:t>
            </a:r>
            <a:r>
              <a:rPr lang="ru-RU" sz="2800" dirty="0">
                <a:ea typeface="Cambria" panose="02040503050406030204" pitchFamily="18" charset="0"/>
              </a:rPr>
              <a:t>» и активно приглашал своих союзников-иностранцев в свой новый город, рассылая им письма с приглашениями.</a:t>
            </a:r>
            <a:br>
              <a:rPr lang="ru-RU" sz="2800" dirty="0">
                <a:ea typeface="Cambria" panose="02040503050406030204" pitchFamily="18" charset="0"/>
              </a:rPr>
            </a:br>
            <a:b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ru-RU" sz="2800" dirty="0"/>
            </a:br>
            <a:br>
              <a:rPr lang="ru-RU" sz="2800" dirty="0"/>
            </a:br>
            <a:endParaRPr lang="ru-RU" sz="28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A3249592-EFFA-4A05-9CD2-B6A810D71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52" y="2882172"/>
            <a:ext cx="4914659" cy="3647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C8361E-9C5E-4C10-B520-EF8EB3669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77" y="2882172"/>
            <a:ext cx="2876006" cy="364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45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50D2A2-889E-4D3A-B6E2-9FA51CA6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980" y="420061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Вот цитата из Ипатьевской летописи 1147 года:</a:t>
            </a:r>
            <a:br>
              <a:rPr lang="ru-RU" sz="2800" dirty="0"/>
            </a:br>
            <a:r>
              <a:rPr lang="ru-RU" sz="2800" dirty="0"/>
              <a:t>Вспомним историческую фразу князя Юрия Долгорукого «Приходи ко мне, брате, в </a:t>
            </a:r>
            <a:r>
              <a:rPr lang="ru-RU" sz="2800" dirty="0" err="1"/>
              <a:t>Москов</a:t>
            </a:r>
            <a:r>
              <a:rPr lang="ru-RU" sz="2800" dirty="0"/>
              <a:t>» в грамоте 1147 года. Современное и привычное звучание столицы датируется лишь 14 веком.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A449CB-3731-4CD5-B9F6-AE23EF075E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3" b="35955"/>
          <a:stretch/>
        </p:blipFill>
        <p:spPr>
          <a:xfrm>
            <a:off x="6059489" y="2999231"/>
            <a:ext cx="5721531" cy="3688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091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6049AC-3A05-4267-B813-460436C89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721556"/>
          </a:xfrm>
        </p:spPr>
        <p:txBody>
          <a:bodyPr/>
          <a:lstStyle/>
          <a:p>
            <a:r>
              <a:rPr lang="ru-RU" dirty="0"/>
              <a:t>Как известно в английском языке нет падежей, поэтому, романо-германские народы решили оставить название русского «града» в первоначальном облике, как в письмах Юрия - «Moskov».</a:t>
            </a:r>
          </a:p>
        </p:txBody>
      </p:sp>
    </p:spTree>
    <p:extLst>
      <p:ext uri="{BB962C8B-B14F-4D97-AF65-F5344CB8AC3E}">
        <p14:creationId xmlns:p14="http://schemas.microsoft.com/office/powerpoint/2010/main" val="3077468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B28AF9-DD2E-4570-8F69-4E47039BE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52717"/>
            <a:ext cx="10453511" cy="2029225"/>
          </a:xfrm>
        </p:spPr>
        <p:txBody>
          <a:bodyPr/>
          <a:lstStyle/>
          <a:p>
            <a:r>
              <a:rPr lang="ru-RU" sz="3200" dirty="0">
                <a:solidFill>
                  <a:srgbClr val="FEFAC9"/>
                </a:solidFill>
                <a:latin typeface="+mn-lt"/>
                <a:cs typeface="Arial" panose="020B0604020202020204" pitchFamily="34" charset="0"/>
              </a:rPr>
              <a:t>Раннее упоминание реки, княжества и города звучало тоже именно «</a:t>
            </a:r>
            <a:r>
              <a:rPr lang="ru-RU" sz="3200" dirty="0" err="1">
                <a:solidFill>
                  <a:srgbClr val="FEFAC9"/>
                </a:solidFill>
                <a:latin typeface="+mn-lt"/>
                <a:cs typeface="Arial" panose="020B0604020202020204" pitchFamily="34" charset="0"/>
              </a:rPr>
              <a:t>Москов</a:t>
            </a:r>
            <a:r>
              <a:rPr lang="ru-RU" sz="3200" dirty="0">
                <a:solidFill>
                  <a:srgbClr val="FEFAC9"/>
                </a:solidFill>
                <a:latin typeface="+mn-lt"/>
                <a:cs typeface="Arial" panose="020B0604020202020204" pitchFamily="34" charset="0"/>
              </a:rPr>
              <a:t>», а на английском </a:t>
            </a:r>
            <a:r>
              <a:rPr lang="en-US" sz="3200" dirty="0">
                <a:solidFill>
                  <a:srgbClr val="FEFAC9"/>
                </a:solidFill>
                <a:latin typeface="+mn-lt"/>
                <a:cs typeface="Arial" panose="020B0604020202020204" pitchFamily="34" charset="0"/>
              </a:rPr>
              <a:t>Moskva River</a:t>
            </a:r>
            <a:r>
              <a:rPr lang="ru-RU" sz="3200" dirty="0">
                <a:solidFill>
                  <a:srgbClr val="FEFAC9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ru-RU" sz="3200" dirty="0">
                <a:solidFill>
                  <a:srgbClr val="FEFAC9"/>
                </a:solidFill>
                <a:latin typeface="+mn-lt"/>
                <a:cs typeface="Arial" panose="020B0604020202020204" pitchFamily="34" charset="0"/>
              </a:rPr>
            </a:br>
            <a:endParaRPr lang="ru-RU" sz="3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AA03BFA-FE03-4460-894E-8525C27DB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04" y="2335436"/>
            <a:ext cx="6511752" cy="4069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906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317C6-64D8-4BC1-AB14-E387F230C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00" y="170495"/>
            <a:ext cx="10744378" cy="856794"/>
          </a:xfrm>
        </p:spPr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В Оксфордском словаре иностранцы пишут название Москвы как Moscow.</a:t>
            </a:r>
            <a:br>
              <a:rPr lang="en-US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C43A196-06AC-4F80-938C-2E9AEFFA63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67" t="584" r="3077" b="-12636"/>
          <a:stretch/>
        </p:blipFill>
        <p:spPr>
          <a:xfrm>
            <a:off x="699911" y="1230488"/>
            <a:ext cx="9268178" cy="643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18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5D8D4-8AAA-43B5-A9D9-C16ED0CC9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40198" cy="2098571"/>
          </a:xfrm>
        </p:spPr>
        <p:txBody>
          <a:bodyPr/>
          <a:lstStyle/>
          <a:p>
            <a:r>
              <a:rPr lang="ru-RU" sz="3200" dirty="0"/>
              <a:t>Хотя на почтовых отправлениях из США и других англоязычных стран, пункт назначения столица России указывается </a:t>
            </a:r>
            <a:r>
              <a:rPr lang="en-US" sz="3200" dirty="0"/>
              <a:t>Moskva (Russian Post)</a:t>
            </a:r>
            <a:endParaRPr lang="ru-RU" sz="3200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AD0A20B9-9F40-49E8-8687-F985F93CDB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864908"/>
            <a:ext cx="6015368" cy="3349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74792AE-A04A-4727-A6EA-76BDF6E91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1" y="2864908"/>
            <a:ext cx="4430922" cy="3264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155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231</TotalTime>
  <Words>142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Cambria</vt:lpstr>
      <vt:lpstr>Century Gothic</vt:lpstr>
      <vt:lpstr>Wingdings 3</vt:lpstr>
      <vt:lpstr>Ион</vt:lpstr>
      <vt:lpstr>    МОУ СОШ № 78 Учитель английского языка Рик О. В. Тема: «Исследование происхождения слова Moscow» 6 класc  К учебнику «Rainbow English» </vt:lpstr>
      <vt:lpstr>Moskva, Moskov или Moscow?</vt:lpstr>
      <vt:lpstr> Город Москва по-английски звучит как «Moscow»   Мои ученики часто спрашивают меня почему так произошло?</vt:lpstr>
      <vt:lpstr>Заглянем в историю! Изначально, город, основанный Юрием Долгоруким, назывался «град Москов». Юрий очень любил «Москов» и активно приглашал своих союзников-иностранцев в свой новый город, рассылая им письма с приглашениями.    </vt:lpstr>
      <vt:lpstr>Презентация PowerPoint</vt:lpstr>
      <vt:lpstr>Как известно в английском языке нет падежей, поэтому, романо-германские народы решили оставить название русского «града» в первоначальном облике, как в письмах Юрия - «Moskov».</vt:lpstr>
      <vt:lpstr>Раннее упоминание реки, княжества и города звучало тоже именно «Москов», а на английском Moskva River  </vt:lpstr>
      <vt:lpstr>В Оксфордском словаре иностранцы пишут название Москвы как Moscow. </vt:lpstr>
      <vt:lpstr>Хотя на почтовых отправлениях из США и других англоязычных стран, пункт назначения столица России указывается Moskva (Russian Post)</vt:lpstr>
      <vt:lpstr>А сайт радиостанции Москвы в FM диапазоне по-английски называется MOSKVA.FM.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‘Moscow’?</dc:title>
  <dc:creator>Rick</dc:creator>
  <cp:lastModifiedBy>Rick</cp:lastModifiedBy>
  <cp:revision>32</cp:revision>
  <dcterms:created xsi:type="dcterms:W3CDTF">2021-10-19T09:50:54Z</dcterms:created>
  <dcterms:modified xsi:type="dcterms:W3CDTF">2024-10-05T05:20:18Z</dcterms:modified>
</cp:coreProperties>
</file>