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9" r:id="rId3"/>
    <p:sldId id="257" r:id="rId4"/>
    <p:sldId id="261" r:id="rId5"/>
    <p:sldId id="262" r:id="rId6"/>
    <p:sldId id="279" r:id="rId7"/>
    <p:sldId id="291" r:id="rId8"/>
    <p:sldId id="272" r:id="rId9"/>
    <p:sldId id="285" r:id="rId10"/>
    <p:sldId id="263" r:id="rId11"/>
    <p:sldId id="264" r:id="rId12"/>
    <p:sldId id="292" r:id="rId13"/>
    <p:sldId id="293" r:id="rId14"/>
    <p:sldId id="296" r:id="rId15"/>
    <p:sldId id="294" r:id="rId16"/>
    <p:sldId id="295" r:id="rId17"/>
    <p:sldId id="275" r:id="rId18"/>
    <p:sldId id="290" r:id="rId19"/>
    <p:sldId id="276"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0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794" y="-3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AB4EEBB-F4C2-4074-A5CC-17AD449D4F2B}" type="datetimeFigureOut">
              <a:rPr lang="ru-RU" smtClean="0"/>
              <a:pPr/>
              <a:t>04.10.2024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3F27574-9AD6-4E18-BC4B-F8F77289A1AE}"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AB4EEBB-F4C2-4074-A5CC-17AD449D4F2B}" type="datetimeFigureOut">
              <a:rPr lang="ru-RU" smtClean="0"/>
              <a:pPr/>
              <a:t>04.10.2024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3F27574-9AD6-4E18-BC4B-F8F77289A1AE}"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AB4EEBB-F4C2-4074-A5CC-17AD449D4F2B}" type="datetimeFigureOut">
              <a:rPr lang="ru-RU" smtClean="0"/>
              <a:pPr/>
              <a:t>04.10.2024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3F27574-9AD6-4E18-BC4B-F8F77289A1AE}"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AB4EEBB-F4C2-4074-A5CC-17AD449D4F2B}" type="datetimeFigureOut">
              <a:rPr lang="ru-RU" smtClean="0"/>
              <a:pPr/>
              <a:t>04.10.2024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3F27574-9AD6-4E18-BC4B-F8F77289A1AE}"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AB4EEBB-F4C2-4074-A5CC-17AD449D4F2B}" type="datetimeFigureOut">
              <a:rPr lang="ru-RU" smtClean="0"/>
              <a:pPr/>
              <a:t>04.10.2024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3F27574-9AD6-4E18-BC4B-F8F77289A1AE}"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AB4EEBB-F4C2-4074-A5CC-17AD449D4F2B}" type="datetimeFigureOut">
              <a:rPr lang="ru-RU" smtClean="0"/>
              <a:pPr/>
              <a:t>04.10.2024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3F27574-9AD6-4E18-BC4B-F8F77289A1AE}"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AB4EEBB-F4C2-4074-A5CC-17AD449D4F2B}" type="datetimeFigureOut">
              <a:rPr lang="ru-RU" smtClean="0"/>
              <a:pPr/>
              <a:t>04.10.2024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3F27574-9AD6-4E18-BC4B-F8F77289A1AE}"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AB4EEBB-F4C2-4074-A5CC-17AD449D4F2B}" type="datetimeFigureOut">
              <a:rPr lang="ru-RU" smtClean="0"/>
              <a:pPr/>
              <a:t>04.10.2024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3F27574-9AD6-4E18-BC4B-F8F77289A1AE}"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B4EEBB-F4C2-4074-A5CC-17AD449D4F2B}" type="datetimeFigureOut">
              <a:rPr lang="ru-RU" smtClean="0"/>
              <a:pPr/>
              <a:t>04.10.2024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3F27574-9AD6-4E18-BC4B-F8F77289A1AE}"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AB4EEBB-F4C2-4074-A5CC-17AD449D4F2B}" type="datetimeFigureOut">
              <a:rPr lang="ru-RU" smtClean="0"/>
              <a:pPr/>
              <a:t>04.10.2024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3F27574-9AD6-4E18-BC4B-F8F77289A1AE}"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AB4EEBB-F4C2-4074-A5CC-17AD449D4F2B}" type="datetimeFigureOut">
              <a:rPr lang="ru-RU" smtClean="0"/>
              <a:pPr/>
              <a:t>04.10.2024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3F27574-9AD6-4E18-BC4B-F8F77289A1AE}"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AB4EEBB-F4C2-4074-A5CC-17AD449D4F2B}" type="datetimeFigureOut">
              <a:rPr lang="ru-RU" smtClean="0"/>
              <a:pPr/>
              <a:t>04.10.2024</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3F27574-9AD6-4E18-BC4B-F8F77289A1A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hyperlink" Target="https://aquabalt.ru/blog/serebryannaya-pitevaya-voda-i-ee-osobennosti" TargetMode="External"/><Relationship Id="rId3" Type="http://schemas.openxmlformats.org/officeDocument/2006/relationships/hyperlink" Target="https://ru.pinterest.com/pin/299770918953907828/" TargetMode="External"/><Relationship Id="rId7" Type="http://schemas.openxmlformats.org/officeDocument/2006/relationships/hyperlink" Target="https://riamediabank.ru/media/511963.html" TargetMode="External"/><Relationship Id="rId2" Type="http://schemas.openxmlformats.org/officeDocument/2006/relationships/hyperlink" Target="http://www.planetaskazok.ru/rusnarskz/ivantsarevichserivolk?start=2" TargetMode="External"/><Relationship Id="rId1" Type="http://schemas.openxmlformats.org/officeDocument/2006/relationships/slideLayout" Target="../slideLayouts/slideLayout8.xml"/><Relationship Id="rId6" Type="http://schemas.openxmlformats.org/officeDocument/2006/relationships/hyperlink" Target="https://vodaplus.ru/blog/polza-kremnievoy-vody-dlya-zdorovya/" TargetMode="External"/><Relationship Id="rId5" Type="http://schemas.openxmlformats.org/officeDocument/2006/relationships/hyperlink" Target="http://www.filoli.ru/water/005-magnit-voda.php" TargetMode="External"/><Relationship Id="rId10" Type="http://schemas.openxmlformats.org/officeDocument/2006/relationships/hyperlink" Target="https://www.spb812.com/oserebritel-aktivator-ionizator-vody-iva-2-silver-s-cifrovym-taymerom.php" TargetMode="External"/><Relationship Id="rId4" Type="http://schemas.openxmlformats.org/officeDocument/2006/relationships/hyperlink" Target="https://arkhizstore.ru/blog_arhyz_stor/talaya-voda-polza-i-vred/" TargetMode="External"/><Relationship Id="rId9" Type="http://schemas.openxmlformats.org/officeDocument/2006/relationships/hyperlink" Target="https://dzen.ru/a/ZRRcuASAN1FztKHO"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03648" y="3416357"/>
            <a:ext cx="7488832" cy="1752600"/>
          </a:xfrm>
        </p:spPr>
        <p:txBody>
          <a:bodyPr>
            <a:noAutofit/>
          </a:bodyPr>
          <a:lstStyle/>
          <a:p>
            <a:r>
              <a:rPr lang="ru-RU" sz="2800" b="1" dirty="0" smtClean="0">
                <a:solidFill>
                  <a:schemeClr val="tx1"/>
                </a:solidFill>
                <a:latin typeface="Times New Roman" panose="02020603050405020304" pitchFamily="18" charset="0"/>
                <a:cs typeface="Times New Roman" panose="02020603050405020304" pitchFamily="18" charset="0"/>
              </a:rPr>
              <a:t>Выполнили: </a:t>
            </a:r>
            <a:r>
              <a:rPr lang="ru-RU" sz="2800" b="1" dirty="0">
                <a:solidFill>
                  <a:schemeClr val="tx1"/>
                </a:solidFill>
                <a:latin typeface="Times New Roman" panose="02020603050405020304" pitchFamily="18" charset="0"/>
                <a:cs typeface="Times New Roman" panose="02020603050405020304" pitchFamily="18" charset="0"/>
              </a:rPr>
              <a:t>Смирнова </a:t>
            </a:r>
            <a:r>
              <a:rPr lang="ru-RU" sz="2800" b="1" dirty="0" smtClean="0">
                <a:solidFill>
                  <a:schemeClr val="tx1"/>
                </a:solidFill>
                <a:latin typeface="Times New Roman" panose="02020603050405020304" pitchFamily="18" charset="0"/>
                <a:cs typeface="Times New Roman" panose="02020603050405020304" pitchFamily="18" charset="0"/>
              </a:rPr>
              <a:t>Ксения  2 </a:t>
            </a:r>
            <a:r>
              <a:rPr lang="ru-RU" sz="2800" b="1" dirty="0">
                <a:solidFill>
                  <a:schemeClr val="tx1"/>
                </a:solidFill>
                <a:latin typeface="Times New Roman" panose="02020603050405020304" pitchFamily="18" charset="0"/>
                <a:cs typeface="Times New Roman" panose="02020603050405020304" pitchFamily="18" charset="0"/>
              </a:rPr>
              <a:t>«Д» класс</a:t>
            </a:r>
          </a:p>
          <a:p>
            <a:r>
              <a:rPr lang="ru-RU" sz="2800" b="1" dirty="0" smtClean="0">
                <a:solidFill>
                  <a:schemeClr val="tx1"/>
                </a:solidFill>
                <a:latin typeface="Times New Roman" panose="02020603050405020304" pitchFamily="18" charset="0"/>
                <a:cs typeface="Times New Roman" panose="02020603050405020304" pitchFamily="18" charset="0"/>
              </a:rPr>
              <a:t>                        </a:t>
            </a:r>
            <a:r>
              <a:rPr lang="ru-RU" sz="2800" b="1" dirty="0" err="1" smtClean="0">
                <a:solidFill>
                  <a:schemeClr val="tx1"/>
                </a:solidFill>
                <a:latin typeface="Times New Roman" panose="02020603050405020304" pitchFamily="18" charset="0"/>
                <a:cs typeface="Times New Roman" panose="02020603050405020304" pitchFamily="18" charset="0"/>
              </a:rPr>
              <a:t>Коннов</a:t>
            </a:r>
            <a:r>
              <a:rPr lang="ru-RU" sz="2800" b="1" dirty="0" smtClean="0">
                <a:solidFill>
                  <a:schemeClr val="tx1"/>
                </a:solidFill>
                <a:latin typeface="Times New Roman" panose="02020603050405020304" pitchFamily="18" charset="0"/>
                <a:cs typeface="Times New Roman" panose="02020603050405020304" pitchFamily="18" charset="0"/>
              </a:rPr>
              <a:t> Александр  2 </a:t>
            </a:r>
            <a:r>
              <a:rPr lang="ru-RU" sz="2800" b="1" dirty="0">
                <a:solidFill>
                  <a:schemeClr val="tx1"/>
                </a:solidFill>
                <a:latin typeface="Times New Roman" panose="02020603050405020304" pitchFamily="18" charset="0"/>
                <a:cs typeface="Times New Roman" panose="02020603050405020304" pitchFamily="18" charset="0"/>
              </a:rPr>
              <a:t>«Е» </a:t>
            </a:r>
            <a:r>
              <a:rPr lang="ru-RU" sz="2800" b="1" dirty="0" smtClean="0">
                <a:solidFill>
                  <a:schemeClr val="tx1"/>
                </a:solidFill>
                <a:latin typeface="Times New Roman" panose="02020603050405020304" pitchFamily="18" charset="0"/>
                <a:cs typeface="Times New Roman" panose="02020603050405020304" pitchFamily="18" charset="0"/>
              </a:rPr>
              <a:t>класс</a:t>
            </a:r>
          </a:p>
          <a:p>
            <a:r>
              <a:rPr lang="ru-RU" sz="2800" b="1" dirty="0">
                <a:solidFill>
                  <a:schemeClr val="tx1"/>
                </a:solidFill>
                <a:latin typeface="Times New Roman" panose="02020603050405020304" pitchFamily="18" charset="0"/>
                <a:cs typeface="Times New Roman" panose="02020603050405020304" pitchFamily="18" charset="0"/>
              </a:rPr>
              <a:t>Руководители</a:t>
            </a:r>
            <a:r>
              <a:rPr lang="ru-RU" sz="2800" b="1" dirty="0" smtClean="0">
                <a:solidFill>
                  <a:schemeClr val="tx1"/>
                </a:solidFill>
                <a:latin typeface="Times New Roman" panose="02020603050405020304" pitchFamily="18" charset="0"/>
                <a:cs typeface="Times New Roman" panose="02020603050405020304" pitchFamily="18" charset="0"/>
              </a:rPr>
              <a:t>: Исаева </a:t>
            </a:r>
            <a:r>
              <a:rPr lang="ru-RU" sz="2800" b="1" dirty="0">
                <a:solidFill>
                  <a:schemeClr val="tx1"/>
                </a:solidFill>
                <a:latin typeface="Times New Roman" panose="02020603050405020304" pitchFamily="18" charset="0"/>
                <a:cs typeface="Times New Roman" panose="02020603050405020304" pitchFamily="18" charset="0"/>
              </a:rPr>
              <a:t>Е.В</a:t>
            </a:r>
            <a:r>
              <a:rPr lang="ru-RU" sz="2800" b="1" dirty="0" smtClean="0">
                <a:solidFill>
                  <a:schemeClr val="tx1"/>
                </a:solidFill>
                <a:latin typeface="Times New Roman" panose="02020603050405020304" pitchFamily="18" charset="0"/>
                <a:cs typeface="Times New Roman" panose="02020603050405020304" pitchFamily="18" charset="0"/>
              </a:rPr>
              <a:t>., Потапова </a:t>
            </a:r>
            <a:r>
              <a:rPr lang="ru-RU" sz="2800" b="1" dirty="0">
                <a:solidFill>
                  <a:schemeClr val="tx1"/>
                </a:solidFill>
                <a:latin typeface="Times New Roman" panose="02020603050405020304" pitchFamily="18" charset="0"/>
                <a:cs typeface="Times New Roman" panose="02020603050405020304" pitchFamily="18" charset="0"/>
              </a:rPr>
              <a:t>А.В., </a:t>
            </a:r>
          </a:p>
          <a:p>
            <a:r>
              <a:rPr lang="ru-RU" sz="2800" b="1" dirty="0">
                <a:solidFill>
                  <a:schemeClr val="tx1"/>
                </a:solidFill>
                <a:latin typeface="Times New Roman" panose="02020603050405020304" pitchFamily="18" charset="0"/>
                <a:cs typeface="Times New Roman" panose="02020603050405020304" pitchFamily="18" charset="0"/>
              </a:rPr>
              <a:t>учителя начальных классов </a:t>
            </a:r>
            <a:endParaRPr lang="ru-RU" sz="2800" b="1" dirty="0" smtClean="0">
              <a:solidFill>
                <a:schemeClr val="tx1"/>
              </a:solidFill>
              <a:latin typeface="Times New Roman" panose="02020603050405020304" pitchFamily="18" charset="0"/>
              <a:cs typeface="Times New Roman" panose="02020603050405020304" pitchFamily="18" charset="0"/>
            </a:endParaRPr>
          </a:p>
          <a:p>
            <a:r>
              <a:rPr lang="ru-RU" sz="2800" b="1" dirty="0" smtClean="0">
                <a:solidFill>
                  <a:schemeClr val="tx1"/>
                </a:solidFill>
                <a:latin typeface="Times New Roman" panose="02020603050405020304" pitchFamily="18" charset="0"/>
                <a:cs typeface="Times New Roman" panose="02020603050405020304" pitchFamily="18" charset="0"/>
              </a:rPr>
              <a:t>высшей категории</a:t>
            </a:r>
          </a:p>
          <a:p>
            <a:r>
              <a:rPr lang="ru-RU" sz="2800" b="1" dirty="0" smtClean="0">
                <a:solidFill>
                  <a:schemeClr val="tx1"/>
                </a:solidFill>
                <a:latin typeface="Times New Roman" panose="02020603050405020304" pitchFamily="18" charset="0"/>
                <a:cs typeface="Times New Roman" panose="02020603050405020304" pitchFamily="18" charset="0"/>
              </a:rPr>
              <a:t>ГБОУ Школа № 777, г. Москва</a:t>
            </a:r>
          </a:p>
        </p:txBody>
      </p:sp>
      <p:sp>
        <p:nvSpPr>
          <p:cNvPr id="2" name="Заголовок 1"/>
          <p:cNvSpPr>
            <a:spLocks noGrp="1"/>
          </p:cNvSpPr>
          <p:nvPr>
            <p:ph type="ctrTitle"/>
          </p:nvPr>
        </p:nvSpPr>
        <p:spPr>
          <a:xfrm>
            <a:off x="1187624" y="6913"/>
            <a:ext cx="7200800" cy="2190105"/>
          </a:xfrm>
        </p:spPr>
        <p:txBody>
          <a:bodyPr>
            <a:normAutofit/>
          </a:bodyPr>
          <a:lstStyle/>
          <a:p>
            <a:pPr marL="182880" indent="0">
              <a:buNone/>
            </a:pPr>
            <a:r>
              <a:rPr lang="ru-RU" dirty="0" smtClean="0">
                <a:solidFill>
                  <a:srgbClr val="D20F00"/>
                </a:solidFill>
              </a:rPr>
              <a:t>Существует ли живая вода?</a:t>
            </a:r>
            <a:endParaRPr lang="ru-RU" dirty="0">
              <a:solidFill>
                <a:srgbClr val="D20F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1268760"/>
            <a:ext cx="3047247" cy="2026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l="1" t="19178" r="7138"/>
          <a:stretch/>
        </p:blipFill>
        <p:spPr>
          <a:xfrm>
            <a:off x="7452320" y="214087"/>
            <a:ext cx="1414043" cy="1640948"/>
          </a:xfrm>
          <a:prstGeom prst="rect">
            <a:avLst/>
          </a:prstGeom>
        </p:spPr>
      </p:pic>
      <p:sp>
        <p:nvSpPr>
          <p:cNvPr id="2" name="Заголовок 1"/>
          <p:cNvSpPr>
            <a:spLocks noGrp="1"/>
          </p:cNvSpPr>
          <p:nvPr>
            <p:ph type="title"/>
          </p:nvPr>
        </p:nvSpPr>
        <p:spPr>
          <a:xfrm>
            <a:off x="611560" y="258251"/>
            <a:ext cx="7200800" cy="1080120"/>
          </a:xfrm>
        </p:spPr>
        <p:txBody>
          <a:bodyPr>
            <a:normAutofit fontScale="90000"/>
          </a:bodyPr>
          <a:lstStyle/>
          <a:p>
            <a:pPr marL="0" indent="0" algn="l">
              <a:buNone/>
            </a:pPr>
            <a:r>
              <a:rPr lang="ru-RU" dirty="0" smtClean="0"/>
              <a:t>Аппарат для создания живой  воды (ионизатор)</a:t>
            </a:r>
            <a:endParaRPr lang="ru-RU" dirty="0"/>
          </a:p>
        </p:txBody>
      </p:sp>
      <p:sp>
        <p:nvSpPr>
          <p:cNvPr id="4" name="Прямоугольник 3"/>
          <p:cNvSpPr/>
          <p:nvPr/>
        </p:nvSpPr>
        <p:spPr>
          <a:xfrm>
            <a:off x="539552" y="1844825"/>
            <a:ext cx="7344816" cy="4554220"/>
          </a:xfrm>
          <a:prstGeom prst="rect">
            <a:avLst/>
          </a:prstGeom>
        </p:spPr>
        <p:txBody>
          <a:bodyPr wrap="square">
            <a:spAutoFit/>
          </a:bodyPr>
          <a:lstStyle/>
          <a:p>
            <a:pPr algn="just"/>
            <a:r>
              <a:rPr lang="ru-RU" sz="2000" b="1" dirty="0" smtClean="0">
                <a:latin typeface="Times New Roman" panose="02020603050405020304" pitchFamily="18" charset="0"/>
                <a:cs typeface="Times New Roman" panose="02020603050405020304" pitchFamily="18" charset="0"/>
              </a:rPr>
              <a:t>      Ионизатор </a:t>
            </a:r>
            <a:r>
              <a:rPr lang="ru-RU" sz="2000" b="1" dirty="0">
                <a:latin typeface="Times New Roman" panose="02020603050405020304" pitchFamily="18" charset="0"/>
                <a:cs typeface="Times New Roman" panose="02020603050405020304" pitchFamily="18" charset="0"/>
              </a:rPr>
              <a:t>воды </a:t>
            </a:r>
            <a:r>
              <a:rPr lang="ru-RU" sz="2000" dirty="0">
                <a:latin typeface="Times New Roman" panose="02020603050405020304" pitchFamily="18" charset="0"/>
                <a:cs typeface="Times New Roman" panose="02020603050405020304" pitchFamily="18" charset="0"/>
              </a:rPr>
              <a:t>– достаточно простой прибор. Внутри него расположены два отсека, разделённые между собой перегородкой. В отсеки помещаются две металлические пластинки, тёмная и светлая, после чего в прибор наливается обычная водопроводная вода, а потом он подключается к розетке.  Через пять минут свойства воды изменятся. </a:t>
            </a:r>
            <a:endParaRPr lang="ru-RU" sz="2000" dirty="0" smtClean="0">
              <a:latin typeface="Times New Roman" panose="02020603050405020304" pitchFamily="18" charset="0"/>
              <a:cs typeface="Times New Roman" panose="02020603050405020304" pitchFamily="18" charset="0"/>
            </a:endParaRPr>
          </a:p>
          <a:p>
            <a:pPr algn="just"/>
            <a:r>
              <a:rPr lang="ru-RU" sz="2000" dirty="0" smtClean="0">
                <a:latin typeface="Times New Roman" panose="02020603050405020304" pitchFamily="18" charset="0"/>
                <a:cs typeface="Times New Roman" panose="02020603050405020304" pitchFamily="18" charset="0"/>
              </a:rPr>
              <a:t>      Нас </a:t>
            </a:r>
            <a:r>
              <a:rPr lang="ru-RU" sz="2000" dirty="0">
                <a:latin typeface="Times New Roman" panose="02020603050405020304" pitchFamily="18" charset="0"/>
                <a:cs typeface="Times New Roman" panose="02020603050405020304" pitchFamily="18" charset="0"/>
              </a:rPr>
              <a:t>интересовала только та вода, в которую была опущена светлая пластинка.  Она придаёт воде щелочные свойства и называется живой водой. По вкусу такая вода напоминает дождевую воду. Эта вода – натуральный стимулятор роста. Производители прибора пишут, что такая вода способна ускорять рост растений и проращивание семян. </a:t>
            </a:r>
            <a:r>
              <a:rPr lang="ru-RU" sz="2000" dirty="0" smtClean="0">
                <a:latin typeface="Times New Roman" panose="02020603050405020304" pitchFamily="18" charset="0"/>
                <a:cs typeface="Times New Roman" panose="02020603050405020304" pitchFamily="18" charset="0"/>
              </a:rPr>
              <a:t> Именно </a:t>
            </a:r>
            <a:r>
              <a:rPr lang="ru-RU" sz="2000" dirty="0">
                <a:latin typeface="Times New Roman" panose="02020603050405020304" pitchFamily="18" charset="0"/>
                <a:cs typeface="Times New Roman" panose="02020603050405020304" pitchFamily="18" charset="0"/>
              </a:rPr>
              <a:t>эти свойства живой воды мы решили проверить в ходе проведения нашего эксперимента.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817" y="4221088"/>
            <a:ext cx="2355708" cy="2474708"/>
          </a:xfrm>
          <a:prstGeom prst="rect">
            <a:avLst/>
          </a:prstGeom>
        </p:spPr>
      </p:pic>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3554828"/>
            <a:ext cx="2355726" cy="3140968"/>
          </a:xfrm>
          <a:prstGeom prst="rect">
            <a:avLst/>
          </a:prstGeom>
        </p:spPr>
      </p:pic>
      <p:pic>
        <p:nvPicPr>
          <p:cNvPr id="11" name="Рисунок 10"/>
          <p:cNvPicPr>
            <a:picLocks noChangeAspect="1"/>
          </p:cNvPicPr>
          <p:nvPr/>
        </p:nvPicPr>
        <p:blipFill rotWithShape="1">
          <a:blip r:embed="rId4" cstate="print">
            <a:extLst>
              <a:ext uri="{28A0092B-C50C-407E-A947-70E740481C1C}">
                <a14:useLocalDpi xmlns:a14="http://schemas.microsoft.com/office/drawing/2010/main" val="0"/>
              </a:ext>
            </a:extLst>
          </a:blip>
          <a:srcRect l="4703" t="3470" b="5557"/>
          <a:stretch/>
        </p:blipFill>
        <p:spPr>
          <a:xfrm>
            <a:off x="323528" y="188640"/>
            <a:ext cx="2224109" cy="2830965"/>
          </a:xfrm>
          <a:prstGeom prst="rect">
            <a:avLst/>
          </a:prstGeom>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9090" y="75645"/>
            <a:ext cx="5371162" cy="3749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491880" y="743415"/>
            <a:ext cx="4572000" cy="2308324"/>
          </a:xfrm>
          <a:prstGeom prst="rect">
            <a:avLst/>
          </a:prstGeom>
        </p:spPr>
        <p:txBody>
          <a:bodyPr>
            <a:spAutoFit/>
          </a:bodyPr>
          <a:lstStyle/>
          <a:p>
            <a:pPr algn="just"/>
            <a:r>
              <a:rPr lang="ru-RU" sz="2400" b="1" dirty="0">
                <a:latin typeface="Times New Roman" panose="02020603050405020304" pitchFamily="18" charset="0"/>
                <a:cs typeface="Times New Roman" panose="02020603050405020304" pitchFamily="18" charset="0"/>
              </a:rPr>
              <a:t>День 1</a:t>
            </a:r>
          </a:p>
          <a:p>
            <a:pPr algn="just"/>
            <a:r>
              <a:rPr lang="ru-RU" sz="2400" dirty="0">
                <a:latin typeface="Times New Roman" panose="02020603050405020304" pitchFamily="18" charset="0"/>
                <a:cs typeface="Times New Roman" panose="02020603050405020304" pitchFamily="18" charset="0"/>
              </a:rPr>
              <a:t>Мы решили выращивать фасоль и горох. Для начала мы завернули семена во влажные салфетки, пропитанные обычной и живой водой, и стали ждать.</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449354"/>
            <a:ext cx="2672866" cy="3563821"/>
          </a:xfrm>
          <a:prstGeom prst="rect">
            <a:avLst/>
          </a:prstGeom>
        </p:spPr>
      </p:pic>
    </p:spTree>
    <p:extLst>
      <p:ext uri="{BB962C8B-B14F-4D97-AF65-F5344CB8AC3E}">
        <p14:creationId xmlns:p14="http://schemas.microsoft.com/office/powerpoint/2010/main" val="524580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extLst>
              <a:ext uri="{28A0092B-C50C-407E-A947-70E740481C1C}">
                <a14:useLocalDpi xmlns:a14="http://schemas.microsoft.com/office/drawing/2010/main" val="0"/>
              </a:ext>
            </a:extLst>
          </a:blip>
          <a:srcRect l="15877" t="26950" r="7611" b="13447"/>
          <a:stretch/>
        </p:blipFill>
        <p:spPr>
          <a:xfrm>
            <a:off x="323528" y="332656"/>
            <a:ext cx="3169086" cy="2430050"/>
          </a:xfrm>
          <a:prstGeom prst="rect">
            <a:avLst/>
          </a:prstGeom>
        </p:spPr>
      </p:pic>
      <p:pic>
        <p:nvPicPr>
          <p:cNvPr id="3" name="Рисунок 2"/>
          <p:cNvPicPr>
            <a:picLocks noChangeAspect="1"/>
          </p:cNvPicPr>
          <p:nvPr/>
        </p:nvPicPr>
        <p:blipFill rotWithShape="1">
          <a:blip r:embed="rId3" cstate="print">
            <a:extLst>
              <a:ext uri="{28A0092B-C50C-407E-A947-70E740481C1C}">
                <a14:useLocalDpi xmlns:a14="http://schemas.microsoft.com/office/drawing/2010/main" val="0"/>
              </a:ext>
            </a:extLst>
          </a:blip>
          <a:srcRect l="8053" t="32786" r="14634" b="16016"/>
          <a:stretch/>
        </p:blipFill>
        <p:spPr>
          <a:xfrm>
            <a:off x="323528" y="3887805"/>
            <a:ext cx="3169086" cy="2274952"/>
          </a:xfrm>
          <a:prstGeom prst="rect">
            <a:avLst/>
          </a:prstGeom>
        </p:spPr>
      </p:pic>
      <p:sp>
        <p:nvSpPr>
          <p:cNvPr id="4" name="Прямоугольник 3"/>
          <p:cNvSpPr/>
          <p:nvPr/>
        </p:nvSpPr>
        <p:spPr>
          <a:xfrm>
            <a:off x="4211960" y="1008380"/>
            <a:ext cx="4572000" cy="2677656"/>
          </a:xfrm>
          <a:prstGeom prst="rect">
            <a:avLst/>
          </a:prstGeom>
        </p:spPr>
        <p:txBody>
          <a:bodyPr>
            <a:spAutoFit/>
          </a:bodyPr>
          <a:lstStyle/>
          <a:p>
            <a:pPr algn="just"/>
            <a:r>
              <a:rPr lang="ru-RU" sz="2400" b="1" dirty="0">
                <a:latin typeface="Times New Roman" panose="02020603050405020304" pitchFamily="18" charset="0"/>
                <a:cs typeface="Times New Roman" panose="02020603050405020304" pitchFamily="18" charset="0"/>
              </a:rPr>
              <a:t>День 3</a:t>
            </a:r>
          </a:p>
          <a:p>
            <a:pPr algn="just"/>
            <a:r>
              <a:rPr lang="ru-RU" sz="2400" dirty="0">
                <a:latin typeface="Times New Roman" panose="02020603050405020304" pitchFamily="18" charset="0"/>
                <a:cs typeface="Times New Roman" panose="02020603050405020304" pitchFamily="18" charset="0"/>
              </a:rPr>
              <a:t>У фасоли и гороха, которые были замочены в живой воде, началось активное прорастание. Семена, замоченные в простой воде, набухли, но ростков пока не видно.</a:t>
            </a:r>
          </a:p>
        </p:txBody>
      </p:sp>
    </p:spTree>
    <p:extLst>
      <p:ext uri="{BB962C8B-B14F-4D97-AF65-F5344CB8AC3E}">
        <p14:creationId xmlns:p14="http://schemas.microsoft.com/office/powerpoint/2010/main" val="772253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96" y="195118"/>
            <a:ext cx="2232025" cy="373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3645024"/>
            <a:ext cx="2212975" cy="295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491880" y="971087"/>
            <a:ext cx="4572000" cy="2308324"/>
          </a:xfrm>
          <a:prstGeom prst="rect">
            <a:avLst/>
          </a:prstGeom>
        </p:spPr>
        <p:txBody>
          <a:bodyPr>
            <a:spAutoFit/>
          </a:bodyPr>
          <a:lstStyle/>
          <a:p>
            <a:pPr algn="just"/>
            <a:r>
              <a:rPr lang="ru-RU" sz="2400" b="1" dirty="0" smtClean="0">
                <a:latin typeface="Times New Roman" panose="02020603050405020304" pitchFamily="18" charset="0"/>
                <a:cs typeface="Times New Roman" panose="02020603050405020304" pitchFamily="18" charset="0"/>
              </a:rPr>
              <a:t>День 4</a:t>
            </a:r>
            <a:endParaRPr lang="ru-RU" sz="2400" b="1"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Мы посадили фасоль и горох, замоченные в живой воде, и полили их живой водой. Семена, замоченные в простой воде, проросли.</a:t>
            </a:r>
          </a:p>
        </p:txBody>
      </p:sp>
    </p:spTree>
    <p:extLst>
      <p:ext uri="{BB962C8B-B14F-4D97-AF65-F5344CB8AC3E}">
        <p14:creationId xmlns:p14="http://schemas.microsoft.com/office/powerpoint/2010/main" val="37722181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3974" y="31898"/>
            <a:ext cx="3055268" cy="4073691"/>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93070"/>
            <a:ext cx="2813510" cy="3751346"/>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5856" y="110474"/>
            <a:ext cx="2480052" cy="3982872"/>
          </a:xfrm>
          <a:prstGeom prst="rect">
            <a:avLst/>
          </a:prstGeom>
        </p:spPr>
      </p:pic>
      <p:sp>
        <p:nvSpPr>
          <p:cNvPr id="7" name="Прямоугольник 6"/>
          <p:cNvSpPr/>
          <p:nvPr/>
        </p:nvSpPr>
        <p:spPr>
          <a:xfrm>
            <a:off x="1218470" y="4509120"/>
            <a:ext cx="5513769" cy="2308324"/>
          </a:xfrm>
          <a:prstGeom prst="rect">
            <a:avLst/>
          </a:prstGeom>
        </p:spPr>
        <p:txBody>
          <a:bodyPr wrap="square">
            <a:spAutoFit/>
          </a:bodyPr>
          <a:lstStyle/>
          <a:p>
            <a:pPr algn="just"/>
            <a:r>
              <a:rPr lang="ru-RU" sz="2400" b="1" dirty="0">
                <a:latin typeface="Times New Roman" panose="02020603050405020304" pitchFamily="18" charset="0"/>
                <a:cs typeface="Times New Roman" panose="02020603050405020304" pitchFamily="18" charset="0"/>
              </a:rPr>
              <a:t>День 7</a:t>
            </a:r>
          </a:p>
          <a:p>
            <a:pPr algn="just"/>
            <a:r>
              <a:rPr lang="ru-RU" sz="2400" dirty="0">
                <a:latin typeface="Times New Roman" panose="02020603050405020304" pitchFamily="18" charset="0"/>
                <a:cs typeface="Times New Roman" panose="02020603050405020304" pitchFamily="18" charset="0"/>
              </a:rPr>
              <a:t>У фасоли и гороха, которые мы поливаем живой водой, заметен активный рост. Фасоль и горох, которые мы поливаем обыкновенной водой, отстают.</a:t>
            </a:r>
          </a:p>
        </p:txBody>
      </p:sp>
    </p:spTree>
    <p:extLst>
      <p:ext uri="{BB962C8B-B14F-4D97-AF65-F5344CB8AC3E}">
        <p14:creationId xmlns:p14="http://schemas.microsoft.com/office/powerpoint/2010/main" val="3435438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130323"/>
            <a:ext cx="2592288" cy="3456384"/>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92021"/>
            <a:ext cx="2499742" cy="3332989"/>
          </a:xfrm>
          <a:prstGeom prst="rect">
            <a:avLst/>
          </a:prstGeom>
        </p:spPr>
      </p:pic>
      <p:sp>
        <p:nvSpPr>
          <p:cNvPr id="4" name="Прямоугольник 3"/>
          <p:cNvSpPr/>
          <p:nvPr/>
        </p:nvSpPr>
        <p:spPr>
          <a:xfrm>
            <a:off x="2258132" y="4221088"/>
            <a:ext cx="5626235" cy="1938992"/>
          </a:xfrm>
          <a:prstGeom prst="rect">
            <a:avLst/>
          </a:prstGeom>
        </p:spPr>
        <p:txBody>
          <a:bodyPr wrap="square">
            <a:spAutoFit/>
          </a:bodyPr>
          <a:lstStyle/>
          <a:p>
            <a:r>
              <a:rPr lang="ru-RU" sz="2400" b="1" dirty="0">
                <a:latin typeface="Times New Roman" panose="02020603050405020304" pitchFamily="18" charset="0"/>
                <a:cs typeface="Times New Roman" panose="02020603050405020304" pitchFamily="18" charset="0"/>
              </a:rPr>
              <a:t>День 14</a:t>
            </a:r>
          </a:p>
          <a:p>
            <a:r>
              <a:rPr lang="ru-RU" sz="2400" dirty="0">
                <a:latin typeface="Times New Roman" panose="02020603050405020304" pitchFamily="18" charset="0"/>
                <a:cs typeface="Times New Roman" panose="02020603050405020304" pitchFamily="18" charset="0"/>
              </a:rPr>
              <a:t>Фасоль и горох, которые мы поливаем  живой водой,  превратились в высокие растения. Фасоль и горох, которые мы поливаем обычной водой, в 2 раза ниже.</a:t>
            </a:r>
          </a:p>
        </p:txBody>
      </p:sp>
    </p:spTree>
    <p:extLst>
      <p:ext uri="{BB962C8B-B14F-4D97-AF65-F5344CB8AC3E}">
        <p14:creationId xmlns:p14="http://schemas.microsoft.com/office/powerpoint/2010/main" val="1573260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332656"/>
            <a:ext cx="3636085" cy="576063"/>
          </a:xfrm>
        </p:spPr>
        <p:txBody>
          <a:bodyPr/>
          <a:lstStyle/>
          <a:p>
            <a:pPr marL="0" indent="0" algn="ctr">
              <a:buNone/>
            </a:pPr>
            <a:r>
              <a:rPr lang="ru-RU" i="1" dirty="0"/>
              <a:t/>
            </a:r>
            <a:br>
              <a:rPr lang="ru-RU" i="1" dirty="0"/>
            </a:br>
            <a:r>
              <a:rPr lang="ru-RU" i="1" dirty="0">
                <a:solidFill>
                  <a:srgbClr val="FF0000"/>
                </a:solidFill>
              </a:rPr>
              <a:t>Наши </a:t>
            </a:r>
            <a:r>
              <a:rPr lang="ru-RU" i="1" dirty="0" smtClean="0">
                <a:solidFill>
                  <a:srgbClr val="FF0000"/>
                </a:solidFill>
              </a:rPr>
              <a:t>выводы</a:t>
            </a:r>
            <a:endParaRPr lang="ru-RU" i="1" dirty="0">
              <a:solidFill>
                <a:srgbClr val="FF0000"/>
              </a:solidFill>
            </a:endParaRPr>
          </a:p>
        </p:txBody>
      </p:sp>
      <p:sp>
        <p:nvSpPr>
          <p:cNvPr id="3" name="Текст 2"/>
          <p:cNvSpPr>
            <a:spLocks noGrp="1"/>
          </p:cNvSpPr>
          <p:nvPr>
            <p:ph type="body" sz="half" idx="2"/>
          </p:nvPr>
        </p:nvSpPr>
        <p:spPr>
          <a:xfrm>
            <a:off x="395536" y="980728"/>
            <a:ext cx="8278688" cy="4572000"/>
          </a:xfrm>
        </p:spPr>
        <p:txBody>
          <a:bodyPr>
            <a:noAutofit/>
          </a:bodyPr>
          <a:lstStyle/>
          <a:p>
            <a:pPr algn="just"/>
            <a:r>
              <a:rPr lang="ru-RU" sz="2400"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Подведя итоги наших опытов можно сказать, что живая вода действительно положительно влияет на разные организмы. Используя уникальные свойства живой воды можно улучшить результаты деятельности человека во многих сферах жизни, включая лечение и профилактику заболеваний, уход за сельскохозяйственными культурами.</a:t>
            </a:r>
          </a:p>
          <a:p>
            <a:pPr algn="just"/>
            <a:r>
              <a:rPr lang="ru-RU" sz="2200" dirty="0" smtClean="0">
                <a:latin typeface="Times New Roman" panose="02020603050405020304" pitchFamily="18" charset="0"/>
                <a:cs typeface="Times New Roman" panose="02020603050405020304" pitchFamily="18" charset="0"/>
              </a:rPr>
              <a:t>	Живая и  мертвая вода – не сказки.  Их свойства уже широко используются, каждая из вод полезна по-своему.  Живая  вода стимулирует рост растений, дает энергию, мертвая же подавляет бактерии и является хорошим дезинфектором. </a:t>
            </a:r>
          </a:p>
          <a:p>
            <a:pPr algn="just"/>
            <a:r>
              <a:rPr lang="ru-RU" sz="2200" dirty="0" smtClean="0">
                <a:latin typeface="Times New Roman" panose="02020603050405020304" pitchFamily="18" charset="0"/>
                <a:cs typeface="Times New Roman" panose="02020603050405020304" pitchFamily="18" charset="0"/>
              </a:rPr>
              <a:t>	Мы </a:t>
            </a:r>
            <a:r>
              <a:rPr lang="ru-RU" sz="2200" dirty="0">
                <a:latin typeface="Times New Roman" panose="02020603050405020304" pitchFamily="18" charset="0"/>
                <a:cs typeface="Times New Roman" panose="02020603050405020304" pitchFamily="18" charset="0"/>
              </a:rPr>
              <a:t>остались довольны результатом и убедились, что живая вода существует.  В сказках есть доля  истины, но в отличии от сказок, вода не обладает чудодейственными свойствами, а может лишь пробудить жизненные силы </a:t>
            </a:r>
            <a:r>
              <a:rPr lang="ru-RU" sz="2200" dirty="0" smtClean="0">
                <a:latin typeface="Times New Roman" panose="02020603050405020304" pitchFamily="18" charset="0"/>
                <a:cs typeface="Times New Roman" panose="02020603050405020304" pitchFamily="18" charset="0"/>
              </a:rPr>
              <a:t>организма.</a:t>
            </a:r>
            <a:endParaRPr lang="ru-RU" sz="2200" dirty="0">
              <a:latin typeface="Times New Roman" panose="02020603050405020304" pitchFamily="18" charset="0"/>
              <a:cs typeface="Times New Roman" panose="02020603050405020304" pitchFamily="18" charset="0"/>
            </a:endParaRPr>
          </a:p>
          <a:p>
            <a:pPr algn="just"/>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41867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611560" y="1844824"/>
            <a:ext cx="8075240" cy="5483696"/>
          </a:xfrm>
        </p:spPr>
        <p:txBody>
          <a:bodyPr/>
          <a:lstStyle/>
          <a:p>
            <a:r>
              <a:rPr lang="ru-RU" sz="1400" b="1" dirty="0" smtClean="0">
                <a:solidFill>
                  <a:schemeClr val="tx1"/>
                </a:solidFill>
                <a:latin typeface="Times New Roman" panose="02020603050405020304" pitchFamily="18" charset="0"/>
                <a:cs typeface="Times New Roman" panose="02020603050405020304" pitchFamily="18" charset="0"/>
                <a:hlinkClick r:id="rId2"/>
              </a:rPr>
              <a:t>1. П. </a:t>
            </a:r>
            <a:r>
              <a:rPr lang="ru-RU" sz="1400" b="1" dirty="0" err="1" smtClean="0">
                <a:solidFill>
                  <a:schemeClr val="tx1"/>
                </a:solidFill>
                <a:latin typeface="Times New Roman" panose="02020603050405020304" pitchFamily="18" charset="0"/>
                <a:cs typeface="Times New Roman" panose="02020603050405020304" pitchFamily="18" charset="0"/>
                <a:hlinkClick r:id="rId2"/>
              </a:rPr>
              <a:t>Шибилскис</a:t>
            </a:r>
            <a:r>
              <a:rPr lang="ru-RU" sz="1400" b="1" dirty="0" smtClean="0">
                <a:solidFill>
                  <a:schemeClr val="tx1"/>
                </a:solidFill>
                <a:latin typeface="Times New Roman" panose="02020603050405020304" pitchFamily="18" charset="0"/>
                <a:cs typeface="Times New Roman" panose="02020603050405020304" pitchFamily="18" charset="0"/>
                <a:hlinkClick r:id="rId2"/>
              </a:rPr>
              <a:t> «Активированная вода- источник здоровья», Паневежис, 2015</a:t>
            </a:r>
          </a:p>
          <a:p>
            <a:r>
              <a:rPr lang="ru-RU" sz="1400" b="1" dirty="0" smtClean="0">
                <a:solidFill>
                  <a:schemeClr val="tx1"/>
                </a:solidFill>
                <a:latin typeface="Times New Roman" panose="02020603050405020304" pitchFamily="18" charset="0"/>
                <a:cs typeface="Times New Roman" panose="02020603050405020304" pitchFamily="18" charset="0"/>
                <a:hlinkClick r:id="rId2"/>
              </a:rPr>
              <a:t>2 Презентация к проекту </a:t>
            </a:r>
            <a:r>
              <a:rPr lang="en-US" sz="1400" b="1" dirty="0">
                <a:solidFill>
                  <a:schemeClr val="tx1"/>
                </a:solidFill>
                <a:latin typeface="Times New Roman" panose="02020603050405020304" pitchFamily="18" charset="0"/>
                <a:cs typeface="Times New Roman" panose="02020603050405020304" pitchFamily="18" charset="0"/>
                <a:hlinkClick r:id="rId2"/>
              </a:rPr>
              <a:t>https://</a:t>
            </a:r>
            <a:r>
              <a:rPr lang="en-US" sz="1400" b="1" dirty="0" smtClean="0">
                <a:solidFill>
                  <a:schemeClr val="tx1"/>
                </a:solidFill>
                <a:latin typeface="Times New Roman" panose="02020603050405020304" pitchFamily="18" charset="0"/>
                <a:cs typeface="Times New Roman" panose="02020603050405020304" pitchFamily="18" charset="0"/>
                <a:hlinkClick r:id="rId2"/>
              </a:rPr>
              <a:t>infourok.ru/prezentaciya-k-zashite-proekta-voda-zhivaya-i-myortvaya-5236397.html</a:t>
            </a:r>
            <a:endParaRPr lang="ru-RU" sz="1400" b="1" dirty="0" smtClean="0">
              <a:solidFill>
                <a:schemeClr val="tx1"/>
              </a:solidFill>
              <a:latin typeface="Times New Roman" panose="02020603050405020304" pitchFamily="18" charset="0"/>
              <a:cs typeface="Times New Roman" panose="02020603050405020304" pitchFamily="18" charset="0"/>
              <a:hlinkClick r:id="rId2"/>
            </a:endParaRPr>
          </a:p>
          <a:p>
            <a:r>
              <a:rPr lang="ru-RU" sz="1400" b="1" dirty="0" smtClean="0">
                <a:solidFill>
                  <a:schemeClr val="tx1"/>
                </a:solidFill>
                <a:latin typeface="Times New Roman" panose="02020603050405020304" pitchFamily="18" charset="0"/>
                <a:cs typeface="Times New Roman" panose="02020603050405020304" pitchFamily="18" charset="0"/>
                <a:hlinkClick r:id="rId2"/>
              </a:rPr>
              <a:t>3. </a:t>
            </a:r>
            <a:r>
              <a:rPr lang="en-US" sz="1400" b="1" dirty="0">
                <a:solidFill>
                  <a:schemeClr val="tx1"/>
                </a:solidFill>
                <a:latin typeface="Times New Roman" panose="02020603050405020304" pitchFamily="18" charset="0"/>
                <a:cs typeface="Times New Roman" panose="02020603050405020304" pitchFamily="18" charset="0"/>
                <a:hlinkClick r:id="rId2"/>
              </a:rPr>
              <a:t>https://</a:t>
            </a:r>
            <a:r>
              <a:rPr lang="en-US" sz="1400" b="1" dirty="0" smtClean="0">
                <a:solidFill>
                  <a:schemeClr val="tx1"/>
                </a:solidFill>
                <a:latin typeface="Times New Roman" panose="02020603050405020304" pitchFamily="18" charset="0"/>
                <a:cs typeface="Times New Roman" panose="02020603050405020304" pitchFamily="18" charset="0"/>
                <a:hlinkClick r:id="rId2"/>
              </a:rPr>
              <a:t>infourok.ru/proekt-voda-zhivaya-i-mertvaya-5812185.html</a:t>
            </a:r>
            <a:endParaRPr lang="ru-RU" sz="1400" b="1" dirty="0" smtClean="0">
              <a:solidFill>
                <a:schemeClr val="tx1"/>
              </a:solidFill>
              <a:latin typeface="Times New Roman" panose="02020603050405020304" pitchFamily="18" charset="0"/>
              <a:cs typeface="Times New Roman" panose="02020603050405020304" pitchFamily="18" charset="0"/>
              <a:hlinkClick r:id="rId2"/>
            </a:endParaRPr>
          </a:p>
          <a:p>
            <a:r>
              <a:rPr lang="ru-RU" sz="1400" b="1" dirty="0" smtClean="0">
                <a:solidFill>
                  <a:schemeClr val="tx1"/>
                </a:solidFill>
                <a:latin typeface="Times New Roman" panose="02020603050405020304" pitchFamily="18" charset="0"/>
                <a:cs typeface="Times New Roman" panose="02020603050405020304" pitchFamily="18" charset="0"/>
                <a:hlinkClick r:id="rId2"/>
              </a:rPr>
              <a:t>4.</a:t>
            </a:r>
            <a:r>
              <a:rPr lang="en-US" sz="1400" b="1" dirty="0" smtClean="0">
                <a:solidFill>
                  <a:schemeClr val="tx1"/>
                </a:solidFill>
                <a:latin typeface="Times New Roman" panose="02020603050405020304" pitchFamily="18" charset="0"/>
                <a:cs typeface="Times New Roman" panose="02020603050405020304" pitchFamily="18" charset="0"/>
                <a:hlinkClick r:id="rId2"/>
              </a:rPr>
              <a:t> https://nsportal.ru/detskiy-sad/raznoe/2019/01/18/issledovatelskaya-rabota-zhivaya-i-mertvaya-voda-mif-ili-realnost</a:t>
            </a:r>
            <a:endParaRPr lang="ru-RU" sz="1400" b="1" dirty="0" smtClean="0">
              <a:solidFill>
                <a:schemeClr val="tx1"/>
              </a:solidFill>
              <a:latin typeface="Times New Roman" panose="02020603050405020304" pitchFamily="18" charset="0"/>
              <a:cs typeface="Times New Roman" panose="02020603050405020304" pitchFamily="18" charset="0"/>
              <a:hlinkClick r:id="rId2"/>
            </a:endParaRPr>
          </a:p>
          <a:p>
            <a:r>
              <a:rPr lang="ru-RU" sz="1400" b="1" dirty="0" smtClean="0">
                <a:solidFill>
                  <a:schemeClr val="tx1"/>
                </a:solidFill>
                <a:latin typeface="Times New Roman" panose="02020603050405020304" pitchFamily="18" charset="0"/>
                <a:cs typeface="Times New Roman" panose="02020603050405020304" pitchFamily="18" charset="0"/>
                <a:hlinkClick r:id="rId2"/>
              </a:rPr>
              <a:t>Иллюстрации:</a:t>
            </a:r>
          </a:p>
          <a:p>
            <a:r>
              <a:rPr lang="en-US" sz="1400" b="1" dirty="0" smtClean="0">
                <a:solidFill>
                  <a:schemeClr val="tx1"/>
                </a:solidFill>
                <a:latin typeface="Times New Roman" panose="02020603050405020304" pitchFamily="18" charset="0"/>
                <a:cs typeface="Times New Roman" panose="02020603050405020304" pitchFamily="18" charset="0"/>
                <a:hlinkClick r:id="rId2"/>
              </a:rPr>
              <a:t>http</a:t>
            </a:r>
            <a:r>
              <a:rPr lang="en-US" sz="1400" b="1" dirty="0">
                <a:solidFill>
                  <a:schemeClr val="tx1"/>
                </a:solidFill>
                <a:latin typeface="Times New Roman" panose="02020603050405020304" pitchFamily="18" charset="0"/>
                <a:cs typeface="Times New Roman" panose="02020603050405020304" pitchFamily="18" charset="0"/>
                <a:hlinkClick r:id="rId2"/>
              </a:rPr>
              <a:t>://</a:t>
            </a:r>
            <a:r>
              <a:rPr lang="en-US" sz="1400" b="1" dirty="0" smtClean="0">
                <a:solidFill>
                  <a:schemeClr val="tx1"/>
                </a:solidFill>
                <a:latin typeface="Times New Roman" panose="02020603050405020304" pitchFamily="18" charset="0"/>
                <a:cs typeface="Times New Roman" panose="02020603050405020304" pitchFamily="18" charset="0"/>
                <a:hlinkClick r:id="rId2"/>
              </a:rPr>
              <a:t>www.planetaskazok.ru/rusnarskz/ivantsarevichserivolk?start=2</a:t>
            </a:r>
            <a:endParaRPr lang="ru-RU" sz="1400" b="1" dirty="0" smtClean="0">
              <a:solidFill>
                <a:schemeClr val="tx1"/>
              </a:solidFill>
              <a:latin typeface="Times New Roman" panose="02020603050405020304" pitchFamily="18" charset="0"/>
              <a:cs typeface="Times New Roman" panose="02020603050405020304" pitchFamily="18" charset="0"/>
            </a:endParaRPr>
          </a:p>
          <a:p>
            <a:r>
              <a:rPr lang="en-US" sz="1400" b="1" dirty="0" smtClean="0">
                <a:solidFill>
                  <a:schemeClr val="tx1"/>
                </a:solidFill>
                <a:latin typeface="Times New Roman" panose="02020603050405020304" pitchFamily="18" charset="0"/>
                <a:cs typeface="Times New Roman" panose="02020603050405020304" pitchFamily="18" charset="0"/>
                <a:hlinkClick r:id="rId3"/>
              </a:rPr>
              <a:t>https</a:t>
            </a:r>
            <a:r>
              <a:rPr lang="en-US" sz="1400" b="1" dirty="0">
                <a:solidFill>
                  <a:schemeClr val="tx1"/>
                </a:solidFill>
                <a:latin typeface="Times New Roman" panose="02020603050405020304" pitchFamily="18" charset="0"/>
                <a:cs typeface="Times New Roman" panose="02020603050405020304" pitchFamily="18" charset="0"/>
                <a:hlinkClick r:id="rId3"/>
              </a:rPr>
              <a:t>://ru.pinterest.com/pin/299770918953907828</a:t>
            </a:r>
            <a:r>
              <a:rPr lang="en-US" sz="1400" b="1" dirty="0" smtClean="0">
                <a:solidFill>
                  <a:schemeClr val="tx1"/>
                </a:solidFill>
                <a:latin typeface="Times New Roman" panose="02020603050405020304" pitchFamily="18" charset="0"/>
                <a:cs typeface="Times New Roman" panose="02020603050405020304" pitchFamily="18" charset="0"/>
                <a:hlinkClick r:id="rId3"/>
              </a:rPr>
              <a:t>/</a:t>
            </a:r>
            <a:endParaRPr lang="ru-RU" sz="1400" b="1" dirty="0" smtClean="0">
              <a:solidFill>
                <a:schemeClr val="tx1"/>
              </a:solidFill>
              <a:latin typeface="Times New Roman" panose="02020603050405020304" pitchFamily="18" charset="0"/>
              <a:cs typeface="Times New Roman" panose="02020603050405020304" pitchFamily="18" charset="0"/>
            </a:endParaRPr>
          </a:p>
          <a:p>
            <a:r>
              <a:rPr lang="ru-RU" sz="1400" b="1" dirty="0" smtClean="0">
                <a:solidFill>
                  <a:schemeClr val="tx1"/>
                </a:solidFill>
                <a:latin typeface="Times New Roman" panose="02020603050405020304" pitchFamily="18" charset="0"/>
                <a:cs typeface="Times New Roman" panose="02020603050405020304" pitchFamily="18" charset="0"/>
              </a:rPr>
              <a:t> </a:t>
            </a:r>
            <a:r>
              <a:rPr lang="en-US" sz="1400" b="1" dirty="0">
                <a:solidFill>
                  <a:schemeClr val="tx1"/>
                </a:solidFill>
                <a:latin typeface="Times New Roman" panose="02020603050405020304" pitchFamily="18" charset="0"/>
                <a:cs typeface="Times New Roman" panose="02020603050405020304" pitchFamily="18" charset="0"/>
                <a:hlinkClick r:id="rId4"/>
              </a:rPr>
              <a:t>https://arkhizstore.ru/blog_arhyz_stor/talaya-voda-polza-i-vred</a:t>
            </a:r>
            <a:r>
              <a:rPr lang="en-US" sz="1400" b="1" dirty="0" smtClean="0">
                <a:solidFill>
                  <a:schemeClr val="tx1"/>
                </a:solidFill>
                <a:latin typeface="Times New Roman" panose="02020603050405020304" pitchFamily="18" charset="0"/>
                <a:cs typeface="Times New Roman" panose="02020603050405020304" pitchFamily="18" charset="0"/>
                <a:hlinkClick r:id="rId4"/>
              </a:rPr>
              <a:t>/</a:t>
            </a:r>
            <a:endParaRPr lang="ru-RU" sz="1400" b="1" dirty="0" smtClean="0">
              <a:solidFill>
                <a:schemeClr val="tx1"/>
              </a:solidFill>
              <a:latin typeface="Times New Roman" panose="02020603050405020304" pitchFamily="18" charset="0"/>
              <a:cs typeface="Times New Roman" panose="02020603050405020304" pitchFamily="18" charset="0"/>
            </a:endParaRPr>
          </a:p>
          <a:p>
            <a:r>
              <a:rPr lang="en-US" sz="1400" b="1" dirty="0">
                <a:solidFill>
                  <a:schemeClr val="tx1"/>
                </a:solidFill>
                <a:latin typeface="Times New Roman" panose="02020603050405020304" pitchFamily="18" charset="0"/>
                <a:cs typeface="Times New Roman" panose="02020603050405020304" pitchFamily="18" charset="0"/>
                <a:hlinkClick r:id="rId5"/>
              </a:rPr>
              <a:t>http://</a:t>
            </a:r>
            <a:r>
              <a:rPr lang="en-US" sz="1400" b="1" dirty="0" smtClean="0">
                <a:solidFill>
                  <a:schemeClr val="tx1"/>
                </a:solidFill>
                <a:latin typeface="Times New Roman" panose="02020603050405020304" pitchFamily="18" charset="0"/>
                <a:cs typeface="Times New Roman" panose="02020603050405020304" pitchFamily="18" charset="0"/>
                <a:hlinkClick r:id="rId5"/>
              </a:rPr>
              <a:t>www.filoli.ru/water/005-magnit-voda.php</a:t>
            </a:r>
            <a:endParaRPr lang="ru-RU" sz="1400" b="1" dirty="0" smtClean="0">
              <a:solidFill>
                <a:schemeClr val="tx1"/>
              </a:solidFill>
              <a:latin typeface="Times New Roman" panose="02020603050405020304" pitchFamily="18" charset="0"/>
              <a:cs typeface="Times New Roman" panose="02020603050405020304" pitchFamily="18" charset="0"/>
            </a:endParaRPr>
          </a:p>
          <a:p>
            <a:r>
              <a:rPr lang="en-US" sz="1400" b="1" dirty="0">
                <a:solidFill>
                  <a:schemeClr val="tx1"/>
                </a:solidFill>
                <a:latin typeface="Times New Roman" panose="02020603050405020304" pitchFamily="18" charset="0"/>
                <a:cs typeface="Times New Roman" panose="02020603050405020304" pitchFamily="18" charset="0"/>
                <a:hlinkClick r:id="rId6"/>
              </a:rPr>
              <a:t>https://vodaplus.ru/blog/polza-kremnievoy-vody-dlya-zdorovya</a:t>
            </a:r>
            <a:r>
              <a:rPr lang="en-US" sz="1400" b="1" dirty="0" smtClean="0">
                <a:solidFill>
                  <a:schemeClr val="tx1"/>
                </a:solidFill>
                <a:latin typeface="Times New Roman" panose="02020603050405020304" pitchFamily="18" charset="0"/>
                <a:cs typeface="Times New Roman" panose="02020603050405020304" pitchFamily="18" charset="0"/>
                <a:hlinkClick r:id="rId6"/>
              </a:rPr>
              <a:t>/</a:t>
            </a:r>
            <a:endParaRPr lang="ru-RU" sz="1400" b="1" dirty="0" smtClean="0">
              <a:solidFill>
                <a:schemeClr val="tx1"/>
              </a:solidFill>
              <a:latin typeface="Times New Roman" panose="02020603050405020304" pitchFamily="18" charset="0"/>
              <a:cs typeface="Times New Roman" panose="02020603050405020304" pitchFamily="18" charset="0"/>
            </a:endParaRPr>
          </a:p>
          <a:p>
            <a:r>
              <a:rPr lang="en-US" sz="1400" b="1" dirty="0">
                <a:solidFill>
                  <a:schemeClr val="tx1"/>
                </a:solidFill>
                <a:latin typeface="Times New Roman" panose="02020603050405020304" pitchFamily="18" charset="0"/>
                <a:cs typeface="Times New Roman" panose="02020603050405020304" pitchFamily="18" charset="0"/>
                <a:hlinkClick r:id="rId7"/>
              </a:rPr>
              <a:t>https://</a:t>
            </a:r>
            <a:r>
              <a:rPr lang="en-US" sz="1400" b="1" dirty="0" smtClean="0">
                <a:solidFill>
                  <a:schemeClr val="tx1"/>
                </a:solidFill>
                <a:latin typeface="Times New Roman" panose="02020603050405020304" pitchFamily="18" charset="0"/>
                <a:cs typeface="Times New Roman" panose="02020603050405020304" pitchFamily="18" charset="0"/>
                <a:hlinkClick r:id="rId7"/>
              </a:rPr>
              <a:t>riamediabank.ru/media/511963.html</a:t>
            </a:r>
            <a:endParaRPr lang="ru-RU" sz="1400" b="1" dirty="0" smtClean="0">
              <a:solidFill>
                <a:schemeClr val="tx1"/>
              </a:solidFill>
              <a:latin typeface="Times New Roman" panose="02020603050405020304" pitchFamily="18" charset="0"/>
              <a:cs typeface="Times New Roman" panose="02020603050405020304" pitchFamily="18" charset="0"/>
            </a:endParaRPr>
          </a:p>
          <a:p>
            <a:r>
              <a:rPr lang="en-US" sz="1400" b="1" dirty="0">
                <a:solidFill>
                  <a:schemeClr val="tx1"/>
                </a:solidFill>
                <a:latin typeface="Times New Roman" panose="02020603050405020304" pitchFamily="18" charset="0"/>
                <a:cs typeface="Times New Roman" panose="02020603050405020304" pitchFamily="18" charset="0"/>
                <a:hlinkClick r:id="rId8"/>
              </a:rPr>
              <a:t>https://</a:t>
            </a:r>
            <a:r>
              <a:rPr lang="en-US" sz="1400" b="1" dirty="0" smtClean="0">
                <a:solidFill>
                  <a:schemeClr val="tx1"/>
                </a:solidFill>
                <a:latin typeface="Times New Roman" panose="02020603050405020304" pitchFamily="18" charset="0"/>
                <a:cs typeface="Times New Roman" panose="02020603050405020304" pitchFamily="18" charset="0"/>
                <a:hlinkClick r:id="rId8"/>
              </a:rPr>
              <a:t>aquabalt.ru/blog/serebryannaya-pitevaya-voda-i-ee-osobennosti</a:t>
            </a:r>
            <a:endParaRPr lang="ru-RU" sz="1400" b="1" dirty="0" smtClean="0">
              <a:solidFill>
                <a:schemeClr val="tx1"/>
              </a:solidFill>
              <a:latin typeface="Times New Roman" panose="02020603050405020304" pitchFamily="18" charset="0"/>
              <a:cs typeface="Times New Roman" panose="02020603050405020304" pitchFamily="18" charset="0"/>
            </a:endParaRPr>
          </a:p>
          <a:p>
            <a:r>
              <a:rPr lang="en-US" sz="1400" b="1" dirty="0">
                <a:solidFill>
                  <a:schemeClr val="tx1"/>
                </a:solidFill>
                <a:latin typeface="Times New Roman" panose="02020603050405020304" pitchFamily="18" charset="0"/>
                <a:cs typeface="Times New Roman" panose="02020603050405020304" pitchFamily="18" charset="0"/>
                <a:hlinkClick r:id="rId9"/>
              </a:rPr>
              <a:t>https://</a:t>
            </a:r>
            <a:r>
              <a:rPr lang="en-US" sz="1400" b="1" dirty="0" smtClean="0">
                <a:solidFill>
                  <a:schemeClr val="tx1"/>
                </a:solidFill>
                <a:latin typeface="Times New Roman" panose="02020603050405020304" pitchFamily="18" charset="0"/>
                <a:cs typeface="Times New Roman" panose="02020603050405020304" pitchFamily="18" charset="0"/>
                <a:hlinkClick r:id="rId9"/>
              </a:rPr>
              <a:t>dzen.ru/a/ZRRcuASAN1FztKHO</a:t>
            </a:r>
            <a:endParaRPr lang="ru-RU" sz="1400" b="1" dirty="0" smtClean="0">
              <a:solidFill>
                <a:schemeClr val="tx1"/>
              </a:solidFill>
              <a:latin typeface="Times New Roman" panose="02020603050405020304" pitchFamily="18" charset="0"/>
              <a:cs typeface="Times New Roman" panose="02020603050405020304" pitchFamily="18" charset="0"/>
            </a:endParaRPr>
          </a:p>
          <a:p>
            <a:r>
              <a:rPr lang="en-US" sz="1400" b="1" dirty="0">
                <a:solidFill>
                  <a:schemeClr val="tx1"/>
                </a:solidFill>
                <a:latin typeface="Times New Roman" panose="02020603050405020304" pitchFamily="18" charset="0"/>
                <a:cs typeface="Times New Roman" panose="02020603050405020304" pitchFamily="18" charset="0"/>
                <a:hlinkClick r:id="rId10"/>
              </a:rPr>
              <a:t>https://</a:t>
            </a:r>
            <a:r>
              <a:rPr lang="en-US" sz="1400" b="1" dirty="0" smtClean="0">
                <a:solidFill>
                  <a:schemeClr val="tx1"/>
                </a:solidFill>
                <a:latin typeface="Times New Roman" panose="02020603050405020304" pitchFamily="18" charset="0"/>
                <a:cs typeface="Times New Roman" panose="02020603050405020304" pitchFamily="18" charset="0"/>
                <a:hlinkClick r:id="rId10"/>
              </a:rPr>
              <a:t>www.spb812.com/oserebritel-aktivator-ionizator-vody-iva-2-silver-s-cifrovym-taymerom.php</a:t>
            </a:r>
            <a:endParaRPr lang="ru-RU" sz="1400" b="1" dirty="0" smtClean="0">
              <a:solidFill>
                <a:schemeClr val="tx1"/>
              </a:solidFill>
              <a:latin typeface="Times New Roman" panose="02020603050405020304" pitchFamily="18" charset="0"/>
              <a:cs typeface="Times New Roman" panose="02020603050405020304" pitchFamily="18" charset="0"/>
            </a:endParaRP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2" name="TextBox 1"/>
          <p:cNvSpPr txBox="1"/>
          <p:nvPr/>
        </p:nvSpPr>
        <p:spPr>
          <a:xfrm>
            <a:off x="2843808" y="260648"/>
            <a:ext cx="1620187" cy="461665"/>
          </a:xfrm>
          <a:prstGeom prst="rect">
            <a:avLst/>
          </a:prstGeom>
          <a:noFill/>
        </p:spPr>
        <p:txBody>
          <a:bodyPr wrap="none" rtlCol="0">
            <a:spAutoFit/>
          </a:bodyPr>
          <a:lstStyle/>
          <a:p>
            <a:r>
              <a:rPr lang="ru-RU" sz="2400" dirty="0" smtClean="0">
                <a:latin typeface="Times New Roman" panose="02020603050405020304" pitchFamily="18" charset="0"/>
                <a:cs typeface="Times New Roman" panose="02020603050405020304" pitchFamily="18" charset="0"/>
              </a:rPr>
              <a:t>Источники</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77917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980728"/>
            <a:ext cx="7772400" cy="914400"/>
          </a:xfrm>
        </p:spPr>
        <p:txBody>
          <a:bodyPr/>
          <a:lstStyle/>
          <a:p>
            <a:pPr algn="ctr"/>
            <a:r>
              <a:rPr lang="ru-RU" dirty="0" smtClean="0"/>
              <a:t>Спасибо за внимание!</a:t>
            </a:r>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4424" y="2276872"/>
            <a:ext cx="2952328" cy="4195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618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251520" y="1052736"/>
            <a:ext cx="4536504" cy="5256584"/>
          </a:xfrm>
        </p:spPr>
        <p:txBody>
          <a:bodyPr>
            <a:normAutofit/>
          </a:bodyPr>
          <a:lstStyle/>
          <a:p>
            <a:pPr>
              <a:buNone/>
            </a:pPr>
            <a:r>
              <a:rPr lang="ru-RU" dirty="0" smtClean="0"/>
              <a:t> </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1" y="996485"/>
            <a:ext cx="3397851"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179512" y="332656"/>
            <a:ext cx="5040560" cy="6001643"/>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	В </a:t>
            </a:r>
            <a:r>
              <a:rPr lang="ru-RU" sz="2400" dirty="0">
                <a:latin typeface="Times New Roman" panose="02020603050405020304" pitchFamily="18" charset="0"/>
                <a:cs typeface="Times New Roman" panose="02020603050405020304" pitchFamily="18" charset="0"/>
              </a:rPr>
              <a:t>сказках любого народа мира существует упоминание о волшебной живой воде, которая способна творить чудеса. </a:t>
            </a:r>
            <a:endParaRPr lang="ru-RU" sz="2400" dirty="0" smtClean="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	Ни </a:t>
            </a:r>
            <a:r>
              <a:rPr lang="ru-RU" sz="2400" dirty="0">
                <a:latin typeface="Times New Roman" panose="02020603050405020304" pitchFamily="18" charset="0"/>
                <a:cs typeface="Times New Roman" panose="02020603050405020304" pitchFamily="18" charset="0"/>
              </a:rPr>
              <a:t>для кого не секрет, что на земле существуют миллионы артезианских родников и ключей с целебной водой. В России в районе Кавказские Минеральные воды таких холодных и горячих источников десятки, а то и больше</a:t>
            </a:r>
            <a:r>
              <a:rPr lang="ru-RU" sz="2400" dirty="0" smtClean="0">
                <a:latin typeface="Times New Roman" panose="02020603050405020304" pitchFamily="18" charset="0"/>
                <a:cs typeface="Times New Roman" panose="02020603050405020304" pitchFamily="18" charset="0"/>
              </a:rPr>
              <a:t>.</a:t>
            </a:r>
          </a:p>
          <a:p>
            <a:pPr algn="just"/>
            <a:r>
              <a:rPr lang="ru-RU" sz="2400" dirty="0" smtClean="0">
                <a:latin typeface="Times New Roman" panose="02020603050405020304" pitchFamily="18" charset="0"/>
                <a:cs typeface="Times New Roman" panose="02020603050405020304" pitchFamily="18" charset="0"/>
              </a:rPr>
              <a:t>	Уже </a:t>
            </a:r>
            <a:r>
              <a:rPr lang="ru-RU" sz="2400" dirty="0">
                <a:latin typeface="Times New Roman" panose="02020603050405020304" pitchFamily="18" charset="0"/>
                <a:cs typeface="Times New Roman" panose="02020603050405020304" pitchFamily="18" charset="0"/>
              </a:rPr>
              <a:t>давно доказано, что человек способен создать воду, обладающую необычными свойствами. Для этого существует несколько </a:t>
            </a:r>
            <a:r>
              <a:rPr lang="ru-RU" sz="2400" dirty="0" smtClean="0">
                <a:latin typeface="Times New Roman" panose="02020603050405020304" pitchFamily="18" charset="0"/>
                <a:cs typeface="Times New Roman" panose="02020603050405020304" pitchFamily="18" charset="0"/>
              </a:rPr>
              <a:t>способов.</a:t>
            </a:r>
            <a:endParaRPr lang="ru-RU"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191705" y="433480"/>
            <a:ext cx="4671169" cy="5587807"/>
          </a:xfrm>
        </p:spPr>
        <p:txBody>
          <a:bodyPr>
            <a:normAutofit fontScale="32500" lnSpcReduction="20000"/>
          </a:bodyPr>
          <a:lstStyle/>
          <a:p>
            <a:pPr>
              <a:buNone/>
            </a:pPr>
            <a:r>
              <a:rPr lang="ru-RU" b="1" i="1" dirty="0" smtClean="0"/>
              <a:t> </a:t>
            </a:r>
            <a:r>
              <a:rPr lang="ru-RU" sz="6000" b="1" i="1" dirty="0" smtClean="0">
                <a:latin typeface="Times New Roman" panose="02020603050405020304" pitchFamily="18" charset="0"/>
                <a:cs typeface="Times New Roman" panose="02020603050405020304" pitchFamily="18" charset="0"/>
              </a:rPr>
              <a:t>Цель:</a:t>
            </a:r>
          </a:p>
          <a:p>
            <a:pPr>
              <a:buFont typeface="Wingdings" panose="05000000000000000000" pitchFamily="2" charset="2"/>
              <a:buChar char="v"/>
            </a:pPr>
            <a:r>
              <a:rPr lang="ru-RU" sz="6000" dirty="0">
                <a:latin typeface="Times New Roman" panose="02020603050405020304" pitchFamily="18" charset="0"/>
                <a:cs typeface="Times New Roman" panose="02020603050405020304" pitchFamily="18" charset="0"/>
              </a:rPr>
              <a:t>  доказать, что человек способен получить живую воду, положительно влияющую на организм</a:t>
            </a:r>
            <a:r>
              <a:rPr lang="ru-RU" sz="60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v"/>
            </a:pPr>
            <a:endParaRPr lang="ru-RU" sz="6000" dirty="0" smtClean="0">
              <a:latin typeface="Times New Roman" panose="02020603050405020304" pitchFamily="18" charset="0"/>
              <a:cs typeface="Times New Roman" panose="02020603050405020304" pitchFamily="18" charset="0"/>
            </a:endParaRPr>
          </a:p>
          <a:p>
            <a:pPr marL="0" indent="0">
              <a:buNone/>
            </a:pPr>
            <a:r>
              <a:rPr lang="ru-RU" sz="6000" b="1" i="1" dirty="0" smtClean="0">
                <a:latin typeface="Times New Roman" panose="02020603050405020304" pitchFamily="18" charset="0"/>
                <a:cs typeface="Times New Roman" panose="02020603050405020304" pitchFamily="18" charset="0"/>
              </a:rPr>
              <a:t>Задачи</a:t>
            </a:r>
            <a:r>
              <a:rPr lang="ru-RU" sz="6000" i="1"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v"/>
            </a:pPr>
            <a:r>
              <a:rPr lang="ru-RU" sz="6000" dirty="0">
                <a:latin typeface="Times New Roman" panose="02020603050405020304" pitchFamily="18" charset="0"/>
                <a:cs typeface="Times New Roman" panose="02020603050405020304" pitchFamily="18" charset="0"/>
              </a:rPr>
              <a:t>изучить литературу и интернет-источники </a:t>
            </a:r>
            <a:endParaRPr lang="ru-RU" sz="60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ru-RU" sz="6000" dirty="0">
                <a:latin typeface="Times New Roman" panose="02020603050405020304" pitchFamily="18" charset="0"/>
                <a:cs typeface="Times New Roman" panose="02020603050405020304" pitchFamily="18" charset="0"/>
              </a:rPr>
              <a:t>п</a:t>
            </a:r>
            <a:r>
              <a:rPr lang="ru-RU" sz="6000" dirty="0" smtClean="0">
                <a:latin typeface="Times New Roman" panose="02020603050405020304" pitchFamily="18" charset="0"/>
                <a:cs typeface="Times New Roman" panose="02020603050405020304" pitchFamily="18" charset="0"/>
              </a:rPr>
              <a:t>олучить </a:t>
            </a:r>
            <a:r>
              <a:rPr lang="ru-RU" sz="7000" dirty="0" smtClean="0">
                <a:latin typeface="Times New Roman" panose="02020603050405020304" pitchFamily="18" charset="0"/>
                <a:cs typeface="Times New Roman" panose="02020603050405020304" pitchFamily="18" charset="0"/>
              </a:rPr>
              <a:t>живую</a:t>
            </a:r>
            <a:r>
              <a:rPr lang="ru-RU" sz="6000" dirty="0" smtClean="0">
                <a:latin typeface="Times New Roman" panose="02020603050405020304" pitchFamily="18" charset="0"/>
                <a:cs typeface="Times New Roman" panose="02020603050405020304" pitchFamily="18" charset="0"/>
              </a:rPr>
              <a:t> воду</a:t>
            </a:r>
            <a:endParaRPr lang="en-US" sz="60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ru-RU" sz="6000" dirty="0" smtClean="0">
                <a:latin typeface="Times New Roman" panose="02020603050405020304" pitchFamily="18" charset="0"/>
                <a:cs typeface="Times New Roman" panose="02020603050405020304" pitchFamily="18" charset="0"/>
              </a:rPr>
              <a:t>провести </a:t>
            </a:r>
            <a:r>
              <a:rPr lang="ru-RU" sz="6000" dirty="0">
                <a:latin typeface="Times New Roman" panose="02020603050405020304" pitchFamily="18" charset="0"/>
                <a:cs typeface="Times New Roman" panose="02020603050405020304" pitchFamily="18" charset="0"/>
              </a:rPr>
              <a:t>эксперимент, доказывающий, что живая вода существует</a:t>
            </a:r>
            <a:r>
              <a:rPr lang="ru-RU" sz="60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v"/>
            </a:pPr>
            <a:endParaRPr lang="ru-RU" sz="6000" dirty="0" smtClean="0">
              <a:latin typeface="Times New Roman" panose="02020603050405020304" pitchFamily="18" charset="0"/>
              <a:cs typeface="Times New Roman" panose="02020603050405020304" pitchFamily="18" charset="0"/>
            </a:endParaRPr>
          </a:p>
          <a:p>
            <a:pPr marL="0" indent="0">
              <a:buNone/>
            </a:pPr>
            <a:r>
              <a:rPr lang="ru-RU" sz="6000" b="1" i="1" dirty="0">
                <a:latin typeface="Times New Roman" panose="02020603050405020304" pitchFamily="18" charset="0"/>
                <a:cs typeface="Times New Roman" panose="02020603050405020304" pitchFamily="18" charset="0"/>
              </a:rPr>
              <a:t>Гипотеза</a:t>
            </a:r>
            <a:r>
              <a:rPr lang="ru-RU" sz="6000" dirty="0">
                <a:latin typeface="Times New Roman" panose="02020603050405020304" pitchFamily="18" charset="0"/>
                <a:cs typeface="Times New Roman" panose="02020603050405020304" pitchFamily="18" charset="0"/>
              </a:rPr>
              <a:t>: </a:t>
            </a:r>
            <a:endParaRPr lang="ru-RU" sz="60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ru-RU" sz="6000" dirty="0" smtClean="0">
                <a:latin typeface="Times New Roman" panose="02020603050405020304" pitchFamily="18" charset="0"/>
                <a:cs typeface="Times New Roman" panose="02020603050405020304" pitchFamily="18" charset="0"/>
              </a:rPr>
              <a:t>Живая </a:t>
            </a:r>
            <a:r>
              <a:rPr lang="ru-RU" sz="6000" dirty="0">
                <a:latin typeface="Times New Roman" panose="02020603050405020304" pitchFamily="18" charset="0"/>
                <a:cs typeface="Times New Roman" panose="02020603050405020304" pitchFamily="18" charset="0"/>
              </a:rPr>
              <a:t>вода ускоряет рост и развитие растений. Мы попробуем доказать это на примере фасоли и гороха.</a:t>
            </a:r>
          </a:p>
          <a:p>
            <a:pPr marL="68580" indent="0">
              <a:buNone/>
            </a:pPr>
            <a:endParaRPr lang="ru-RU" sz="1900" dirty="0" smtClean="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1268760"/>
            <a:ext cx="4102617" cy="417646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71857"/>
            <a:ext cx="3345144"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467544" y="548680"/>
            <a:ext cx="4464496" cy="4154984"/>
          </a:xfrm>
          <a:prstGeom prst="rect">
            <a:avLst/>
          </a:prstGeom>
        </p:spPr>
        <p:txBody>
          <a:bodyPr wrap="square">
            <a:spAutoFit/>
          </a:bodyPr>
          <a:lstStyle/>
          <a:p>
            <a:pPr algn="just"/>
            <a:r>
              <a:rPr lang="ru-RU" sz="2400" b="1" dirty="0" smtClean="0">
                <a:latin typeface="Times New Roman" panose="02020603050405020304" pitchFamily="18" charset="0"/>
                <a:cs typeface="Times New Roman" panose="02020603050405020304" pitchFamily="18" charset="0"/>
              </a:rPr>
              <a:t>Талая </a:t>
            </a:r>
            <a:r>
              <a:rPr lang="ru-RU" sz="2400" b="1" dirty="0">
                <a:latin typeface="Times New Roman" panose="02020603050405020304" pitchFamily="18" charset="0"/>
                <a:cs typeface="Times New Roman" panose="02020603050405020304" pitchFamily="18" charset="0"/>
              </a:rPr>
              <a:t>вода </a:t>
            </a:r>
            <a:r>
              <a:rPr lang="ru-RU" sz="2400" dirty="0">
                <a:latin typeface="Times New Roman" panose="02020603050405020304" pitchFamily="18" charset="0"/>
                <a:cs typeface="Times New Roman" panose="02020603050405020304" pitchFamily="18" charset="0"/>
              </a:rPr>
              <a:t>– это питьевая вода, полученная </a:t>
            </a:r>
            <a:r>
              <a:rPr lang="ru-RU" sz="2400" dirty="0" smtClean="0">
                <a:latin typeface="Times New Roman" panose="02020603050405020304" pitchFamily="18" charset="0"/>
                <a:cs typeface="Times New Roman" panose="02020603050405020304" pitchFamily="18" charset="0"/>
              </a:rPr>
              <a:t>от растаявшего </a:t>
            </a:r>
            <a:r>
              <a:rPr lang="ru-RU" sz="2400" dirty="0">
                <a:latin typeface="Times New Roman" panose="02020603050405020304" pitchFamily="18" charset="0"/>
                <a:cs typeface="Times New Roman" panose="02020603050405020304" pitchFamily="18" charset="0"/>
              </a:rPr>
              <a:t>(талого) </a:t>
            </a:r>
            <a:r>
              <a:rPr lang="ru-RU" sz="2400" dirty="0" smtClean="0">
                <a:latin typeface="Times New Roman" panose="02020603050405020304" pitchFamily="18" charset="0"/>
                <a:cs typeface="Times New Roman" panose="02020603050405020304" pitchFamily="18" charset="0"/>
              </a:rPr>
              <a:t>льда.   </a:t>
            </a:r>
            <a:r>
              <a:rPr lang="ru-RU" sz="2400" dirty="0">
                <a:latin typeface="Times New Roman" panose="02020603050405020304" pitchFamily="18" charset="0"/>
                <a:cs typeface="Times New Roman" panose="02020603050405020304" pitchFamily="18" charset="0"/>
              </a:rPr>
              <a:t>Научно доказано, что талая вода придаёт организму больше энергии, снижает утомляемость, улучшает общее самочувствие. Она особенно полезна ученикам, так как способна снижать последствия повышенной утомляемости.</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077072"/>
            <a:ext cx="3177158" cy="2119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187624" y="3356992"/>
            <a:ext cx="6948264" cy="2308324"/>
          </a:xfrm>
          <a:prstGeom prst="rect">
            <a:avLst/>
          </a:prstGeom>
        </p:spPr>
        <p:txBody>
          <a:bodyPr wrap="square">
            <a:spAutoFit/>
          </a:bodyPr>
          <a:lstStyle/>
          <a:p>
            <a:pPr algn="just"/>
            <a:r>
              <a:rPr lang="ru-RU" sz="2400" b="1" dirty="0" smtClean="0">
                <a:latin typeface="Times New Roman" panose="02020603050405020304" pitchFamily="18" charset="0"/>
                <a:cs typeface="Times New Roman" panose="02020603050405020304" pitchFamily="18" charset="0"/>
              </a:rPr>
              <a:t>	Магнитная </a:t>
            </a:r>
            <a:r>
              <a:rPr lang="ru-RU" sz="2400" b="1" dirty="0">
                <a:latin typeface="Times New Roman" panose="02020603050405020304" pitchFamily="18" charset="0"/>
                <a:cs typeface="Times New Roman" panose="02020603050405020304" pitchFamily="18" charset="0"/>
              </a:rPr>
              <a:t>(</a:t>
            </a:r>
            <a:r>
              <a:rPr lang="ru-RU" sz="2400" b="1" dirty="0" err="1">
                <a:latin typeface="Times New Roman" panose="02020603050405020304" pitchFamily="18" charset="0"/>
                <a:cs typeface="Times New Roman" panose="02020603050405020304" pitchFamily="18" charset="0"/>
              </a:rPr>
              <a:t>омагниченная</a:t>
            </a:r>
            <a:r>
              <a:rPr lang="ru-RU" sz="2400" b="1" dirty="0">
                <a:latin typeface="Times New Roman" panose="02020603050405020304" pitchFamily="18" charset="0"/>
                <a:cs typeface="Times New Roman" panose="02020603050405020304" pitchFamily="18" charset="0"/>
              </a:rPr>
              <a:t>) вода </a:t>
            </a:r>
            <a:r>
              <a:rPr lang="ru-RU" sz="2400" dirty="0">
                <a:latin typeface="Times New Roman" panose="02020603050405020304" pitchFamily="18" charset="0"/>
                <a:cs typeface="Times New Roman" panose="02020603050405020304" pitchFamily="18" charset="0"/>
              </a:rPr>
              <a:t>– это питьевая вода, пропущенная через магнитное </a:t>
            </a:r>
            <a:r>
              <a:rPr lang="ru-RU" sz="2400" dirty="0" smtClean="0">
                <a:latin typeface="Times New Roman" panose="02020603050405020304" pitchFamily="18" charset="0"/>
                <a:cs typeface="Times New Roman" panose="02020603050405020304" pitchFamily="18" charset="0"/>
              </a:rPr>
              <a:t>поле. </a:t>
            </a:r>
          </a:p>
          <a:p>
            <a:pPr algn="just"/>
            <a:r>
              <a:rPr lang="ru-RU" sz="2400" dirty="0" smtClean="0">
                <a:latin typeface="Times New Roman" panose="02020603050405020304" pitchFamily="18" charset="0"/>
                <a:cs typeface="Times New Roman" panose="02020603050405020304" pitchFamily="18" charset="0"/>
              </a:rPr>
              <a:t>Учёные </a:t>
            </a:r>
            <a:r>
              <a:rPr lang="ru-RU" sz="2400" dirty="0">
                <a:latin typeface="Times New Roman" panose="02020603050405020304" pitchFamily="18" charset="0"/>
                <a:cs typeface="Times New Roman" panose="02020603050405020304" pitchFamily="18" charset="0"/>
              </a:rPr>
              <a:t>считают, что такая вода приобретает лечебные свойства, оказывает омолаживающее воздействие на организм, она даже способна нормализовать кровяное давление.</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76672"/>
            <a:ext cx="5832648"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31640" y="3573016"/>
            <a:ext cx="6588224" cy="2677656"/>
          </a:xfrm>
          <a:prstGeom prst="rect">
            <a:avLst/>
          </a:prstGeom>
        </p:spPr>
        <p:txBody>
          <a:bodyPr wrap="square">
            <a:spAutoFit/>
          </a:bodyPr>
          <a:lstStyle/>
          <a:p>
            <a:pPr algn="just"/>
            <a:r>
              <a:rPr lang="ru-RU" sz="2400" b="1" dirty="0" smtClean="0">
                <a:latin typeface="Times New Roman" panose="02020603050405020304" pitchFamily="18" charset="0"/>
                <a:cs typeface="Times New Roman" panose="02020603050405020304" pitchFamily="18" charset="0"/>
              </a:rPr>
              <a:t>     Кремниевая </a:t>
            </a:r>
            <a:r>
              <a:rPr lang="ru-RU" sz="2400" b="1" dirty="0">
                <a:latin typeface="Times New Roman" panose="02020603050405020304" pitchFamily="18" charset="0"/>
                <a:cs typeface="Times New Roman" panose="02020603050405020304" pitchFamily="18" charset="0"/>
              </a:rPr>
              <a:t>вода </a:t>
            </a:r>
            <a:r>
              <a:rPr lang="ru-RU" sz="2400" dirty="0">
                <a:latin typeface="Times New Roman" panose="02020603050405020304" pitchFamily="18" charset="0"/>
                <a:cs typeface="Times New Roman" panose="02020603050405020304" pitchFamily="18" charset="0"/>
              </a:rPr>
              <a:t>– это вода, в которую поместили кусочек кремния и выдержали его там не менее суток. Такая вода обладает бактерицидным, кровоостанавливающим и заживляющим действием, нормализует обмен веществ, повышает иммунитет и замедляет процесс старения организма.</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402" y="404664"/>
            <a:ext cx="4067598" cy="2860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332656"/>
            <a:ext cx="8208912" cy="2246769"/>
          </a:xfrm>
          <a:prstGeom prst="rect">
            <a:avLst/>
          </a:prstGeom>
        </p:spPr>
        <p:txBody>
          <a:bodyPr wrap="square">
            <a:spAutoFit/>
          </a:bodyPr>
          <a:lstStyle/>
          <a:p>
            <a:pPr algn="just"/>
            <a:r>
              <a:rPr lang="ru-RU" sz="2000" b="1" dirty="0" smtClean="0">
                <a:latin typeface="Times New Roman" panose="02020603050405020304" pitchFamily="18" charset="0"/>
                <a:cs typeface="Times New Roman" panose="02020603050405020304" pitchFamily="18" charset="0"/>
              </a:rPr>
              <a:t>     Структурированная вода. </a:t>
            </a:r>
            <a:r>
              <a:rPr lang="ru-RU" sz="2000" dirty="0" smtClean="0">
                <a:latin typeface="Times New Roman" panose="02020603050405020304" pitchFamily="18" charset="0"/>
                <a:cs typeface="Times New Roman" panose="02020603050405020304" pitchFamily="18" charset="0"/>
              </a:rPr>
              <a:t>Японец </a:t>
            </a:r>
            <a:r>
              <a:rPr lang="ru-RU" sz="2000" b="1" dirty="0" err="1">
                <a:latin typeface="Times New Roman" panose="02020603050405020304" pitchFamily="18" charset="0"/>
                <a:cs typeface="Times New Roman" panose="02020603050405020304" pitchFamily="18" charset="0"/>
              </a:rPr>
              <a:t>Масару</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Эмото</a:t>
            </a:r>
            <a:r>
              <a:rPr lang="ru-RU" sz="2000" b="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сделал удивительное научное открытие. Он доказал, что влияние положительной энергии перед замораживанием воды изменяет её структуру. Если вода услышала добрые слова или прослушала классическую музыку, при замораживании она образует красивые кристаллы, похожие на снежинки. И наоборот, воздействие тяжёлого рока или злых слов приводило к тому, что кристаллы становились ломаными, рваными.</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972"/>
          <a:stretch/>
        </p:blipFill>
        <p:spPr bwMode="auto">
          <a:xfrm>
            <a:off x="1259632" y="2579425"/>
            <a:ext cx="6690994" cy="3919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7376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539552" y="476672"/>
            <a:ext cx="8064896" cy="2677656"/>
          </a:xfrm>
          <a:prstGeom prst="rect">
            <a:avLst/>
          </a:prstGeom>
        </p:spPr>
        <p:txBody>
          <a:bodyPr wrap="square">
            <a:spAutoFit/>
          </a:bodyPr>
          <a:lstStyle/>
          <a:p>
            <a:pPr algn="just"/>
            <a:r>
              <a:rPr lang="ru-RU" sz="2400" b="1" dirty="0" smtClean="0">
                <a:latin typeface="Times New Roman" panose="02020603050405020304" pitchFamily="18" charset="0"/>
                <a:cs typeface="Times New Roman" panose="02020603050405020304" pitchFamily="18" charset="0"/>
              </a:rPr>
              <a:t>     Серебряная вода.</a:t>
            </a:r>
            <a:r>
              <a:rPr lang="ru-RU" sz="2400" dirty="0" smtClean="0">
                <a:latin typeface="Times New Roman" panose="02020603050405020304" pitchFamily="18" charset="0"/>
                <a:cs typeface="Times New Roman" panose="02020603050405020304" pitchFamily="18" charset="0"/>
              </a:rPr>
              <a:t> Наши </a:t>
            </a:r>
            <a:r>
              <a:rPr lang="ru-RU" sz="2400" dirty="0">
                <a:latin typeface="Times New Roman" panose="02020603050405020304" pitchFamily="18" charset="0"/>
                <a:cs typeface="Times New Roman" panose="02020603050405020304" pitchFamily="18" charset="0"/>
              </a:rPr>
              <a:t>предки знали, что серебро способно дезинфицировать воду. Серебряная посуда была не только признаком богатства. Она сохраняла здоровье человека, так как с едой и питьём в организм человека попадало небольшое количество серебра и лечило его. Доказано, что препараты на основе серебра эффективно уничтожают болезнетворные бактерии.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154328"/>
            <a:ext cx="6480720" cy="3371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833654" y="476672"/>
            <a:ext cx="7842802" cy="3477875"/>
          </a:xfrm>
          <a:prstGeom prst="rect">
            <a:avLst/>
          </a:prstGeom>
        </p:spPr>
        <p:txBody>
          <a:bodyPr wrap="square">
            <a:spAutoFit/>
          </a:bodyPr>
          <a:lstStyle/>
          <a:p>
            <a:pPr algn="just"/>
            <a:r>
              <a:rPr lang="ru-RU" sz="2000" b="1" dirty="0">
                <a:latin typeface="Times New Roman" panose="02020603050405020304" pitchFamily="18" charset="0"/>
                <a:cs typeface="Times New Roman" panose="02020603050405020304" pitchFamily="18" charset="0"/>
              </a:rPr>
              <a:t>Активированная вода</a:t>
            </a:r>
          </a:p>
          <a:p>
            <a:pPr algn="just"/>
            <a:r>
              <a:rPr lang="ru-RU" sz="2000" dirty="0" smtClean="0">
                <a:latin typeface="Times New Roman" panose="02020603050405020304" pitchFamily="18" charset="0"/>
                <a:cs typeface="Times New Roman" panose="02020603050405020304" pitchFamily="18" charset="0"/>
              </a:rPr>
              <a:t>	Мы </a:t>
            </a:r>
            <a:r>
              <a:rPr lang="ru-RU" sz="2000" dirty="0">
                <a:latin typeface="Times New Roman" panose="02020603050405020304" pitchFamily="18" charset="0"/>
                <a:cs typeface="Times New Roman" panose="02020603050405020304" pitchFamily="18" charset="0"/>
              </a:rPr>
              <a:t>узнали, что существует достаточно много способов получить «волшебную воду», но решили найти самый научный. Интернет подсказал нам, что в 1972 году в НИИ природного газа в городе Ташкенте коллектив учёных изобрёл активированную воду. Это питьевая вода, которая была пропущена через специальный прибор – ионизатор, в результате чего приобрела совершенно новые и уникальные свойства. Она превращается в экологически чистый, биологически активный препарат. Удивительно, но ионизатор воды можно купить в обыкновенном магазине. Мы нашли подобный прибор у родителей нашего класса и решили поставить эксперимент.</a:t>
            </a:r>
          </a:p>
        </p:txBody>
      </p:sp>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222" r="11743"/>
          <a:stretch/>
        </p:blipFill>
        <p:spPr bwMode="auto">
          <a:xfrm>
            <a:off x="3321751" y="3954547"/>
            <a:ext cx="2866608" cy="2625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342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1867</TotalTime>
  <Words>661</Words>
  <Application>Microsoft Office PowerPoint</Application>
  <PresentationFormat>Экран (4:3)</PresentationFormat>
  <Paragraphs>67</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Воздушный поток</vt:lpstr>
      <vt:lpstr>Существует ли живая вода?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Аппарат для создания живой  воды (ионизатор)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Наши выводы</vt:lpstr>
      <vt:lpstr>Презентация PowerPoint</vt:lpstr>
      <vt:lpstr>Спасибо за внимание!</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Живая и мертвая вода. Миф или реальность?</dc:title>
  <dc:creator>татьяна</dc:creator>
  <cp:lastModifiedBy>Учитель</cp:lastModifiedBy>
  <cp:revision>186</cp:revision>
  <dcterms:created xsi:type="dcterms:W3CDTF">2016-03-16T18:44:59Z</dcterms:created>
  <dcterms:modified xsi:type="dcterms:W3CDTF">2024-10-04T08:04:57Z</dcterms:modified>
</cp:coreProperties>
</file>