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2" r:id="rId5"/>
    <p:sldId id="265" r:id="rId6"/>
    <p:sldId id="266" r:id="rId7"/>
    <p:sldId id="267" r:id="rId8"/>
    <p:sldId id="268" r:id="rId9"/>
    <p:sldId id="263" r:id="rId10"/>
    <p:sldId id="264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>
        <p:scale>
          <a:sx n="91" d="100"/>
          <a:sy n="91" d="100"/>
        </p:scale>
        <p:origin x="-1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9E51-FC39-403C-B73E-38DD5C47733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762EA-4367-40FF-908E-28D132DE6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4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62EA-4367-40FF-908E-28D132DE6B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6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6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6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1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0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0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4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0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84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9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891F-0741-42DE-A3BD-036303D03BC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7143-DA16-4FB7-B1E2-00E0D2DF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eznikovks\Downloads\задник презентации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949280" y="263691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Reznikovks\Downloads\рамка для текста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2" y="3715841"/>
            <a:ext cx="8223961" cy="15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eznikovks\Downloads\ЛОГОТИП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77" y="404664"/>
            <a:ext cx="3714609" cy="31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08723"/>
            <a:ext cx="7776864" cy="200850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Развитие способности к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эмпатии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детей старшего          дошкольного возраста</a:t>
            </a:r>
            <a:b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Подготовила: Вишнякова Н.В.</a:t>
            </a:r>
            <a:b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 группы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  <a:r>
              <a:rPr lang="en-US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/C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73280" cy="84870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4.  Разработка картотеки сюжетно-ролевых игр по этапам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5013176"/>
            <a:ext cx="8439985" cy="1575681"/>
            <a:chOff x="251520" y="5013176"/>
            <a:chExt cx="8439985" cy="1575681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spc="-30" dirty="0" smtClean="0">
                <a:solidFill>
                  <a:schemeClr val="bg1"/>
                </a:solidFill>
                <a:ea typeface="Times New Roman"/>
              </a:rPr>
              <a:t>Развитие </a:t>
            </a:r>
            <a:r>
              <a:rPr lang="ru-RU" sz="8000" b="1" spc="-30" dirty="0" err="1" smtClean="0">
                <a:solidFill>
                  <a:schemeClr val="bg1"/>
                </a:solidFill>
                <a:ea typeface="Times New Roman"/>
              </a:rPr>
              <a:t>эмпатии</a:t>
            </a:r>
            <a:r>
              <a:rPr lang="ru-RU" sz="8000" b="1" spc="-30" dirty="0" smtClean="0">
                <a:solidFill>
                  <a:schemeClr val="bg1"/>
                </a:solidFill>
                <a:ea typeface="Times New Roman"/>
              </a:rPr>
              <a:t> </a:t>
            </a:r>
            <a:br>
              <a:rPr lang="ru-RU" sz="8000" b="1" spc="-30" dirty="0" smtClean="0">
                <a:solidFill>
                  <a:schemeClr val="bg1"/>
                </a:solidFill>
                <a:ea typeface="Times New Roman"/>
              </a:rPr>
            </a:br>
            <a:r>
              <a:rPr lang="ru-RU" sz="8000" b="1" spc="-30" dirty="0" smtClean="0">
                <a:solidFill>
                  <a:schemeClr val="bg1"/>
                </a:solidFill>
                <a:ea typeface="Times New Roman"/>
              </a:rPr>
              <a:t>посредством сюжетно-ролевой </a:t>
            </a:r>
            <a:r>
              <a:rPr lang="ru-RU" sz="8000" b="1" spc="-30" dirty="0" err="1" smtClean="0">
                <a:solidFill>
                  <a:schemeClr val="bg1"/>
                </a:solidFill>
                <a:ea typeface="Times New Roman"/>
              </a:rPr>
              <a:t>игры</a:t>
            </a:r>
            <a:r>
              <a:rPr lang="ru-RU" b="1" spc="-30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ы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2135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259632" y="692696"/>
            <a:ext cx="79208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39952" y="547456"/>
            <a:ext cx="0" cy="86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692696"/>
            <a:ext cx="86409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7726" y="1556792"/>
            <a:ext cx="2496081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1 этап (</a:t>
            </a:r>
            <a:r>
              <a:rPr lang="ru-RU" sz="1400" spc="-3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Развитие способности распознавать и понимать эмоциональные состояния другого человека</a:t>
            </a:r>
          </a:p>
          <a:p>
            <a:pPr lvl="0"/>
            <a:r>
              <a:rPr lang="ru-RU" sz="1400" spc="-3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  </a:t>
            </a:r>
            <a:r>
              <a:rPr lang="ru-RU" sz="1400" b="1" spc="-3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эмоциональный компонент </a:t>
            </a:r>
            <a:r>
              <a:rPr lang="ru-RU" sz="1400" b="1" spc="-30" dirty="0" err="1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эмпатии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lvl="0"/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ИГРЫ: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«Два зеркала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»,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«Немое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кино», 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«Колечко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»,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«Зеркало» </a:t>
            </a:r>
          </a:p>
          <a:p>
            <a:pPr lvl="0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556792"/>
            <a:ext cx="259228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spc="-30" dirty="0" smtClean="0">
              <a:solidFill>
                <a:schemeClr val="bg1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lvl="0"/>
            <a:endParaRPr lang="ru-RU" sz="1200" spc="-30" dirty="0" smtClean="0">
              <a:solidFill>
                <a:schemeClr val="bg1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lvl="0"/>
            <a:r>
              <a:rPr lang="ru-RU" sz="1200" spc="-30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2 этап формирование представлений </a:t>
            </a:r>
            <a:r>
              <a:rPr lang="ru-RU" sz="1200" spc="-3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о внутреннем мире </a:t>
            </a:r>
            <a:r>
              <a:rPr lang="ru-RU" sz="1200" spc="-30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человека</a:t>
            </a:r>
            <a:r>
              <a:rPr lang="ru-RU" sz="1200" spc="-3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, его месте в окружающем мире, развитие умения сопереживать другим людям, способности мысленно переносить себя в мысли, чувства, действия другого </a:t>
            </a:r>
            <a:r>
              <a:rPr lang="ru-RU" sz="1200" b="1" spc="-4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когнитивный</a:t>
            </a:r>
            <a:r>
              <a:rPr lang="ru-RU" sz="1200" b="1" spc="-3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 компонент </a:t>
            </a:r>
            <a:r>
              <a:rPr lang="ru-RU" sz="1200" b="1" spc="-30" dirty="0" err="1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эмпатии</a:t>
            </a:r>
            <a:r>
              <a:rPr lang="ru-RU" sz="1200" b="1" spc="-30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, </a:t>
            </a:r>
          </a:p>
          <a:p>
            <a:pPr lvl="0"/>
            <a:endParaRPr lang="ru-RU" sz="1200" b="1" spc="-3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/>
            <a:r>
              <a:rPr lang="ru-RU" sz="1200" b="1" spc="-3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ИГРЫ: </a:t>
            </a:r>
            <a:r>
              <a:rPr lang="ru-RU" sz="1200" dirty="0">
                <a:solidFill>
                  <a:schemeClr val="bg1"/>
                </a:solidFill>
              </a:rPr>
              <a:t>«Именины»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«Оживший холодильник»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«Скульптор»</a:t>
            </a: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«Барахолка»</a:t>
            </a:r>
          </a:p>
          <a:p>
            <a:pPr lvl="0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spc="-3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5688" y="1556792"/>
            <a:ext cx="248478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3 </a:t>
            </a:r>
            <a:r>
              <a:rPr lang="ru-RU" sz="1300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этап (</a:t>
            </a:r>
            <a:r>
              <a:rPr lang="ru-RU" sz="1300" dirty="0" err="1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азвитие</a:t>
            </a:r>
            <a:r>
              <a:rPr lang="ru-RU" sz="1300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способности к межличностному </a:t>
            </a:r>
            <a:r>
              <a:rPr lang="ru-RU" sz="1300" dirty="0" err="1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взаимо</a:t>
            </a:r>
            <a:r>
              <a:rPr lang="ru-RU" sz="1300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-действию, использовать способы взаимодействия, облегчающие страдание другого человека, вызвать стремление к оказанию действенной помощи </a:t>
            </a:r>
          </a:p>
          <a:p>
            <a:pPr lvl="0">
              <a:spcAft>
                <a:spcPts val="0"/>
              </a:spcAft>
            </a:pPr>
            <a:r>
              <a:rPr lang="ru-RU" sz="1300" b="1" dirty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поведенческий компонент </a:t>
            </a:r>
            <a:r>
              <a:rPr lang="ru-RU" sz="1300" b="1" dirty="0" err="1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эмпатии</a:t>
            </a:r>
            <a:r>
              <a:rPr lang="ru-RU" sz="1300" b="1" dirty="0" smtClean="0">
                <a:solidFill>
                  <a:schemeClr val="bg1"/>
                </a:solidFill>
                <a:latin typeface="+mj-lt"/>
                <a:ea typeface="Times New Roman"/>
                <a:cs typeface="Times New Roman" pitchFamily="18" charset="0"/>
              </a:rPr>
              <a:t>)</a:t>
            </a:r>
          </a:p>
          <a:p>
            <a:pPr lvl="0"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ИГРЫ: 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>
                <a:solidFill>
                  <a:schemeClr val="bg1"/>
                </a:solidFill>
              </a:rPr>
              <a:t>«Расколдуй принцессу»</a:t>
            </a:r>
          </a:p>
          <a:p>
            <a:pPr lvl="0">
              <a:defRPr/>
            </a:pP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>
                <a:solidFill>
                  <a:schemeClr val="bg1"/>
                </a:solidFill>
              </a:rPr>
              <a:t>«Поводыри</a:t>
            </a:r>
            <a:r>
              <a:rPr lang="ru-RU" sz="1300" dirty="0" smtClean="0">
                <a:solidFill>
                  <a:schemeClr val="bg1"/>
                </a:solidFill>
              </a:rPr>
              <a:t>» </a:t>
            </a:r>
            <a:r>
              <a:rPr lang="ru-RU" sz="1300" dirty="0">
                <a:solidFill>
                  <a:schemeClr val="bg1"/>
                </a:solidFill>
              </a:rPr>
              <a:t>«Сиамские близнецы»</a:t>
            </a:r>
          </a:p>
          <a:p>
            <a:pPr lvl="0"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4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73280" cy="84870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5013176"/>
            <a:ext cx="8439985" cy="1575681"/>
            <a:chOff x="251520" y="5013176"/>
            <a:chExt cx="8439985" cy="1575681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2135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4975" y="3105835"/>
            <a:ext cx="4823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spc="-30" dirty="0" smtClean="0">
              <a:solidFill>
                <a:schemeClr val="bg1"/>
              </a:solidFill>
              <a:ea typeface="Times New Roman"/>
            </a:endParaRPr>
          </a:p>
          <a:p>
            <a:endParaRPr lang="ru-RU" b="1" spc="-30" dirty="0">
              <a:solidFill>
                <a:schemeClr val="bg1"/>
              </a:solidFill>
              <a:ea typeface="Times New Roman"/>
            </a:endParaRPr>
          </a:p>
          <a:p>
            <a:endParaRPr lang="ru-RU" b="1" spc="-30" dirty="0" smtClean="0">
              <a:solidFill>
                <a:schemeClr val="bg1"/>
              </a:solidFill>
              <a:ea typeface="Times New Roman"/>
            </a:endParaRPr>
          </a:p>
          <a:p>
            <a:endParaRPr lang="ru-RU" b="1" spc="-30" dirty="0">
              <a:solidFill>
                <a:schemeClr val="bg1"/>
              </a:solidFill>
              <a:ea typeface="Times New Roman"/>
            </a:endParaRPr>
          </a:p>
          <a:p>
            <a:endParaRPr lang="ru-RU" b="1" spc="-30" dirty="0" smtClean="0">
              <a:solidFill>
                <a:schemeClr val="bg1"/>
              </a:solidFill>
              <a:ea typeface="Times New Roman"/>
            </a:endParaRPr>
          </a:p>
          <a:p>
            <a:endParaRPr lang="ru-RU" b="1" spc="-30" dirty="0">
              <a:solidFill>
                <a:schemeClr val="bg1"/>
              </a:solidFill>
              <a:ea typeface="Times New Roman"/>
            </a:endParaRPr>
          </a:p>
          <a:p>
            <a:endParaRPr lang="ru-RU" b="1" spc="-30" dirty="0" smtClean="0">
              <a:solidFill>
                <a:schemeClr val="bg1"/>
              </a:solidFill>
              <a:ea typeface="Times New Roman"/>
            </a:endParaRPr>
          </a:p>
          <a:p>
            <a:endParaRPr lang="ru-RU" b="1" spc="-30" dirty="0">
              <a:solidFill>
                <a:schemeClr val="bg1"/>
              </a:solidFill>
              <a:ea typeface="Times New Roman"/>
            </a:endParaRPr>
          </a:p>
          <a:p>
            <a:r>
              <a:rPr lang="ru-RU" b="1" spc="-30" dirty="0" smtClean="0">
                <a:solidFill>
                  <a:schemeClr val="bg1"/>
                </a:solidFill>
                <a:ea typeface="Times New Roman"/>
              </a:rPr>
              <a:t>Развитие </a:t>
            </a:r>
            <a:r>
              <a:rPr lang="ru-RU" b="1" spc="-30" dirty="0" err="1">
                <a:solidFill>
                  <a:schemeClr val="bg1"/>
                </a:solidFill>
                <a:ea typeface="Times New Roman"/>
              </a:rPr>
              <a:t>эмпатии</a:t>
            </a:r>
            <a:r>
              <a:rPr lang="ru-RU" b="1" spc="-30" dirty="0">
                <a:solidFill>
                  <a:schemeClr val="bg1"/>
                </a:solidFill>
                <a:ea typeface="Times New Roman"/>
              </a:rPr>
              <a:t> </a:t>
            </a:r>
            <a:br>
              <a:rPr lang="ru-RU" b="1" spc="-30" dirty="0">
                <a:solidFill>
                  <a:schemeClr val="bg1"/>
                </a:solidFill>
                <a:ea typeface="Times New Roman"/>
              </a:rPr>
            </a:br>
            <a:r>
              <a:rPr lang="ru-RU" b="1" spc="-30" dirty="0">
                <a:solidFill>
                  <a:schemeClr val="bg1"/>
                </a:solidFill>
                <a:ea typeface="Times New Roman"/>
              </a:rPr>
              <a:t>посредством сюжетно-ролевой </a:t>
            </a:r>
            <a:r>
              <a:rPr lang="ru-RU" b="1" spc="-30" dirty="0" err="1">
                <a:solidFill>
                  <a:schemeClr val="bg1"/>
                </a:solidFill>
                <a:ea typeface="Times New Roman"/>
              </a:rPr>
              <a:t>игры</a:t>
            </a:r>
            <a:r>
              <a:rPr lang="ru-RU" b="1" spc="-30" dirty="0" err="1">
                <a:solidFill>
                  <a:srgbClr val="7030A0"/>
                </a:solidFill>
                <a:latin typeface="Times New Roman"/>
                <a:ea typeface="Times New Roman"/>
              </a:rPr>
              <a:t>ы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62" y="167502"/>
            <a:ext cx="2541418" cy="2541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8" y="313245"/>
            <a:ext cx="2489123" cy="2489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89" y="1302266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3" y="5373216"/>
            <a:ext cx="6480720" cy="432048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1" y="4797153"/>
            <a:ext cx="8540472" cy="1728192"/>
            <a:chOff x="251520" y="5013176"/>
            <a:chExt cx="8439985" cy="1651937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65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2135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5" y="429309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Этапы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работы по формированию способности к 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эмпатии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9" y="69269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Повторная диагностика, сравнение результатов, планирование работы </a:t>
            </a:r>
          </a:p>
          <a:p>
            <a:r>
              <a:rPr lang="ru-RU" dirty="0" smtClean="0"/>
              <a:t>По расширению средств и методов развития </a:t>
            </a:r>
            <a:r>
              <a:rPr lang="ru-RU" dirty="0" err="1" smtClean="0"/>
              <a:t>эмпатийных</a:t>
            </a:r>
            <a:r>
              <a:rPr lang="ru-RU" dirty="0" smtClean="0"/>
              <a:t> </a:t>
            </a:r>
            <a:r>
              <a:rPr lang="ru-RU" dirty="0" err="1" smtClean="0"/>
              <a:t>спообностей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" name="Picture 4" descr="http://dev-ad.srv43.ru/userfiles/picoriginal/img-20130726093152-127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6" y="1828257"/>
            <a:ext cx="3865547" cy="2919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16" descr="Иллюстрация Обнимашки в стиле 2d, детский, книжная графика |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69" y="1819772"/>
            <a:ext cx="2592288" cy="3002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0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3" y="5373216"/>
            <a:ext cx="6480720" cy="432048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1" y="4797153"/>
            <a:ext cx="8540472" cy="1728192"/>
            <a:chOff x="251520" y="5013176"/>
            <a:chExt cx="8439985" cy="1651937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65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2135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252" y="188640"/>
            <a:ext cx="7847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Промежуточные </a:t>
            </a:r>
            <a:r>
              <a:rPr lang="ru-RU" b="1" u="sng" dirty="0" smtClean="0">
                <a:solidFill>
                  <a:schemeClr val="tx2"/>
                </a:solidFill>
              </a:rPr>
              <a:t>результаты работы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endParaRPr lang="ru-RU" dirty="0"/>
          </a:p>
          <a:p>
            <a:endParaRPr lang="ru-RU" dirty="0"/>
          </a:p>
          <a:p>
            <a:pPr algn="just" eaLnBrk="0" fontAlgn="base" hangingPunct="0">
              <a:lnSpc>
                <a:spcPct val="150000"/>
              </a:lnSpc>
              <a:buBlip>
                <a:blip r:embed="rId5"/>
              </a:buBlip>
              <a:tabLst>
                <a:tab pos="630555" algn="l"/>
              </a:tabLst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У детей </a:t>
            </a:r>
            <a:r>
              <a:rPr lang="ru-RU" sz="1600" spc="-30" dirty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развиваются внимание друг к другу, понимание эмоционального состояния </a:t>
            </a:r>
            <a:r>
              <a:rPr lang="ru-RU" sz="1600" spc="-30" dirty="0" smtClean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партнера по игре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,</a:t>
            </a:r>
            <a:r>
              <a:rPr lang="ru-RU" sz="1600" spc="-30" dirty="0" smtClean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 </a:t>
            </a:r>
            <a:r>
              <a:rPr lang="ru-RU" sz="1600" spc="-30" dirty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способности к эмоциональному самовыражению;</a:t>
            </a:r>
            <a:endParaRPr lang="ru-RU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Aft>
                <a:spcPts val="0"/>
              </a:spcAft>
              <a:buBlip>
                <a:blip r:embed="rId5"/>
              </a:buBlip>
              <a:tabLst>
                <a:tab pos="630555" algn="l"/>
              </a:tabLst>
            </a:pPr>
            <a:r>
              <a:rPr lang="ru-RU" sz="1600" spc="-30" dirty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развивается способность к установлению взаимодействия </a:t>
            </a:r>
            <a:r>
              <a:rPr lang="ru-RU" sz="1600" spc="-30" dirty="0">
                <a:solidFill>
                  <a:schemeClr val="tx2"/>
                </a:solidFill>
                <a:latin typeface="+mj-lt"/>
                <a:ea typeface="Times New Roman"/>
              </a:rPr>
              <a:t>и внимания друг к другу;</a:t>
            </a:r>
            <a:endParaRPr lang="ru-RU" sz="1600" spc="-30" dirty="0">
              <a:solidFill>
                <a:schemeClr val="tx2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Aft>
                <a:spcPts val="0"/>
              </a:spcAft>
              <a:buBlip>
                <a:blip r:embed="rId5"/>
              </a:buBlip>
              <a:tabLst>
                <a:tab pos="630555" algn="l"/>
              </a:tabLst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 развивается </a:t>
            </a:r>
            <a:r>
              <a:rPr lang="ru-RU" sz="1600" spc="-30" dirty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выразительность жестов, мимики, движений</a:t>
            </a:r>
            <a:r>
              <a:rPr lang="ru-RU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algn="just" eaLnBrk="0" fontAlgn="base" hangingPunct="0">
              <a:lnSpc>
                <a:spcPct val="150000"/>
              </a:lnSpc>
              <a:buBlip>
                <a:blip r:embed="rId5"/>
              </a:buBlip>
              <a:tabLst>
                <a:tab pos="630555" algn="l"/>
              </a:tabLst>
            </a:pPr>
            <a:r>
              <a:rPr lang="ru-RU" sz="1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у детей появилось желание общаться,  </a:t>
            </a:r>
            <a:r>
              <a:rPr lang="ru-RU" sz="1600" spc="-30" dirty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желание помочь </a:t>
            </a:r>
            <a:r>
              <a:rPr lang="ru-RU" sz="1600" spc="-30" dirty="0" smtClean="0">
                <a:solidFill>
                  <a:schemeClr val="tx2"/>
                </a:solidFill>
                <a:latin typeface="+mj-lt"/>
                <a:ea typeface="Times New Roman"/>
                <a:cs typeface="Times New Roman" pitchFamily="18" charset="0"/>
              </a:rPr>
              <a:t>другому</a:t>
            </a:r>
          </a:p>
          <a:p>
            <a:pPr algn="just" eaLnBrk="0" fontAlgn="base" hangingPunct="0">
              <a:lnSpc>
                <a:spcPct val="150000"/>
              </a:lnSpc>
              <a:buBlip>
                <a:blip r:embed="rId5"/>
              </a:buBlip>
              <a:tabLst>
                <a:tab pos="630555" algn="l"/>
              </a:tabLst>
            </a:pPr>
            <a:endParaRPr lang="ru-RU" sz="1600" spc="-30" dirty="0" smtClean="0">
              <a:solidFill>
                <a:schemeClr val="tx2"/>
              </a:solidFill>
              <a:latin typeface="+mj-lt"/>
              <a:ea typeface="Times New Roman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spc="-3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Вывод</a:t>
            </a:r>
            <a:r>
              <a:rPr lang="ru-RU" sz="1400" spc="-3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: 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Times New Roman"/>
              </a:rPr>
              <a:t>Использование комплекса сюжетно – ролевых игр  способствовало повышению уровня развития </a:t>
            </a:r>
            <a:r>
              <a:rPr lang="ru-RU" sz="1400" dirty="0" err="1">
                <a:solidFill>
                  <a:schemeClr val="tx2"/>
                </a:solidFill>
                <a:latin typeface="+mj-lt"/>
                <a:ea typeface="Times New Roman"/>
              </a:rPr>
              <a:t>эмпатии</a:t>
            </a:r>
            <a:r>
              <a:rPr lang="ru-RU" sz="1400" dirty="0">
                <a:solidFill>
                  <a:schemeClr val="tx2"/>
                </a:solidFill>
                <a:latin typeface="+mj-lt"/>
                <a:ea typeface="Times New Roman"/>
              </a:rPr>
              <a:t> детей старшего дошкольного возраста</a:t>
            </a:r>
            <a:r>
              <a:rPr lang="ru-RU" sz="1400" kern="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0" indent="4460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tabLst>
                <a:tab pos="0" algn="l"/>
              </a:tabLst>
            </a:pPr>
            <a:r>
              <a:rPr lang="ru-RU" sz="1400" dirty="0">
                <a:solidFill>
                  <a:schemeClr val="tx2"/>
                </a:solidFill>
                <a:latin typeface="+mj-lt"/>
                <a:ea typeface="Times New Roman"/>
              </a:rPr>
              <a:t>Так как, именно с игровой деятельностью связана способность ребенка занимать позицию переживающего и, совершая определенные действия, проигрывать в плане представлений различные варианты отношений с окружающими. </a:t>
            </a:r>
          </a:p>
          <a:p>
            <a:pPr algn="just" eaLnBrk="0" fontAlgn="base" hangingPunct="0">
              <a:lnSpc>
                <a:spcPct val="150000"/>
              </a:lnSpc>
              <a:tabLst>
                <a:tab pos="630555" algn="l"/>
              </a:tabLst>
            </a:pPr>
            <a:endParaRPr lang="ru-RU" sz="1600" dirty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53218" y="5238491"/>
            <a:ext cx="49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Промежуточные результаты работы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1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01" y="4905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51521" y="5041466"/>
            <a:ext cx="8136904" cy="1519098"/>
            <a:chOff x="251521" y="5069759"/>
            <a:chExt cx="8136904" cy="1519098"/>
          </a:xfrm>
        </p:grpSpPr>
        <p:pic>
          <p:nvPicPr>
            <p:cNvPr id="14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5069759"/>
              <a:ext cx="8136904" cy="151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112" y="692696"/>
            <a:ext cx="6400800" cy="1152128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главных составляющих </a:t>
            </a:r>
          </a:p>
          <a:p>
            <a:r>
              <a:rPr lang="ru-RU" sz="5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эмоционального интеллекта</a:t>
            </a:r>
            <a:r>
              <a:rPr lang="ru-RU" sz="51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51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endParaRPr lang="ru-RU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95102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628799"/>
            <a:ext cx="7647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самосознание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эмпатия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отношений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</a:p>
        </p:txBody>
      </p:sp>
      <p:pic>
        <p:nvPicPr>
          <p:cNvPr id="12" name="Рисунок 11" descr="employee-engagement-1-e1465972477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1512" y="2626905"/>
            <a:ext cx="3419713" cy="24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260648"/>
            <a:ext cx="8151952" cy="4608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 </a:t>
            </a:r>
            <a:r>
              <a:rPr lang="ru-RU" b="1" i="1" dirty="0" err="1" smtClean="0">
                <a:solidFill>
                  <a:schemeClr val="tx2"/>
                </a:solidFill>
              </a:rPr>
              <a:t>Эмпатия</a:t>
            </a:r>
            <a:r>
              <a:rPr lang="ru-RU" b="1" i="1" dirty="0" smtClean="0">
                <a:solidFill>
                  <a:schemeClr val="tx2"/>
                </a:solidFill>
              </a:rPr>
              <a:t> –   </a:t>
            </a:r>
            <a:r>
              <a:rPr lang="ru-RU" sz="2200" b="1" i="1" dirty="0" smtClean="0">
                <a:solidFill>
                  <a:schemeClr val="tx2"/>
                </a:solidFill>
              </a:rPr>
              <a:t>1. </a:t>
            </a:r>
            <a:r>
              <a:rPr lang="ru-RU" sz="2400" b="1" dirty="0" smtClean="0">
                <a:solidFill>
                  <a:schemeClr val="tx2"/>
                </a:solidFill>
              </a:rPr>
              <a:t>это </a:t>
            </a:r>
            <a:r>
              <a:rPr lang="ru-RU" sz="2400" b="1" dirty="0">
                <a:solidFill>
                  <a:schemeClr val="tx2"/>
                </a:solidFill>
              </a:rPr>
              <a:t>способность тонко чувствовать настроение, эмоции и потребности, как свои собственные, так и других людей. Чем лучше развита </a:t>
            </a:r>
            <a:r>
              <a:rPr lang="ru-RU" sz="2400" b="1" dirty="0" smtClean="0">
                <a:solidFill>
                  <a:schemeClr val="tx2"/>
                </a:solidFill>
              </a:rPr>
              <a:t>наша </a:t>
            </a:r>
            <a:r>
              <a:rPr lang="ru-RU" sz="2400" b="1" dirty="0" err="1">
                <a:solidFill>
                  <a:schemeClr val="tx2"/>
                </a:solidFill>
              </a:rPr>
              <a:t>эмпатия</a:t>
            </a:r>
            <a:r>
              <a:rPr lang="ru-RU" sz="2400" b="1" dirty="0">
                <a:solidFill>
                  <a:schemeClr val="tx2"/>
                </a:solidFill>
              </a:rPr>
              <a:t>, тем более глубокие и крепкие отношения </a:t>
            </a:r>
            <a:r>
              <a:rPr lang="ru-RU" sz="2400" b="1" dirty="0" smtClean="0">
                <a:solidFill>
                  <a:schemeClr val="tx2"/>
                </a:solidFill>
              </a:rPr>
              <a:t>мы сможем построить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2. Способность </a:t>
            </a:r>
            <a:r>
              <a:rPr lang="ru-RU" sz="2400" b="1" dirty="0">
                <a:solidFill>
                  <a:schemeClr val="tx2"/>
                </a:solidFill>
              </a:rPr>
              <a:t>человека представить себя на месте другого человека , понять чувство , желания, идеи и действия другого на непроизвольном уровне, положительно относиться к ближнему, испытывать сходные с ним чувства, понимать и принимать его актуальное эмоциональное </a:t>
            </a:r>
            <a:r>
              <a:rPr lang="ru-RU" sz="2400" b="1" dirty="0" smtClean="0">
                <a:solidFill>
                  <a:schemeClr val="tx2"/>
                </a:solidFill>
              </a:rPr>
              <a:t>состояние</a:t>
            </a:r>
          </a:p>
          <a:p>
            <a:pPr algn="just"/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</a:rPr>
              <a:t>3. Свойство </a:t>
            </a: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</a:rPr>
              <a:t>личности, выражающееся в постижении эмоциональных состояний другого человека, понимании его чувств и переживаний, стремлении к оказанию </a:t>
            </a:r>
            <a:r>
              <a:rPr lang="ru-RU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</a:rPr>
              <a:t>поддержки </a:t>
            </a: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</a:rPr>
              <a:t>и действенной помощи другим людям, а также самореализации во взаимодействии с окружающими (Т.П. Гаврилова, Ю.Б. </a:t>
            </a:r>
            <a:r>
              <a:rPr lang="ru-RU" sz="2200" b="1" dirty="0" err="1">
                <a:solidFill>
                  <a:schemeClr val="tx2"/>
                </a:solidFill>
                <a:latin typeface="Calibri" panose="020F0502020204030204" pitchFamily="34" charset="0"/>
                <a:ea typeface="Times New Roman"/>
              </a:rPr>
              <a:t>Гиппенрейтер</a:t>
            </a:r>
            <a:r>
              <a:rPr lang="ru-RU" sz="2200" b="1" dirty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</a:rPr>
              <a:t>, И.М. Юсупов).</a:t>
            </a:r>
          </a:p>
          <a:p>
            <a:pPr algn="just"/>
            <a:endParaRPr lang="ru-RU" sz="2400" b="1" dirty="0">
              <a:solidFill>
                <a:schemeClr val="tx2"/>
              </a:solidFill>
            </a:endParaRPr>
          </a:p>
          <a:p>
            <a:pPr algn="just"/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5013176"/>
            <a:ext cx="8439985" cy="1575681"/>
            <a:chOff x="251520" y="5013176"/>
            <a:chExt cx="8439985" cy="1575681"/>
          </a:xfrm>
        </p:grpSpPr>
        <p:pic>
          <p:nvPicPr>
            <p:cNvPr id="13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95736" y="5956965"/>
              <a:ext cx="55446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5736" y="5445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Определения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эмпатии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WzQZo29GU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3589" y="4584408"/>
            <a:ext cx="1733525" cy="21536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505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512" y="845096"/>
            <a:ext cx="7549360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5013176"/>
            <a:ext cx="8439985" cy="1575681"/>
            <a:chOff x="251520" y="5013176"/>
            <a:chExt cx="8439985" cy="1575681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Актуальность выбора темы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595102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Проблемность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2135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8577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проблема развития </a:t>
            </a:r>
            <a:r>
              <a:rPr lang="ru-RU" sz="2000" dirty="0" err="1">
                <a:solidFill>
                  <a:schemeClr val="tx2"/>
                </a:solidFill>
              </a:rPr>
              <a:t>эмпатии</a:t>
            </a:r>
            <a:r>
              <a:rPr lang="ru-RU" sz="2000" dirty="0">
                <a:solidFill>
                  <a:schemeClr val="tx2"/>
                </a:solidFill>
              </a:rPr>
              <a:t> требует особого внимания по отношению к детям старшего дошкольного возраста, так как именно в этот возрастной период ребенок активно решает задачи взаимодействия с окружающим миром, интенсивно обретает опыт общения со сверстниками и взрослыми. Сам процесс общения невозможен без сопереживания и сочувствия, содействия другому</a:t>
            </a:r>
            <a:r>
              <a:rPr lang="ru-RU" dirty="0"/>
              <a:t>.</a:t>
            </a:r>
          </a:p>
        </p:txBody>
      </p:sp>
      <p:pic>
        <p:nvPicPr>
          <p:cNvPr id="13" name="Рисунок 12" descr="1674624330_papik-pro-p-ruki-risunok-akvarelyu-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0504" y="2089521"/>
            <a:ext cx="2564307" cy="30676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858534"/>
            <a:ext cx="55149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000" dirty="0">
              <a:solidFill>
                <a:schemeClr val="tx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Старший </a:t>
            </a:r>
            <a:r>
              <a:rPr lang="ru-RU" sz="2000" dirty="0">
                <a:solidFill>
                  <a:schemeClr val="tx2"/>
                </a:solidFill>
              </a:rPr>
              <a:t>дошкольный возраст является наиболее ответственным этапом в развитии социальных механизмов поведения и деятельности, в становлении личности дошкольника в целом </a:t>
            </a:r>
          </a:p>
        </p:txBody>
      </p:sp>
    </p:spTree>
    <p:extLst>
      <p:ext uri="{BB962C8B-B14F-4D97-AF65-F5344CB8AC3E}">
        <p14:creationId xmlns:p14="http://schemas.microsoft.com/office/powerpoint/2010/main" val="362474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58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51521" y="5069759"/>
            <a:ext cx="8136904" cy="1519098"/>
            <a:chOff x="251521" y="5069759"/>
            <a:chExt cx="8136904" cy="1519098"/>
          </a:xfrm>
        </p:grpSpPr>
        <p:pic>
          <p:nvPicPr>
            <p:cNvPr id="14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5069759"/>
              <a:ext cx="8136904" cy="151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112" y="692696"/>
            <a:ext cx="6400800" cy="1152128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51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endParaRPr lang="ru-RU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95102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99479" y="5373216"/>
            <a:ext cx="530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Виды </a:t>
            </a:r>
            <a:r>
              <a:rPr lang="ru-RU" sz="2800" b="1" dirty="0" err="1" smtClean="0">
                <a:solidFill>
                  <a:schemeClr val="bg1"/>
                </a:solidFill>
              </a:rPr>
              <a:t>эмпатии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639852"/>
            <a:ext cx="3240360" cy="9889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8367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Психологи выделяют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3 вида   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эмпатии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1700808"/>
            <a:ext cx="864096" cy="831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1628800"/>
            <a:ext cx="0" cy="90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1628800"/>
            <a:ext cx="64807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1521" y="2572379"/>
            <a:ext cx="2520280" cy="1628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Когнитивная </a:t>
            </a:r>
            <a:r>
              <a:rPr lang="ru-RU" sz="1600" dirty="0" err="1" smtClean="0"/>
              <a:t>эмпатия</a:t>
            </a:r>
            <a:r>
              <a:rPr lang="ru-RU" sz="1600" dirty="0" smtClean="0"/>
              <a:t>. (я знаю, что может чувствовать другой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491880" y="2656771"/>
            <a:ext cx="2592287" cy="1544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Эмоциональная </a:t>
            </a:r>
            <a:r>
              <a:rPr lang="ru-RU" dirty="0" err="1"/>
              <a:t>эмпатия</a:t>
            </a:r>
            <a:r>
              <a:rPr lang="ru-RU" dirty="0" smtClean="0"/>
              <a:t>. (я </a:t>
            </a:r>
            <a:r>
              <a:rPr lang="ru-RU" dirty="0" err="1" smtClean="0"/>
              <a:t>срчувствую</a:t>
            </a:r>
            <a:r>
              <a:rPr lang="ru-RU" dirty="0" smtClean="0"/>
              <a:t> другому)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660232" y="2585566"/>
            <a:ext cx="2411760" cy="1615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Действенная </a:t>
            </a:r>
            <a:r>
              <a:rPr lang="ru-RU" sz="1600" dirty="0" err="1" smtClean="0"/>
              <a:t>эмпатия</a:t>
            </a:r>
            <a:r>
              <a:rPr lang="ru-RU" sz="1600" dirty="0" smtClean="0"/>
              <a:t> (я делаю что-то, что улучшит состояние другого)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9031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51521" y="5069759"/>
            <a:ext cx="8136904" cy="1519098"/>
            <a:chOff x="251521" y="5069759"/>
            <a:chExt cx="8136904" cy="1519098"/>
          </a:xfrm>
        </p:grpSpPr>
        <p:pic>
          <p:nvPicPr>
            <p:cNvPr id="14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5069759"/>
              <a:ext cx="8136904" cy="151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1112" y="692696"/>
            <a:ext cx="6400800" cy="1152128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51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endParaRPr lang="ru-RU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595102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3455" y="5373216"/>
            <a:ext cx="610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Особенности развития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эмпатии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старших дошкольников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8488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ребенок осваивает социальные формы выражения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чувств,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характерно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более спокойное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эмоциональное поведение, отсутствие сильных аффективных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вспышек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 </a:t>
            </a:r>
            <a:endParaRPr lang="ru-RU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44824"/>
            <a:ext cx="78488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чувства становятся более осознанными ( в чем важна роль взрослого), обобщенными, разумными, произвольными, 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внеситуативными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284983"/>
            <a:ext cx="7848872" cy="92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формируются высшие чувства – нравственные, интеллектуальные,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эстетические, </a:t>
            </a:r>
            <a:r>
              <a:rPr lang="ru-RU" dirty="0"/>
              <a:t>закладываются основы эмоционально- нравственной культуры личности</a:t>
            </a:r>
            <a:endParaRPr lang="ru-RU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3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512" y="845096"/>
            <a:ext cx="7549360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5218995"/>
            <a:ext cx="8439985" cy="1575681"/>
            <a:chOff x="251520" y="5013176"/>
            <a:chExt cx="8439985" cy="1575681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805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Способы развития способности к </a:t>
            </a:r>
            <a:r>
              <a:rPr lang="ru-RU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эмпатии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старших дошкольников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78488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Виды деятельности и формы работы по развитию </a:t>
            </a:r>
            <a:r>
              <a:rPr lang="ru-RU" sz="2000" b="1" dirty="0" err="1" smtClean="0">
                <a:solidFill>
                  <a:schemeClr val="tx2"/>
                </a:solidFill>
              </a:rPr>
              <a:t>эмпатии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chemeClr val="tx2"/>
                </a:solidFill>
              </a:rPr>
              <a:t>Коммуникативная</a:t>
            </a:r>
            <a:r>
              <a:rPr lang="ru-RU" sz="1600" dirty="0" smtClean="0">
                <a:solidFill>
                  <a:schemeClr val="tx2"/>
                </a:solidFill>
              </a:rPr>
              <a:t> (</a:t>
            </a:r>
            <a:r>
              <a:rPr lang="ru-RU" sz="1600" dirty="0" err="1" smtClean="0">
                <a:solidFill>
                  <a:schemeClr val="tx2"/>
                </a:solidFill>
              </a:rPr>
              <a:t>сказкотерапия</a:t>
            </a:r>
            <a:r>
              <a:rPr lang="ru-RU" sz="1600" dirty="0" smtClean="0">
                <a:solidFill>
                  <a:schemeClr val="tx2"/>
                </a:solidFill>
              </a:rPr>
              <a:t>, анализ </a:t>
            </a:r>
            <a:r>
              <a:rPr lang="ru-RU" sz="1600" dirty="0">
                <a:solidFill>
                  <a:schemeClr val="tx2"/>
                </a:solidFill>
              </a:rPr>
              <a:t>жизненных ситуаций,</a:t>
            </a:r>
          </a:p>
          <a:p>
            <a:pPr algn="just"/>
            <a:r>
              <a:rPr lang="ru-RU" sz="1600" dirty="0">
                <a:solidFill>
                  <a:schemeClr val="tx2"/>
                </a:solidFill>
              </a:rPr>
              <a:t>беседы с </a:t>
            </a:r>
            <a:r>
              <a:rPr lang="ru-RU" sz="1600" dirty="0" smtClean="0">
                <a:solidFill>
                  <a:schemeClr val="tx2"/>
                </a:solidFill>
              </a:rPr>
              <a:t>детьми,   чтение </a:t>
            </a:r>
            <a:r>
              <a:rPr lang="ru-RU" sz="1600" dirty="0">
                <a:solidFill>
                  <a:schemeClr val="tx2"/>
                </a:solidFill>
              </a:rPr>
              <a:t>детской </a:t>
            </a:r>
            <a:r>
              <a:rPr lang="ru-RU" sz="1600" dirty="0" err="1" smtClean="0">
                <a:solidFill>
                  <a:schemeClr val="tx2"/>
                </a:solidFill>
              </a:rPr>
              <a:t>литературы,занятия</a:t>
            </a:r>
            <a:r>
              <a:rPr lang="ru-RU" sz="1600" dirty="0" smtClean="0">
                <a:solidFill>
                  <a:schemeClr val="tx2"/>
                </a:solidFill>
              </a:rPr>
              <a:t>, направленные </a:t>
            </a:r>
            <a:r>
              <a:rPr lang="ru-RU" sz="1600" dirty="0">
                <a:solidFill>
                  <a:schemeClr val="tx2"/>
                </a:solidFill>
              </a:rPr>
              <a:t>на развитие эмоциональной сферы,</a:t>
            </a:r>
          </a:p>
          <a:p>
            <a:r>
              <a:rPr lang="ru-RU" sz="1600" dirty="0" err="1">
                <a:solidFill>
                  <a:schemeClr val="tx2"/>
                </a:solidFill>
              </a:rPr>
              <a:t>внеситуативно-личностноеобщениеребенкасовзрослыми</a:t>
            </a:r>
            <a:r>
              <a:rPr lang="ru-RU" sz="1600" dirty="0">
                <a:solidFill>
                  <a:schemeClr val="tx2"/>
                </a:solidFill>
              </a:rPr>
              <a:t>,</a:t>
            </a:r>
          </a:p>
          <a:p>
            <a:r>
              <a:rPr lang="ru-RU" sz="1600" dirty="0">
                <a:solidFill>
                  <a:schemeClr val="tx2"/>
                </a:solidFill>
              </a:rPr>
              <a:t>общение и взаимодействие дошкольников со </a:t>
            </a:r>
            <a:r>
              <a:rPr lang="ru-RU" sz="1600" dirty="0" err="1">
                <a:solidFill>
                  <a:schemeClr val="tx2"/>
                </a:solidFill>
              </a:rPr>
              <a:t>сверстникамис</a:t>
            </a:r>
            <a:r>
              <a:rPr lang="ru-RU" sz="1600" dirty="0">
                <a:solidFill>
                  <a:schemeClr val="tx2"/>
                </a:solidFill>
              </a:rPr>
              <a:t> ограниченными возможностями </a:t>
            </a:r>
            <a:r>
              <a:rPr lang="ru-RU" sz="1600" dirty="0" smtClean="0">
                <a:solidFill>
                  <a:schemeClr val="tx2"/>
                </a:solidFill>
              </a:rPr>
              <a:t>здоровья)</a:t>
            </a:r>
          </a:p>
          <a:p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chemeClr val="tx2"/>
                </a:solidFill>
              </a:rPr>
              <a:t>Игровая</a:t>
            </a:r>
            <a:r>
              <a:rPr lang="ru-RU" sz="1600" dirty="0" smtClean="0">
                <a:solidFill>
                  <a:schemeClr val="tx2"/>
                </a:solidFill>
              </a:rPr>
              <a:t> (сюжетно-ролевые игры, игры с правилами, игры-драматизации, коллективные игры с правилами)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chemeClr val="tx2"/>
                </a:solidFill>
              </a:rPr>
              <a:t>Трудовая</a:t>
            </a:r>
            <a:r>
              <a:rPr lang="ru-RU" sz="1600" dirty="0" smtClean="0">
                <a:solidFill>
                  <a:schemeClr val="tx2"/>
                </a:solidFill>
              </a:rPr>
              <a:t> (распределение обязанностей, уход за растениями, изготовление кормушек, возможные акции добра и дни волонтера)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chemeClr val="tx2"/>
                </a:solidFill>
              </a:rPr>
              <a:t>Художественная </a:t>
            </a:r>
            <a:r>
              <a:rPr lang="ru-RU" sz="1600" dirty="0" smtClean="0">
                <a:solidFill>
                  <a:schemeClr val="tx2"/>
                </a:solidFill>
              </a:rPr>
              <a:t>(театрализованные игры, кукольный театр, прослушивание музыкальных произведений)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chemeClr val="tx2"/>
                </a:solidFill>
              </a:rPr>
              <a:t>Физическая </a:t>
            </a:r>
            <a:r>
              <a:rPr lang="ru-RU" sz="1600" dirty="0" smtClean="0">
                <a:solidFill>
                  <a:schemeClr val="tx2"/>
                </a:solidFill>
              </a:rPr>
              <a:t>(пантомимы, командные игры, веселые старты и эстафеты)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7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512" y="845096"/>
            <a:ext cx="7549360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5013176"/>
            <a:ext cx="8439985" cy="1575681"/>
            <a:chOff x="251520" y="5013176"/>
            <a:chExt cx="8439985" cy="1575681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Этапы работы по формированию способности к </a:t>
            </a:r>
            <a:r>
              <a:rPr lang="ru-RU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эмпатии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04664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Этапы работы по формированию </a:t>
            </a:r>
            <a:r>
              <a:rPr lang="ru-RU" b="1" dirty="0" err="1" smtClean="0">
                <a:solidFill>
                  <a:schemeClr val="tx2"/>
                </a:solidFill>
              </a:rPr>
              <a:t>эмпатийных</a:t>
            </a:r>
            <a:r>
              <a:rPr lang="ru-RU" b="1" dirty="0" smtClean="0">
                <a:solidFill>
                  <a:schemeClr val="tx2"/>
                </a:solidFill>
              </a:rPr>
              <a:t> способностей в группе 6</a:t>
            </a:r>
            <a:r>
              <a:rPr lang="en-US" b="1" dirty="0" smtClean="0">
                <a:solidFill>
                  <a:schemeClr val="tx2"/>
                </a:solidFill>
              </a:rPr>
              <a:t>/C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Диагностика уровня развития эмоциональной сферы: </a:t>
            </a:r>
          </a:p>
          <a:p>
            <a:pPr marL="342900" indent="-342900" algn="just">
              <a:buAutoNum type="arabicPeriod"/>
            </a:pPr>
            <a:endParaRPr lang="ru-RU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Методика «Два дома»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Методика «Угадай эмоцию» (</a:t>
            </a:r>
            <a:r>
              <a:rPr lang="ru-RU" dirty="0" err="1" smtClean="0">
                <a:solidFill>
                  <a:schemeClr val="tx2"/>
                </a:solidFill>
              </a:rPr>
              <a:t>Урунтаева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Рисуночный тест «Мое настроение»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 algn="just">
              <a:buAutoNum type="arabicPeriod" startAt="2"/>
            </a:pPr>
            <a:r>
              <a:rPr lang="ru-RU" dirty="0" smtClean="0">
                <a:solidFill>
                  <a:schemeClr val="tx2"/>
                </a:solidFill>
              </a:rPr>
              <a:t>Подбор материалов (дидактические игры, литература, иллюстрации)</a:t>
            </a:r>
          </a:p>
          <a:p>
            <a:pPr marL="342900" indent="-342900" algn="just">
              <a:buAutoNum type="arabicPeriod" startAt="2"/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 algn="just">
              <a:buAutoNum type="arabicPeriod" startAt="2"/>
            </a:pPr>
            <a:endParaRPr lang="ru-RU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 startAt="2"/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 algn="just">
              <a:buAutoNum type="arabicPeriod" startAt="2"/>
            </a:pPr>
            <a:endParaRPr lang="ru-RU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 startAt="2"/>
            </a:pPr>
            <a:endParaRPr lang="ru-RU" dirty="0">
              <a:solidFill>
                <a:schemeClr val="tx2"/>
              </a:solidFill>
            </a:endParaRPr>
          </a:p>
          <a:p>
            <a:pPr marL="342900" indent="-342900" algn="just">
              <a:buAutoNum type="arabicPeriod" startAt="2"/>
            </a:pP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/>
            </a:pPr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10733"/>
            <a:ext cx="1494483" cy="1115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32" y="1029677"/>
            <a:ext cx="1474948" cy="1474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1" y="3064949"/>
            <a:ext cx="1348288" cy="1348288"/>
          </a:xfrm>
          <a:prstGeom prst="rect">
            <a:avLst/>
          </a:prstGeom>
        </p:spPr>
      </p:pic>
      <p:sp>
        <p:nvSpPr>
          <p:cNvPr id="8" name="AutoShape 2" descr="blob:https://web.whatsapp.com/21503a97-bd69-4af9-8fe9-d800680366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2221"/>
            <a:ext cx="2072783" cy="2029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93" y="3121239"/>
            <a:ext cx="2315854" cy="16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4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eznikovks\Downloads\задник презентации4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6"/>
            <a:ext cx="9144000" cy="68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73280" cy="848706"/>
          </a:xfrm>
        </p:spPr>
        <p:txBody>
          <a:bodyPr>
            <a:noAutofit/>
          </a:bodyPr>
          <a:lstStyle/>
          <a:p>
            <a:pPr algn="just"/>
            <a:endParaRPr lang="ru-RU" sz="2800" b="1" dirty="0">
              <a:solidFill>
                <a:srgbClr val="002060"/>
              </a:solidFill>
              <a:latin typeface="+mj-lt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5013176"/>
            <a:ext cx="8439985" cy="1575681"/>
            <a:chOff x="251520" y="5013176"/>
            <a:chExt cx="8439985" cy="1575681"/>
          </a:xfrm>
        </p:grpSpPr>
        <p:pic>
          <p:nvPicPr>
            <p:cNvPr id="25" name="Picture 2" descr="C:\Users\Reznikovks\Downloads\1x\Ресурс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13176"/>
              <a:ext cx="8439985" cy="157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C:\Users\Reznikovks\Downloads\ЛОГОТИП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21118"/>
              <a:ext cx="1387919" cy="115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1907704" y="5373216"/>
              <a:ext cx="6336704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7704" y="537321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Этапы работы по формированию способности к 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эмпатии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2135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466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3.    Цикл </a:t>
            </a:r>
            <a:r>
              <a:rPr lang="ru-RU" dirty="0">
                <a:solidFill>
                  <a:schemeClr val="tx2"/>
                </a:solidFill>
              </a:rPr>
              <a:t>занятий и бесед по ознакомлению с эмоциями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10" y="833927"/>
            <a:ext cx="3180159" cy="3180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8014"/>
            <a:ext cx="3303074" cy="33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4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582</Words>
  <Application>Microsoft Office PowerPoint</Application>
  <PresentationFormat>Экран (4:3)</PresentationFormat>
  <Paragraphs>117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Развитие способности к эмпатии детей старшего          дошкольного возраста  Подготовила: Вишнякова Н.В. Воспитатель группы 6/C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Hewlett-Packard Company</dc:creator>
  <cp:lastModifiedBy>Konstantin</cp:lastModifiedBy>
  <cp:revision>63</cp:revision>
  <dcterms:created xsi:type="dcterms:W3CDTF">2024-01-09T06:28:34Z</dcterms:created>
  <dcterms:modified xsi:type="dcterms:W3CDTF">2024-04-14T13:09:06Z</dcterms:modified>
</cp:coreProperties>
</file>