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0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1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4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5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68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2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4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4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7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9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6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38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53DD70-274A-45FA-B46F-E0D021A8E29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AFCAED-F3F6-4339-8393-3E59B1596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3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Continuous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Настоящее Продолженное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предложения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I </a:t>
            </a:r>
            <a:r>
              <a:rPr lang="ru-RU" dirty="0" smtClean="0"/>
              <a:t>+ </a:t>
            </a:r>
            <a:r>
              <a:rPr lang="en-US" dirty="0"/>
              <a:t> </a:t>
            </a:r>
            <a:r>
              <a:rPr lang="en-US" b="1" dirty="0" smtClean="0"/>
              <a:t>am</a:t>
            </a:r>
            <a:r>
              <a:rPr lang="ru-RU" b="1" dirty="0" smtClean="0"/>
              <a:t> </a:t>
            </a:r>
            <a:r>
              <a:rPr lang="ru-RU" dirty="0"/>
              <a:t>+ Глагол</a:t>
            </a:r>
            <a:r>
              <a:rPr lang="en-US" b="1" dirty="0"/>
              <a:t>_</a:t>
            </a:r>
            <a:r>
              <a:rPr lang="en-US" b="1" dirty="0" err="1"/>
              <a:t>ing</a:t>
            </a:r>
            <a:r>
              <a:rPr lang="en-US" b="1" dirty="0"/>
              <a:t> </a:t>
            </a:r>
            <a:r>
              <a:rPr lang="ru-RU" dirty="0"/>
              <a:t>+ другие члены предложения.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sz="3300" dirty="0" smtClean="0"/>
              <a:t>I </a:t>
            </a:r>
            <a:r>
              <a:rPr lang="en-US" sz="3300" b="1" dirty="0" smtClean="0"/>
              <a:t>am</a:t>
            </a:r>
            <a:r>
              <a:rPr lang="en-US" sz="3300" dirty="0" smtClean="0"/>
              <a:t> play</a:t>
            </a:r>
            <a:r>
              <a:rPr lang="en-US" sz="3300" b="1" dirty="0" smtClean="0"/>
              <a:t>ing</a:t>
            </a:r>
            <a:r>
              <a:rPr lang="en-US" sz="3300" dirty="0" smtClean="0"/>
              <a:t> the violin at the moment.</a:t>
            </a:r>
          </a:p>
          <a:p>
            <a:pPr marL="0" indent="0" algn="ctr">
              <a:buNone/>
            </a:pPr>
            <a:r>
              <a:rPr lang="en-US" b="1" dirty="0" smtClean="0"/>
              <a:t>He/She/It</a:t>
            </a:r>
            <a:r>
              <a:rPr lang="en-US" dirty="0" smtClean="0"/>
              <a:t> </a:t>
            </a:r>
            <a:r>
              <a:rPr lang="ru-RU" dirty="0" smtClean="0"/>
              <a:t>(Единственное число)</a:t>
            </a:r>
            <a:r>
              <a:rPr lang="en-US" dirty="0" smtClean="0"/>
              <a:t>+ </a:t>
            </a:r>
            <a:r>
              <a:rPr lang="en-US" b="1" dirty="0" smtClean="0"/>
              <a:t>is</a:t>
            </a:r>
            <a:r>
              <a:rPr lang="en-US" dirty="0" smtClean="0"/>
              <a:t> + </a:t>
            </a:r>
            <a:r>
              <a:rPr lang="ru-RU" dirty="0"/>
              <a:t>Глагол</a:t>
            </a:r>
            <a:r>
              <a:rPr lang="en-US" b="1" dirty="0"/>
              <a:t>_</a:t>
            </a:r>
            <a:r>
              <a:rPr lang="en-US" b="1" dirty="0" err="1"/>
              <a:t>ing</a:t>
            </a:r>
            <a:r>
              <a:rPr lang="en-US" b="1" dirty="0"/>
              <a:t> </a:t>
            </a:r>
            <a:r>
              <a:rPr lang="ru-RU" dirty="0"/>
              <a:t>+ другие члены предложения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en-US" sz="3300" dirty="0" smtClean="0"/>
              <a:t>She</a:t>
            </a:r>
            <a:r>
              <a:rPr lang="en-US" sz="3300" b="1" dirty="0" smtClean="0"/>
              <a:t> is </a:t>
            </a:r>
            <a:r>
              <a:rPr lang="en-US" sz="3300" dirty="0" smtClean="0"/>
              <a:t>look</a:t>
            </a:r>
            <a:r>
              <a:rPr lang="en-US" sz="3300" b="1" dirty="0" smtClean="0"/>
              <a:t>ing </a:t>
            </a:r>
            <a:r>
              <a:rPr lang="en-US" sz="3300" dirty="0" smtClean="0"/>
              <a:t>for some cookies now. </a:t>
            </a:r>
          </a:p>
          <a:p>
            <a:pPr marL="0" indent="0" algn="ctr">
              <a:buNone/>
            </a:pPr>
            <a:r>
              <a:rPr lang="en-US" sz="2800" dirty="0" smtClean="0"/>
              <a:t>They/We/You (</a:t>
            </a:r>
            <a:r>
              <a:rPr lang="ru-RU" sz="2800" dirty="0" smtClean="0"/>
              <a:t>Множественное число) </a:t>
            </a:r>
            <a:r>
              <a:rPr lang="en-US" sz="2800" dirty="0"/>
              <a:t>+ </a:t>
            </a:r>
            <a:r>
              <a:rPr lang="en-US" sz="2800" b="1" dirty="0" smtClean="0"/>
              <a:t>are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ru-RU" sz="2800" dirty="0"/>
              <a:t>Глагол</a:t>
            </a:r>
            <a:r>
              <a:rPr lang="en-US" sz="2800" b="1" dirty="0"/>
              <a:t>_</a:t>
            </a:r>
            <a:r>
              <a:rPr lang="en-US" sz="2800" b="1" dirty="0" err="1"/>
              <a:t>ing</a:t>
            </a:r>
            <a:r>
              <a:rPr lang="en-US" sz="2800" b="1" dirty="0"/>
              <a:t> </a:t>
            </a:r>
            <a:r>
              <a:rPr lang="ru-RU" sz="2800" dirty="0"/>
              <a:t>+ другие члены предложения.</a:t>
            </a:r>
            <a:endParaRPr lang="en-US" sz="2800" dirty="0"/>
          </a:p>
          <a:p>
            <a:pPr marL="0" indent="0" algn="ctr">
              <a:buNone/>
            </a:pPr>
            <a:r>
              <a:rPr lang="en-US" sz="3300" dirty="0" smtClean="0"/>
              <a:t>We </a:t>
            </a:r>
            <a:r>
              <a:rPr lang="en-US" sz="3300" b="1" dirty="0" smtClean="0"/>
              <a:t>are</a:t>
            </a:r>
            <a:r>
              <a:rPr lang="en-US" sz="3300" dirty="0" smtClean="0"/>
              <a:t> danc</a:t>
            </a:r>
            <a:r>
              <a:rPr lang="en-US" sz="3300" b="1" dirty="0" smtClean="0"/>
              <a:t>ing</a:t>
            </a:r>
            <a:r>
              <a:rPr lang="en-US" sz="3300" dirty="0" smtClean="0"/>
              <a:t> all night.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2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3811" y="2914650"/>
            <a:ext cx="3718455" cy="296121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 </a:t>
            </a:r>
            <a:r>
              <a:rPr lang="en-US" sz="1800" b="1" dirty="0" smtClean="0"/>
              <a:t>am</a:t>
            </a:r>
            <a:r>
              <a:rPr lang="en-US" sz="1800" dirty="0" smtClean="0"/>
              <a:t> </a:t>
            </a:r>
            <a:r>
              <a:rPr lang="en-US" sz="1800" dirty="0"/>
              <a:t>always </a:t>
            </a:r>
            <a:r>
              <a:rPr lang="en-US" sz="1800" dirty="0" smtClean="0"/>
              <a:t>eat</a:t>
            </a:r>
            <a:r>
              <a:rPr lang="en-US" sz="1800" b="1" dirty="0" smtClean="0"/>
              <a:t>ing</a:t>
            </a:r>
            <a:r>
              <a:rPr lang="en-US" sz="1800" dirty="0"/>
              <a:t> too </a:t>
            </a:r>
            <a:r>
              <a:rPr lang="en-US" sz="1800" dirty="0" smtClean="0"/>
              <a:t>little</a:t>
            </a:r>
          </a:p>
          <a:p>
            <a:r>
              <a:rPr lang="en-US" sz="1800" dirty="0" smtClean="0"/>
              <a:t>He </a:t>
            </a:r>
            <a:r>
              <a:rPr lang="en-US" sz="1800" b="1" dirty="0"/>
              <a:t>is</a:t>
            </a:r>
            <a:r>
              <a:rPr lang="en-US" sz="1800" dirty="0"/>
              <a:t>  always </a:t>
            </a:r>
            <a:r>
              <a:rPr lang="en-US" sz="1800" dirty="0" smtClean="0"/>
              <a:t>eat</a:t>
            </a:r>
            <a:r>
              <a:rPr lang="en-US" sz="1800" b="1" dirty="0" smtClean="0"/>
              <a:t>ing</a:t>
            </a:r>
            <a:r>
              <a:rPr lang="en-US" sz="1800" dirty="0"/>
              <a:t> too </a:t>
            </a:r>
            <a:r>
              <a:rPr lang="en-US" sz="1800" dirty="0" smtClean="0"/>
              <a:t>little</a:t>
            </a:r>
          </a:p>
          <a:p>
            <a:r>
              <a:rPr lang="en-US" sz="1800" dirty="0" smtClean="0"/>
              <a:t>She</a:t>
            </a:r>
            <a:r>
              <a:rPr lang="en-US" sz="1800" dirty="0"/>
              <a:t> </a:t>
            </a:r>
            <a:r>
              <a:rPr lang="en-US" sz="1800" b="1" dirty="0"/>
              <a:t>is</a:t>
            </a:r>
            <a:r>
              <a:rPr lang="en-US" sz="1800" dirty="0"/>
              <a:t> </a:t>
            </a:r>
            <a:r>
              <a:rPr lang="en-US" sz="1800" dirty="0"/>
              <a:t> always </a:t>
            </a:r>
            <a:r>
              <a:rPr lang="en-US" sz="1800" dirty="0" smtClean="0"/>
              <a:t>eat</a:t>
            </a:r>
            <a:r>
              <a:rPr lang="en-US" sz="1800" b="1" dirty="0" smtClean="0"/>
              <a:t>ing</a:t>
            </a:r>
            <a:r>
              <a:rPr lang="en-US" sz="1800" dirty="0"/>
              <a:t> too </a:t>
            </a:r>
            <a:r>
              <a:rPr lang="en-US" sz="1800" dirty="0" smtClean="0"/>
              <a:t>little</a:t>
            </a:r>
          </a:p>
          <a:p>
            <a:r>
              <a:rPr lang="en-US" sz="1800" dirty="0" smtClean="0"/>
              <a:t>It </a:t>
            </a:r>
            <a:r>
              <a:rPr lang="en-US" sz="1800" b="1" dirty="0"/>
              <a:t>is</a:t>
            </a:r>
            <a:r>
              <a:rPr lang="en-US" sz="1800" dirty="0"/>
              <a:t>  always </a:t>
            </a:r>
            <a:r>
              <a:rPr lang="en-US" sz="1800" dirty="0" smtClean="0"/>
              <a:t>eat</a:t>
            </a:r>
            <a:r>
              <a:rPr lang="en-US" sz="1800" b="1" dirty="0" smtClean="0"/>
              <a:t>ing</a:t>
            </a:r>
            <a:r>
              <a:rPr lang="en-US" sz="1800" dirty="0"/>
              <a:t> too </a:t>
            </a:r>
            <a:r>
              <a:rPr lang="en-US" sz="1800" dirty="0" smtClean="0"/>
              <a:t>little</a:t>
            </a:r>
            <a:r>
              <a:rPr lang="en-US" sz="1800" dirty="0"/>
              <a:t> </a:t>
            </a:r>
            <a:endParaRPr lang="ru-RU" sz="1800" dirty="0"/>
          </a:p>
          <a:p>
            <a:r>
              <a:rPr lang="en-US" sz="1800" dirty="0" smtClean="0"/>
              <a:t>They </a:t>
            </a:r>
            <a:r>
              <a:rPr lang="en-US" sz="1800" b="1" dirty="0" smtClean="0"/>
              <a:t>are</a:t>
            </a:r>
            <a:r>
              <a:rPr lang="en-US" sz="1800" dirty="0" smtClean="0"/>
              <a:t> </a:t>
            </a:r>
            <a:r>
              <a:rPr lang="en-US" sz="1800" dirty="0"/>
              <a:t>always </a:t>
            </a:r>
            <a:r>
              <a:rPr lang="en-US" sz="1800" dirty="0" smtClean="0"/>
              <a:t>eat</a:t>
            </a:r>
            <a:r>
              <a:rPr lang="en-US" sz="1800" b="1" dirty="0" smtClean="0"/>
              <a:t>ing</a:t>
            </a:r>
            <a:r>
              <a:rPr lang="en-US" sz="1800" dirty="0"/>
              <a:t> too </a:t>
            </a:r>
            <a:r>
              <a:rPr lang="en-US" sz="1800" dirty="0" smtClean="0"/>
              <a:t>little</a:t>
            </a:r>
          </a:p>
          <a:p>
            <a:r>
              <a:rPr lang="en-US" sz="1800" dirty="0" smtClean="0"/>
              <a:t>We </a:t>
            </a:r>
            <a:r>
              <a:rPr lang="en-US" sz="1800" b="1" dirty="0"/>
              <a:t>are</a:t>
            </a:r>
            <a:r>
              <a:rPr lang="en-US" sz="1800" dirty="0"/>
              <a:t> always </a:t>
            </a:r>
            <a:r>
              <a:rPr lang="en-US" sz="1800" dirty="0" smtClean="0"/>
              <a:t>eat</a:t>
            </a:r>
            <a:r>
              <a:rPr lang="en-US" sz="1800" b="1" dirty="0" smtClean="0"/>
              <a:t>ing</a:t>
            </a:r>
            <a:r>
              <a:rPr lang="en-US" sz="1800" dirty="0"/>
              <a:t> too </a:t>
            </a:r>
            <a:r>
              <a:rPr lang="en-US" sz="1800" dirty="0" smtClean="0"/>
              <a:t>little</a:t>
            </a:r>
            <a:endParaRPr lang="ru-RU" sz="1800" dirty="0"/>
          </a:p>
          <a:p>
            <a:r>
              <a:rPr lang="en-US" sz="1800" dirty="0" smtClean="0"/>
              <a:t>You </a:t>
            </a:r>
            <a:r>
              <a:rPr lang="en-US" sz="1800" b="1" dirty="0"/>
              <a:t>are</a:t>
            </a:r>
            <a:r>
              <a:rPr lang="en-US" sz="1800" dirty="0"/>
              <a:t> </a:t>
            </a:r>
            <a:r>
              <a:rPr lang="en-US" sz="1800" dirty="0" smtClean="0"/>
              <a:t>always eat</a:t>
            </a:r>
            <a:r>
              <a:rPr lang="en-US" sz="1800" b="1" dirty="0" smtClean="0"/>
              <a:t>ing</a:t>
            </a:r>
            <a:r>
              <a:rPr lang="en-US" sz="1800" dirty="0"/>
              <a:t> too little</a:t>
            </a:r>
          </a:p>
          <a:p>
            <a:endParaRPr lang="ru-RU" sz="1800" dirty="0"/>
          </a:p>
        </p:txBody>
      </p:sp>
      <p:pic>
        <p:nvPicPr>
          <p:cNvPr id="4098" name="Picture 2" descr="Мой ребёнок ест только сладкое: что делать — Блог MyGe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795992"/>
            <a:ext cx="5470525" cy="36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4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85330" y="2914650"/>
            <a:ext cx="3935414" cy="3200400"/>
          </a:xfrm>
        </p:spPr>
        <p:txBody>
          <a:bodyPr>
            <a:normAutofit fontScale="62500" lnSpcReduction="20000"/>
          </a:bodyPr>
          <a:lstStyle/>
          <a:p>
            <a:r>
              <a:rPr lang="en-US" sz="2700" dirty="0"/>
              <a:t>At the moment </a:t>
            </a:r>
            <a:r>
              <a:rPr lang="en-US" sz="2700" dirty="0" smtClean="0"/>
              <a:t>I </a:t>
            </a:r>
            <a:r>
              <a:rPr lang="en-US" sz="2700" b="1" dirty="0" smtClean="0"/>
              <a:t>am</a:t>
            </a:r>
            <a:r>
              <a:rPr lang="en-US" sz="2700" dirty="0" smtClean="0"/>
              <a:t> read</a:t>
            </a:r>
            <a:r>
              <a:rPr lang="en-US" sz="2700" b="1" dirty="0" smtClean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the </a:t>
            </a:r>
            <a:r>
              <a:rPr lang="en-US" sz="2700" dirty="0" smtClean="0"/>
              <a:t>library</a:t>
            </a:r>
          </a:p>
          <a:p>
            <a:r>
              <a:rPr lang="en-US" sz="2700" dirty="0" smtClean="0"/>
              <a:t>At </a:t>
            </a:r>
            <a:r>
              <a:rPr lang="en-US" sz="2700" dirty="0"/>
              <a:t>the moment he </a:t>
            </a:r>
            <a:r>
              <a:rPr lang="en-US" sz="2700" b="1" dirty="0"/>
              <a:t>is</a:t>
            </a:r>
            <a:r>
              <a:rPr lang="en-US" sz="2700" dirty="0"/>
              <a:t> read</a:t>
            </a:r>
            <a:r>
              <a:rPr lang="en-US" sz="2700" b="1" dirty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</a:t>
            </a:r>
            <a:r>
              <a:rPr lang="en-US" sz="2700" dirty="0" smtClean="0"/>
              <a:t>the library</a:t>
            </a:r>
          </a:p>
          <a:p>
            <a:r>
              <a:rPr lang="en-US" sz="2700" dirty="0"/>
              <a:t>At the moment </a:t>
            </a:r>
            <a:r>
              <a:rPr lang="en-US" sz="2700" dirty="0" smtClean="0"/>
              <a:t>she </a:t>
            </a:r>
            <a:r>
              <a:rPr lang="en-US" sz="2700" b="1" dirty="0"/>
              <a:t>is</a:t>
            </a:r>
            <a:r>
              <a:rPr lang="en-US" sz="2700" dirty="0"/>
              <a:t> read</a:t>
            </a:r>
            <a:r>
              <a:rPr lang="en-US" sz="2700" b="1" dirty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the </a:t>
            </a:r>
            <a:r>
              <a:rPr lang="en-US" sz="2700" dirty="0" smtClean="0"/>
              <a:t>library</a:t>
            </a:r>
          </a:p>
          <a:p>
            <a:r>
              <a:rPr lang="en-US" sz="2700" dirty="0"/>
              <a:t>At the moment </a:t>
            </a:r>
            <a:r>
              <a:rPr lang="en-US" sz="2700" dirty="0" smtClean="0"/>
              <a:t>it </a:t>
            </a:r>
            <a:r>
              <a:rPr lang="en-US" sz="2700" b="1" dirty="0"/>
              <a:t>is</a:t>
            </a:r>
            <a:r>
              <a:rPr lang="en-US" sz="2700" dirty="0"/>
              <a:t> read</a:t>
            </a:r>
            <a:r>
              <a:rPr lang="en-US" sz="2700" b="1" dirty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the </a:t>
            </a:r>
            <a:r>
              <a:rPr lang="en-US" sz="2700" dirty="0" smtClean="0"/>
              <a:t>library</a:t>
            </a:r>
          </a:p>
          <a:p>
            <a:r>
              <a:rPr lang="en-US" sz="2700" dirty="0"/>
              <a:t>At the moment </a:t>
            </a:r>
            <a:r>
              <a:rPr lang="en-US" sz="2700" dirty="0" smtClean="0"/>
              <a:t>they </a:t>
            </a:r>
            <a:r>
              <a:rPr lang="en-US" sz="2700" b="1" dirty="0" smtClean="0"/>
              <a:t>are</a:t>
            </a:r>
            <a:r>
              <a:rPr lang="en-US" sz="2700" dirty="0" smtClean="0"/>
              <a:t> </a:t>
            </a:r>
            <a:r>
              <a:rPr lang="en-US" sz="2700" dirty="0"/>
              <a:t>read</a:t>
            </a:r>
            <a:r>
              <a:rPr lang="en-US" sz="2700" b="1" dirty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the </a:t>
            </a:r>
            <a:r>
              <a:rPr lang="en-US" sz="2700" dirty="0" smtClean="0"/>
              <a:t>library</a:t>
            </a:r>
          </a:p>
          <a:p>
            <a:r>
              <a:rPr lang="en-US" sz="2700" dirty="0"/>
              <a:t>At the moment </a:t>
            </a:r>
            <a:r>
              <a:rPr lang="en-US" sz="2700" dirty="0" smtClean="0"/>
              <a:t>we </a:t>
            </a:r>
            <a:r>
              <a:rPr lang="en-US" sz="2700" b="1" dirty="0"/>
              <a:t>are</a:t>
            </a:r>
            <a:r>
              <a:rPr lang="en-US" sz="2700" dirty="0"/>
              <a:t> read</a:t>
            </a:r>
            <a:r>
              <a:rPr lang="en-US" sz="2700" b="1" dirty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the </a:t>
            </a:r>
            <a:r>
              <a:rPr lang="en-US" sz="2700" dirty="0" smtClean="0"/>
              <a:t>library</a:t>
            </a:r>
          </a:p>
          <a:p>
            <a:r>
              <a:rPr lang="en-US" sz="2700" dirty="0"/>
              <a:t>At the moment </a:t>
            </a:r>
            <a:r>
              <a:rPr lang="en-US" sz="2700" dirty="0" smtClean="0"/>
              <a:t>you </a:t>
            </a:r>
            <a:r>
              <a:rPr lang="en-US" sz="2700" b="1" dirty="0"/>
              <a:t>are</a:t>
            </a:r>
            <a:r>
              <a:rPr lang="en-US" sz="2700" dirty="0"/>
              <a:t> read</a:t>
            </a:r>
            <a:r>
              <a:rPr lang="en-US" sz="2700" b="1" dirty="0"/>
              <a:t>ing</a:t>
            </a:r>
            <a:r>
              <a:rPr lang="en-US" sz="2700" dirty="0" smtClean="0"/>
              <a:t> </a:t>
            </a:r>
            <a:r>
              <a:rPr lang="en-US" sz="2700" dirty="0"/>
              <a:t>at the </a:t>
            </a:r>
            <a:r>
              <a:rPr lang="en-US" sz="2700" dirty="0" smtClean="0"/>
              <a:t>library</a:t>
            </a:r>
            <a:endParaRPr lang="ru-RU" sz="27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Правила поведения в библиотеке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353731"/>
            <a:ext cx="5470525" cy="26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4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rmAutofit/>
          </a:bodyPr>
          <a:lstStyle/>
          <a:p>
            <a:r>
              <a:rPr lang="ru-RU" sz="3600" dirty="0"/>
              <a:t>Как образуется </a:t>
            </a:r>
            <a:r>
              <a:rPr lang="en-US" sz="3600" dirty="0" smtClean="0"/>
              <a:t>Present</a:t>
            </a:r>
            <a:r>
              <a:rPr lang="en-US" sz="3600" dirty="0"/>
              <a:t>  Continuous?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93811" y="2924176"/>
            <a:ext cx="3718455" cy="2951690"/>
          </a:xfrm>
        </p:spPr>
        <p:txBody>
          <a:bodyPr/>
          <a:lstStyle/>
          <a:p>
            <a:pPr algn="just"/>
            <a:r>
              <a:rPr lang="ru-RU" sz="1800" dirty="0"/>
              <a:t>Когда </a:t>
            </a:r>
            <a:r>
              <a:rPr lang="ru-RU" sz="1800" dirty="0" err="1"/>
              <a:t>Present</a:t>
            </a:r>
            <a:r>
              <a:rPr lang="ru-RU" sz="1800" dirty="0"/>
              <a:t> </a:t>
            </a:r>
            <a:r>
              <a:rPr lang="ru-RU" sz="1800" dirty="0" err="1"/>
              <a:t>Continuous</a:t>
            </a:r>
            <a:r>
              <a:rPr lang="ru-RU" sz="1800" dirty="0"/>
              <a:t> употребляется в отрицательных предложениях, вспомогательный и основной глагол разделяются частицей </a:t>
            </a:r>
            <a:r>
              <a:rPr lang="ru-RU" sz="1800" dirty="0" err="1" smtClean="0"/>
              <a:t>not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r>
              <a:rPr lang="ru-RU" sz="1800" b="1" dirty="0" err="1"/>
              <a:t>To</a:t>
            </a:r>
            <a:r>
              <a:rPr lang="ru-RU" sz="1800" b="1" dirty="0"/>
              <a:t> </a:t>
            </a:r>
            <a:r>
              <a:rPr lang="ru-RU" sz="1800" b="1" dirty="0" err="1"/>
              <a:t>be</a:t>
            </a:r>
            <a:r>
              <a:rPr lang="ru-RU" sz="1800" dirty="0"/>
              <a:t> </a:t>
            </a:r>
            <a:r>
              <a:rPr lang="ru-RU" sz="1800" dirty="0" smtClean="0"/>
              <a:t>опять принимает </a:t>
            </a:r>
            <a:r>
              <a:rPr lang="ru-RU" sz="1800" dirty="0"/>
              <a:t>форму (</a:t>
            </a:r>
            <a:r>
              <a:rPr lang="ru-RU" sz="1800" b="1" dirty="0" err="1"/>
              <a:t>am</a:t>
            </a:r>
            <a:r>
              <a:rPr lang="ru-RU" sz="1800" b="1" dirty="0"/>
              <a:t>, </a:t>
            </a:r>
            <a:r>
              <a:rPr lang="ru-RU" sz="1800" b="1" dirty="0" err="1"/>
              <a:t>is</a:t>
            </a:r>
            <a:r>
              <a:rPr lang="ru-RU" sz="1800" b="1" dirty="0"/>
              <a:t>, </a:t>
            </a:r>
            <a:r>
              <a:rPr lang="ru-RU" sz="1800" b="1" dirty="0" err="1"/>
              <a:t>are</a:t>
            </a:r>
            <a:r>
              <a:rPr lang="ru-RU" sz="1800" dirty="0"/>
              <a:t>) в зависимости от подлежащего, а к основному глаголу добавляется окончание </a:t>
            </a:r>
            <a:r>
              <a:rPr lang="ru-RU" sz="1800" b="1" dirty="0"/>
              <a:t>-</a:t>
            </a:r>
            <a:r>
              <a:rPr lang="ru-RU" sz="1800" b="1" dirty="0" err="1"/>
              <a:t>ing</a:t>
            </a:r>
            <a:r>
              <a:rPr lang="ru-RU" sz="1800" b="1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Present Continuous: примеры отрицаний - Артем Тюль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296300"/>
            <a:ext cx="5470525" cy="22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предложения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I </a:t>
            </a:r>
            <a:r>
              <a:rPr lang="ru-RU" dirty="0"/>
              <a:t>+ </a:t>
            </a:r>
            <a:r>
              <a:rPr lang="en-US" dirty="0"/>
              <a:t> </a:t>
            </a:r>
            <a:r>
              <a:rPr lang="en-US" b="1" dirty="0" smtClean="0"/>
              <a:t>am</a:t>
            </a:r>
            <a:r>
              <a:rPr lang="ru-RU" b="1" dirty="0" smtClean="0"/>
              <a:t> </a:t>
            </a:r>
            <a:r>
              <a:rPr lang="en-US" b="1" dirty="0" smtClean="0"/>
              <a:t>not</a:t>
            </a:r>
            <a:r>
              <a:rPr lang="ru-RU" b="1" dirty="0" smtClean="0"/>
              <a:t> </a:t>
            </a:r>
            <a:r>
              <a:rPr lang="ru-RU" dirty="0"/>
              <a:t>+ Глагол</a:t>
            </a:r>
            <a:r>
              <a:rPr lang="en-US" b="1" dirty="0"/>
              <a:t>_</a:t>
            </a:r>
            <a:r>
              <a:rPr lang="en-US" b="1" dirty="0" err="1"/>
              <a:t>ing</a:t>
            </a:r>
            <a:r>
              <a:rPr lang="en-US" b="1" dirty="0"/>
              <a:t> </a:t>
            </a:r>
            <a:r>
              <a:rPr lang="ru-RU" dirty="0"/>
              <a:t>+ другие члены предложения.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3300" dirty="0" smtClean="0"/>
              <a:t>I’</a:t>
            </a:r>
            <a:r>
              <a:rPr lang="en-US" sz="3300" b="1" dirty="0" smtClean="0"/>
              <a:t>m not</a:t>
            </a:r>
            <a:r>
              <a:rPr lang="en-US" sz="3300" dirty="0" smtClean="0"/>
              <a:t> clean</a:t>
            </a:r>
            <a:r>
              <a:rPr lang="en-US" sz="3300" b="1" dirty="0" smtClean="0"/>
              <a:t>ing</a:t>
            </a:r>
            <a:r>
              <a:rPr lang="en-US" sz="3300" dirty="0" smtClean="0"/>
              <a:t> the room right now.</a:t>
            </a:r>
            <a:endParaRPr lang="en-US" sz="3300" dirty="0"/>
          </a:p>
          <a:p>
            <a:pPr marL="0" indent="0" algn="ctr">
              <a:buNone/>
            </a:pPr>
            <a:r>
              <a:rPr lang="en-US" b="1" dirty="0"/>
              <a:t>He/She/It</a:t>
            </a:r>
            <a:r>
              <a:rPr lang="en-US" dirty="0"/>
              <a:t> </a:t>
            </a:r>
            <a:r>
              <a:rPr lang="ru-RU" dirty="0"/>
              <a:t>(Единственное число)</a:t>
            </a:r>
            <a:r>
              <a:rPr lang="en-US" dirty="0"/>
              <a:t>+ </a:t>
            </a:r>
            <a:r>
              <a:rPr lang="en-US" b="1" dirty="0" smtClean="0"/>
              <a:t>is not (isn’t)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ru-RU" dirty="0"/>
              <a:t>Глагол</a:t>
            </a:r>
            <a:r>
              <a:rPr lang="en-US" b="1" dirty="0"/>
              <a:t>_</a:t>
            </a:r>
            <a:r>
              <a:rPr lang="en-US" b="1" dirty="0" err="1"/>
              <a:t>ing</a:t>
            </a:r>
            <a:r>
              <a:rPr lang="en-US" b="1" dirty="0"/>
              <a:t> </a:t>
            </a:r>
            <a:r>
              <a:rPr lang="ru-RU" dirty="0"/>
              <a:t>+ другие члены предложения.</a:t>
            </a:r>
            <a:endParaRPr lang="en-US" dirty="0"/>
          </a:p>
          <a:p>
            <a:pPr marL="0" indent="0" algn="ctr">
              <a:buNone/>
            </a:pPr>
            <a:r>
              <a:rPr lang="en-US" sz="3300" dirty="0"/>
              <a:t>H</a:t>
            </a:r>
            <a:r>
              <a:rPr lang="en-US" sz="3300" dirty="0" smtClean="0"/>
              <a:t>e</a:t>
            </a:r>
            <a:r>
              <a:rPr lang="en-US" sz="3300" b="1" dirty="0" smtClean="0"/>
              <a:t> isn’t </a:t>
            </a:r>
            <a:r>
              <a:rPr lang="en-US" sz="3300" dirty="0" smtClean="0"/>
              <a:t>sleep</a:t>
            </a:r>
            <a:r>
              <a:rPr lang="en-US" sz="3300" b="1" dirty="0" smtClean="0"/>
              <a:t>ing </a:t>
            </a:r>
            <a:r>
              <a:rPr lang="en-US" sz="3300" dirty="0" smtClean="0"/>
              <a:t>at the friend’s place this night. </a:t>
            </a:r>
            <a:endParaRPr lang="en-US" sz="3300" dirty="0"/>
          </a:p>
          <a:p>
            <a:pPr marL="0" indent="0" algn="ctr">
              <a:buNone/>
            </a:pPr>
            <a:r>
              <a:rPr lang="en-US" sz="2800" b="1" dirty="0"/>
              <a:t>They/We/You</a:t>
            </a:r>
            <a:r>
              <a:rPr lang="en-US" sz="2800" dirty="0"/>
              <a:t> (</a:t>
            </a:r>
            <a:r>
              <a:rPr lang="ru-RU" sz="2800" dirty="0"/>
              <a:t>Множественное число) </a:t>
            </a:r>
            <a:r>
              <a:rPr lang="en-US" sz="2800" dirty="0"/>
              <a:t>+ </a:t>
            </a:r>
            <a:r>
              <a:rPr lang="en-US" sz="2800" b="1" dirty="0"/>
              <a:t>are</a:t>
            </a:r>
            <a:r>
              <a:rPr lang="en-US" sz="2800" dirty="0"/>
              <a:t> + </a:t>
            </a:r>
            <a:r>
              <a:rPr lang="ru-RU" sz="2800" dirty="0"/>
              <a:t>Глагол</a:t>
            </a:r>
            <a:r>
              <a:rPr lang="en-US" sz="2800" b="1" dirty="0"/>
              <a:t>_</a:t>
            </a:r>
            <a:r>
              <a:rPr lang="en-US" sz="2800" b="1" dirty="0" err="1"/>
              <a:t>ing</a:t>
            </a:r>
            <a:r>
              <a:rPr lang="en-US" sz="2800" b="1" dirty="0"/>
              <a:t> </a:t>
            </a:r>
            <a:r>
              <a:rPr lang="ru-RU" sz="2800" dirty="0"/>
              <a:t>+ другие члены предложения.</a:t>
            </a:r>
            <a:endParaRPr lang="en-US" sz="2800" dirty="0"/>
          </a:p>
          <a:p>
            <a:pPr marL="0" indent="0" algn="ctr">
              <a:buNone/>
            </a:pPr>
            <a:r>
              <a:rPr lang="en-US" sz="3300" dirty="0" smtClean="0"/>
              <a:t>Hamsters </a:t>
            </a:r>
            <a:r>
              <a:rPr lang="en-US" sz="3300" b="1" dirty="0" smtClean="0"/>
              <a:t>are not</a:t>
            </a:r>
            <a:r>
              <a:rPr lang="en-US" sz="3300" dirty="0" smtClean="0"/>
              <a:t> eat</a:t>
            </a:r>
            <a:r>
              <a:rPr lang="en-US" sz="3300" b="1" dirty="0" smtClean="0"/>
              <a:t>ing</a:t>
            </a:r>
            <a:r>
              <a:rPr lang="en-US" sz="3300" dirty="0" smtClean="0"/>
              <a:t> </a:t>
            </a:r>
            <a:r>
              <a:rPr lang="en-US" sz="3300" dirty="0"/>
              <a:t>all </a:t>
            </a:r>
            <a:r>
              <a:rPr lang="en-US" sz="3300" dirty="0" smtClean="0"/>
              <a:t>day.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58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3811" y="2924176"/>
            <a:ext cx="3718455" cy="2951690"/>
          </a:xfrm>
        </p:spPr>
        <p:txBody>
          <a:bodyPr>
            <a:noAutofit/>
          </a:bodyPr>
          <a:lstStyle/>
          <a:p>
            <a:r>
              <a:rPr lang="en-US" sz="1800" dirty="0" smtClean="0"/>
              <a:t>I</a:t>
            </a:r>
            <a:r>
              <a:rPr lang="en-US" sz="1800" b="1" dirty="0" smtClean="0"/>
              <a:t>’m not </a:t>
            </a:r>
            <a:r>
              <a:rPr lang="en-US" sz="1800" dirty="0" smtClean="0"/>
              <a:t>listen</a:t>
            </a:r>
            <a:r>
              <a:rPr lang="en-US" sz="1800" b="1" dirty="0" smtClean="0"/>
              <a:t>ing</a:t>
            </a:r>
            <a:r>
              <a:rPr lang="en-US" sz="1800" dirty="0" smtClean="0"/>
              <a:t> </a:t>
            </a:r>
            <a:r>
              <a:rPr lang="en-US" sz="1800" dirty="0"/>
              <a:t>while </a:t>
            </a:r>
            <a:r>
              <a:rPr lang="en-US" sz="1800" dirty="0" smtClean="0"/>
              <a:t>she is </a:t>
            </a:r>
            <a:r>
              <a:rPr lang="en-US" sz="1800" dirty="0"/>
              <a:t>talking.  </a:t>
            </a:r>
            <a:endParaRPr lang="en-US" sz="1800" dirty="0" smtClean="0"/>
          </a:p>
          <a:p>
            <a:r>
              <a:rPr lang="en-US" sz="1800" dirty="0" smtClean="0"/>
              <a:t>He </a:t>
            </a:r>
            <a:r>
              <a:rPr lang="en-US" sz="1800" b="1" dirty="0"/>
              <a:t>isn’t</a:t>
            </a:r>
            <a:r>
              <a:rPr lang="en-US" sz="1800" dirty="0"/>
              <a:t> listen</a:t>
            </a:r>
            <a:r>
              <a:rPr lang="en-US" sz="1800" b="1" dirty="0"/>
              <a:t>ing</a:t>
            </a:r>
            <a:r>
              <a:rPr lang="en-US" sz="1800" dirty="0"/>
              <a:t> while I am talking.  </a:t>
            </a:r>
            <a:endParaRPr lang="en-US" sz="1800" dirty="0" smtClean="0"/>
          </a:p>
          <a:p>
            <a:r>
              <a:rPr lang="en-US" sz="1800" dirty="0" smtClean="0"/>
              <a:t>She </a:t>
            </a:r>
            <a:r>
              <a:rPr lang="en-US" sz="1800" b="1" dirty="0" smtClean="0"/>
              <a:t>isn’t</a:t>
            </a:r>
            <a:r>
              <a:rPr lang="en-US" sz="1800" dirty="0" smtClean="0"/>
              <a:t> listen</a:t>
            </a:r>
            <a:r>
              <a:rPr lang="en-US" sz="1800" b="1" dirty="0" smtClean="0"/>
              <a:t>ing</a:t>
            </a:r>
            <a:r>
              <a:rPr lang="en-US" sz="1800" dirty="0" smtClean="0"/>
              <a:t> </a:t>
            </a:r>
            <a:r>
              <a:rPr lang="en-US" sz="1800" dirty="0"/>
              <a:t>while I am </a:t>
            </a:r>
            <a:r>
              <a:rPr lang="en-US" sz="1800" dirty="0" smtClean="0"/>
              <a:t>talking. </a:t>
            </a:r>
          </a:p>
          <a:p>
            <a:r>
              <a:rPr lang="en-US" sz="1800" dirty="0" smtClean="0"/>
              <a:t>It </a:t>
            </a:r>
            <a:r>
              <a:rPr lang="en-US" sz="1800" b="1" dirty="0" smtClean="0"/>
              <a:t>isn’t</a:t>
            </a:r>
            <a:r>
              <a:rPr lang="en-US" sz="1800" dirty="0" smtClean="0"/>
              <a:t> </a:t>
            </a:r>
            <a:r>
              <a:rPr lang="en-US" sz="1800" dirty="0"/>
              <a:t>listen</a:t>
            </a:r>
            <a:r>
              <a:rPr lang="en-US" sz="1800" b="1" dirty="0"/>
              <a:t>ing</a:t>
            </a:r>
            <a:r>
              <a:rPr lang="en-US" sz="1800" dirty="0"/>
              <a:t> while I am talking.  </a:t>
            </a:r>
            <a:endParaRPr lang="ru-RU" sz="1800" dirty="0"/>
          </a:p>
          <a:p>
            <a:r>
              <a:rPr lang="en-US" sz="1800" dirty="0" smtClean="0"/>
              <a:t>They </a:t>
            </a:r>
            <a:r>
              <a:rPr lang="en-US" sz="1800" b="1" dirty="0" smtClean="0"/>
              <a:t>aren’t</a:t>
            </a:r>
            <a:r>
              <a:rPr lang="en-US" sz="1800" dirty="0" smtClean="0"/>
              <a:t> </a:t>
            </a:r>
            <a:r>
              <a:rPr lang="en-US" sz="1800" dirty="0"/>
              <a:t>listen</a:t>
            </a:r>
            <a:r>
              <a:rPr lang="en-US" sz="1800" b="1" dirty="0"/>
              <a:t>ing</a:t>
            </a:r>
            <a:r>
              <a:rPr lang="en-US" sz="1800" dirty="0"/>
              <a:t> while I am talking.  </a:t>
            </a:r>
            <a:endParaRPr lang="en-US" sz="1800" dirty="0" smtClean="0"/>
          </a:p>
          <a:p>
            <a:r>
              <a:rPr lang="en-US" sz="1800" dirty="0" smtClean="0"/>
              <a:t>We </a:t>
            </a:r>
            <a:r>
              <a:rPr lang="en-US" sz="1800" b="1" dirty="0"/>
              <a:t>aren’t</a:t>
            </a:r>
            <a:r>
              <a:rPr lang="en-US" sz="1800" dirty="0"/>
              <a:t> listen</a:t>
            </a:r>
            <a:r>
              <a:rPr lang="en-US" sz="1800" b="1" dirty="0"/>
              <a:t>ing</a:t>
            </a:r>
            <a:r>
              <a:rPr lang="en-US" sz="1800" dirty="0"/>
              <a:t> while I am talking. </a:t>
            </a:r>
            <a:endParaRPr lang="ru-RU" sz="1800" dirty="0" smtClean="0"/>
          </a:p>
          <a:p>
            <a:r>
              <a:rPr lang="en-US" sz="1800" dirty="0" smtClean="0"/>
              <a:t>You </a:t>
            </a:r>
            <a:r>
              <a:rPr lang="en-US" sz="1800" b="1" dirty="0"/>
              <a:t>aren’t</a:t>
            </a:r>
            <a:r>
              <a:rPr lang="en-US" sz="1800" dirty="0"/>
              <a:t> listen</a:t>
            </a:r>
            <a:r>
              <a:rPr lang="en-US" sz="1800" b="1" dirty="0"/>
              <a:t>ing</a:t>
            </a:r>
            <a:r>
              <a:rPr lang="en-US" sz="1800" dirty="0"/>
              <a:t> while I am talking.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463" y="1881717"/>
            <a:ext cx="5470525" cy="36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3811" y="2933700"/>
            <a:ext cx="3718455" cy="2942165"/>
          </a:xfrm>
        </p:spPr>
        <p:txBody>
          <a:bodyPr>
            <a:normAutofit/>
          </a:bodyPr>
          <a:lstStyle/>
          <a:p>
            <a:r>
              <a:rPr lang="en-US" sz="1800" dirty="0"/>
              <a:t>I </a:t>
            </a:r>
            <a:r>
              <a:rPr lang="en-US" sz="1800" b="1" dirty="0"/>
              <a:t>am</a:t>
            </a:r>
            <a:r>
              <a:rPr lang="en-US" sz="1800" dirty="0"/>
              <a:t> </a:t>
            </a:r>
            <a:r>
              <a:rPr lang="en-US" sz="1800" b="1" dirty="0"/>
              <a:t>not</a:t>
            </a:r>
            <a:r>
              <a:rPr lang="en-US" sz="1800" dirty="0"/>
              <a:t> play</a:t>
            </a:r>
            <a:r>
              <a:rPr lang="en-US" sz="1800" b="1" dirty="0"/>
              <a:t>ing</a:t>
            </a:r>
            <a:r>
              <a:rPr lang="en-US" sz="1800" dirty="0"/>
              <a:t> the </a:t>
            </a:r>
            <a:r>
              <a:rPr lang="en-US" sz="1800" dirty="0" smtClean="0"/>
              <a:t>guitar. </a:t>
            </a:r>
          </a:p>
          <a:p>
            <a:r>
              <a:rPr lang="en-US" sz="1800" dirty="0"/>
              <a:t>He </a:t>
            </a:r>
            <a:r>
              <a:rPr lang="en-US" sz="1800" b="1" dirty="0" smtClean="0"/>
              <a:t>is</a:t>
            </a:r>
            <a:r>
              <a:rPr lang="en-US" sz="1800" dirty="0" smtClean="0"/>
              <a:t> 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dirty="0"/>
              <a:t>play</a:t>
            </a:r>
            <a:r>
              <a:rPr lang="en-US" sz="1800" b="1" dirty="0"/>
              <a:t>ing</a:t>
            </a:r>
            <a:r>
              <a:rPr lang="en-US" sz="1800" dirty="0"/>
              <a:t> the guitar. </a:t>
            </a:r>
            <a:endParaRPr lang="ru-RU" sz="1800" dirty="0"/>
          </a:p>
          <a:p>
            <a:r>
              <a:rPr lang="en-US" sz="1800" dirty="0" smtClean="0"/>
              <a:t>She </a:t>
            </a:r>
            <a:r>
              <a:rPr lang="en-US" sz="1800" b="1" dirty="0"/>
              <a:t>is</a:t>
            </a:r>
            <a:r>
              <a:rPr lang="en-US" sz="1800" dirty="0"/>
              <a:t> </a:t>
            </a:r>
            <a:r>
              <a:rPr lang="en-US" sz="1800" b="1" dirty="0"/>
              <a:t>not</a:t>
            </a:r>
            <a:r>
              <a:rPr lang="en-US" sz="1800" dirty="0"/>
              <a:t> play</a:t>
            </a:r>
            <a:r>
              <a:rPr lang="en-US" sz="1800" b="1" dirty="0"/>
              <a:t>ing</a:t>
            </a:r>
            <a:r>
              <a:rPr lang="en-US" sz="1800" dirty="0"/>
              <a:t> the guitar. </a:t>
            </a:r>
            <a:endParaRPr lang="ru-RU" sz="1800" dirty="0"/>
          </a:p>
          <a:p>
            <a:r>
              <a:rPr lang="en-US" sz="1800" dirty="0" smtClean="0"/>
              <a:t>It </a:t>
            </a:r>
            <a:r>
              <a:rPr lang="en-US" sz="1800" b="1" dirty="0"/>
              <a:t>is</a:t>
            </a:r>
            <a:r>
              <a:rPr lang="en-US" sz="1800" dirty="0"/>
              <a:t> </a:t>
            </a:r>
            <a:r>
              <a:rPr lang="en-US" sz="1800" b="1" dirty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play</a:t>
            </a:r>
            <a:r>
              <a:rPr lang="en-US" sz="1800" b="1" dirty="0" smtClean="0"/>
              <a:t>ing</a:t>
            </a:r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dirty="0" smtClean="0"/>
              <a:t>guitar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They </a:t>
            </a:r>
            <a:r>
              <a:rPr lang="en-US" sz="1800" b="1" dirty="0" smtClean="0"/>
              <a:t>are</a:t>
            </a:r>
            <a:r>
              <a:rPr lang="en-US" sz="1800" dirty="0" smtClean="0"/>
              <a:t> 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dirty="0"/>
              <a:t>play</a:t>
            </a:r>
            <a:r>
              <a:rPr lang="en-US" sz="1800" b="1" dirty="0"/>
              <a:t>ing</a:t>
            </a:r>
            <a:r>
              <a:rPr lang="en-US" sz="1800" dirty="0"/>
              <a:t> the guitar. </a:t>
            </a:r>
            <a:endParaRPr lang="en-US" sz="1800" dirty="0" smtClean="0"/>
          </a:p>
          <a:p>
            <a:r>
              <a:rPr lang="en-US" sz="1800" dirty="0" smtClean="0"/>
              <a:t>We </a:t>
            </a:r>
            <a:r>
              <a:rPr lang="en-US" sz="1800" b="1" dirty="0"/>
              <a:t>are</a:t>
            </a:r>
            <a:r>
              <a:rPr lang="en-US" sz="1800" dirty="0"/>
              <a:t> </a:t>
            </a:r>
            <a:r>
              <a:rPr lang="en-US" sz="1800" b="1" dirty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play</a:t>
            </a:r>
            <a:r>
              <a:rPr lang="en-US" sz="1800" b="1" dirty="0" smtClean="0"/>
              <a:t>ing</a:t>
            </a:r>
            <a:r>
              <a:rPr lang="en-US" sz="1800" dirty="0" smtClean="0"/>
              <a:t> </a:t>
            </a:r>
            <a:r>
              <a:rPr lang="en-US" sz="1800" dirty="0"/>
              <a:t>the guitar. </a:t>
            </a:r>
            <a:endParaRPr lang="en-US" sz="1800" dirty="0" smtClean="0"/>
          </a:p>
          <a:p>
            <a:r>
              <a:rPr lang="en-US" sz="1800" dirty="0" smtClean="0"/>
              <a:t>You </a:t>
            </a:r>
            <a:r>
              <a:rPr lang="en-US" sz="1800" b="1" dirty="0"/>
              <a:t>are</a:t>
            </a:r>
            <a:r>
              <a:rPr lang="en-US" sz="1800" dirty="0"/>
              <a:t> </a:t>
            </a:r>
            <a:r>
              <a:rPr lang="en-US" sz="1800" b="1" dirty="0"/>
              <a:t>not</a:t>
            </a:r>
            <a:r>
              <a:rPr lang="en-US" sz="1800" dirty="0"/>
              <a:t> play</a:t>
            </a:r>
            <a:r>
              <a:rPr lang="en-US" sz="1800" b="1" dirty="0"/>
              <a:t>ing</a:t>
            </a:r>
            <a:r>
              <a:rPr lang="en-US" sz="1800" dirty="0"/>
              <a:t> the guitar. </a:t>
            </a:r>
            <a:endParaRPr lang="ru-RU" sz="1800" dirty="0"/>
          </a:p>
        </p:txBody>
      </p:sp>
      <p:pic>
        <p:nvPicPr>
          <p:cNvPr id="10242" name="Picture 2" descr="Пианино для ребенка в музыкальную школу – критерии выбо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07273"/>
            <a:ext cx="5470525" cy="36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3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rmAutofit/>
          </a:bodyPr>
          <a:lstStyle/>
          <a:p>
            <a:r>
              <a:rPr lang="ru-RU" sz="3600" dirty="0"/>
              <a:t>Как образуется </a:t>
            </a:r>
            <a:r>
              <a:rPr lang="en-US" sz="3600" dirty="0" smtClean="0"/>
              <a:t>Present</a:t>
            </a:r>
            <a:r>
              <a:rPr lang="en-US" sz="3600" dirty="0"/>
              <a:t>  Continuous?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8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вопросительном предложении </a:t>
            </a:r>
            <a:r>
              <a:rPr lang="ru-RU" sz="2000" b="1" dirty="0"/>
              <a:t>вспомогательный глагол</a:t>
            </a:r>
            <a:r>
              <a:rPr lang="ru-RU" sz="2000" dirty="0"/>
              <a:t> </a:t>
            </a:r>
            <a:r>
              <a:rPr lang="en-US" sz="2000" dirty="0" smtClean="0"/>
              <a:t>(to be) </a:t>
            </a:r>
            <a:r>
              <a:rPr lang="ru-RU" sz="2000" dirty="0" smtClean="0"/>
              <a:t>ставится </a:t>
            </a:r>
            <a:r>
              <a:rPr lang="ru-RU" sz="2000" dirty="0"/>
              <a:t>перед </a:t>
            </a:r>
            <a:r>
              <a:rPr lang="ru-RU" sz="2000" b="1" dirty="0"/>
              <a:t>подлежащим,</a:t>
            </a:r>
            <a:r>
              <a:rPr lang="ru-RU" sz="2000" dirty="0"/>
              <a:t> а </a:t>
            </a:r>
            <a:r>
              <a:rPr lang="ru-RU" sz="2000" b="1" dirty="0" smtClean="0"/>
              <a:t>основной </a:t>
            </a:r>
            <a:r>
              <a:rPr lang="ru-RU" sz="2000" b="1" dirty="0"/>
              <a:t>глагол</a:t>
            </a:r>
            <a:r>
              <a:rPr lang="ru-RU" sz="2000" dirty="0"/>
              <a:t> остается после </a:t>
            </a:r>
            <a:r>
              <a:rPr lang="ru-RU" sz="2000" dirty="0" smtClean="0"/>
              <a:t>него, окончание </a:t>
            </a:r>
            <a:r>
              <a:rPr lang="ru-RU" sz="2000" b="1" dirty="0" smtClean="0"/>
              <a:t>–</a:t>
            </a:r>
            <a:r>
              <a:rPr lang="ru-RU" sz="2000" b="1" dirty="0" err="1" smtClean="0"/>
              <a:t>ing</a:t>
            </a:r>
            <a:r>
              <a:rPr lang="ru-RU" sz="2000" b="1" dirty="0" smtClean="0"/>
              <a:t> </a:t>
            </a:r>
            <a:r>
              <a:rPr lang="ru-RU" sz="2000" dirty="0" smtClean="0"/>
              <a:t>все так же остается</a:t>
            </a:r>
            <a:r>
              <a:rPr lang="ru-RU" sz="2000" b="1" dirty="0" smtClean="0"/>
              <a:t>.</a:t>
            </a:r>
            <a:r>
              <a:rPr lang="en-US" sz="2000" b="1" dirty="0" smtClean="0"/>
              <a:t> </a:t>
            </a:r>
            <a:r>
              <a:rPr lang="ru-RU" sz="2000" dirty="0"/>
              <a:t>Исключение, если есть уточняющие вопросы - </a:t>
            </a:r>
            <a:r>
              <a:rPr lang="ru-RU" sz="2000" b="1" dirty="0" err="1"/>
              <a:t>question</a:t>
            </a:r>
            <a:r>
              <a:rPr lang="ru-RU" sz="2000" b="1" dirty="0"/>
              <a:t> </a:t>
            </a:r>
            <a:r>
              <a:rPr lang="ru-RU" sz="2000" b="1" dirty="0" err="1"/>
              <a:t>words</a:t>
            </a:r>
            <a:r>
              <a:rPr lang="ru-RU" sz="2000" dirty="0"/>
              <a:t> (</a:t>
            </a:r>
            <a:r>
              <a:rPr lang="ru-RU" sz="2000" dirty="0" err="1"/>
              <a:t>where</a:t>
            </a:r>
            <a:r>
              <a:rPr lang="ru-RU" sz="2000" dirty="0"/>
              <a:t>, </a:t>
            </a:r>
            <a:r>
              <a:rPr lang="ru-RU" sz="2000" dirty="0" err="1"/>
              <a:t>when</a:t>
            </a:r>
            <a:r>
              <a:rPr lang="ru-RU" sz="2000" dirty="0"/>
              <a:t>, </a:t>
            </a:r>
            <a:r>
              <a:rPr lang="en-US" sz="2000" dirty="0"/>
              <a:t>why, etc.) </a:t>
            </a:r>
            <a:r>
              <a:rPr lang="ru-RU" sz="2000" dirty="0"/>
              <a:t>В остальном, порядок слов сохраняется.</a:t>
            </a:r>
          </a:p>
          <a:p>
            <a:endParaRPr lang="ru-RU" sz="2000" b="1" dirty="0"/>
          </a:p>
          <a:p>
            <a:endParaRPr lang="ru-RU" dirty="0"/>
          </a:p>
        </p:txBody>
      </p:sp>
      <p:pic>
        <p:nvPicPr>
          <p:cNvPr id="8194" name="Picture 2" descr="Present Continuous: примеры вопросов - Артем Тюль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511727"/>
            <a:ext cx="5470525" cy="18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6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предложения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621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800" b="1" dirty="0" smtClean="0"/>
              <a:t>Am/am </a:t>
            </a:r>
            <a:r>
              <a:rPr lang="en-US" sz="3800" b="1" dirty="0"/>
              <a:t>not </a:t>
            </a:r>
            <a:r>
              <a:rPr lang="en-US" sz="3800" b="1" dirty="0" smtClean="0"/>
              <a:t>+ </a:t>
            </a:r>
            <a:r>
              <a:rPr lang="en-US" sz="3800" dirty="0" smtClean="0"/>
              <a:t>I </a:t>
            </a:r>
            <a:r>
              <a:rPr lang="ru-RU" sz="3800" dirty="0" smtClean="0"/>
              <a:t>+ </a:t>
            </a:r>
            <a:r>
              <a:rPr lang="ru-RU" sz="3800" dirty="0"/>
              <a:t>Глагол</a:t>
            </a:r>
            <a:r>
              <a:rPr lang="en-US" sz="3800" b="1" dirty="0"/>
              <a:t>_</a:t>
            </a:r>
            <a:r>
              <a:rPr lang="en-US" sz="3800" b="1" dirty="0" err="1"/>
              <a:t>ing</a:t>
            </a:r>
            <a:r>
              <a:rPr lang="en-US" sz="3800" b="1" dirty="0"/>
              <a:t> </a:t>
            </a:r>
            <a:r>
              <a:rPr lang="ru-RU" sz="3800" dirty="0"/>
              <a:t>+ другие члены предложения.</a:t>
            </a:r>
            <a:r>
              <a:rPr lang="en-US" sz="3800" dirty="0"/>
              <a:t> </a:t>
            </a:r>
          </a:p>
          <a:p>
            <a:pPr marL="0" indent="0" algn="ctr">
              <a:buNone/>
            </a:pPr>
            <a:r>
              <a:rPr lang="en-US" sz="4200" b="1" dirty="0" smtClean="0"/>
              <a:t>Am</a:t>
            </a:r>
            <a:r>
              <a:rPr lang="en-US" sz="4200" dirty="0" smtClean="0"/>
              <a:t> I clean</a:t>
            </a:r>
            <a:r>
              <a:rPr lang="en-US" sz="4200" b="1" dirty="0" smtClean="0"/>
              <a:t>ing</a:t>
            </a:r>
            <a:r>
              <a:rPr lang="en-US" sz="4200" dirty="0" smtClean="0"/>
              <a:t> all these vegetables right now?</a:t>
            </a:r>
          </a:p>
          <a:p>
            <a:pPr marL="0" indent="0" algn="ctr">
              <a:buNone/>
            </a:pPr>
            <a:r>
              <a:rPr lang="en-US" sz="3800" b="1" dirty="0" smtClean="0"/>
              <a:t>Is/Is </a:t>
            </a:r>
            <a:r>
              <a:rPr lang="en-US" sz="3800" b="1" dirty="0"/>
              <a:t>not </a:t>
            </a:r>
            <a:r>
              <a:rPr lang="en-US" sz="3800" b="1" dirty="0" smtClean="0"/>
              <a:t>(isn’t</a:t>
            </a:r>
            <a:r>
              <a:rPr lang="en-US" sz="3800" b="1" dirty="0"/>
              <a:t>)</a:t>
            </a:r>
            <a:r>
              <a:rPr lang="ru-RU" sz="3800" b="1" dirty="0"/>
              <a:t> </a:t>
            </a:r>
            <a:r>
              <a:rPr lang="en-US" sz="3800" b="1" dirty="0"/>
              <a:t>+ </a:t>
            </a:r>
            <a:r>
              <a:rPr lang="en-US" sz="3800" dirty="0" smtClean="0"/>
              <a:t>He/She/It (</a:t>
            </a:r>
            <a:r>
              <a:rPr lang="ru-RU" sz="3800" dirty="0"/>
              <a:t>в единственном числе) + Глагол</a:t>
            </a:r>
            <a:r>
              <a:rPr lang="en-US" sz="3800" b="1" dirty="0"/>
              <a:t>_</a:t>
            </a:r>
            <a:r>
              <a:rPr lang="en-US" sz="3800" b="1" dirty="0" err="1"/>
              <a:t>ing</a:t>
            </a:r>
            <a:r>
              <a:rPr lang="en-US" sz="3800" b="1" dirty="0"/>
              <a:t> </a:t>
            </a:r>
            <a:r>
              <a:rPr lang="ru-RU" sz="3800" dirty="0"/>
              <a:t>+ другие члены предложения.</a:t>
            </a:r>
            <a:r>
              <a:rPr lang="en-US" sz="3800" dirty="0"/>
              <a:t> </a:t>
            </a:r>
            <a:endParaRPr lang="en-US" sz="3800" dirty="0" smtClean="0"/>
          </a:p>
          <a:p>
            <a:pPr marL="0" indent="0" algn="ctr">
              <a:buNone/>
            </a:pPr>
            <a:r>
              <a:rPr lang="en-US" sz="4200" b="1" dirty="0" smtClean="0"/>
              <a:t>Is</a:t>
            </a:r>
            <a:r>
              <a:rPr lang="en-US" sz="4200" dirty="0" smtClean="0"/>
              <a:t> he build</a:t>
            </a:r>
            <a:r>
              <a:rPr lang="en-US" sz="4200" b="1" dirty="0" smtClean="0"/>
              <a:t>ing</a:t>
            </a:r>
            <a:r>
              <a:rPr lang="en-US" sz="4200" dirty="0" smtClean="0"/>
              <a:t> bricks?</a:t>
            </a:r>
          </a:p>
          <a:p>
            <a:pPr marL="0" indent="0" algn="ctr">
              <a:buNone/>
            </a:pPr>
            <a:r>
              <a:rPr lang="en-US" sz="3800" b="1" dirty="0" smtClean="0"/>
              <a:t>Are/are </a:t>
            </a:r>
            <a:r>
              <a:rPr lang="en-US" sz="3800" b="1" dirty="0"/>
              <a:t>not </a:t>
            </a:r>
            <a:r>
              <a:rPr lang="en-US" sz="3800" b="1" dirty="0" smtClean="0"/>
              <a:t>(aren’t</a:t>
            </a:r>
            <a:r>
              <a:rPr lang="en-US" sz="3800" b="1" dirty="0"/>
              <a:t>)</a:t>
            </a:r>
            <a:r>
              <a:rPr lang="ru-RU" sz="3800" b="1" dirty="0"/>
              <a:t> </a:t>
            </a:r>
            <a:r>
              <a:rPr lang="en-US" sz="3800" b="1" dirty="0"/>
              <a:t>+ </a:t>
            </a:r>
            <a:r>
              <a:rPr lang="en-US" sz="3800" dirty="0" smtClean="0"/>
              <a:t>We/They/You(</a:t>
            </a:r>
            <a:r>
              <a:rPr lang="ru-RU" sz="3800" dirty="0" smtClean="0"/>
              <a:t>во множественном числе</a:t>
            </a:r>
            <a:r>
              <a:rPr lang="ru-RU" sz="3800" dirty="0"/>
              <a:t>) + Глагол</a:t>
            </a:r>
            <a:r>
              <a:rPr lang="en-US" sz="3800" b="1" dirty="0"/>
              <a:t>_</a:t>
            </a:r>
            <a:r>
              <a:rPr lang="en-US" sz="3800" b="1" dirty="0" err="1"/>
              <a:t>ing</a:t>
            </a:r>
            <a:r>
              <a:rPr lang="en-US" sz="3800" b="1" dirty="0"/>
              <a:t> </a:t>
            </a:r>
            <a:r>
              <a:rPr lang="ru-RU" sz="3800" dirty="0"/>
              <a:t>+ другие члены предложения.</a:t>
            </a:r>
            <a:r>
              <a:rPr lang="en-US" sz="3800" dirty="0"/>
              <a:t> </a:t>
            </a:r>
            <a:endParaRPr lang="ru-RU" sz="3800" dirty="0" smtClean="0"/>
          </a:p>
          <a:p>
            <a:pPr marL="0" indent="0" algn="ctr">
              <a:buNone/>
            </a:pPr>
            <a:r>
              <a:rPr lang="en-US" sz="4200" b="1" dirty="0" smtClean="0"/>
              <a:t>Are</a:t>
            </a:r>
            <a:r>
              <a:rPr lang="en-US" sz="4200" dirty="0" smtClean="0"/>
              <a:t> they watch</a:t>
            </a:r>
            <a:r>
              <a:rPr lang="en-US" sz="4200" b="1" dirty="0" smtClean="0"/>
              <a:t>ing</a:t>
            </a:r>
            <a:r>
              <a:rPr lang="en-US" sz="4200" dirty="0" smtClean="0"/>
              <a:t> TV this night?</a:t>
            </a:r>
          </a:p>
          <a:p>
            <a:pPr marL="0" indent="0" algn="ctr">
              <a:buNone/>
            </a:pPr>
            <a:r>
              <a:rPr lang="ru-RU" sz="3800" b="1" dirty="0" err="1"/>
              <a:t>Wh-word</a:t>
            </a:r>
            <a:r>
              <a:rPr lang="ru-RU" sz="3800" b="1" dirty="0"/>
              <a:t> (вопросительное слово)</a:t>
            </a:r>
            <a:r>
              <a:rPr lang="ru-RU" sz="3800" dirty="0"/>
              <a:t> + </a:t>
            </a:r>
            <a:r>
              <a:rPr lang="en-US" sz="3800" b="1" dirty="0" smtClean="0"/>
              <a:t>Am/Am not</a:t>
            </a:r>
            <a:r>
              <a:rPr lang="ru-RU" sz="3800" b="1" dirty="0" smtClean="0"/>
              <a:t>/</a:t>
            </a:r>
            <a:r>
              <a:rPr lang="en-US" sz="3800" b="1" dirty="0" smtClean="0"/>
              <a:t>Is/Is </a:t>
            </a:r>
            <a:r>
              <a:rPr lang="en-US" sz="3800" b="1" dirty="0"/>
              <a:t>not </a:t>
            </a:r>
            <a:r>
              <a:rPr lang="en-US" sz="3800" b="1" dirty="0" smtClean="0"/>
              <a:t>(isn’t)/Are/Are not(aren’t)</a:t>
            </a:r>
            <a:r>
              <a:rPr lang="ru-RU" sz="3800" b="1" dirty="0" smtClean="0"/>
              <a:t> </a:t>
            </a:r>
            <a:r>
              <a:rPr lang="en-US" sz="3800" b="1" dirty="0"/>
              <a:t>+ </a:t>
            </a:r>
            <a:r>
              <a:rPr lang="ru-RU" sz="3800" dirty="0" smtClean="0"/>
              <a:t>Кто/Что+ </a:t>
            </a:r>
            <a:r>
              <a:rPr lang="ru-RU" sz="3800" dirty="0"/>
              <a:t>Глагол</a:t>
            </a:r>
            <a:r>
              <a:rPr lang="en-US" sz="3800" b="1" dirty="0"/>
              <a:t>_</a:t>
            </a:r>
            <a:r>
              <a:rPr lang="en-US" sz="3800" b="1" dirty="0" err="1"/>
              <a:t>ing</a:t>
            </a:r>
            <a:r>
              <a:rPr lang="en-US" sz="3800" b="1" dirty="0"/>
              <a:t> </a:t>
            </a:r>
            <a:r>
              <a:rPr lang="ru-RU" sz="3800" dirty="0"/>
              <a:t>+ другие члены предложения</a:t>
            </a:r>
            <a:r>
              <a:rPr lang="ru-RU" sz="4200" dirty="0"/>
              <a:t>.</a:t>
            </a:r>
            <a:r>
              <a:rPr lang="en-US" sz="4200" dirty="0"/>
              <a:t> </a:t>
            </a:r>
          </a:p>
          <a:p>
            <a:pPr marL="0" indent="0" algn="ctr">
              <a:buNone/>
            </a:pPr>
            <a:r>
              <a:rPr lang="en-US" sz="4200" b="1" dirty="0" smtClean="0"/>
              <a:t>Why is </a:t>
            </a:r>
            <a:r>
              <a:rPr lang="en-US" sz="4200" dirty="0" smtClean="0"/>
              <a:t>she paint</a:t>
            </a:r>
            <a:r>
              <a:rPr lang="en-US" sz="4200" b="1" dirty="0" smtClean="0"/>
              <a:t>ing</a:t>
            </a:r>
            <a:r>
              <a:rPr lang="en-US" sz="4200" dirty="0" smtClean="0"/>
              <a:t> on the walls?</a:t>
            </a:r>
            <a:endParaRPr lang="en-US" sz="4200" dirty="0"/>
          </a:p>
          <a:p>
            <a:pPr marL="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147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85330" y="2981325"/>
            <a:ext cx="3935414" cy="3505199"/>
          </a:xfrm>
        </p:spPr>
        <p:txBody>
          <a:bodyPr>
            <a:normAutofit fontScale="25000" lnSpcReduction="20000"/>
          </a:bodyPr>
          <a:lstStyle/>
          <a:p>
            <a:r>
              <a:rPr lang="en-US" sz="6800" dirty="0" smtClean="0"/>
              <a:t>I </a:t>
            </a:r>
            <a:r>
              <a:rPr lang="en-US" sz="6800" b="1" dirty="0" smtClean="0"/>
              <a:t>am</a:t>
            </a:r>
            <a:r>
              <a:rPr lang="en-US" sz="6800" dirty="0" smtClean="0"/>
              <a:t> stay</a:t>
            </a:r>
            <a:r>
              <a:rPr lang="en-US" sz="6800" b="1" dirty="0" smtClean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</a:t>
            </a:r>
            <a:r>
              <a:rPr lang="en-US" sz="6800" dirty="0" smtClean="0"/>
              <a:t>months</a:t>
            </a:r>
          </a:p>
          <a:p>
            <a:r>
              <a:rPr lang="en-US" sz="6800" dirty="0" smtClean="0"/>
              <a:t>He</a:t>
            </a:r>
            <a:r>
              <a:rPr lang="en-US" sz="6800" dirty="0"/>
              <a:t> </a:t>
            </a:r>
            <a:r>
              <a:rPr lang="en-US" sz="6800" b="1" dirty="0"/>
              <a:t>is</a:t>
            </a:r>
            <a:r>
              <a:rPr lang="en-US" sz="6800" dirty="0"/>
              <a:t> stay</a:t>
            </a:r>
            <a:r>
              <a:rPr lang="en-US" sz="6800" b="1" dirty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</a:t>
            </a:r>
            <a:r>
              <a:rPr lang="en-US" sz="6800" dirty="0" smtClean="0"/>
              <a:t>months</a:t>
            </a:r>
          </a:p>
          <a:p>
            <a:r>
              <a:rPr lang="en-US" sz="6800" dirty="0" smtClean="0"/>
              <a:t>She </a:t>
            </a:r>
            <a:r>
              <a:rPr lang="en-US" sz="6800" b="1" dirty="0" smtClean="0"/>
              <a:t>is</a:t>
            </a:r>
            <a:r>
              <a:rPr lang="en-US" sz="6800" dirty="0" smtClean="0"/>
              <a:t> </a:t>
            </a:r>
            <a:r>
              <a:rPr lang="en-US" sz="6800" dirty="0"/>
              <a:t>stay</a:t>
            </a:r>
            <a:r>
              <a:rPr lang="en-US" sz="6800" b="1" dirty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</a:t>
            </a:r>
            <a:r>
              <a:rPr lang="en-US" sz="6800" dirty="0" smtClean="0"/>
              <a:t>months</a:t>
            </a:r>
          </a:p>
          <a:p>
            <a:r>
              <a:rPr lang="en-US" sz="6800" dirty="0" smtClean="0"/>
              <a:t>It </a:t>
            </a:r>
            <a:r>
              <a:rPr lang="en-US" sz="6800" b="1" dirty="0" smtClean="0"/>
              <a:t>is</a:t>
            </a:r>
            <a:r>
              <a:rPr lang="en-US" sz="6800" dirty="0" smtClean="0"/>
              <a:t> </a:t>
            </a:r>
            <a:r>
              <a:rPr lang="en-US" sz="6800" dirty="0"/>
              <a:t>stay</a:t>
            </a:r>
            <a:r>
              <a:rPr lang="en-US" sz="6800" b="1" dirty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</a:t>
            </a:r>
            <a:r>
              <a:rPr lang="en-US" sz="6800" dirty="0" smtClean="0"/>
              <a:t>months</a:t>
            </a:r>
          </a:p>
          <a:p>
            <a:r>
              <a:rPr lang="en-US" sz="6800" dirty="0" smtClean="0"/>
              <a:t>They </a:t>
            </a:r>
            <a:r>
              <a:rPr lang="en-US" sz="6800" b="1" dirty="0" smtClean="0"/>
              <a:t>are</a:t>
            </a:r>
            <a:r>
              <a:rPr lang="en-US" sz="6800" dirty="0"/>
              <a:t> </a:t>
            </a:r>
            <a:r>
              <a:rPr lang="en-US" sz="6800" dirty="0" smtClean="0"/>
              <a:t>stay</a:t>
            </a:r>
            <a:r>
              <a:rPr lang="en-US" sz="6800" b="1" dirty="0" smtClean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months</a:t>
            </a:r>
          </a:p>
          <a:p>
            <a:r>
              <a:rPr lang="en-US" sz="6800" dirty="0" smtClean="0"/>
              <a:t>We </a:t>
            </a:r>
            <a:r>
              <a:rPr lang="en-US" sz="6800" b="1" dirty="0" smtClean="0"/>
              <a:t>are</a:t>
            </a:r>
            <a:r>
              <a:rPr lang="en-US" sz="6800" dirty="0" smtClean="0"/>
              <a:t> stay</a:t>
            </a:r>
            <a:r>
              <a:rPr lang="en-US" sz="6800" b="1" dirty="0" smtClean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months</a:t>
            </a:r>
          </a:p>
          <a:p>
            <a:r>
              <a:rPr lang="en-US" sz="6800" dirty="0" smtClean="0"/>
              <a:t>You </a:t>
            </a:r>
            <a:r>
              <a:rPr lang="en-US" sz="6800" b="1" dirty="0" smtClean="0"/>
              <a:t>are</a:t>
            </a:r>
            <a:r>
              <a:rPr lang="en-US" sz="6800" dirty="0" smtClean="0"/>
              <a:t> </a:t>
            </a:r>
            <a:r>
              <a:rPr lang="en-US" sz="6800" dirty="0"/>
              <a:t>stay</a:t>
            </a:r>
            <a:r>
              <a:rPr lang="en-US" sz="6800" b="1" dirty="0"/>
              <a:t>ing</a:t>
            </a:r>
            <a:r>
              <a:rPr lang="en-US" sz="6800" dirty="0"/>
              <a:t> in </a:t>
            </a:r>
            <a:r>
              <a:rPr lang="en-US" sz="6800" dirty="0" smtClean="0"/>
              <a:t>Moscow</a:t>
            </a:r>
            <a:r>
              <a:rPr lang="en-US" sz="6800" dirty="0"/>
              <a:t> for </a:t>
            </a:r>
            <a:r>
              <a:rPr lang="en-US" sz="6800" dirty="0" smtClean="0"/>
              <a:t>five</a:t>
            </a:r>
            <a:r>
              <a:rPr lang="en-US" sz="6800" dirty="0"/>
              <a:t> months</a:t>
            </a:r>
          </a:p>
          <a:p>
            <a:endParaRPr lang="en-US" sz="2200" dirty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6" name="Picture 4" descr="Куда сходить с ребенком в Москве в выходные: лучшие мес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47899"/>
            <a:ext cx="5470525" cy="35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Что такое </a:t>
            </a:r>
            <a:r>
              <a:rPr lang="en-US" sz="2800" dirty="0"/>
              <a:t>Present </a:t>
            </a:r>
            <a:r>
              <a:rPr lang="en-US" sz="2800" dirty="0" smtClean="0"/>
              <a:t>Continuous</a:t>
            </a:r>
          </a:p>
          <a:p>
            <a:pPr algn="ctr"/>
            <a:r>
              <a:rPr lang="ru-RU" sz="2800" dirty="0"/>
              <a:t>Когда используется </a:t>
            </a:r>
            <a:r>
              <a:rPr lang="en-US" sz="2800" dirty="0"/>
              <a:t>Present Continuous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algn="ctr"/>
            <a:r>
              <a:rPr lang="ru-RU" sz="2800" dirty="0"/>
              <a:t>С какими глаголами не используется это время</a:t>
            </a:r>
            <a:endParaRPr lang="en-US" sz="2800" dirty="0" smtClean="0"/>
          </a:p>
          <a:p>
            <a:pPr algn="ctr"/>
            <a:r>
              <a:rPr lang="ru-RU" sz="2800" dirty="0"/>
              <a:t>Как образуется </a:t>
            </a:r>
            <a:r>
              <a:rPr lang="en-US" sz="2800" dirty="0"/>
              <a:t>Present  Continuous</a:t>
            </a:r>
            <a:r>
              <a:rPr lang="en-US" sz="2800" dirty="0" smtClean="0"/>
              <a:t>?</a:t>
            </a:r>
          </a:p>
          <a:p>
            <a:pPr algn="ctr"/>
            <a:r>
              <a:rPr lang="ru-RU" sz="2800" dirty="0"/>
              <a:t>Маркеры времени </a:t>
            </a:r>
            <a:r>
              <a:rPr lang="en-US" sz="2800" dirty="0"/>
              <a:t>Present  Continuous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94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801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err="1"/>
              <a:t>Where</a:t>
            </a:r>
            <a:r>
              <a:rPr lang="ru-RU" sz="1900" dirty="0"/>
              <a:t> </a:t>
            </a:r>
            <a:r>
              <a:rPr lang="en-US" sz="1900" b="1" dirty="0" smtClean="0"/>
              <a:t>am</a:t>
            </a:r>
            <a:r>
              <a:rPr lang="ru-RU" sz="1900" dirty="0" smtClean="0"/>
              <a:t> </a:t>
            </a:r>
            <a:r>
              <a:rPr lang="en-US" sz="1900" dirty="0" smtClean="0"/>
              <a:t>I</a:t>
            </a:r>
            <a:r>
              <a:rPr lang="ru-RU" sz="1900" dirty="0" smtClean="0"/>
              <a:t> </a:t>
            </a:r>
            <a:r>
              <a:rPr lang="ru-RU" sz="1900" dirty="0" err="1"/>
              <a:t>work</a:t>
            </a:r>
            <a:r>
              <a:rPr lang="ru-RU" sz="1900" b="1" dirty="0" err="1"/>
              <a:t>ing</a:t>
            </a:r>
            <a:r>
              <a:rPr lang="ru-RU" sz="1900" dirty="0"/>
              <a:t>?  </a:t>
            </a:r>
          </a:p>
          <a:p>
            <a:r>
              <a:rPr lang="ru-RU" sz="1900" b="1" dirty="0" err="1"/>
              <a:t>Where</a:t>
            </a:r>
            <a:r>
              <a:rPr lang="ru-RU" sz="1900" dirty="0"/>
              <a:t> </a:t>
            </a:r>
            <a:r>
              <a:rPr lang="en-US" sz="1900" b="1" dirty="0" smtClean="0"/>
              <a:t>is</a:t>
            </a:r>
            <a:r>
              <a:rPr lang="ru-RU" sz="1900" dirty="0" smtClean="0"/>
              <a:t> </a:t>
            </a:r>
            <a:r>
              <a:rPr lang="en-US" sz="1900" dirty="0" smtClean="0"/>
              <a:t>he</a:t>
            </a:r>
            <a:r>
              <a:rPr lang="ru-RU" sz="1900" dirty="0" smtClean="0"/>
              <a:t> </a:t>
            </a:r>
            <a:r>
              <a:rPr lang="ru-RU" sz="1900" dirty="0" err="1"/>
              <a:t>work</a:t>
            </a:r>
            <a:r>
              <a:rPr lang="ru-RU" sz="1900" b="1" dirty="0" err="1"/>
              <a:t>ing</a:t>
            </a:r>
            <a:r>
              <a:rPr lang="ru-RU" sz="1900" dirty="0"/>
              <a:t>?  </a:t>
            </a:r>
          </a:p>
          <a:p>
            <a:r>
              <a:rPr lang="ru-RU" sz="1900" b="1" dirty="0" err="1"/>
              <a:t>Where</a:t>
            </a:r>
            <a:r>
              <a:rPr lang="ru-RU" sz="1900" dirty="0"/>
              <a:t> </a:t>
            </a:r>
            <a:r>
              <a:rPr lang="en-US" sz="1900" b="1" dirty="0"/>
              <a:t>is</a:t>
            </a:r>
            <a:r>
              <a:rPr lang="ru-RU" sz="1900" dirty="0"/>
              <a:t> </a:t>
            </a:r>
            <a:r>
              <a:rPr lang="en-US" sz="1900" dirty="0" smtClean="0"/>
              <a:t>she</a:t>
            </a:r>
            <a:r>
              <a:rPr lang="ru-RU" sz="1900" dirty="0" smtClean="0"/>
              <a:t> </a:t>
            </a:r>
            <a:r>
              <a:rPr lang="ru-RU" sz="1900" dirty="0" err="1"/>
              <a:t>work</a:t>
            </a:r>
            <a:r>
              <a:rPr lang="ru-RU" sz="1900" b="1" dirty="0" err="1"/>
              <a:t>ing</a:t>
            </a:r>
            <a:r>
              <a:rPr lang="ru-RU" sz="1900" dirty="0"/>
              <a:t>?  </a:t>
            </a:r>
          </a:p>
          <a:p>
            <a:r>
              <a:rPr lang="ru-RU" sz="1900" b="1" dirty="0" err="1"/>
              <a:t>Where</a:t>
            </a:r>
            <a:r>
              <a:rPr lang="ru-RU" sz="1900" dirty="0"/>
              <a:t> </a:t>
            </a:r>
            <a:r>
              <a:rPr lang="en-US" sz="1900" b="1" dirty="0"/>
              <a:t>is</a:t>
            </a:r>
            <a:r>
              <a:rPr lang="ru-RU" sz="1900" dirty="0"/>
              <a:t> </a:t>
            </a:r>
            <a:r>
              <a:rPr lang="en-US" sz="1900" dirty="0" smtClean="0"/>
              <a:t>it</a:t>
            </a:r>
            <a:r>
              <a:rPr lang="ru-RU" sz="1900" dirty="0" smtClean="0"/>
              <a:t> </a:t>
            </a:r>
            <a:r>
              <a:rPr lang="ru-RU" sz="1900" dirty="0" err="1"/>
              <a:t>work</a:t>
            </a:r>
            <a:r>
              <a:rPr lang="ru-RU" sz="1900" b="1" dirty="0" err="1"/>
              <a:t>ing</a:t>
            </a:r>
            <a:r>
              <a:rPr lang="ru-RU" sz="1900" dirty="0"/>
              <a:t>?  </a:t>
            </a:r>
            <a:endParaRPr lang="en-US" sz="1900" dirty="0" smtClean="0"/>
          </a:p>
          <a:p>
            <a:r>
              <a:rPr lang="ru-RU" sz="1900" b="1" dirty="0" err="1"/>
              <a:t>Where</a:t>
            </a:r>
            <a:r>
              <a:rPr lang="ru-RU" sz="1900" dirty="0"/>
              <a:t> </a:t>
            </a:r>
            <a:r>
              <a:rPr lang="ru-RU" sz="1900" b="1" dirty="0" err="1"/>
              <a:t>are</a:t>
            </a:r>
            <a:r>
              <a:rPr lang="ru-RU" sz="1900" dirty="0"/>
              <a:t> </a:t>
            </a:r>
            <a:r>
              <a:rPr lang="en-US" sz="1900" dirty="0" smtClean="0"/>
              <a:t>they</a:t>
            </a:r>
            <a:r>
              <a:rPr lang="ru-RU" sz="1900" dirty="0" smtClean="0"/>
              <a:t> </a:t>
            </a:r>
            <a:r>
              <a:rPr lang="ru-RU" sz="1900" dirty="0" err="1"/>
              <a:t>work</a:t>
            </a:r>
            <a:r>
              <a:rPr lang="ru-RU" sz="1900" b="1" dirty="0" err="1"/>
              <a:t>ing</a:t>
            </a:r>
            <a:r>
              <a:rPr lang="ru-RU" sz="1900" dirty="0"/>
              <a:t>?  </a:t>
            </a:r>
            <a:endParaRPr lang="en-US" sz="1900" dirty="0"/>
          </a:p>
          <a:p>
            <a:r>
              <a:rPr lang="ru-RU" sz="1900" b="1" dirty="0" err="1" smtClean="0"/>
              <a:t>Where</a:t>
            </a:r>
            <a:r>
              <a:rPr lang="ru-RU" sz="1900" dirty="0" smtClean="0"/>
              <a:t> </a:t>
            </a:r>
            <a:r>
              <a:rPr lang="ru-RU" sz="1900" b="1" dirty="0" err="1"/>
              <a:t>are</a:t>
            </a:r>
            <a:r>
              <a:rPr lang="ru-RU" sz="1900" dirty="0"/>
              <a:t> </a:t>
            </a:r>
            <a:r>
              <a:rPr lang="ru-RU" sz="1900" dirty="0" err="1"/>
              <a:t>we</a:t>
            </a:r>
            <a:r>
              <a:rPr lang="ru-RU" sz="1900" dirty="0"/>
              <a:t> </a:t>
            </a:r>
            <a:r>
              <a:rPr lang="ru-RU" sz="1900" dirty="0" err="1"/>
              <a:t>work</a:t>
            </a:r>
            <a:r>
              <a:rPr lang="ru-RU" sz="1900" b="1" dirty="0" err="1"/>
              <a:t>ing</a:t>
            </a:r>
            <a:r>
              <a:rPr lang="ru-RU" sz="1900" dirty="0"/>
              <a:t>? </a:t>
            </a:r>
            <a:endParaRPr lang="en-US" sz="1900" dirty="0" smtClean="0"/>
          </a:p>
          <a:p>
            <a:r>
              <a:rPr lang="ru-RU" sz="1900" b="1" dirty="0" err="1"/>
              <a:t>Where</a:t>
            </a:r>
            <a:r>
              <a:rPr lang="ru-RU" sz="1900" dirty="0"/>
              <a:t> </a:t>
            </a:r>
            <a:r>
              <a:rPr lang="ru-RU" sz="1900" b="1" dirty="0" err="1"/>
              <a:t>are</a:t>
            </a:r>
            <a:r>
              <a:rPr lang="ru-RU" sz="1900" dirty="0"/>
              <a:t> </a:t>
            </a:r>
            <a:r>
              <a:rPr lang="en-US" sz="1900" dirty="0" smtClean="0"/>
              <a:t>you </a:t>
            </a:r>
            <a:r>
              <a:rPr lang="ru-RU" sz="1900" dirty="0" err="1" smtClean="0"/>
              <a:t>work</a:t>
            </a:r>
            <a:r>
              <a:rPr lang="ru-RU" sz="1900" b="1" dirty="0" err="1" smtClean="0"/>
              <a:t>ing</a:t>
            </a:r>
            <a:r>
              <a:rPr lang="ru-RU" sz="1900" dirty="0"/>
              <a:t>?  </a:t>
            </a:r>
            <a:endParaRPr lang="en-US" sz="1900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Строителей в России начинают готовить со школьной скамьи - Российская газе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04580"/>
            <a:ext cx="5470525" cy="36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3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Маркеры времени </a:t>
            </a:r>
            <a:r>
              <a:rPr lang="en-US" b="1" dirty="0" smtClean="0"/>
              <a:t>Present</a:t>
            </a: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b="1" dirty="0"/>
              <a:t>Continuous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 be (am/is/are/am not/is not/are not)+ </a:t>
            </a:r>
            <a:r>
              <a:rPr lang="en-US" dirty="0" err="1" smtClean="0"/>
              <a:t>Ving</a:t>
            </a:r>
            <a:r>
              <a:rPr lang="en-US" dirty="0" smtClean="0"/>
              <a:t> (</a:t>
            </a:r>
            <a:r>
              <a:rPr lang="ru-RU" dirty="0" smtClean="0"/>
              <a:t>глагол действия)</a:t>
            </a:r>
            <a:endParaRPr lang="en-US" dirty="0" smtClean="0"/>
          </a:p>
          <a:p>
            <a:pPr algn="ctr"/>
            <a:r>
              <a:rPr lang="en-US" dirty="0" smtClean="0"/>
              <a:t>N</a:t>
            </a:r>
            <a:r>
              <a:rPr lang="ru-RU" dirty="0" err="1" smtClean="0"/>
              <a:t>ow</a:t>
            </a:r>
            <a:r>
              <a:rPr lang="ru-RU" dirty="0" smtClean="0"/>
              <a:t>, </a:t>
            </a:r>
            <a:r>
              <a:rPr lang="en-US" dirty="0" smtClean="0"/>
              <a:t>R</a:t>
            </a:r>
            <a:r>
              <a:rPr lang="ru-RU" dirty="0" err="1" smtClean="0"/>
              <a:t>ight</a:t>
            </a:r>
            <a:r>
              <a:rPr lang="ru-RU" dirty="0" smtClean="0"/>
              <a:t> </a:t>
            </a:r>
            <a:r>
              <a:rPr lang="ru-RU" dirty="0" err="1" smtClean="0"/>
              <a:t>now</a:t>
            </a:r>
            <a:r>
              <a:rPr lang="ru-RU" dirty="0" smtClean="0"/>
              <a:t>, </a:t>
            </a:r>
            <a:r>
              <a:rPr lang="en-US" dirty="0" smtClean="0"/>
              <a:t>A</a:t>
            </a:r>
            <a:r>
              <a:rPr lang="ru-RU" dirty="0" smtClean="0"/>
              <a:t>t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 smtClean="0"/>
              <a:t>moment</a:t>
            </a:r>
            <a:r>
              <a:rPr lang="en-US" dirty="0" smtClean="0"/>
              <a:t>, </a:t>
            </a:r>
            <a:r>
              <a:rPr lang="en-US" dirty="0"/>
              <a:t>C</a:t>
            </a:r>
            <a:r>
              <a:rPr lang="ru-RU" dirty="0" err="1" smtClean="0"/>
              <a:t>urrently</a:t>
            </a:r>
            <a:r>
              <a:rPr lang="en-US" dirty="0" smtClean="0"/>
              <a:t>, </a:t>
            </a:r>
            <a:r>
              <a:rPr lang="en-US" dirty="0"/>
              <a:t>etc</a:t>
            </a:r>
            <a:r>
              <a:rPr lang="en-US" dirty="0" smtClean="0"/>
              <a:t>.  </a:t>
            </a:r>
          </a:p>
          <a:p>
            <a:pPr algn="ctr"/>
            <a:r>
              <a:rPr lang="en-US" dirty="0" smtClean="0"/>
              <a:t>T</a:t>
            </a:r>
            <a:r>
              <a:rPr lang="ru-RU" dirty="0" err="1" smtClean="0"/>
              <a:t>his</a:t>
            </a:r>
            <a:r>
              <a:rPr lang="ru-RU" dirty="0" smtClean="0"/>
              <a:t> </a:t>
            </a:r>
            <a:r>
              <a:rPr lang="ru-RU" dirty="0" err="1" smtClean="0"/>
              <a:t>week</a:t>
            </a:r>
            <a:r>
              <a:rPr lang="ru-RU" dirty="0" smtClean="0"/>
              <a:t>, </a:t>
            </a:r>
            <a:r>
              <a:rPr lang="en-US" dirty="0" smtClean="0"/>
              <a:t>T</a:t>
            </a:r>
            <a:r>
              <a:rPr lang="ru-RU" dirty="0" err="1" smtClean="0"/>
              <a:t>his</a:t>
            </a:r>
            <a:r>
              <a:rPr lang="ru-RU" dirty="0" smtClean="0"/>
              <a:t> </a:t>
            </a:r>
            <a:r>
              <a:rPr lang="ru-RU" dirty="0" err="1" smtClean="0"/>
              <a:t>month</a:t>
            </a:r>
            <a:r>
              <a:rPr lang="ru-RU" dirty="0" smtClean="0"/>
              <a:t>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r>
              <a:rPr lang="en-US" dirty="0" smtClean="0"/>
              <a:t>Always, All </a:t>
            </a:r>
            <a:r>
              <a:rPr lang="en-US" dirty="0"/>
              <a:t>the </a:t>
            </a:r>
            <a:r>
              <a:rPr lang="en-US" dirty="0" smtClean="0"/>
              <a:t>time,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Today, Tonight, etc.</a:t>
            </a:r>
          </a:p>
          <a:p>
            <a:pPr algn="ctr"/>
            <a:r>
              <a:rPr lang="en-US" dirty="0" smtClean="0"/>
              <a:t>U</a:t>
            </a:r>
            <a:r>
              <a:rPr lang="ru-RU" dirty="0" err="1" smtClean="0"/>
              <a:t>ntil</a:t>
            </a:r>
            <a:r>
              <a:rPr lang="en-US" dirty="0" smtClean="0"/>
              <a:t>,</a:t>
            </a:r>
            <a:r>
              <a:rPr lang="ru-RU" dirty="0"/>
              <a:t> </a:t>
            </a:r>
            <a:r>
              <a:rPr lang="en-US" dirty="0"/>
              <a:t>F</a:t>
            </a:r>
            <a:r>
              <a:rPr lang="ru-RU" dirty="0" err="1" smtClean="0"/>
              <a:t>or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en-US" dirty="0"/>
              <a:t>D</a:t>
            </a:r>
            <a:r>
              <a:rPr lang="ru-RU" dirty="0" err="1" smtClean="0"/>
              <a:t>uring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08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 smtClean="0"/>
              <a:t>Present Continuous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446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Суть этого времени кроется в самом его названии. </a:t>
            </a:r>
            <a:r>
              <a:rPr lang="ru-RU" sz="3600" dirty="0" err="1" smtClean="0"/>
              <a:t>Continuous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ru-RU" sz="3600" dirty="0" smtClean="0"/>
              <a:t>это длительное, </a:t>
            </a:r>
            <a:r>
              <a:rPr lang="ru-RU" sz="3600" dirty="0"/>
              <a:t>как </a:t>
            </a:r>
            <a:r>
              <a:rPr lang="ru-RU" sz="3600" dirty="0" smtClean="0"/>
              <a:t>его еще называют, </a:t>
            </a:r>
            <a:r>
              <a:rPr lang="ru-RU" sz="3600" dirty="0"/>
              <a:t>продолженное </a:t>
            </a:r>
            <a:r>
              <a:rPr lang="ru-RU" sz="3600" dirty="0" smtClean="0"/>
              <a:t>время. Это время </a:t>
            </a:r>
            <a:r>
              <a:rPr lang="ru-RU" sz="3600" dirty="0"/>
              <a:t>передает процесс, действие, длящееся в определенный момент </a:t>
            </a:r>
            <a:r>
              <a:rPr lang="ru-RU" sz="3600" dirty="0" smtClean="0"/>
              <a:t>в настоящем. То действие, которое выполняется прямо сейчас.</a:t>
            </a:r>
            <a:r>
              <a:rPr lang="ru-RU" sz="3600" dirty="0"/>
              <a:t>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04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используется </a:t>
            </a:r>
            <a:r>
              <a:rPr lang="en-US" dirty="0"/>
              <a:t>Present Continuous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/>
          </a:bodyPr>
          <a:lstStyle/>
          <a:p>
            <a:r>
              <a:rPr lang="ru-RU" dirty="0"/>
              <a:t>Действие происходит </a:t>
            </a:r>
            <a:r>
              <a:rPr lang="ru-RU" dirty="0" smtClean="0"/>
              <a:t>в </a:t>
            </a:r>
            <a:r>
              <a:rPr lang="ru-RU" dirty="0"/>
              <a:t>данный </a:t>
            </a:r>
            <a:r>
              <a:rPr lang="ru-RU" dirty="0" smtClean="0"/>
              <a:t>момент</a:t>
            </a:r>
            <a:r>
              <a:rPr lang="en-US" dirty="0" smtClean="0"/>
              <a:t> </a:t>
            </a:r>
            <a:r>
              <a:rPr lang="ru-RU" dirty="0" smtClean="0"/>
              <a:t>времени (прямо сейчас).</a:t>
            </a:r>
          </a:p>
          <a:p>
            <a:r>
              <a:rPr lang="ru-RU" dirty="0"/>
              <a:t>Речь идет о привычках и повторяющихся действиях, которые вызывают раздражение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/>
              <a:t>Речь идет о запланированном действии в ближайшем будущем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Не все глаголы могут употребляться в </a:t>
            </a:r>
            <a:r>
              <a:rPr lang="ru-RU" dirty="0" err="1"/>
              <a:t>Present</a:t>
            </a:r>
            <a:r>
              <a:rPr lang="ru-RU" dirty="0"/>
              <a:t> </a:t>
            </a:r>
            <a:r>
              <a:rPr lang="ru-RU" dirty="0" err="1"/>
              <a:t>Continuous</a:t>
            </a:r>
            <a:r>
              <a:rPr lang="ru-RU" dirty="0"/>
              <a:t>. </a:t>
            </a:r>
            <a:r>
              <a:rPr lang="ru-RU" dirty="0" smtClean="0"/>
              <a:t>Процесс </a:t>
            </a:r>
            <a:r>
              <a:rPr lang="ru-RU" dirty="0"/>
              <a:t>и длительность могут описывать только глаголы действия.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8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какими глаголами не используется это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8875"/>
            <a:ext cx="9601196" cy="3657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органы чувств</a:t>
            </a:r>
            <a:r>
              <a:rPr lang="ru-RU" dirty="0"/>
              <a:t>: </a:t>
            </a:r>
            <a:r>
              <a:rPr lang="en-US" dirty="0"/>
              <a:t>to hear – </a:t>
            </a:r>
            <a:r>
              <a:rPr lang="ru-RU" dirty="0" smtClean="0"/>
              <a:t>слышать, </a:t>
            </a:r>
            <a:r>
              <a:rPr lang="en-US" dirty="0" smtClean="0"/>
              <a:t>to see – </a:t>
            </a:r>
            <a:r>
              <a:rPr lang="ru-RU" dirty="0" smtClean="0"/>
              <a:t>видеть;</a:t>
            </a:r>
            <a:endParaRPr lang="ru-RU" dirty="0"/>
          </a:p>
          <a:p>
            <a:r>
              <a:rPr lang="ru-RU" b="1" dirty="0"/>
              <a:t>чувства и эмоции</a:t>
            </a:r>
            <a:r>
              <a:rPr lang="ru-RU" dirty="0"/>
              <a:t>: </a:t>
            </a:r>
            <a:r>
              <a:rPr lang="en-US" dirty="0"/>
              <a:t>to love – </a:t>
            </a:r>
            <a:r>
              <a:rPr lang="ru-RU" dirty="0"/>
              <a:t>любить, </a:t>
            </a:r>
            <a:r>
              <a:rPr lang="en-US" dirty="0"/>
              <a:t>to like – </a:t>
            </a:r>
            <a:r>
              <a:rPr lang="ru-RU" dirty="0"/>
              <a:t>нравиться,  </a:t>
            </a:r>
            <a:r>
              <a:rPr lang="en-US" dirty="0"/>
              <a:t>to hate – </a:t>
            </a:r>
            <a:r>
              <a:rPr lang="ru-RU" dirty="0"/>
              <a:t>ненавидеть;</a:t>
            </a:r>
          </a:p>
          <a:p>
            <a:r>
              <a:rPr lang="ru-RU" b="1" dirty="0"/>
              <a:t>желания и предпочтения:</a:t>
            </a:r>
            <a:r>
              <a:rPr lang="ru-RU" dirty="0"/>
              <a:t> </a:t>
            </a:r>
            <a:r>
              <a:rPr lang="en-US" dirty="0"/>
              <a:t>to wish – </a:t>
            </a:r>
            <a:r>
              <a:rPr lang="ru-RU" dirty="0"/>
              <a:t>желать, </a:t>
            </a:r>
            <a:r>
              <a:rPr lang="en-US" dirty="0" smtClean="0"/>
              <a:t>to</a:t>
            </a:r>
            <a:r>
              <a:rPr lang="en-US" dirty="0"/>
              <a:t> want – </a:t>
            </a:r>
            <a:r>
              <a:rPr lang="ru-RU" dirty="0"/>
              <a:t>хотеть, </a:t>
            </a:r>
            <a:r>
              <a:rPr lang="en-US" dirty="0"/>
              <a:t>to prefer – </a:t>
            </a:r>
            <a:r>
              <a:rPr lang="ru-RU" dirty="0" smtClean="0"/>
              <a:t>предпочитать, </a:t>
            </a:r>
            <a:r>
              <a:rPr lang="en-US" dirty="0" smtClean="0"/>
              <a:t>to </a:t>
            </a:r>
            <a:r>
              <a:rPr lang="en-US" dirty="0"/>
              <a:t>need – </a:t>
            </a:r>
            <a:r>
              <a:rPr lang="ru-RU" dirty="0" smtClean="0"/>
              <a:t>нуждаться;</a:t>
            </a:r>
            <a:endParaRPr lang="ru-RU" dirty="0"/>
          </a:p>
          <a:p>
            <a:r>
              <a:rPr lang="ru-RU" b="1" dirty="0"/>
              <a:t>мнение:</a:t>
            </a:r>
            <a:r>
              <a:rPr lang="ru-RU" dirty="0"/>
              <a:t> </a:t>
            </a:r>
            <a:r>
              <a:rPr lang="en-US" dirty="0"/>
              <a:t>to think/to believe – </a:t>
            </a:r>
            <a:r>
              <a:rPr lang="ru-RU" dirty="0"/>
              <a:t>считать, полагать, </a:t>
            </a:r>
            <a:r>
              <a:rPr lang="en-US" dirty="0"/>
              <a:t>to (dis)agree – (</a:t>
            </a:r>
            <a:r>
              <a:rPr lang="ru-RU" dirty="0"/>
              <a:t>не) соглашаться;</a:t>
            </a:r>
          </a:p>
          <a:p>
            <a:r>
              <a:rPr lang="ru-RU" b="1" dirty="0"/>
              <a:t>умственная деятельность: </a:t>
            </a:r>
            <a:r>
              <a:rPr lang="en-US" dirty="0"/>
              <a:t>to remember – </a:t>
            </a:r>
            <a:r>
              <a:rPr lang="ru-RU" dirty="0"/>
              <a:t>помнить, </a:t>
            </a:r>
            <a:r>
              <a:rPr lang="en-US" dirty="0"/>
              <a:t>to know – </a:t>
            </a:r>
            <a:r>
              <a:rPr lang="ru-RU" dirty="0"/>
              <a:t>знать, </a:t>
            </a:r>
            <a:r>
              <a:rPr lang="en-US" dirty="0"/>
              <a:t>to understand – </a:t>
            </a:r>
            <a:r>
              <a:rPr lang="ru-RU" dirty="0"/>
              <a:t>понимать;</a:t>
            </a:r>
          </a:p>
          <a:p>
            <a:r>
              <a:rPr lang="ru-RU" b="1" dirty="0"/>
              <a:t>принадлежность:</a:t>
            </a:r>
            <a:r>
              <a:rPr lang="ru-RU" dirty="0"/>
              <a:t> </a:t>
            </a:r>
            <a:r>
              <a:rPr lang="en-US" dirty="0"/>
              <a:t>to have – </a:t>
            </a:r>
            <a:r>
              <a:rPr lang="ru-RU" dirty="0"/>
              <a:t>иметь, </a:t>
            </a:r>
            <a:r>
              <a:rPr lang="en-US" dirty="0"/>
              <a:t>to own – </a:t>
            </a:r>
            <a:r>
              <a:rPr lang="ru-RU" dirty="0"/>
              <a:t>владеть, </a:t>
            </a:r>
            <a:r>
              <a:rPr lang="en-US" dirty="0"/>
              <a:t>to belong – </a:t>
            </a:r>
            <a:r>
              <a:rPr lang="ru-RU" dirty="0"/>
              <a:t>принадлежать;</a:t>
            </a:r>
          </a:p>
          <a:p>
            <a:r>
              <a:rPr lang="ru-RU" b="1" dirty="0"/>
              <a:t>измерение: </a:t>
            </a:r>
            <a:r>
              <a:rPr lang="en-US" dirty="0"/>
              <a:t>weigh – </a:t>
            </a:r>
            <a:r>
              <a:rPr lang="ru-RU" dirty="0"/>
              <a:t>весить, </a:t>
            </a:r>
            <a:r>
              <a:rPr lang="en-US" dirty="0"/>
              <a:t>measure – </a:t>
            </a:r>
            <a:r>
              <a:rPr lang="ru-RU" dirty="0"/>
              <a:t>иметь размер,  </a:t>
            </a:r>
            <a:r>
              <a:rPr lang="en-US" dirty="0"/>
              <a:t>equal – </a:t>
            </a:r>
            <a:r>
              <a:rPr lang="ru-RU" dirty="0"/>
              <a:t>равняться. </a:t>
            </a:r>
          </a:p>
          <a:p>
            <a:r>
              <a:rPr lang="ru-RU" dirty="0"/>
              <a:t>Также к глаголам </a:t>
            </a:r>
            <a:r>
              <a:rPr lang="ru-RU" dirty="0" smtClean="0"/>
              <a:t>состояния </a:t>
            </a:r>
            <a:r>
              <a:rPr lang="ru-RU" dirty="0"/>
              <a:t>можно отнести: </a:t>
            </a:r>
            <a:r>
              <a:rPr lang="en-US" dirty="0"/>
              <a:t>cost – </a:t>
            </a:r>
            <a:r>
              <a:rPr lang="ru-RU" dirty="0"/>
              <a:t>стоить, </a:t>
            </a:r>
            <a:r>
              <a:rPr lang="en-US" dirty="0"/>
              <a:t>seem – </a:t>
            </a:r>
            <a:r>
              <a:rPr lang="ru-RU" dirty="0"/>
              <a:t>казаться,  </a:t>
            </a:r>
            <a:r>
              <a:rPr lang="en-US" dirty="0"/>
              <a:t>exist – </a:t>
            </a:r>
            <a:r>
              <a:rPr lang="ru-RU" dirty="0"/>
              <a:t>существовать, </a:t>
            </a:r>
            <a:r>
              <a:rPr lang="en-US" dirty="0"/>
              <a:t>matter – </a:t>
            </a:r>
            <a:r>
              <a:rPr lang="ru-RU" dirty="0"/>
              <a:t>иметь значение, </a:t>
            </a:r>
            <a:r>
              <a:rPr lang="en-US" dirty="0"/>
              <a:t>consist of – </a:t>
            </a:r>
            <a:r>
              <a:rPr lang="ru-RU" dirty="0"/>
              <a:t>состоять 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Определите по картинке, можно ли в этой ситуации использовать </a:t>
            </a:r>
            <a:r>
              <a:rPr lang="en-US" sz="3600" dirty="0"/>
              <a:t>Present Continuous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654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</a:t>
            </a:r>
            <a:r>
              <a:rPr lang="en-US" dirty="0" smtClean="0"/>
              <a:t>Continuous?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95400" y="2562224"/>
            <a:ext cx="4718304" cy="576262"/>
          </a:xfrm>
        </p:spPr>
        <p:txBody>
          <a:bodyPr/>
          <a:lstStyle/>
          <a:p>
            <a:pPr algn="ctr"/>
            <a:r>
              <a:rPr lang="ru-RU" sz="2400" dirty="0" smtClean="0"/>
              <a:t>Мальчик очень ЛЮБИТ кушать шоколад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8294" y="2438399"/>
            <a:ext cx="4718304" cy="576262"/>
          </a:xfrm>
        </p:spPr>
        <p:txBody>
          <a:bodyPr/>
          <a:lstStyle/>
          <a:p>
            <a:pPr algn="ctr"/>
            <a:r>
              <a:rPr lang="ru-RU" sz="2400" dirty="0" smtClean="0"/>
              <a:t>Девочка ХОЧЕТ съесть арбуз</a:t>
            </a:r>
            <a:endParaRPr lang="ru-RU" sz="2400" dirty="0"/>
          </a:p>
        </p:txBody>
      </p:sp>
      <p:pic>
        <p:nvPicPr>
          <p:cNvPr id="5122" name="Picture 2" descr="В стоматологии маленький мальчик у меня шоколадку украл - 35 ответов -  Форум Леди M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8" y="3074724"/>
            <a:ext cx="4189942" cy="28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евочка кушает арбуз» — картинка создана в Шедеврум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15" y="3074724"/>
            <a:ext cx="3158461" cy="28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5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Continuous?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pPr algn="ctr"/>
            <a:r>
              <a:rPr lang="ru-RU" dirty="0" smtClean="0"/>
              <a:t>Дети слушают музыку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80670" y="2476499"/>
            <a:ext cx="4718304" cy="576262"/>
          </a:xfrm>
        </p:spPr>
        <p:txBody>
          <a:bodyPr/>
          <a:lstStyle/>
          <a:p>
            <a:pPr algn="ctr"/>
            <a:r>
              <a:rPr lang="ru-RU" sz="2400" dirty="0" smtClean="0"/>
              <a:t>Девочка считает карманные деньги</a:t>
            </a:r>
            <a:endParaRPr lang="ru-RU" sz="2400" dirty="0"/>
          </a:p>
        </p:txBody>
      </p:sp>
      <p:pic>
        <p:nvPicPr>
          <p:cNvPr id="6146" name="Picture 2" descr="Слушание музыки с детьми 2 – 4-х лет | Елькина Анджела Валентинов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26" y="3052763"/>
            <a:ext cx="4328398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а десятку – рубль! Нужно ли платить ребенку за хорошие оценки?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05" y="3052763"/>
            <a:ext cx="4235516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1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rmAutofit/>
          </a:bodyPr>
          <a:lstStyle/>
          <a:p>
            <a:r>
              <a:rPr lang="ru-RU" sz="3600" dirty="0"/>
              <a:t>Как образуется </a:t>
            </a:r>
            <a:r>
              <a:rPr lang="en-US" sz="3600" dirty="0" smtClean="0"/>
              <a:t>Present</a:t>
            </a:r>
            <a:r>
              <a:rPr lang="en-US" sz="3600" dirty="0"/>
              <a:t>  Continuous?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93811" y="2933700"/>
            <a:ext cx="3718455" cy="2942165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 </a:t>
            </a:r>
            <a:r>
              <a:rPr lang="ru-RU" sz="2000" dirty="0" err="1"/>
              <a:t>Present</a:t>
            </a:r>
            <a:r>
              <a:rPr lang="ru-RU" sz="2000" dirty="0"/>
              <a:t> </a:t>
            </a:r>
            <a:r>
              <a:rPr lang="ru-RU" sz="2000" dirty="0" err="1"/>
              <a:t>Continuous</a:t>
            </a:r>
            <a:r>
              <a:rPr lang="ru-RU" sz="2000" dirty="0"/>
              <a:t> сказуемое </a:t>
            </a:r>
            <a:r>
              <a:rPr lang="en-US" sz="2000" dirty="0" smtClean="0"/>
              <a:t>– </a:t>
            </a:r>
            <a:r>
              <a:rPr lang="ru-RU" sz="2000" dirty="0" smtClean="0"/>
              <a:t>это </a:t>
            </a:r>
            <a:r>
              <a:rPr lang="ru-RU" sz="2000" dirty="0"/>
              <a:t>вспомогательный глагол </a:t>
            </a:r>
            <a:r>
              <a:rPr lang="ru-RU" sz="2000" b="1" dirty="0" err="1"/>
              <a:t>to</a:t>
            </a:r>
            <a:r>
              <a:rPr lang="ru-RU" sz="2000" b="1" dirty="0"/>
              <a:t> </a:t>
            </a:r>
            <a:r>
              <a:rPr lang="ru-RU" sz="2000" b="1" dirty="0" err="1"/>
              <a:t>be</a:t>
            </a:r>
            <a:r>
              <a:rPr lang="ru-RU" sz="2000" dirty="0"/>
              <a:t> и основной (смысловой) глагол, </a:t>
            </a:r>
            <a:r>
              <a:rPr lang="ru-RU" sz="2000" dirty="0" smtClean="0"/>
              <a:t>выражающий какое-либо действие</a:t>
            </a:r>
            <a:r>
              <a:rPr lang="ru-RU" sz="2000" dirty="0"/>
              <a:t>. </a:t>
            </a:r>
            <a:r>
              <a:rPr lang="ru-RU" sz="2000" b="1" dirty="0" err="1"/>
              <a:t>To</a:t>
            </a:r>
            <a:r>
              <a:rPr lang="ru-RU" sz="2000" b="1" dirty="0"/>
              <a:t> </a:t>
            </a:r>
            <a:r>
              <a:rPr lang="ru-RU" sz="2000" b="1" dirty="0" err="1"/>
              <a:t>be</a:t>
            </a:r>
            <a:r>
              <a:rPr lang="ru-RU" sz="2000" dirty="0"/>
              <a:t> принимает </a:t>
            </a:r>
            <a:r>
              <a:rPr lang="ru-RU" sz="2000" dirty="0" smtClean="0"/>
              <a:t>форму </a:t>
            </a:r>
            <a:r>
              <a:rPr lang="ru-RU" sz="2000" dirty="0"/>
              <a:t>(</a:t>
            </a:r>
            <a:r>
              <a:rPr lang="ru-RU" sz="2000" b="1" dirty="0" err="1"/>
              <a:t>am</a:t>
            </a:r>
            <a:r>
              <a:rPr lang="ru-RU" sz="2000" b="1" dirty="0"/>
              <a:t>, </a:t>
            </a:r>
            <a:r>
              <a:rPr lang="ru-RU" sz="2000" b="1" dirty="0" err="1"/>
              <a:t>is</a:t>
            </a:r>
            <a:r>
              <a:rPr lang="ru-RU" sz="2000" b="1" dirty="0"/>
              <a:t>, </a:t>
            </a:r>
            <a:r>
              <a:rPr lang="ru-RU" sz="2000" b="1" dirty="0" err="1"/>
              <a:t>are</a:t>
            </a:r>
            <a:r>
              <a:rPr lang="ru-RU" sz="2000" dirty="0"/>
              <a:t>) в зависимости от подлежащего, а </a:t>
            </a:r>
            <a:r>
              <a:rPr lang="ru-RU" sz="2000" dirty="0" smtClean="0"/>
              <a:t>к основному глаголу добавляется </a:t>
            </a:r>
            <a:r>
              <a:rPr lang="ru-RU" sz="2000" dirty="0"/>
              <a:t>окончание </a:t>
            </a:r>
            <a:r>
              <a:rPr lang="ru-RU" sz="2000" b="1" dirty="0"/>
              <a:t>-</a:t>
            </a:r>
            <a:r>
              <a:rPr lang="ru-RU" sz="2000" b="1" dirty="0" err="1"/>
              <a:t>ing</a:t>
            </a:r>
            <a:r>
              <a:rPr lang="ru-RU" sz="2000" b="1" dirty="0"/>
              <a:t>.</a:t>
            </a:r>
            <a:endParaRPr lang="ru-RU" sz="2000" b="1" dirty="0"/>
          </a:p>
        </p:txBody>
      </p:sp>
      <p:pic>
        <p:nvPicPr>
          <p:cNvPr id="1026" name="Picture 2" descr="Present Continuous - настоящее длительное врем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057400"/>
            <a:ext cx="5470525" cy="30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6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561</Words>
  <Application>Microsoft Office PowerPoint</Application>
  <PresentationFormat>Широкоэкранный</PresentationFormat>
  <Paragraphs>120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Garamond</vt:lpstr>
      <vt:lpstr>Натуральные материалы</vt:lpstr>
      <vt:lpstr>Present Continuous</vt:lpstr>
      <vt:lpstr>План презентации</vt:lpstr>
      <vt:lpstr>Что такое Present Continuous</vt:lpstr>
      <vt:lpstr>Когда используется Present Continuous?</vt:lpstr>
      <vt:lpstr>С какими глаголами не используется это время</vt:lpstr>
      <vt:lpstr>Задание</vt:lpstr>
      <vt:lpstr>Present Continuous?</vt:lpstr>
      <vt:lpstr>Present Continuous?</vt:lpstr>
      <vt:lpstr>Как образуется Present  Continuous?</vt:lpstr>
      <vt:lpstr>Схема предложения</vt:lpstr>
      <vt:lpstr>Примеры</vt:lpstr>
      <vt:lpstr>Примеры</vt:lpstr>
      <vt:lpstr>Как образуется Present  Continuous?</vt:lpstr>
      <vt:lpstr>Схема предложения</vt:lpstr>
      <vt:lpstr>Примеры</vt:lpstr>
      <vt:lpstr>Примеры</vt:lpstr>
      <vt:lpstr>Как образуется Present  Continuous?</vt:lpstr>
      <vt:lpstr>Схема предложения</vt:lpstr>
      <vt:lpstr>Примеры</vt:lpstr>
      <vt:lpstr>Примеры</vt:lpstr>
      <vt:lpstr>Маркеры времени Present  Continuous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</dc:title>
  <dc:creator>Мария Ванькова</dc:creator>
  <cp:lastModifiedBy>Мария Ванькова</cp:lastModifiedBy>
  <cp:revision>60</cp:revision>
  <dcterms:created xsi:type="dcterms:W3CDTF">2024-09-10T07:51:42Z</dcterms:created>
  <dcterms:modified xsi:type="dcterms:W3CDTF">2024-09-11T10:45:00Z</dcterms:modified>
</cp:coreProperties>
</file>