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89" r:id="rId2"/>
    <p:sldId id="256" r:id="rId3"/>
    <p:sldId id="340" r:id="rId4"/>
    <p:sldId id="341" r:id="rId5"/>
    <p:sldId id="305" r:id="rId6"/>
    <p:sldId id="304" r:id="rId7"/>
    <p:sldId id="306" r:id="rId8"/>
    <p:sldId id="307" r:id="rId9"/>
    <p:sldId id="308" r:id="rId10"/>
    <p:sldId id="344" r:id="rId11"/>
    <p:sldId id="309" r:id="rId12"/>
    <p:sldId id="310" r:id="rId13"/>
    <p:sldId id="343" r:id="rId14"/>
    <p:sldId id="313" r:id="rId15"/>
    <p:sldId id="312" r:id="rId16"/>
    <p:sldId id="311" r:id="rId17"/>
    <p:sldId id="345" r:id="rId18"/>
    <p:sldId id="314" r:id="rId19"/>
    <p:sldId id="315" r:id="rId20"/>
    <p:sldId id="325" r:id="rId21"/>
    <p:sldId id="316" r:id="rId22"/>
    <p:sldId id="317" r:id="rId23"/>
    <p:sldId id="318" r:id="rId24"/>
    <p:sldId id="349" r:id="rId25"/>
    <p:sldId id="320" r:id="rId26"/>
    <p:sldId id="321" r:id="rId27"/>
    <p:sldId id="322" r:id="rId28"/>
    <p:sldId id="323" r:id="rId29"/>
    <p:sldId id="324" r:id="rId30"/>
    <p:sldId id="346" r:id="rId31"/>
    <p:sldId id="327" r:id="rId32"/>
    <p:sldId id="328" r:id="rId33"/>
    <p:sldId id="329" r:id="rId34"/>
    <p:sldId id="330" r:id="rId35"/>
    <p:sldId id="347" r:id="rId36"/>
    <p:sldId id="331" r:id="rId37"/>
    <p:sldId id="332" r:id="rId38"/>
    <p:sldId id="333" r:id="rId39"/>
    <p:sldId id="334" r:id="rId40"/>
    <p:sldId id="348" r:id="rId41"/>
    <p:sldId id="336" r:id="rId42"/>
    <p:sldId id="337" r:id="rId43"/>
    <p:sldId id="338" r:id="rId44"/>
    <p:sldId id="339" r:id="rId45"/>
    <p:sldId id="342" r:id="rId46"/>
    <p:sldId id="287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ED1-C847-4C17-850A-F88A51B9AC3F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D58F4-487B-4E8B-82E6-69382EFAF1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57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D58F4-487B-4E8B-82E6-69382EFAF1B3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3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2179712"/>
          </a:xfrm>
        </p:spPr>
        <p:txBody>
          <a:bodyPr>
            <a:normAutofit/>
          </a:bodyPr>
          <a:lstStyle/>
          <a:p>
            <a:pPr algn="ctr"/>
            <a:r>
              <a:rPr lang="ru-RU" sz="2700" i="1" cap="none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700" i="1" cap="none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i="1" cap="none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9151538" cy="6381328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Частное </a:t>
            </a:r>
            <a:r>
              <a:rPr lang="ru-RU" sz="2000" dirty="0"/>
              <a:t>общеобразовательное учреждение</a:t>
            </a:r>
          </a:p>
          <a:p>
            <a:pPr marL="0" indent="0" algn="ctr">
              <a:buNone/>
            </a:pPr>
            <a:r>
              <a:rPr lang="ru-RU" sz="2000" dirty="0"/>
              <a:t>Средняя общеобразовательная школа «Старт</a:t>
            </a:r>
            <a:r>
              <a:rPr lang="ru-RU" sz="2000" dirty="0" smtClean="0"/>
              <a:t>»</a:t>
            </a:r>
          </a:p>
          <a:p>
            <a:pPr marL="0" indent="0" algn="ctr">
              <a:buNone/>
            </a:pPr>
            <a:endParaRPr lang="ru-RU" sz="28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dirty="0" err="1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Торская</a:t>
            </a:r>
            <a:r>
              <a:rPr lang="ru-RU" sz="3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Елена Григорьевна</a:t>
            </a:r>
            <a:r>
              <a:rPr lang="ru-RU" sz="28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8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000" i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Учитель начальных </a:t>
            </a:r>
            <a:r>
              <a:rPr lang="ru-RU" sz="2000" i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классов</a:t>
            </a:r>
            <a:r>
              <a:rPr lang="ru-RU" sz="2800" i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800" i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800" i="1" dirty="0" smtClean="0">
              <a:ln w="12700">
                <a:solidFill>
                  <a:srgbClr val="C00000"/>
                </a:solidFill>
                <a:prstDash val="solid"/>
              </a:ln>
              <a:solidFill>
                <a:srgbClr val="FBEEC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Савинова </a:t>
            </a:r>
            <a:r>
              <a:rPr lang="ru-RU" sz="3600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FBEEC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Олеся Павловна</a:t>
            </a:r>
            <a:r>
              <a:rPr lang="ru-RU" sz="36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36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000" i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Учитель </a:t>
            </a:r>
            <a:r>
              <a:rPr lang="ru-RU" sz="2000" i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музыки</a:t>
            </a:r>
          </a:p>
          <a:p>
            <a:pPr marL="0" indent="0" algn="ctr">
              <a:buNone/>
            </a:pPr>
            <a:endParaRPr lang="ru-RU" sz="1800" dirty="0" smtClean="0">
              <a:solidFill>
                <a:srgbClr val="4E3B30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4E3B30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rgbClr val="4E3B30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4E3B30"/>
              </a:solidFill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4E3B30"/>
                </a:solidFill>
              </a:rPr>
              <a:t>2024г.</a:t>
            </a:r>
            <a:r>
              <a:rPr lang="en-US" sz="2000" dirty="0" smtClean="0">
                <a:solidFill>
                  <a:srgbClr val="4E3B30"/>
                </a:solidFill>
              </a:rPr>
              <a:t/>
            </a:r>
            <a:br>
              <a:rPr lang="en-US" sz="2000" dirty="0" smtClean="0">
                <a:solidFill>
                  <a:srgbClr val="4E3B30"/>
                </a:solidFill>
              </a:rPr>
            </a:br>
            <a:r>
              <a:rPr lang="ru-RU" sz="2000" dirty="0" err="1" smtClean="0">
                <a:solidFill>
                  <a:srgbClr val="4E3B30"/>
                </a:solidFill>
              </a:rPr>
              <a:t>Г.о</a:t>
            </a:r>
            <a:r>
              <a:rPr lang="ru-RU" sz="2000" dirty="0" smtClean="0">
                <a:solidFill>
                  <a:srgbClr val="4E3B30"/>
                </a:solidFill>
              </a:rPr>
              <a:t>. Подольск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" y="-1"/>
            <a:ext cx="8568952" cy="5085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4005064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Сен-Санс. Сло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7922" y="5999991"/>
            <a:ext cx="609600" cy="6096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084" y="5085184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Звучит </a:t>
            </a:r>
            <a:r>
              <a:rPr lang="ru-RU" sz="2000" b="1" dirty="0"/>
              <a:t>запись пьесы </a:t>
            </a:r>
            <a:r>
              <a:rPr lang="ru-RU" sz="2000" b="1" dirty="0" smtClean="0"/>
              <a:t>СЛОН. Слон </a:t>
            </a:r>
            <a:r>
              <a:rPr lang="ru-RU" sz="2000" b="1" dirty="0"/>
              <a:t>танцует </a:t>
            </a:r>
            <a:r>
              <a:rPr lang="ru-RU" sz="2000" b="1" dirty="0" smtClean="0"/>
              <a:t>вальс. Его изображает самый </a:t>
            </a:r>
            <a:r>
              <a:rPr lang="ru-RU" sz="2000" b="1" dirty="0"/>
              <a:t>большой струнный инструменте очень низким голосом </a:t>
            </a:r>
            <a:r>
              <a:rPr lang="ru-RU" sz="2000" b="1" dirty="0" smtClean="0"/>
              <a:t>- </a:t>
            </a:r>
            <a:r>
              <a:rPr lang="ru-RU" sz="2000" b="1" dirty="0"/>
              <a:t>контрабас. </a:t>
            </a:r>
            <a:r>
              <a:rPr lang="ru-RU" sz="2000" b="1" dirty="0" smtClean="0"/>
              <a:t>Несмотря </a:t>
            </a:r>
            <a:r>
              <a:rPr lang="ru-RU" sz="2000" b="1" dirty="0"/>
              <a:t>на то, что слон такой неповоротливый, его танец все-таки похож на медленный вальс.</a:t>
            </a:r>
          </a:p>
        </p:txBody>
      </p:sp>
    </p:spTree>
    <p:extLst>
      <p:ext uri="{BB962C8B-B14F-4D97-AF65-F5344CB8AC3E}">
        <p14:creationId xmlns:p14="http://schemas.microsoft.com/office/powerpoint/2010/main" val="3902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0503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268760"/>
            <a:ext cx="88204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Он забавный, но колючий</a:t>
            </a:r>
            <a:r>
              <a:rPr lang="ru-RU" sz="4000" dirty="0" smtClean="0">
                <a:solidFill>
                  <a:srgbClr val="FFFF00"/>
                </a:solidFill>
              </a:rPr>
              <a:t>,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4000" dirty="0">
                <a:solidFill>
                  <a:srgbClr val="FFFF00"/>
                </a:solidFill>
              </a:rPr>
              <a:t>И живет в лесу дремучем</a:t>
            </a:r>
            <a:r>
              <a:rPr lang="ru-RU" sz="4000" dirty="0" smtClean="0">
                <a:solidFill>
                  <a:srgbClr val="FFFF00"/>
                </a:solidFill>
              </a:rPr>
              <a:t>.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4000" dirty="0">
                <a:solidFill>
                  <a:srgbClr val="FFFF00"/>
                </a:solidFill>
              </a:rPr>
              <a:t>В клубок свернется – не найдешь</a:t>
            </a:r>
            <a:r>
              <a:rPr lang="ru-RU" sz="4000" dirty="0" smtClean="0">
                <a:solidFill>
                  <a:srgbClr val="FFFF00"/>
                </a:solidFill>
              </a:rPr>
              <a:t>,</a:t>
            </a:r>
          </a:p>
          <a:p>
            <a:endParaRPr lang="ru-RU" sz="1600" dirty="0">
              <a:solidFill>
                <a:srgbClr val="FFFF00"/>
              </a:solidFill>
            </a:endParaRPr>
          </a:p>
          <a:p>
            <a:r>
              <a:rPr lang="ru-RU" sz="4000" dirty="0">
                <a:solidFill>
                  <a:srgbClr val="FFFF00"/>
                </a:solidFill>
              </a:rPr>
              <a:t>Всем известно это...</a:t>
            </a:r>
          </a:p>
        </p:txBody>
      </p:sp>
    </p:spTree>
    <p:extLst>
      <p:ext uri="{BB962C8B-B14F-4D97-AF65-F5344CB8AC3E}">
        <p14:creationId xmlns:p14="http://schemas.microsoft.com/office/powerpoint/2010/main" val="17239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60783" cy="6081712"/>
          </a:xfrm>
          <a:prstGeom prst="rect">
            <a:avLst/>
          </a:prstGeom>
        </p:spPr>
      </p:pic>
      <p:pic>
        <p:nvPicPr>
          <p:cNvPr id="3" name="zvuk-yrkanja-ezhi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6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1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3804" y="5748573"/>
            <a:ext cx="9183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Шутливое </a:t>
            </a:r>
            <a:r>
              <a:rPr lang="ru-RU" sz="3600" dirty="0"/>
              <a:t>выражение, когда говорят </a:t>
            </a:r>
            <a:r>
              <a:rPr lang="ru-RU" sz="3600" dirty="0" smtClean="0"/>
              <a:t>о</a:t>
            </a:r>
          </a:p>
          <a:p>
            <a:r>
              <a:rPr lang="ru-RU" sz="3600" dirty="0" smtClean="0"/>
              <a:t>чём-либо </a:t>
            </a:r>
            <a:r>
              <a:rPr lang="ru-RU" sz="3600" dirty="0"/>
              <a:t>очевидном, и всем известном.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97" y="0"/>
            <a:ext cx="9183518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024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По </a:t>
            </a:r>
            <a:r>
              <a:rPr lang="ru-RU" sz="2000" dirty="0"/>
              <a:t>ночам, когда все вокруг спит, ежи выходят всей семьей на прогулку. Кого они могут встретить на своем пути, и как смогут избежать опасности? Сказка учит </a:t>
            </a:r>
            <a:r>
              <a:rPr lang="ru-RU" sz="2000" dirty="0" smtClean="0"/>
              <a:t>вниманию</a:t>
            </a:r>
            <a:r>
              <a:rPr lang="ru-RU" sz="2000" dirty="0"/>
              <a:t>, доброте и бережному отношению к природе.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6" y="7574"/>
            <a:ext cx="9147376" cy="57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5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672"/>
            <a:ext cx="9171337" cy="5184576"/>
          </a:xfrm>
          <a:prstGeom prst="rect">
            <a:avLst/>
          </a:prstGeom>
        </p:spPr>
      </p:pic>
      <p:pic>
        <p:nvPicPr>
          <p:cNvPr id="3" name="Кабалевский. Ёж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716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pic>
        <p:nvPicPr>
          <p:cNvPr id="3" name="zvuk-vorobja-korotki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148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5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fac38789e1bfb63899e15cbe25bb3c41edfe5370-1248003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5716" y="3128665"/>
            <a:ext cx="5292588" cy="37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620689"/>
            <a:ext cx="8208912" cy="3312368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cap="none" dirty="0" smtClean="0">
                <a:ln/>
                <a:solidFill>
                  <a:schemeClr val="accent3"/>
                </a:solidFill>
                <a:effectLst/>
              </a:rPr>
              <a:t>Музыка</a:t>
            </a:r>
            <a:r>
              <a:rPr lang="ru-RU" sz="4800" b="1" cap="none" dirty="0">
                <a:ln/>
                <a:solidFill>
                  <a:schemeClr val="accent3"/>
                </a:solidFill>
                <a:effectLst/>
              </a:rPr>
              <a:t>, стихи, загадки и пословицы </a:t>
            </a:r>
            <a:r>
              <a:rPr lang="ru-RU" sz="4800" b="1" cap="none" dirty="0" smtClean="0">
                <a:ln/>
                <a:solidFill>
                  <a:schemeClr val="accent3"/>
                </a:solidFill>
                <a:effectLst/>
              </a:rPr>
              <a:t>рассказывают</a:t>
            </a:r>
            <a:br>
              <a:rPr lang="ru-RU" sz="4800" b="1" cap="none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4800" b="1" cap="none" dirty="0" smtClean="0">
                <a:ln/>
                <a:solidFill>
                  <a:schemeClr val="accent3"/>
                </a:solidFill>
                <a:effectLst/>
              </a:rPr>
              <a:t>о  животных </a:t>
            </a:r>
            <a:br>
              <a:rPr lang="ru-RU" sz="4800" b="1" cap="none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3200" b="1" i="1" cap="none" dirty="0" smtClean="0">
                <a:ln/>
                <a:solidFill>
                  <a:schemeClr val="accent3"/>
                </a:solidFill>
                <a:effectLst/>
              </a:rPr>
              <a:t/>
            </a:r>
            <a:br>
              <a:rPr lang="ru-RU" sz="3200" b="1" i="1" cap="none" dirty="0" smtClean="0">
                <a:ln/>
                <a:solidFill>
                  <a:schemeClr val="accent3"/>
                </a:solidFill>
                <a:effectLst/>
              </a:rPr>
            </a:br>
            <a:r>
              <a:rPr lang="ru-RU" sz="2400" b="1" i="1" cap="none" dirty="0" smtClean="0">
                <a:ln/>
                <a:solidFill>
                  <a:schemeClr val="accent3"/>
                </a:solidFill>
                <a:effectLst/>
              </a:rPr>
              <a:t>Внеклассное мероприятие</a:t>
            </a:r>
            <a:endParaRPr lang="ru-RU" sz="23900" b="1" i="1" cap="none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776" cy="68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6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7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12" y="543744"/>
            <a:ext cx="916051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2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14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4581128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Один </a:t>
            </a:r>
            <a:r>
              <a:rPr lang="ru-RU" sz="2200" dirty="0"/>
              <a:t>воробей по кличке Пашка очень голодал зимой и попытался вытащить что-нибудь из запасов вороны. Но птица заметила это и больно ударила Пашку клювом по голове. Воробья подобрал милиционер и отдал «на воспитание» Маше, которая гуляла с Петровной в парке. Дома у Маши воробей отогрелся, поел и с тех пор </a:t>
            </a:r>
            <a:r>
              <a:rPr lang="ru-RU" sz="2200" dirty="0" err="1"/>
              <a:t>каж-дый</a:t>
            </a:r>
            <a:r>
              <a:rPr lang="ru-RU" sz="2200" dirty="0"/>
              <a:t> день стал прилетать к ней в гости.</a:t>
            </a:r>
          </a:p>
        </p:txBody>
      </p:sp>
    </p:spTree>
    <p:extLst>
      <p:ext uri="{BB962C8B-B14F-4D97-AF65-F5344CB8AC3E}">
        <p14:creationId xmlns:p14="http://schemas.microsoft.com/office/powerpoint/2010/main" val="26617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097" y="-171400"/>
            <a:ext cx="64295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Снежная зарядка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4" name="Капитан Краб_ _Снежная зарядка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912426"/>
          </a:xfrm>
          <a:prstGeom prst="rect">
            <a:avLst/>
          </a:prstGeom>
        </p:spPr>
      </p:pic>
      <p:pic>
        <p:nvPicPr>
          <p:cNvPr id="3" name="zvuk-peniya-solovya-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9610" y="0"/>
            <a:ext cx="5805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Кто в саду выводит </a:t>
            </a:r>
            <a:r>
              <a:rPr lang="ru-RU" sz="3600" dirty="0" smtClean="0">
                <a:solidFill>
                  <a:srgbClr val="7030A0"/>
                </a:solidFill>
              </a:rPr>
              <a:t>трели</a:t>
            </a:r>
          </a:p>
          <a:p>
            <a:endParaRPr lang="ru-RU" sz="3600" dirty="0"/>
          </a:p>
          <a:p>
            <a:r>
              <a:rPr lang="ru-RU" sz="3600" dirty="0">
                <a:solidFill>
                  <a:srgbClr val="C00000"/>
                </a:solidFill>
              </a:rPr>
              <a:t>На рожке и на свирели</a:t>
            </a:r>
            <a:r>
              <a:rPr lang="ru-RU" sz="3600" dirty="0" smtClean="0">
                <a:solidFill>
                  <a:srgbClr val="C00000"/>
                </a:solidFill>
              </a:rPr>
              <a:t>?:</a:t>
            </a:r>
          </a:p>
          <a:p>
            <a:endParaRPr lang="ru-RU" sz="3600" dirty="0"/>
          </a:p>
          <a:p>
            <a:r>
              <a:rPr lang="ru-RU" sz="3600" dirty="0">
                <a:solidFill>
                  <a:srgbClr val="FF0000"/>
                </a:solidFill>
              </a:rPr>
              <a:t>Знать опять среди </a:t>
            </a:r>
            <a:r>
              <a:rPr lang="ru-RU" sz="3600" dirty="0" smtClean="0">
                <a:solidFill>
                  <a:srgbClr val="FF0000"/>
                </a:solidFill>
              </a:rPr>
              <a:t>ветвей</a:t>
            </a:r>
          </a:p>
          <a:p>
            <a:endParaRPr lang="ru-RU" sz="3600" dirty="0"/>
          </a:p>
          <a:p>
            <a:r>
              <a:rPr lang="ru-RU" sz="3600" dirty="0">
                <a:solidFill>
                  <a:srgbClr val="0070C0"/>
                </a:solidFill>
              </a:rPr>
              <a:t>Поселился соловей!</a:t>
            </a:r>
          </a:p>
        </p:txBody>
      </p:sp>
    </p:spTree>
    <p:extLst>
      <p:ext uri="{BB962C8B-B14F-4D97-AF65-F5344CB8AC3E}">
        <p14:creationId xmlns:p14="http://schemas.microsoft.com/office/powerpoint/2010/main" val="338401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27384"/>
            <a:ext cx="9180512" cy="55172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20190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заняться полезным делом, чем вести пустые и бесполезные разговоры.</a:t>
            </a:r>
          </a:p>
        </p:txBody>
      </p:sp>
    </p:spTree>
    <p:extLst>
      <p:ext uri="{BB962C8B-B14F-4D97-AF65-F5344CB8AC3E}">
        <p14:creationId xmlns:p14="http://schemas.microsoft.com/office/powerpoint/2010/main" val="9321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09" y="5805264"/>
            <a:ext cx="9137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Соловей </a:t>
            </a:r>
            <a:r>
              <a:rPr lang="ru-RU" dirty="0"/>
              <a:t>поет для Осла. Вся природа и пастух с пастушкой наслаждаются его песней. А Осел советует певчей птице брать уроки пения у горластого петуха. Глупый Осел уверен, что Соловью приятно для него петь. Он считает себя знатоком во всех вопросах.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544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Цели и задачи:</a:t>
            </a:r>
          </a:p>
          <a:p>
            <a:pPr algn="ctr"/>
            <a:endParaRPr lang="ru-RU" sz="3600" dirty="0" smtClean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rgbClr val="7030A0"/>
                </a:solidFill>
              </a:rPr>
              <a:t>развивать у обучающихся интерес к миру природы и музыки;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rgbClr val="7030A0"/>
                </a:solidFill>
              </a:rPr>
              <a:t>пополнять знания обучающихся о животном мире из стихотворений, загадок, пословиц, научных статей;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srgbClr val="7030A0"/>
                </a:solidFill>
              </a:rPr>
              <a:t>воспитывать экологическую и эстетическую культуру.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4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580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678" y="5580802"/>
            <a:ext cx="91506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Исполняет Иван Ребров</a:t>
            </a:r>
          </a:p>
          <a:p>
            <a:endParaRPr lang="ru-RU" sz="2800" dirty="0"/>
          </a:p>
        </p:txBody>
      </p:sp>
      <p:pic>
        <p:nvPicPr>
          <p:cNvPr id="4" name="Соловей (А.Алябьев) - Иван Ребр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57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341" y="1484784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</a:rPr>
              <a:t>Слышишь, "ку-ку" раздалось на опушке?</a:t>
            </a:r>
          </a:p>
          <a:p>
            <a:r>
              <a:rPr lang="ru-RU" sz="5400" b="1" dirty="0">
                <a:solidFill>
                  <a:schemeClr val="bg1"/>
                </a:solidFill>
              </a:rPr>
              <a:t>Это доносится голос…</a:t>
            </a:r>
          </a:p>
        </p:txBody>
      </p:sp>
    </p:spTree>
    <p:extLst>
      <p:ext uri="{BB962C8B-B14F-4D97-AF65-F5344CB8AC3E}">
        <p14:creationId xmlns:p14="http://schemas.microsoft.com/office/powerpoint/2010/main" val="9500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56"/>
            <a:ext cx="9144000" cy="6088427"/>
          </a:xfrm>
          <a:prstGeom prst="rect">
            <a:avLst/>
          </a:prstGeom>
        </p:spPr>
      </p:pic>
      <p:pic>
        <p:nvPicPr>
          <p:cNvPr id="3" name="zvuk-kukushki-u-ruch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362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4208413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Кукушка спряталась в лесу</a:t>
            </a:r>
          </a:p>
          <a:p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 нам кричит: ку-ку, ку-ку!</a:t>
            </a:r>
          </a:p>
          <a:p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 вот пошла потеха –</a:t>
            </a:r>
          </a:p>
          <a:p>
            <a:r>
              <a:rPr lang="ru-RU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Ку-ку! – ей вторит эхо!</a:t>
            </a:r>
          </a:p>
        </p:txBody>
      </p:sp>
    </p:spTree>
    <p:extLst>
      <p:ext uri="{BB962C8B-B14F-4D97-AF65-F5344CB8AC3E}">
        <p14:creationId xmlns:p14="http://schemas.microsoft.com/office/powerpoint/2010/main" val="26639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575556"/>
            <a:ext cx="6998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О </a:t>
            </a:r>
            <a:r>
              <a:rPr lang="ru-RU" sz="6000" dirty="0">
                <a:solidFill>
                  <a:schemeClr val="bg1"/>
                </a:solidFill>
              </a:rPr>
              <a:t>том кукушка кукует, что своего гнезда </a:t>
            </a:r>
            <a:r>
              <a:rPr lang="ru-RU" sz="6000" dirty="0" smtClean="0">
                <a:solidFill>
                  <a:schemeClr val="bg1"/>
                </a:solidFill>
              </a:rPr>
              <a:t>нет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1626" y="4653136"/>
            <a:ext cx="8582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Означает разговоры, сопровождаемые жалобами на свою судьбу, </a:t>
            </a:r>
            <a:r>
              <a:rPr lang="ru-RU" b="1" dirty="0" err="1">
                <a:solidFill>
                  <a:schemeClr val="bg2"/>
                </a:solidFill>
              </a:rPr>
              <a:t>неудовлетво-ренностью</a:t>
            </a:r>
            <a:r>
              <a:rPr lang="ru-RU" b="1" dirty="0">
                <a:solidFill>
                  <a:schemeClr val="bg2"/>
                </a:solidFill>
              </a:rPr>
              <a:t> своим положением, состоянием. В этой пословице есть скрытый смысл и намек на то, что эти жалобы часто не имеют под собой оснований. Мол, чего же ты жалуешься, если сам виноват в том, что случилось...</a:t>
            </a:r>
          </a:p>
        </p:txBody>
      </p:sp>
    </p:spTree>
    <p:extLst>
      <p:ext uri="{BB962C8B-B14F-4D97-AF65-F5344CB8AC3E}">
        <p14:creationId xmlns:p14="http://schemas.microsoft.com/office/powerpoint/2010/main" val="35199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116" y="0"/>
            <a:ext cx="917011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Кукушка.  </a:t>
            </a:r>
            <a:r>
              <a:rPr lang="ru-RU" sz="4000" dirty="0" err="1"/>
              <a:t>Дакен</a:t>
            </a:r>
            <a:r>
              <a:rPr lang="ru-RU" sz="4000" dirty="0"/>
              <a:t> Луи </a:t>
            </a:r>
            <a:r>
              <a:rPr lang="ru-RU" sz="4000" dirty="0" smtClean="0"/>
              <a:t>Клод.</a:t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 smtClean="0"/>
          </a:p>
          <a:p>
            <a:pPr algn="ctr"/>
            <a:r>
              <a:rPr lang="ru-RU" sz="4000" dirty="0" smtClean="0"/>
              <a:t>Автор  </a:t>
            </a:r>
            <a:r>
              <a:rPr lang="ru-RU" sz="4000" dirty="0" err="1"/>
              <a:t>Зимовцева</a:t>
            </a:r>
            <a:r>
              <a:rPr lang="ru-RU" sz="4000" dirty="0"/>
              <a:t>  Е.Н.</a:t>
            </a:r>
          </a:p>
        </p:txBody>
      </p:sp>
      <p:pic>
        <p:nvPicPr>
          <p:cNvPr id="3" name="Кукушка.  Дакен Луи Клод. Автор  Зимовцева  Е.Н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794" y="718097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55" y="0"/>
            <a:ext cx="47686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56" y="1556792"/>
            <a:ext cx="6858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Гордая птица, </a:t>
            </a:r>
          </a:p>
          <a:p>
            <a:r>
              <a:rPr lang="ru-RU" sz="4400" dirty="0"/>
              <a:t>Воды не боится, </a:t>
            </a:r>
          </a:p>
          <a:p>
            <a:r>
              <a:rPr lang="ru-RU" sz="4400" dirty="0"/>
              <a:t>Очень пригожа, </a:t>
            </a:r>
          </a:p>
          <a:p>
            <a:r>
              <a:rPr lang="ru-RU" sz="4400" dirty="0"/>
              <a:t>На двойку похожа, </a:t>
            </a:r>
          </a:p>
          <a:p>
            <a:r>
              <a:rPr lang="ru-RU" sz="4400" dirty="0"/>
              <a:t>Как зовут, ответь!</a:t>
            </a:r>
          </a:p>
          <a:p>
            <a:r>
              <a:rPr lang="ru-RU" sz="4400" dirty="0" smtClean="0"/>
              <a:t>Это </a:t>
            </a:r>
            <a:r>
              <a:rPr lang="ru-RU" sz="4400" dirty="0"/>
              <a:t>белый …</a:t>
            </a:r>
          </a:p>
        </p:txBody>
      </p:sp>
    </p:spTree>
    <p:extLst>
      <p:ext uri="{BB962C8B-B14F-4D97-AF65-F5344CB8AC3E}">
        <p14:creationId xmlns:p14="http://schemas.microsoft.com/office/powerpoint/2010/main" val="33085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ебед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616530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961" y="5628"/>
            <a:ext cx="9174443" cy="6852372"/>
          </a:xfrm>
          <a:prstGeom prst="rect">
            <a:avLst/>
          </a:prstGeom>
        </p:spPr>
      </p:pic>
      <p:pic>
        <p:nvPicPr>
          <p:cNvPr id="5" name="Лебед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4795" y="57774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" y="0"/>
            <a:ext cx="9152358" cy="65973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584" y="260648"/>
            <a:ext cx="88924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Повелось так с самой древности: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</a:rPr>
              <a:t>Эти птицы – символ верности.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В отраженье свое глядя,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Вот скользят по водной глади,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Восхищая всех людей,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bg1"/>
                </a:solidFill>
              </a:rPr>
              <a:t>Двое белых лебедей.</a:t>
            </a:r>
          </a:p>
        </p:txBody>
      </p:sp>
    </p:spTree>
    <p:extLst>
      <p:ext uri="{BB962C8B-B14F-4D97-AF65-F5344CB8AC3E}">
        <p14:creationId xmlns:p14="http://schemas.microsoft.com/office/powerpoint/2010/main" val="34331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9144000" cy="71445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5760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Пословица.</a:t>
            </a:r>
          </a:p>
          <a:p>
            <a:r>
              <a:rPr lang="ru-RU" sz="5400" b="1" dirty="0">
                <a:solidFill>
                  <a:srgbClr val="FFC000"/>
                </a:solidFill>
              </a:rPr>
              <a:t>Всякий считает своих гусей лебедями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22678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Люди преувеличивают или восхваляют своих собственных достижений, качества или собственность, не учитывая реальность или сравнение с другими. Такое поведение может являться результатом человеческой натуры, в которой люди стремятся к </a:t>
            </a:r>
            <a:r>
              <a:rPr lang="ru-RU" sz="2000" b="1" dirty="0" smtClean="0">
                <a:solidFill>
                  <a:schemeClr val="bg1"/>
                </a:solidFill>
              </a:rPr>
              <a:t>преувеличению </a:t>
            </a:r>
            <a:r>
              <a:rPr lang="ru-RU" sz="2000" b="1" dirty="0">
                <a:solidFill>
                  <a:schemeClr val="bg1"/>
                </a:solidFill>
              </a:rPr>
              <a:t>собственной важности и успехов.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3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68760"/>
            <a:ext cx="781236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Вступление</a:t>
            </a:r>
          </a:p>
          <a:p>
            <a:pPr algn="ctr"/>
            <a:endParaRPr lang="ru-RU" sz="3200" dirty="0" smtClean="0"/>
          </a:p>
          <a:p>
            <a:r>
              <a:rPr lang="ru-RU" sz="4000" i="1" dirty="0" smtClean="0"/>
              <a:t>Сегодня ребята представят фрагменты своих работ. Мы узнаем о жизни животных из загадок, пословиц, стихотворений и музыки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10757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44" y="20704"/>
            <a:ext cx="90124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/>
              <a:t>Камиль</a:t>
            </a:r>
            <a:r>
              <a:rPr lang="ru-RU" sz="4400" dirty="0" smtClean="0"/>
              <a:t> </a:t>
            </a:r>
            <a:r>
              <a:rPr lang="ru-RU" sz="4400" dirty="0" err="1" smtClean="0"/>
              <a:t>Сенс-Санс</a:t>
            </a: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 smtClean="0"/>
          </a:p>
          <a:p>
            <a:pPr algn="ctr"/>
            <a:endParaRPr lang="ru-RU" sz="4400" dirty="0"/>
          </a:p>
          <a:p>
            <a:pPr algn="ctr"/>
            <a:endParaRPr lang="ru-RU" sz="4400" dirty="0" smtClean="0"/>
          </a:p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Лебедь</a:t>
            </a:r>
            <a:endParaRPr lang="ru-RU" sz="4400" dirty="0"/>
          </a:p>
        </p:txBody>
      </p:sp>
      <p:pic>
        <p:nvPicPr>
          <p:cNvPr id="3" name="К.Сен-Санс - Лебедь... - Camille Saint - Saens Sw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730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6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85" y="620688"/>
            <a:ext cx="919682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31"/>
            <a:ext cx="9144000" cy="6135962"/>
          </a:xfrm>
          <a:prstGeom prst="rect">
            <a:avLst/>
          </a:prstGeom>
        </p:spPr>
      </p:pic>
      <p:pic>
        <p:nvPicPr>
          <p:cNvPr id="3" name="Голуб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7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8291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429000"/>
            <a:ext cx="8892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Протянула я ладошку-</a:t>
            </a:r>
          </a:p>
          <a:p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На ладони хлеба крош</a:t>
            </a:r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ки.</a:t>
            </a:r>
          </a:p>
          <a:p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Прилетали голубки</a:t>
            </a:r>
          </a:p>
          <a:p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Смело брали хлеб с ру</a:t>
            </a:r>
            <a:r>
              <a:rPr lang="ru-RU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ки.</a:t>
            </a:r>
          </a:p>
        </p:txBody>
      </p:sp>
    </p:spTree>
    <p:extLst>
      <p:ext uri="{BB962C8B-B14F-4D97-AF65-F5344CB8AC3E}">
        <p14:creationId xmlns:p14="http://schemas.microsoft.com/office/powerpoint/2010/main" val="33675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" y="0"/>
            <a:ext cx="9138675" cy="63813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253" y="476672"/>
            <a:ext cx="91332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Голубь </a:t>
            </a:r>
            <a:r>
              <a:rPr lang="ru-RU" sz="3200" b="1" dirty="0">
                <a:solidFill>
                  <a:schemeClr val="bg1"/>
                </a:solidFill>
              </a:rPr>
              <a:t>и ласточка - любимые Богом птицы</a:t>
            </a:r>
          </a:p>
          <a:p>
            <a:endParaRPr lang="ru-RU" sz="3200" b="1" dirty="0" smtClean="0">
              <a:solidFill>
                <a:schemeClr val="bg1"/>
              </a:solidFill>
            </a:endParaRPr>
          </a:p>
          <a:p>
            <a:endParaRPr lang="ru-RU" sz="3200" b="1" dirty="0">
              <a:solidFill>
                <a:schemeClr val="bg1"/>
              </a:solidFill>
            </a:endParaRPr>
          </a:p>
          <a:p>
            <a:endParaRPr lang="ru-RU" sz="3200" b="1" dirty="0" smtClean="0">
              <a:solidFill>
                <a:schemeClr val="bg1"/>
              </a:solidFill>
            </a:endParaRPr>
          </a:p>
          <a:p>
            <a:r>
              <a:rPr lang="ru-RU" sz="3200" b="1" dirty="0" smtClean="0">
                <a:solidFill>
                  <a:schemeClr val="bg1"/>
                </a:solidFill>
              </a:rPr>
              <a:t>Голубь </a:t>
            </a:r>
            <a:r>
              <a:rPr lang="ru-RU" sz="3200" b="1" dirty="0">
                <a:solidFill>
                  <a:schemeClr val="bg1"/>
                </a:solidFill>
              </a:rPr>
              <a:t>- воплощение добра и мира</a:t>
            </a:r>
          </a:p>
        </p:txBody>
      </p:sp>
    </p:spTree>
    <p:extLst>
      <p:ext uri="{BB962C8B-B14F-4D97-AF65-F5344CB8AC3E}">
        <p14:creationId xmlns:p14="http://schemas.microsoft.com/office/powerpoint/2010/main" val="27505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</a:t>
            </a:r>
          </a:p>
          <a:p>
            <a:r>
              <a:rPr lang="ru-RU" sz="2800" dirty="0" smtClean="0"/>
              <a:t>Мы в ответе за тех, кого приручили.</a:t>
            </a:r>
          </a:p>
          <a:p>
            <a:endParaRPr lang="ru-RU" dirty="0" smtClean="0"/>
          </a:p>
          <a:p>
            <a:pPr algn="ctr"/>
            <a:r>
              <a:rPr lang="ru-RU" sz="2800" dirty="0" smtClean="0"/>
              <a:t>Назовём правила друзей животных: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шуми в лесу.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разоряй гнёзда.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бери яички птиц из гнёзд.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обижай лягушек и жаб.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лови бабочек.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Нельзя брать домой ежей и других животных.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разоряй муравейники.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Не разжигай костры в лесу.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Охраняй лебедей.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Подкармливай воробьёв, голубей, синичек зимой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Развешивай кормушки, клади туда корм.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115072"/>
          </a:xfrm>
        </p:spPr>
        <p:txBody>
          <a:bodyPr>
            <a:normAutofit/>
          </a:bodyPr>
          <a:lstStyle/>
          <a:p>
            <a:pPr algn="ctr"/>
            <a:r>
              <a:rPr lang="ru-RU" sz="9600" b="1" i="1" dirty="0" smtClean="0">
                <a:solidFill>
                  <a:srgbClr val="FF0000"/>
                </a:solidFill>
              </a:rPr>
              <a:t>До новых встреч!</a:t>
            </a:r>
            <a:endParaRPr lang="ru-RU" sz="9600" b="1" i="1" dirty="0">
              <a:solidFill>
                <a:srgbClr val="FF0000"/>
              </a:solidFill>
            </a:endParaRPr>
          </a:p>
        </p:txBody>
      </p:sp>
      <p:pic>
        <p:nvPicPr>
          <p:cNvPr id="48130" name="Picture 2" descr="E:\мышм\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14291"/>
            <a:ext cx="3000396" cy="1687723"/>
          </a:xfrm>
          <a:prstGeom prst="rect">
            <a:avLst/>
          </a:prstGeom>
          <a:noFill/>
        </p:spPr>
      </p:pic>
      <p:pic>
        <p:nvPicPr>
          <p:cNvPr id="48131" name="Picture 3" descr="E:\мышм\055-200210-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214290"/>
            <a:ext cx="2928938" cy="1952626"/>
          </a:xfrm>
          <a:prstGeom prst="rect">
            <a:avLst/>
          </a:prstGeom>
          <a:noFill/>
        </p:spPr>
      </p:pic>
      <p:pic>
        <p:nvPicPr>
          <p:cNvPr id="48132" name="Picture 4" descr="E:\мышм\1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214291"/>
            <a:ext cx="2071702" cy="1928825"/>
          </a:xfrm>
          <a:prstGeom prst="rect">
            <a:avLst/>
          </a:prstGeom>
          <a:noFill/>
        </p:spPr>
      </p:pic>
      <p:pic>
        <p:nvPicPr>
          <p:cNvPr id="48133" name="Picture 5" descr="E:\мышм\1246351626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357562"/>
            <a:ext cx="1974137" cy="2968628"/>
          </a:xfrm>
          <a:prstGeom prst="rect">
            <a:avLst/>
          </a:prstGeom>
          <a:noFill/>
        </p:spPr>
      </p:pic>
      <p:pic>
        <p:nvPicPr>
          <p:cNvPr id="48134" name="Picture 6" descr="E:\мышм\images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4857760"/>
            <a:ext cx="2857500" cy="1600200"/>
          </a:xfrm>
          <a:prstGeom prst="rect">
            <a:avLst/>
          </a:prstGeom>
          <a:noFill/>
        </p:spPr>
      </p:pic>
      <p:pic>
        <p:nvPicPr>
          <p:cNvPr id="48135" name="Picture 7" descr="E:\мышм\images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786322"/>
            <a:ext cx="2457450" cy="186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5492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441" y="0"/>
            <a:ext cx="9286961" cy="6524018"/>
          </a:xfrm>
          <a:prstGeom prst="rect">
            <a:avLst/>
          </a:prstGeom>
        </p:spPr>
      </p:pic>
      <p:pic>
        <p:nvPicPr>
          <p:cNvPr id="4" name="slon-trubit-vo-ves-h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0"/>
            <a:ext cx="550810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44395"/>
            <a:ext cx="4067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Где </a:t>
            </a:r>
            <a:r>
              <a:rPr lang="ru-RU" sz="3600" dirty="0" smtClean="0"/>
              <a:t>баобабы</a:t>
            </a:r>
          </a:p>
          <a:p>
            <a:endParaRPr lang="ru-RU" sz="1600" dirty="0"/>
          </a:p>
          <a:p>
            <a:r>
              <a:rPr lang="ru-RU" sz="3600" dirty="0"/>
              <a:t>Вышли на </a:t>
            </a:r>
            <a:r>
              <a:rPr lang="ru-RU" sz="3600" dirty="0" smtClean="0"/>
              <a:t>склон,</a:t>
            </a:r>
          </a:p>
          <a:p>
            <a:endParaRPr lang="ru-RU" sz="1600" dirty="0"/>
          </a:p>
          <a:p>
            <a:r>
              <a:rPr lang="ru-RU" sz="3600" dirty="0"/>
              <a:t>Жил на </a:t>
            </a:r>
            <a:r>
              <a:rPr lang="ru-RU" sz="3600" dirty="0" smtClean="0"/>
              <a:t>поляне</a:t>
            </a:r>
          </a:p>
          <a:p>
            <a:endParaRPr lang="ru-RU" sz="1600" dirty="0"/>
          </a:p>
          <a:p>
            <a:r>
              <a:rPr lang="ru-RU" sz="3600" dirty="0"/>
              <a:t>Розовый слон</a:t>
            </a:r>
            <a:r>
              <a:rPr lang="ru-RU" sz="3600" dirty="0" smtClean="0"/>
              <a:t>.</a:t>
            </a:r>
          </a:p>
          <a:p>
            <a:endParaRPr lang="ru-RU" sz="1600" dirty="0"/>
          </a:p>
          <a:p>
            <a:r>
              <a:rPr lang="ru-RU" sz="3600" dirty="0"/>
              <a:t>Может и был </a:t>
            </a:r>
            <a:r>
              <a:rPr lang="ru-RU" sz="3600" dirty="0" smtClean="0"/>
              <a:t>он</a:t>
            </a:r>
          </a:p>
          <a:p>
            <a:r>
              <a:rPr lang="ru-RU" sz="1600" dirty="0" smtClean="0"/>
              <a:t> </a:t>
            </a:r>
            <a:endParaRPr lang="ru-RU" sz="1600" dirty="0"/>
          </a:p>
          <a:p>
            <a:r>
              <a:rPr lang="ru-RU" sz="3600" dirty="0"/>
              <a:t>Чуточку сер, </a:t>
            </a:r>
            <a:endParaRPr lang="ru-RU" sz="3600" dirty="0" smtClean="0"/>
          </a:p>
          <a:p>
            <a:endParaRPr lang="ru-RU" sz="1600" dirty="0"/>
          </a:p>
          <a:p>
            <a:r>
              <a:rPr lang="ru-RU" sz="3600" dirty="0"/>
              <a:t>Обувь носил</a:t>
            </a:r>
          </a:p>
          <a:p>
            <a:r>
              <a:rPr lang="ru-RU" sz="3600" dirty="0"/>
              <a:t>Он сотый размер</a:t>
            </a:r>
            <a:r>
              <a:rPr lang="ru-RU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68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945"/>
            <a:ext cx="9144000" cy="689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006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38861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Замечательная </a:t>
            </a:r>
            <a:r>
              <a:rPr lang="ru-RU" sz="2800" dirty="0"/>
              <a:t>история о том, как большой и умный слон Томми пришёл в гости к больной девочке Наденьке и вылечил её, вернув интерес к жизни.</a:t>
            </a:r>
          </a:p>
        </p:txBody>
      </p:sp>
    </p:spTree>
    <p:extLst>
      <p:ext uri="{BB962C8B-B14F-4D97-AF65-F5344CB8AC3E}">
        <p14:creationId xmlns:p14="http://schemas.microsoft.com/office/powerpoint/2010/main" val="164315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1204</TotalTime>
  <Words>707</Words>
  <Application>Microsoft Office PowerPoint</Application>
  <PresentationFormat>Экран (4:3)</PresentationFormat>
  <Paragraphs>115</Paragraphs>
  <Slides>46</Slides>
  <Notes>1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Трек</vt:lpstr>
      <vt:lpstr> </vt:lpstr>
      <vt:lpstr>Музыка, стихи, загадки и пословицы рассказывают о  животных   Внеклассное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встреч!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Животные и сказочные персонажи в вокальной и инструментальной музыке</dc:title>
  <dc:creator>Анатолий Торский</dc:creator>
  <cp:lastModifiedBy>Надежда</cp:lastModifiedBy>
  <cp:revision>147</cp:revision>
  <dcterms:modified xsi:type="dcterms:W3CDTF">2024-09-11T09:00:49Z</dcterms:modified>
</cp:coreProperties>
</file>