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  <p:sldId id="264" r:id="rId9"/>
    <p:sldId id="261" r:id="rId10"/>
    <p:sldId id="273" r:id="rId11"/>
    <p:sldId id="265" r:id="rId12"/>
    <p:sldId id="266" r:id="rId13"/>
    <p:sldId id="267" r:id="rId14"/>
    <p:sldId id="274" r:id="rId15"/>
    <p:sldId id="268" r:id="rId16"/>
    <p:sldId id="269" r:id="rId17"/>
    <p:sldId id="275" r:id="rId18"/>
    <p:sldId id="270" r:id="rId19"/>
    <p:sldId id="272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26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9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763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039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135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3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658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90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10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4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38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91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5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93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2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C85F76-FC37-41E0-A1E1-CBDCB49AAE50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FFB6810-90E0-4BBA-90CB-E0088BAB2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50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Present Simple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Настоящее простое время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82993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предложения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Кто/Что (подлежащее) + Глагол(</a:t>
            </a:r>
            <a:r>
              <a:rPr lang="en-US" sz="2800" b="1" dirty="0" smtClean="0"/>
              <a:t>s/</a:t>
            </a:r>
            <a:r>
              <a:rPr lang="en-US" sz="2800" b="1" dirty="0" err="1" smtClean="0"/>
              <a:t>es</a:t>
            </a:r>
            <a:r>
              <a:rPr lang="en-US" sz="2800" dirty="0" smtClean="0"/>
              <a:t>) (</a:t>
            </a:r>
            <a:r>
              <a:rPr lang="ru-RU" sz="2800" dirty="0" smtClean="0"/>
              <a:t>сказуемое</a:t>
            </a:r>
            <a:r>
              <a:rPr lang="en-US" sz="2800" dirty="0" smtClean="0"/>
              <a:t>) +</a:t>
            </a:r>
            <a:r>
              <a:rPr lang="ru-RU" sz="2800" dirty="0" smtClean="0"/>
              <a:t> другие члены предложения.</a:t>
            </a:r>
            <a:r>
              <a:rPr lang="en-US" sz="2800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/>
              <a:t>I read a book every </a:t>
            </a:r>
            <a:r>
              <a:rPr lang="en-US" sz="3200" b="1" dirty="0" smtClean="0"/>
              <a:t>evening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en-US" sz="3200" b="1" dirty="0" smtClean="0"/>
              <a:t>He likes to play computer games everyday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0946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3811" y="982131"/>
            <a:ext cx="3718455" cy="13716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Примеры</a:t>
            </a:r>
            <a:endParaRPr lang="ru-RU" sz="4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246667"/>
            <a:ext cx="5470525" cy="4364666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2844801"/>
          </a:xfrm>
        </p:spPr>
        <p:txBody>
          <a:bodyPr>
            <a:noAutofit/>
          </a:bodyPr>
          <a:lstStyle/>
          <a:p>
            <a:r>
              <a:rPr lang="en-US" sz="2400" dirty="0" smtClean="0"/>
              <a:t>I take a shower everyday</a:t>
            </a:r>
            <a:br>
              <a:rPr lang="en-US" sz="2400" dirty="0" smtClean="0"/>
            </a:br>
            <a:r>
              <a:rPr lang="en-US" sz="2400" dirty="0" smtClean="0"/>
              <a:t>He take</a:t>
            </a:r>
            <a:r>
              <a:rPr lang="en-US" sz="2400" b="1" u="sng" dirty="0" smtClean="0"/>
              <a:t>s</a:t>
            </a:r>
            <a:r>
              <a:rPr lang="en-US" sz="2400" dirty="0" smtClean="0"/>
              <a:t> a shower everyday</a:t>
            </a:r>
            <a:br>
              <a:rPr lang="en-US" sz="2400" dirty="0" smtClean="0"/>
            </a:br>
            <a:r>
              <a:rPr lang="en-US" sz="2400" dirty="0" smtClean="0"/>
              <a:t>She take</a:t>
            </a:r>
            <a:r>
              <a:rPr lang="en-US" sz="2400" b="1" u="sng" dirty="0" smtClean="0"/>
              <a:t>s</a:t>
            </a:r>
            <a:r>
              <a:rPr lang="en-US" sz="2400" dirty="0" smtClean="0"/>
              <a:t> a shower everyday</a:t>
            </a:r>
            <a:br>
              <a:rPr lang="en-US" sz="2400" dirty="0" smtClean="0"/>
            </a:br>
            <a:r>
              <a:rPr lang="en-US" sz="2400" dirty="0" smtClean="0"/>
              <a:t>It take</a:t>
            </a:r>
            <a:r>
              <a:rPr lang="en-US" sz="2400" b="1" u="sng" dirty="0" smtClean="0"/>
              <a:t>s</a:t>
            </a:r>
            <a:r>
              <a:rPr lang="en-US" sz="2400" dirty="0" smtClean="0"/>
              <a:t> a shower everyday</a:t>
            </a:r>
            <a:br>
              <a:rPr lang="en-US" sz="2400" dirty="0" smtClean="0"/>
            </a:br>
            <a:r>
              <a:rPr lang="en-US" sz="2400" dirty="0" smtClean="0"/>
              <a:t>They take a shower everyday</a:t>
            </a:r>
            <a:br>
              <a:rPr lang="en-US" sz="2400" dirty="0" smtClean="0"/>
            </a:br>
            <a:r>
              <a:rPr lang="en-US" sz="2400" dirty="0" smtClean="0"/>
              <a:t>We take a shower everyday</a:t>
            </a:r>
            <a:br>
              <a:rPr lang="en-US" sz="2400" dirty="0" smtClean="0"/>
            </a:br>
            <a:r>
              <a:rPr lang="en-US" sz="2400" dirty="0" smtClean="0"/>
              <a:t>You take a shower everyday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04278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0" y="982131"/>
            <a:ext cx="3718455" cy="1371600"/>
          </a:xfrm>
        </p:spPr>
        <p:txBody>
          <a:bodyPr>
            <a:normAutofit/>
          </a:bodyPr>
          <a:lstStyle/>
          <a:p>
            <a:r>
              <a:rPr lang="ru-RU" sz="4000" dirty="0"/>
              <a:t>Примеры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2265" y="1095375"/>
            <a:ext cx="6140747" cy="462915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69986" y="3031064"/>
            <a:ext cx="3718455" cy="2844801"/>
          </a:xfrm>
        </p:spPr>
        <p:txBody>
          <a:bodyPr>
            <a:normAutofit fontScale="70000" lnSpcReduction="20000"/>
          </a:bodyPr>
          <a:lstStyle/>
          <a:p>
            <a:endParaRPr lang="en-US" sz="2800" dirty="0" smtClean="0"/>
          </a:p>
          <a:p>
            <a:r>
              <a:rPr lang="en-US" sz="2800" dirty="0" smtClean="0"/>
              <a:t>Every morning I go to school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Every morning </a:t>
            </a:r>
            <a:r>
              <a:rPr lang="en-US" sz="2800" dirty="0" smtClean="0"/>
              <a:t>he go</a:t>
            </a:r>
            <a:r>
              <a:rPr lang="en-US" sz="2800" b="1" u="sng" dirty="0" smtClean="0"/>
              <a:t>es</a:t>
            </a:r>
            <a:r>
              <a:rPr lang="en-US" sz="2800" dirty="0" smtClean="0"/>
              <a:t> </a:t>
            </a:r>
            <a:r>
              <a:rPr lang="en-US" sz="2800" dirty="0"/>
              <a:t>to school</a:t>
            </a:r>
            <a:br>
              <a:rPr lang="en-US" sz="2800" dirty="0"/>
            </a:br>
            <a:r>
              <a:rPr lang="en-US" sz="2800" dirty="0"/>
              <a:t>Every morning </a:t>
            </a:r>
            <a:r>
              <a:rPr lang="en-US" sz="2800" dirty="0" smtClean="0"/>
              <a:t>she go</a:t>
            </a:r>
            <a:r>
              <a:rPr lang="en-US" sz="2800" b="1" u="sng" dirty="0" smtClean="0"/>
              <a:t>es</a:t>
            </a:r>
            <a:r>
              <a:rPr lang="en-US" sz="2800" dirty="0" smtClean="0"/>
              <a:t> </a:t>
            </a:r>
            <a:r>
              <a:rPr lang="en-US" sz="2800" dirty="0"/>
              <a:t>to </a:t>
            </a:r>
            <a:r>
              <a:rPr lang="en-US" sz="2800" dirty="0" smtClean="0"/>
              <a:t>school</a:t>
            </a:r>
            <a:br>
              <a:rPr lang="en-US" sz="2800" dirty="0" smtClean="0"/>
            </a:br>
            <a:r>
              <a:rPr lang="en-US" sz="2800" dirty="0"/>
              <a:t>Every morning </a:t>
            </a:r>
            <a:r>
              <a:rPr lang="en-US" sz="2800" dirty="0" smtClean="0"/>
              <a:t>It go</a:t>
            </a:r>
            <a:r>
              <a:rPr lang="en-US" sz="2800" b="1" u="sng" dirty="0" smtClean="0"/>
              <a:t>es</a:t>
            </a:r>
            <a:r>
              <a:rPr lang="en-US" sz="2800" dirty="0" smtClean="0"/>
              <a:t> </a:t>
            </a:r>
            <a:r>
              <a:rPr lang="en-US" sz="2800" dirty="0"/>
              <a:t>to school</a:t>
            </a:r>
            <a:br>
              <a:rPr lang="en-US" sz="2800" dirty="0"/>
            </a:br>
            <a:r>
              <a:rPr lang="en-US" sz="2800" dirty="0"/>
              <a:t>Every morning </a:t>
            </a:r>
            <a:r>
              <a:rPr lang="en-US" sz="2800" dirty="0" smtClean="0"/>
              <a:t>they </a:t>
            </a:r>
            <a:r>
              <a:rPr lang="en-US" sz="2800" dirty="0"/>
              <a:t>go to school</a:t>
            </a:r>
            <a:br>
              <a:rPr lang="en-US" sz="2800" dirty="0"/>
            </a:br>
            <a:r>
              <a:rPr lang="en-US" sz="2800" dirty="0"/>
              <a:t>Every morning </a:t>
            </a:r>
            <a:r>
              <a:rPr lang="en-US" sz="2800" dirty="0" smtClean="0"/>
              <a:t>we </a:t>
            </a:r>
            <a:r>
              <a:rPr lang="en-US" sz="2800" dirty="0"/>
              <a:t>go to </a:t>
            </a:r>
            <a:r>
              <a:rPr lang="en-US" sz="2800" dirty="0" smtClean="0"/>
              <a:t>school</a:t>
            </a:r>
            <a:br>
              <a:rPr lang="en-US" sz="2800" dirty="0" smtClean="0"/>
            </a:br>
            <a:r>
              <a:rPr lang="en-US" sz="2800" dirty="0"/>
              <a:t>Every morning </a:t>
            </a:r>
            <a:r>
              <a:rPr lang="en-US" sz="2800" dirty="0" smtClean="0"/>
              <a:t>you </a:t>
            </a:r>
            <a:r>
              <a:rPr lang="en-US" sz="2800" dirty="0"/>
              <a:t>go to </a:t>
            </a:r>
            <a:r>
              <a:rPr lang="en-US" sz="2800" dirty="0" smtClean="0"/>
              <a:t>school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783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0" y="982131"/>
            <a:ext cx="3718455" cy="1371600"/>
          </a:xfrm>
        </p:spPr>
        <p:txBody>
          <a:bodyPr/>
          <a:lstStyle/>
          <a:p>
            <a:r>
              <a:rPr lang="ru-RU" dirty="0"/>
              <a:t>Как образуется </a:t>
            </a:r>
            <a:r>
              <a:rPr lang="en-US" dirty="0"/>
              <a:t>Present Simple?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562100"/>
            <a:ext cx="5470525" cy="367665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Чтобы составить </a:t>
            </a:r>
            <a:r>
              <a:rPr lang="ru-RU" sz="2000" dirty="0" smtClean="0"/>
              <a:t>отрицание</a:t>
            </a:r>
            <a:r>
              <a:rPr lang="ru-RU" sz="2000" dirty="0"/>
              <a:t> — нужно поставить </a:t>
            </a:r>
            <a:r>
              <a:rPr lang="ru-RU" sz="2000" b="1" u="sng" dirty="0"/>
              <a:t>вспомогательный глагол </a:t>
            </a:r>
            <a:r>
              <a:rPr lang="ru-RU" sz="2000" dirty="0"/>
              <a:t>между подлежащим и </a:t>
            </a:r>
            <a:r>
              <a:rPr lang="ru-RU" sz="2000" dirty="0" smtClean="0"/>
              <a:t>глаголом</a:t>
            </a:r>
            <a:r>
              <a:rPr lang="ru-RU" sz="2000" dirty="0"/>
              <a:t> </a:t>
            </a:r>
            <a:r>
              <a:rPr lang="ru-RU" sz="2000" dirty="0" smtClean="0"/>
              <a:t>и добавить частицу </a:t>
            </a:r>
            <a:r>
              <a:rPr lang="en-US" sz="2000" b="1" u="sng" dirty="0" smtClean="0"/>
              <a:t>not</a:t>
            </a: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383552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предложения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Кто/Что</a:t>
            </a:r>
            <a:r>
              <a:rPr lang="en-US" sz="2800" dirty="0" smtClean="0"/>
              <a:t> (</a:t>
            </a:r>
            <a:r>
              <a:rPr lang="ru-RU" sz="2800" dirty="0" smtClean="0"/>
              <a:t>Подлежащее) + Вспомогательный глагол(</a:t>
            </a:r>
            <a:r>
              <a:rPr lang="en-US" sz="2800" dirty="0" smtClean="0"/>
              <a:t>Don’t/Doesn’t)</a:t>
            </a:r>
            <a:r>
              <a:rPr lang="ru-RU" sz="2800" dirty="0" smtClean="0"/>
              <a:t> (Сказуемое) + Основной глагол + другие члены предложения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Lizards don’t eat coconuts</a:t>
            </a:r>
            <a:br>
              <a:rPr lang="en-US" sz="3200" b="1" dirty="0" smtClean="0"/>
            </a:br>
            <a:r>
              <a:rPr lang="en-US" sz="3200" b="1" dirty="0" smtClean="0"/>
              <a:t>She doesn’t like to swim often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09221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0" y="982131"/>
            <a:ext cx="3718455" cy="13716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Примеры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5467" y="1200150"/>
            <a:ext cx="6005495" cy="400562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4303" y="2982381"/>
            <a:ext cx="4221164" cy="3522135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 smtClean="0"/>
              <a:t>I </a:t>
            </a:r>
            <a:r>
              <a:rPr lang="en-US" sz="3300" b="1" u="sng" dirty="0" smtClean="0"/>
              <a:t>don’t</a:t>
            </a:r>
            <a:r>
              <a:rPr lang="en-US" sz="3300" dirty="0" smtClean="0"/>
              <a:t> like to watch TV every evening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sz="3300" dirty="0" smtClean="0"/>
              <a:t>He </a:t>
            </a:r>
            <a:r>
              <a:rPr lang="en-US" sz="3300" b="1" u="sng" dirty="0" smtClean="0"/>
              <a:t>doesn’t</a:t>
            </a:r>
            <a:r>
              <a:rPr lang="en-US" sz="3300" dirty="0" smtClean="0"/>
              <a:t> </a:t>
            </a:r>
            <a:r>
              <a:rPr lang="en-US" sz="3300" dirty="0"/>
              <a:t>like to watch TV every evening</a:t>
            </a:r>
            <a:endParaRPr lang="ru-RU" sz="3300" dirty="0"/>
          </a:p>
          <a:p>
            <a:r>
              <a:rPr lang="en-US" sz="3300" dirty="0" smtClean="0"/>
              <a:t>She </a:t>
            </a:r>
            <a:r>
              <a:rPr lang="en-US" sz="3300" b="1" u="sng" dirty="0"/>
              <a:t>doesn’t</a:t>
            </a:r>
            <a:r>
              <a:rPr lang="en-US" sz="3300" dirty="0"/>
              <a:t> like to watch TV every </a:t>
            </a:r>
            <a:r>
              <a:rPr lang="en-US" sz="3300" dirty="0" smtClean="0"/>
              <a:t>evening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sz="3300" dirty="0" smtClean="0"/>
              <a:t>It </a:t>
            </a:r>
            <a:r>
              <a:rPr lang="en-US" sz="3300" b="1" u="sng" dirty="0"/>
              <a:t>doesn’t</a:t>
            </a:r>
            <a:r>
              <a:rPr lang="en-US" sz="3300" dirty="0"/>
              <a:t> like to watch TV every </a:t>
            </a:r>
            <a:r>
              <a:rPr lang="en-US" sz="3300" dirty="0" smtClean="0"/>
              <a:t>evening</a:t>
            </a:r>
            <a:endParaRPr lang="ru-RU" sz="3300" dirty="0"/>
          </a:p>
          <a:p>
            <a:r>
              <a:rPr lang="en-US" sz="3300" dirty="0" smtClean="0"/>
              <a:t>They </a:t>
            </a:r>
            <a:r>
              <a:rPr lang="en-US" sz="3300" b="1" u="sng" dirty="0" smtClean="0"/>
              <a:t>don’t</a:t>
            </a:r>
            <a:r>
              <a:rPr lang="en-US" sz="3300" dirty="0" smtClean="0"/>
              <a:t> like to watch TV every evening</a:t>
            </a:r>
          </a:p>
          <a:p>
            <a:r>
              <a:rPr lang="en-US" sz="3300" dirty="0" smtClean="0"/>
              <a:t>We </a:t>
            </a:r>
            <a:r>
              <a:rPr lang="en-US" sz="3300" b="1" u="sng" dirty="0"/>
              <a:t>don’t</a:t>
            </a:r>
            <a:r>
              <a:rPr lang="en-US" sz="3300" dirty="0"/>
              <a:t> like to watch TV every </a:t>
            </a:r>
            <a:r>
              <a:rPr lang="en-US" sz="3300" dirty="0" smtClean="0"/>
              <a:t>evening</a:t>
            </a:r>
            <a:br>
              <a:rPr lang="en-US" sz="3300" dirty="0" smtClean="0"/>
            </a:br>
            <a:r>
              <a:rPr lang="en-US" sz="3300" dirty="0" smtClean="0"/>
              <a:t>You </a:t>
            </a:r>
            <a:r>
              <a:rPr lang="en-US" sz="3300" b="1" u="sng" dirty="0"/>
              <a:t>don’t</a:t>
            </a:r>
            <a:r>
              <a:rPr lang="en-US" sz="3300" dirty="0"/>
              <a:t> like to watch TV every evening</a:t>
            </a:r>
            <a:endParaRPr lang="ru-RU" sz="33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644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761" y="1169459"/>
            <a:ext cx="3718455" cy="1371600"/>
          </a:xfrm>
        </p:spPr>
        <p:txBody>
          <a:bodyPr/>
          <a:lstStyle/>
          <a:p>
            <a:r>
              <a:rPr lang="ru-RU" dirty="0"/>
              <a:t>Как образуется </a:t>
            </a:r>
            <a:r>
              <a:rPr lang="en-US" dirty="0"/>
              <a:t>Present Simple?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4154" y="3031065"/>
            <a:ext cx="4354514" cy="2844801"/>
          </a:xfrm>
        </p:spPr>
        <p:txBody>
          <a:bodyPr>
            <a:normAutofit/>
          </a:bodyPr>
          <a:lstStyle/>
          <a:p>
            <a:r>
              <a:rPr lang="ru-RU" sz="1800" dirty="0"/>
              <a:t>При составлении </a:t>
            </a:r>
            <a:r>
              <a:rPr lang="ru-RU" sz="1800" dirty="0" smtClean="0"/>
              <a:t>вопроса</a:t>
            </a:r>
            <a:r>
              <a:rPr lang="ru-RU" sz="1800" dirty="0"/>
              <a:t> </a:t>
            </a:r>
            <a:r>
              <a:rPr lang="ru-RU" sz="1800" dirty="0" smtClean="0"/>
              <a:t>вспомогательный </a:t>
            </a:r>
            <a:r>
              <a:rPr lang="ru-RU" sz="1800" dirty="0"/>
              <a:t>глагол </a:t>
            </a:r>
            <a:endParaRPr lang="en-US" sz="1800" dirty="0" smtClean="0"/>
          </a:p>
          <a:p>
            <a:r>
              <a:rPr lang="en-US" sz="1800" b="1" u="sng" dirty="0" smtClean="0"/>
              <a:t>Do/Does/Don’t/Doesn’t</a:t>
            </a:r>
            <a:r>
              <a:rPr lang="en-US" sz="1800" dirty="0" smtClean="0"/>
              <a:t> </a:t>
            </a:r>
          </a:p>
          <a:p>
            <a:r>
              <a:rPr lang="ru-RU" sz="1800" dirty="0" smtClean="0"/>
              <a:t>ставится </a:t>
            </a:r>
            <a:r>
              <a:rPr lang="ru-RU" sz="1800" dirty="0"/>
              <a:t>перед подлежащим и последующим глаголом. Обычно — в начало предложения.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8639" y="1933576"/>
            <a:ext cx="5192712" cy="3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70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предложения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Вспомогательный глагол (</a:t>
            </a:r>
            <a:r>
              <a:rPr lang="en-US" sz="2800" dirty="0" smtClean="0"/>
              <a:t>Do/Does/Don’t/Doesn’t</a:t>
            </a:r>
            <a:r>
              <a:rPr lang="ru-RU" sz="2800" dirty="0" smtClean="0"/>
              <a:t>)</a:t>
            </a:r>
            <a:r>
              <a:rPr lang="en-US" sz="2800" dirty="0" smtClean="0"/>
              <a:t> + </a:t>
            </a:r>
            <a:r>
              <a:rPr lang="ru-RU" sz="2800" dirty="0" smtClean="0"/>
              <a:t>Кто/Что (Подлежащее) + Глагол(Сказуемое) + другие члены предложения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Do you live in Moscow?</a:t>
            </a:r>
            <a:br>
              <a:rPr lang="en-US" sz="3200" b="1" dirty="0" smtClean="0"/>
            </a:br>
            <a:r>
              <a:rPr lang="en-US" sz="3200" b="1" dirty="0" smtClean="0"/>
              <a:t>Does he like vegetables?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79903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0" y="982131"/>
            <a:ext cx="3718455" cy="1371600"/>
          </a:xfrm>
        </p:spPr>
        <p:txBody>
          <a:bodyPr>
            <a:normAutofit/>
          </a:bodyPr>
          <a:lstStyle/>
          <a:p>
            <a:r>
              <a:rPr lang="ru-RU" sz="3600" dirty="0"/>
              <a:t>Примеры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618314"/>
            <a:ext cx="5470525" cy="362137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2844801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u="sng" dirty="0" smtClean="0"/>
              <a:t>Does</a:t>
            </a:r>
            <a:r>
              <a:rPr lang="en-US" sz="2800" dirty="0" smtClean="0"/>
              <a:t> Katy play tennis on Sundays?</a:t>
            </a:r>
            <a:br>
              <a:rPr lang="en-US" sz="2800" dirty="0" smtClean="0"/>
            </a:br>
            <a:r>
              <a:rPr lang="en-US" sz="2800" dirty="0" smtClean="0"/>
              <a:t>Yes, she </a:t>
            </a:r>
            <a:r>
              <a:rPr lang="en-US" sz="2800" b="1" u="sng" dirty="0" smtClean="0"/>
              <a:t>does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b="1" u="sng" dirty="0" smtClean="0"/>
              <a:t>Do</a:t>
            </a:r>
            <a:r>
              <a:rPr lang="en-US" sz="2800" dirty="0" smtClean="0"/>
              <a:t> you play tennis on Sundays?</a:t>
            </a:r>
            <a:br>
              <a:rPr lang="en-US" sz="2800" dirty="0" smtClean="0"/>
            </a:br>
            <a:r>
              <a:rPr lang="en-US" sz="2800" dirty="0" smtClean="0"/>
              <a:t>No, I </a:t>
            </a:r>
            <a:r>
              <a:rPr lang="en-US" sz="2800" b="1" u="sng" dirty="0" smtClean="0"/>
              <a:t>don’t.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81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1" y="982131"/>
            <a:ext cx="3718455" cy="1371600"/>
          </a:xfrm>
        </p:spPr>
        <p:txBody>
          <a:bodyPr>
            <a:normAutofit/>
          </a:bodyPr>
          <a:lstStyle/>
          <a:p>
            <a:r>
              <a:rPr lang="ru-RU" sz="4000" dirty="0"/>
              <a:t>Примеры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584094"/>
            <a:ext cx="5470525" cy="368981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2844801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Does</a:t>
            </a:r>
            <a:r>
              <a:rPr lang="en-US" sz="2800" dirty="0" smtClean="0"/>
              <a:t> he cook at home?</a:t>
            </a:r>
            <a:br>
              <a:rPr lang="en-US" sz="2800" dirty="0" smtClean="0"/>
            </a:br>
            <a:r>
              <a:rPr lang="en-US" sz="2800" dirty="0" smtClean="0"/>
              <a:t>No, he </a:t>
            </a:r>
            <a:r>
              <a:rPr lang="en-US" sz="2800" b="1" u="sng" dirty="0" smtClean="0"/>
              <a:t>doesn’t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b="1" u="sng" dirty="0" smtClean="0"/>
              <a:t>Do</a:t>
            </a:r>
            <a:r>
              <a:rPr lang="en-US" sz="2800" dirty="0" smtClean="0"/>
              <a:t> I cook at home?</a:t>
            </a:r>
            <a:br>
              <a:rPr lang="en-US" sz="2800" dirty="0" smtClean="0"/>
            </a:br>
            <a:r>
              <a:rPr lang="en-US" sz="2800" dirty="0" smtClean="0"/>
              <a:t>Yes, I </a:t>
            </a:r>
            <a:r>
              <a:rPr lang="en-US" sz="2800" b="1" u="sng" dirty="0" smtClean="0"/>
              <a:t>do</a:t>
            </a:r>
            <a:r>
              <a:rPr lang="en-US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3050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презентации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3200" b="1" dirty="0" smtClean="0"/>
              <a:t>Что </a:t>
            </a:r>
            <a:r>
              <a:rPr lang="ru-RU" sz="3200" b="1" dirty="0"/>
              <a:t>такое </a:t>
            </a:r>
            <a:r>
              <a:rPr lang="en-US" sz="3200" b="1" dirty="0"/>
              <a:t>Present Simple</a:t>
            </a:r>
            <a:r>
              <a:rPr lang="en-US" sz="3200" b="1" dirty="0" smtClean="0"/>
              <a:t>?</a:t>
            </a:r>
            <a:endParaRPr lang="ru-RU" sz="3200" b="1" dirty="0" smtClean="0"/>
          </a:p>
          <a:p>
            <a:pPr algn="ctr"/>
            <a:r>
              <a:rPr lang="ru-RU" sz="3200" b="1" dirty="0"/>
              <a:t>Когда используется </a:t>
            </a:r>
            <a:r>
              <a:rPr lang="en-US" sz="3200" b="1" dirty="0"/>
              <a:t>Present Simple</a:t>
            </a:r>
            <a:r>
              <a:rPr lang="en-US" sz="3200" b="1" dirty="0" smtClean="0"/>
              <a:t>?</a:t>
            </a:r>
            <a:endParaRPr lang="en-US" sz="3200" b="1" dirty="0"/>
          </a:p>
          <a:p>
            <a:pPr algn="ctr"/>
            <a:r>
              <a:rPr lang="ru-RU" sz="3200" b="1" dirty="0"/>
              <a:t>Как образуется </a:t>
            </a:r>
            <a:r>
              <a:rPr lang="en-US" sz="3200" b="1" dirty="0"/>
              <a:t>Present Simple</a:t>
            </a:r>
            <a:r>
              <a:rPr lang="en-US" sz="3200" b="1" dirty="0" smtClean="0"/>
              <a:t>?</a:t>
            </a:r>
            <a:endParaRPr lang="ru-RU" sz="3200" b="1" dirty="0" smtClean="0"/>
          </a:p>
          <a:p>
            <a:pPr algn="ctr"/>
            <a:r>
              <a:rPr lang="ru-RU" sz="3200" b="1" dirty="0"/>
              <a:t>Маркеры времени </a:t>
            </a:r>
            <a:r>
              <a:rPr lang="en-US" sz="3200" b="1" dirty="0"/>
              <a:t>Present </a:t>
            </a:r>
            <a:r>
              <a:rPr lang="en-US" sz="3200" b="1" dirty="0" smtClean="0"/>
              <a:t>Simple</a:t>
            </a:r>
            <a:endParaRPr lang="en-US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319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Маркеры времени </a:t>
            </a:r>
            <a:r>
              <a:rPr lang="en-US" b="1" dirty="0"/>
              <a:t>Present Simple</a:t>
            </a:r>
            <a:r>
              <a:rPr lang="en-US" sz="4800" b="1" dirty="0"/>
              <a:t/>
            </a:r>
            <a:br>
              <a:rPr lang="en-US" sz="4800" b="1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Для того, чтобы лучше </a:t>
            </a:r>
            <a:r>
              <a:rPr lang="ru-RU" dirty="0" smtClean="0"/>
              <a:t>понять </a:t>
            </a:r>
            <a:r>
              <a:rPr lang="ru-RU" dirty="0"/>
              <a:t>где и когда </a:t>
            </a:r>
            <a:r>
              <a:rPr lang="ru-RU" dirty="0" smtClean="0"/>
              <a:t>употребляется </a:t>
            </a:r>
            <a:r>
              <a:rPr lang="ru-RU" dirty="0"/>
              <a:t> </a:t>
            </a:r>
            <a:r>
              <a:rPr lang="en-US" dirty="0"/>
              <a:t>Present </a:t>
            </a:r>
            <a:r>
              <a:rPr lang="en-US" dirty="0" smtClean="0"/>
              <a:t>Simple</a:t>
            </a:r>
            <a:r>
              <a:rPr lang="ru-RU" dirty="0" smtClean="0"/>
              <a:t>, нужно обратить </a:t>
            </a:r>
            <a:r>
              <a:rPr lang="ru-RU" dirty="0"/>
              <a:t>внимание на </a:t>
            </a:r>
            <a:r>
              <a:rPr lang="ru-RU" dirty="0" smtClean="0"/>
              <a:t>специальные слова-маркеры. </a:t>
            </a:r>
            <a:br>
              <a:rPr lang="ru-RU" dirty="0" smtClean="0"/>
            </a:br>
            <a:r>
              <a:rPr lang="ru-RU" dirty="0" smtClean="0"/>
              <a:t>Обычно для</a:t>
            </a:r>
            <a:r>
              <a:rPr lang="ru-RU" dirty="0"/>
              <a:t> </a:t>
            </a:r>
            <a:r>
              <a:rPr lang="en-US" dirty="0"/>
              <a:t>Present Simple </a:t>
            </a:r>
            <a:r>
              <a:rPr lang="ru-RU" dirty="0" smtClean="0"/>
              <a:t>такими словами являются </a:t>
            </a:r>
            <a:r>
              <a:rPr lang="ru-RU" dirty="0"/>
              <a:t>наречия ( </a:t>
            </a:r>
            <a:r>
              <a:rPr lang="en-US" b="1" dirty="0"/>
              <a:t>often, always, usually, etc. </a:t>
            </a:r>
            <a:r>
              <a:rPr lang="en-US" dirty="0"/>
              <a:t>) </a:t>
            </a:r>
            <a:r>
              <a:rPr lang="ru-RU" dirty="0"/>
              <a:t>и указатели времени ( </a:t>
            </a:r>
            <a:r>
              <a:rPr lang="en-US" b="1" dirty="0"/>
              <a:t>every day, in the morning, on Fridays, etc. </a:t>
            </a:r>
            <a:r>
              <a:rPr lang="en-US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48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en-US" dirty="0" smtClean="0"/>
              <a:t>Present Simple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fontAlgn="base">
              <a:buNone/>
            </a:pPr>
            <a:r>
              <a:rPr lang="en-US" dirty="0" smtClean="0"/>
              <a:t>Present Simple - </a:t>
            </a:r>
            <a:r>
              <a:rPr lang="ru-RU" dirty="0" smtClean="0"/>
              <a:t> </a:t>
            </a:r>
            <a:r>
              <a:rPr lang="ru-RU" dirty="0"/>
              <a:t>простое настоящее время, </a:t>
            </a:r>
            <a:r>
              <a:rPr lang="ru-RU" dirty="0" smtClean="0"/>
              <a:t>которое обозначает </a:t>
            </a:r>
            <a:r>
              <a:rPr lang="ru-RU" dirty="0"/>
              <a:t>действие в </a:t>
            </a:r>
            <a:r>
              <a:rPr lang="ru-RU" dirty="0" smtClean="0"/>
              <a:t> </a:t>
            </a:r>
            <a:r>
              <a:rPr lang="ru-RU" dirty="0"/>
              <a:t>широком </a:t>
            </a:r>
            <a:r>
              <a:rPr lang="ru-RU" dirty="0" smtClean="0"/>
              <a:t>смысле </a:t>
            </a:r>
            <a:r>
              <a:rPr lang="ru-RU" dirty="0"/>
              <a:t>слова. </a:t>
            </a:r>
            <a:r>
              <a:rPr lang="ru-RU" dirty="0" smtClean="0"/>
              <a:t>Одно </a:t>
            </a:r>
            <a:r>
              <a:rPr lang="ru-RU" dirty="0"/>
              <a:t>из самых распространенных </a:t>
            </a:r>
            <a:r>
              <a:rPr lang="ru-RU" dirty="0" smtClean="0"/>
              <a:t>форм </a:t>
            </a:r>
            <a:r>
              <a:rPr lang="ru-RU" dirty="0"/>
              <a:t>в английском языке для описания </a:t>
            </a:r>
            <a:r>
              <a:rPr lang="ru-RU" dirty="0" smtClean="0"/>
              <a:t>действий.</a:t>
            </a:r>
            <a:br>
              <a:rPr lang="ru-RU" dirty="0" smtClean="0"/>
            </a:br>
            <a:r>
              <a:rPr lang="ru-RU" dirty="0" smtClean="0"/>
              <a:t>Действия обычно </a:t>
            </a:r>
            <a:r>
              <a:rPr lang="ru-RU" dirty="0"/>
              <a:t>связаны с </a:t>
            </a:r>
            <a:r>
              <a:rPr lang="ru-RU" dirty="0" smtClean="0"/>
              <a:t>хобби, привычками, какими-либо ежедневными событиями </a:t>
            </a:r>
            <a:r>
              <a:rPr lang="ru-RU" dirty="0"/>
              <a:t>вроде подъема по </a:t>
            </a:r>
            <a:r>
              <a:rPr lang="ru-RU" dirty="0" smtClean="0"/>
              <a:t>утрам, завтрака, принятия душа </a:t>
            </a:r>
            <a:r>
              <a:rPr lang="ru-RU" dirty="0"/>
              <a:t>или чем-то, </a:t>
            </a:r>
            <a:r>
              <a:rPr lang="ru-RU" dirty="0" smtClean="0"/>
              <a:t>что </a:t>
            </a:r>
            <a:r>
              <a:rPr lang="ru-RU" dirty="0"/>
              <a:t>случается </a:t>
            </a:r>
            <a:r>
              <a:rPr lang="ru-RU" dirty="0" smtClean="0"/>
              <a:t>постоянно и регулярно.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448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Simple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6813" y="2476500"/>
            <a:ext cx="4649785" cy="3311789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95402" y="2476500"/>
            <a:ext cx="4685107" cy="33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9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Когда используется </a:t>
            </a:r>
            <a:r>
              <a:rPr lang="en-US" dirty="0"/>
              <a:t>Present Simple?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fontAlgn="base">
              <a:buNone/>
            </a:pPr>
            <a:r>
              <a:rPr lang="ru-RU" dirty="0" err="1"/>
              <a:t>Present</a:t>
            </a:r>
            <a:r>
              <a:rPr lang="ru-RU" dirty="0"/>
              <a:t> </a:t>
            </a:r>
            <a:r>
              <a:rPr lang="ru-RU" dirty="0" err="1"/>
              <a:t>Simple</a:t>
            </a:r>
            <a:r>
              <a:rPr lang="ru-RU" dirty="0"/>
              <a:t> используется в описании действий, которые происходят постоянно, на </a:t>
            </a:r>
            <a:r>
              <a:rPr lang="ru-RU" dirty="0" smtClean="0"/>
              <a:t>регулярной основе</a:t>
            </a:r>
            <a:r>
              <a:rPr lang="ru-RU" dirty="0"/>
              <a:t>, но не привязаны к моменту речи.</a:t>
            </a:r>
          </a:p>
          <a:p>
            <a:pPr marL="0" indent="0" algn="just" fontAlgn="base">
              <a:buNone/>
            </a:pPr>
            <a:r>
              <a:rPr lang="ru-RU" dirty="0" err="1" smtClean="0"/>
              <a:t>Present</a:t>
            </a:r>
            <a:r>
              <a:rPr lang="ru-RU" dirty="0"/>
              <a:t> </a:t>
            </a:r>
            <a:r>
              <a:rPr lang="ru-RU" dirty="0" err="1"/>
              <a:t>Simple</a:t>
            </a:r>
            <a:r>
              <a:rPr lang="ru-RU" dirty="0"/>
              <a:t> уместно </a:t>
            </a:r>
            <a:r>
              <a:rPr lang="ru-RU" dirty="0" smtClean="0"/>
              <a:t>употреблять, в </a:t>
            </a:r>
            <a:r>
              <a:rPr lang="ru-RU" dirty="0"/>
              <a:t>тех случаях, когда мы хотим рассказать </a:t>
            </a:r>
            <a:r>
              <a:rPr lang="ru-RU" dirty="0" smtClean="0"/>
              <a:t>об известных фактах, о наших ежедневых действиях.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52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Определите по картинке, можно ли в этой ситуации использовать </a:t>
            </a:r>
            <a:r>
              <a:rPr lang="en-US" sz="4000" dirty="0" smtClean="0"/>
              <a:t>Present Simple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6329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Simple?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161922" y="2370402"/>
            <a:ext cx="4718304" cy="576262"/>
          </a:xfrm>
        </p:spPr>
        <p:txBody>
          <a:bodyPr/>
          <a:lstStyle/>
          <a:p>
            <a:pPr algn="ctr"/>
            <a:r>
              <a:rPr lang="ru-RU" dirty="0" smtClean="0"/>
              <a:t>Делать домашнее задание</a:t>
            </a:r>
            <a:endParaRPr lang="ru-RU" dirty="0"/>
          </a:p>
        </p:txBody>
      </p:sp>
      <p:pic>
        <p:nvPicPr>
          <p:cNvPr id="3074" name="Picture 2" descr="Помогать ли школьнику делать уроки? - 35меди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5565" y="3234795"/>
            <a:ext cx="3951017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Вставать в школу каждый будний день</a:t>
            </a:r>
            <a:endParaRPr lang="ru-RU" sz="24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65107" y="3243263"/>
            <a:ext cx="3948112" cy="26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7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Simple?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295400" y="2442899"/>
            <a:ext cx="4572000" cy="576262"/>
          </a:xfrm>
        </p:spPr>
        <p:txBody>
          <a:bodyPr/>
          <a:lstStyle/>
          <a:p>
            <a:pPr algn="ctr"/>
            <a:r>
              <a:rPr lang="ru-RU" sz="2400" dirty="0" smtClean="0"/>
              <a:t>Каждодневное занятие спортом</a:t>
            </a:r>
            <a:endParaRPr lang="ru-RU" sz="2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8014" y="3019161"/>
            <a:ext cx="4259172" cy="2750469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180010" y="2476500"/>
            <a:ext cx="4718304" cy="576262"/>
          </a:xfrm>
        </p:spPr>
        <p:txBody>
          <a:bodyPr/>
          <a:lstStyle/>
          <a:p>
            <a:pPr algn="ctr"/>
            <a:r>
              <a:rPr lang="ru-RU" dirty="0" smtClean="0"/>
              <a:t>У собаки 4 лапки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68761" y="3019161"/>
            <a:ext cx="4118063" cy="27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7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9149" y="965200"/>
            <a:ext cx="4124325" cy="1371600"/>
          </a:xfrm>
        </p:spPr>
        <p:txBody>
          <a:bodyPr>
            <a:normAutofit/>
          </a:bodyPr>
          <a:lstStyle/>
          <a:p>
            <a:r>
              <a:rPr lang="ru-RU" dirty="0"/>
              <a:t>Как образуется </a:t>
            </a:r>
            <a:r>
              <a:rPr lang="en-US" dirty="0"/>
              <a:t>Present Simple?</a:t>
            </a:r>
            <a:br>
              <a:rPr lang="en-US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88"/>
          <a:stretch/>
        </p:blipFill>
        <p:spPr>
          <a:xfrm>
            <a:off x="5305425" y="965200"/>
            <a:ext cx="6043253" cy="4775200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819148" y="2336800"/>
            <a:ext cx="4124326" cy="3403600"/>
          </a:xfrm>
        </p:spPr>
        <p:txBody>
          <a:bodyPr>
            <a:noAutofit/>
          </a:bodyPr>
          <a:lstStyle/>
          <a:p>
            <a:r>
              <a:rPr lang="ru-RU" sz="2000" dirty="0"/>
              <a:t>Д</a:t>
            </a:r>
            <a:r>
              <a:rPr lang="ru-RU" sz="2000" dirty="0" smtClean="0"/>
              <a:t>ля </a:t>
            </a:r>
            <a:r>
              <a:rPr lang="ru-RU" sz="2000" dirty="0"/>
              <a:t>образования утвердительного предложения нужно взять </a:t>
            </a:r>
            <a:r>
              <a:rPr lang="ru-RU" sz="2000" dirty="0" smtClean="0"/>
              <a:t>глагол </a:t>
            </a:r>
            <a:r>
              <a:rPr lang="ru-RU" sz="2000" dirty="0"/>
              <a:t>без частицы </a:t>
            </a:r>
            <a:r>
              <a:rPr lang="ru-RU" sz="2000" b="1" u="sng" dirty="0" err="1"/>
              <a:t>to</a:t>
            </a:r>
            <a:r>
              <a:rPr lang="ru-RU" sz="2000" dirty="0"/>
              <a:t>, </a:t>
            </a:r>
            <a:r>
              <a:rPr lang="ru-RU" sz="2000" dirty="0" smtClean="0"/>
              <a:t>или </a:t>
            </a:r>
            <a:r>
              <a:rPr lang="ru-RU" sz="2000" dirty="0"/>
              <a:t>же добавить к нему окончание </a:t>
            </a:r>
            <a:r>
              <a:rPr lang="ru-RU" sz="2000" b="1" u="sng" dirty="0"/>
              <a:t>–s/</a:t>
            </a:r>
            <a:r>
              <a:rPr lang="ru-RU" sz="2000" b="1" u="sng" dirty="0" err="1"/>
              <a:t>es</a:t>
            </a:r>
            <a:r>
              <a:rPr lang="ru-RU" sz="2000" dirty="0"/>
              <a:t> для 3 лица единственного числа, </a:t>
            </a:r>
            <a:r>
              <a:rPr lang="ru-RU" sz="2000" dirty="0" smtClean="0"/>
              <a:t>(он</a:t>
            </a:r>
            <a:r>
              <a:rPr lang="ru-RU" sz="2000" dirty="0"/>
              <a:t>, она, оно – </a:t>
            </a:r>
            <a:r>
              <a:rPr lang="ru-RU" sz="2000" dirty="0" err="1"/>
              <a:t>he</a:t>
            </a:r>
            <a:r>
              <a:rPr lang="ru-RU" sz="2000" dirty="0"/>
              <a:t>, </a:t>
            </a:r>
            <a:r>
              <a:rPr lang="ru-RU" sz="2000" dirty="0" err="1"/>
              <a:t>she</a:t>
            </a:r>
            <a:r>
              <a:rPr lang="ru-RU" sz="2000" dirty="0"/>
              <a:t>, </a:t>
            </a:r>
            <a:r>
              <a:rPr lang="ru-RU" sz="2000" dirty="0" err="1"/>
              <a:t>it</a:t>
            </a:r>
            <a:r>
              <a:rPr lang="ru-RU" sz="2000" dirty="0" smtClean="0"/>
              <a:t>;)</a:t>
            </a:r>
            <a:r>
              <a:rPr lang="ru-RU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В</a:t>
            </a:r>
            <a:r>
              <a:rPr lang="ru-RU" sz="2000" dirty="0"/>
              <a:t> </a:t>
            </a:r>
            <a:r>
              <a:rPr lang="ru-RU" sz="2000" dirty="0" err="1"/>
              <a:t>Present</a:t>
            </a:r>
            <a:r>
              <a:rPr lang="ru-RU" sz="2000" dirty="0"/>
              <a:t> </a:t>
            </a:r>
            <a:r>
              <a:rPr lang="ru-RU" sz="2000" dirty="0" err="1"/>
              <a:t>Simple</a:t>
            </a:r>
            <a:r>
              <a:rPr lang="ru-RU" sz="2000" dirty="0"/>
              <a:t> форма глагола практически всегда совпадает с изначальной.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Иногда добавляется вспомогательный глагол </a:t>
            </a:r>
            <a:r>
              <a:rPr lang="en-US" sz="2000" b="1" u="sng" dirty="0" smtClean="0"/>
              <a:t>Do/Does</a:t>
            </a: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12714990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103</TotalTime>
  <Words>206</Words>
  <Application>Microsoft Office PowerPoint</Application>
  <PresentationFormat>Широкоэкранный</PresentationFormat>
  <Paragraphs>51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Garamond</vt:lpstr>
      <vt:lpstr>Натуральные материалы</vt:lpstr>
      <vt:lpstr>Present Simple</vt:lpstr>
      <vt:lpstr>План презентации</vt:lpstr>
      <vt:lpstr>Что такое Present Simple</vt:lpstr>
      <vt:lpstr>Present Simple</vt:lpstr>
      <vt:lpstr>Когда используется Present Simple? </vt:lpstr>
      <vt:lpstr>Задание</vt:lpstr>
      <vt:lpstr>Present Simple?</vt:lpstr>
      <vt:lpstr>Present Simple?</vt:lpstr>
      <vt:lpstr>Как образуется Present Simple? </vt:lpstr>
      <vt:lpstr>Схема предложения</vt:lpstr>
      <vt:lpstr>Примеры</vt:lpstr>
      <vt:lpstr>Примеры</vt:lpstr>
      <vt:lpstr>Как образуется Present Simple?</vt:lpstr>
      <vt:lpstr>Схема предложения</vt:lpstr>
      <vt:lpstr>Примеры</vt:lpstr>
      <vt:lpstr>Как образуется Present Simple?</vt:lpstr>
      <vt:lpstr>Схема предложения</vt:lpstr>
      <vt:lpstr>Примеры</vt:lpstr>
      <vt:lpstr>Примеры</vt:lpstr>
      <vt:lpstr>Маркеры времени Present Simple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Simple</dc:title>
  <dc:creator>Мария Ванькова</dc:creator>
  <cp:lastModifiedBy>Мария Ванькова</cp:lastModifiedBy>
  <cp:revision>19</cp:revision>
  <dcterms:created xsi:type="dcterms:W3CDTF">2024-09-06T04:04:42Z</dcterms:created>
  <dcterms:modified xsi:type="dcterms:W3CDTF">2024-09-06T05:48:16Z</dcterms:modified>
</cp:coreProperties>
</file>