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7" r:id="rId4"/>
    <p:sldId id="265" r:id="rId5"/>
    <p:sldId id="260" r:id="rId6"/>
    <p:sldId id="261" r:id="rId7"/>
    <p:sldId id="262" r:id="rId8"/>
    <p:sldId id="266" r:id="rId9"/>
    <p:sldId id="263" r:id="rId10"/>
    <p:sldId id="264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740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9_02.jpg"/>
          <p:cNvPicPr preferRelativeResize="0">
            <a:picLocks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754112" y="0"/>
            <a:ext cx="73152" cy="6858000"/>
          </a:xfrm>
          <a:prstGeom prst="rect">
            <a:avLst/>
          </a:prstGeom>
        </p:spPr>
      </p:pic>
      <p:pic>
        <p:nvPicPr>
          <p:cNvPr id="7" name="Picture 6" descr="1_0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810500" y="0"/>
            <a:ext cx="1333500" cy="6858000"/>
          </a:xfrm>
          <a:prstGeom prst="rect">
            <a:avLst/>
          </a:prstGeom>
        </p:spPr>
      </p:pic>
      <p:grpSp>
        <p:nvGrpSpPr>
          <p:cNvPr id="4" name="Group 17"/>
          <p:cNvGrpSpPr/>
          <p:nvPr/>
        </p:nvGrpSpPr>
        <p:grpSpPr>
          <a:xfrm>
            <a:off x="0" y="6630352"/>
            <a:ext cx="9144000" cy="228600"/>
            <a:chOff x="0" y="6582727"/>
            <a:chExt cx="9144000" cy="228600"/>
          </a:xfrm>
        </p:grpSpPr>
        <p:sp>
          <p:nvSpPr>
            <p:cNvPr id="10" name="Rectangle 9"/>
            <p:cNvSpPr/>
            <p:nvPr/>
          </p:nvSpPr>
          <p:spPr>
            <a:xfrm>
              <a:off x="7813040" y="6582727"/>
              <a:ext cx="1330960" cy="228600"/>
            </a:xfrm>
            <a:prstGeom prst="rect">
              <a:avLst/>
            </a:pr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134101" y="6582727"/>
              <a:ext cx="1609724" cy="2286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0" y="6582727"/>
              <a:ext cx="6096000" cy="2286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371600"/>
            <a:ext cx="6781800" cy="1069975"/>
          </a:xfrm>
        </p:spPr>
        <p:txBody>
          <a:bodyPr bIns="0" anchor="b" anchorCtr="0">
            <a:noAutofit/>
          </a:bodyPr>
          <a:lstStyle>
            <a:lvl1pPr>
              <a:defRPr sz="42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438400"/>
            <a:ext cx="6781800" cy="762000"/>
          </a:xfrm>
        </p:spPr>
        <p:txBody>
          <a:bodyPr lIns="0" tIns="0" rIns="0">
            <a:normAutofit/>
          </a:bodyPr>
          <a:lstStyle>
            <a:lvl1pPr marL="0" indent="0" algn="l">
              <a:buNone/>
              <a:defRPr sz="2400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>
          <a:xfrm>
            <a:off x="6210300" y="6610350"/>
            <a:ext cx="1524000" cy="2286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01.09.2024</a:t>
            </a:fld>
            <a:endParaRPr lang="ru-RU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>
          <a:xfrm>
            <a:off x="7924800" y="6610350"/>
            <a:ext cx="1198880" cy="228600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>
          <a:xfrm>
            <a:off x="457200" y="6611112"/>
            <a:ext cx="5600700" cy="22860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grpSp>
        <p:nvGrpSpPr>
          <p:cNvPr id="4" name="Group 10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12" name="Rectangle 11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01.09.2024</a:t>
            </a:fld>
            <a:endParaRPr lang="ru-RU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1" name="Picture 10" descr="bar_06.png"/>
          <p:cNvPicPr>
            <a:picLocks noChangeAspect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pic>
        <p:nvPicPr>
          <p:cNvPr id="14" name="Picture 13" descr="2_0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89085"/>
            <a:ext cx="2057400" cy="553707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85216"/>
            <a:ext cx="6019800" cy="554126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grpSp>
        <p:nvGrpSpPr>
          <p:cNvPr id="4" name="Group 10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12" name="Rectangle 11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01.09.2024</a:t>
            </a:fld>
            <a:endParaRPr lang="ru-RU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1" name="Picture 10" descr="bar_06.png"/>
          <p:cNvPicPr>
            <a:picLocks noChangeAspect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pic>
        <p:nvPicPr>
          <p:cNvPr id="14" name="Picture 13" descr="2_0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0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32" name="Rectangle 31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3" name="Picture 12" descr="bar_06.png"/>
          <p:cNvPicPr>
            <a:picLocks noChangeAspect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pic>
        <p:nvPicPr>
          <p:cNvPr id="10" name="Picture 9" descr="2_0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01.09.2024</a:t>
            </a:fld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2"/>
          <p:cNvGrpSpPr/>
          <p:nvPr/>
        </p:nvGrpSpPr>
        <p:grpSpPr>
          <a:xfrm>
            <a:off x="1438274" y="6629400"/>
            <a:ext cx="7705726" cy="228600"/>
            <a:chOff x="1438274" y="6629400"/>
            <a:chExt cx="7705726" cy="228600"/>
          </a:xfrm>
        </p:grpSpPr>
        <p:sp>
          <p:nvSpPr>
            <p:cNvPr id="27" name="Rectangle 26"/>
            <p:cNvSpPr/>
            <p:nvPr/>
          </p:nvSpPr>
          <p:spPr>
            <a:xfrm>
              <a:off x="8763000" y="662940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7142480" y="662940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438274" y="6629400"/>
              <a:ext cx="5663565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5245101"/>
            <a:ext cx="6934199" cy="1155700"/>
          </a:xfrm>
        </p:spPr>
        <p:txBody>
          <a:bodyPr anchor="t">
            <a:normAutofit/>
          </a:bodyPr>
          <a:lstStyle>
            <a:lvl1pPr algn="r">
              <a:defRPr sz="4200" b="0" i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52600" y="4114800"/>
            <a:ext cx="6934199" cy="1130300"/>
          </a:xfrm>
        </p:spPr>
        <p:txBody>
          <a:bodyPr anchor="b">
            <a:normAutofit/>
          </a:bodyPr>
          <a:lstStyle>
            <a:lvl1pPr marL="0" indent="0" algn="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pic>
        <p:nvPicPr>
          <p:cNvPr id="10" name="Picture 9" descr="9_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363980" cy="6858000"/>
          </a:xfrm>
          <a:prstGeom prst="rect">
            <a:avLst/>
          </a:prstGeom>
        </p:spPr>
      </p:pic>
      <p:sp>
        <p:nvSpPr>
          <p:cNvPr id="24" name="Date Placeholder 23"/>
          <p:cNvSpPr>
            <a:spLocks noGrp="1"/>
          </p:cNvSpPr>
          <p:nvPr>
            <p:ph type="dt" sz="half" idx="10"/>
          </p:nvPr>
        </p:nvSpPr>
        <p:spPr>
          <a:xfrm>
            <a:off x="7162800" y="6610350"/>
            <a:ext cx="1524000" cy="246888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01.09.2024</a:t>
            </a:fld>
            <a:endParaRPr lang="ru-RU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1"/>
          </p:nvPr>
        </p:nvSpPr>
        <p:spPr>
          <a:xfrm>
            <a:off x="8742680" y="6610350"/>
            <a:ext cx="381000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6" name="Footer Placeholder 25"/>
          <p:cNvSpPr>
            <a:spLocks noGrp="1"/>
          </p:cNvSpPr>
          <p:nvPr>
            <p:ph type="ftr" sz="quarter" idx="12"/>
          </p:nvPr>
        </p:nvSpPr>
        <p:spPr>
          <a:xfrm>
            <a:off x="1524000" y="6610350"/>
            <a:ext cx="5562600" cy="247650"/>
          </a:xfrm>
        </p:spPr>
        <p:txBody>
          <a:bodyPr/>
          <a:lstStyle/>
          <a:p>
            <a:endParaRPr lang="ru-RU"/>
          </a:p>
        </p:txBody>
      </p:sp>
      <p:pic>
        <p:nvPicPr>
          <p:cNvPr id="20" name="Picture 19" descr="vert_bar_02.png"/>
          <p:cNvPicPr preferRelativeResize="0">
            <a:picLocks/>
          </p:cNvPicPr>
          <p:nvPr/>
        </p:nvPicPr>
        <p:blipFill>
          <a:blip r:embed="rId3" cstate="print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362456" y="0"/>
            <a:ext cx="73152" cy="6858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bar_06.png"/>
          <p:cNvPicPr>
            <a:picLocks noChangeAspect="1"/>
          </p:cNvPicPr>
          <p:nvPr/>
        </p:nvPicPr>
        <p:blipFill>
          <a:blip r:embed="rId2" cstate="print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pic>
        <p:nvPicPr>
          <p:cNvPr id="12" name="Picture 11" descr="3_0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  <p:sp>
        <p:nvSpPr>
          <p:cNvPr id="14" name="Content Placeholder 13"/>
          <p:cNvSpPr>
            <a:spLocks noGrp="1"/>
          </p:cNvSpPr>
          <p:nvPr>
            <p:ph sz="quarter" idx="13"/>
          </p:nvPr>
        </p:nvSpPr>
        <p:spPr>
          <a:xfrm>
            <a:off x="457200" y="1981200"/>
            <a:ext cx="40386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6" name="Content Placeholder 15"/>
          <p:cNvSpPr>
            <a:spLocks noGrp="1"/>
          </p:cNvSpPr>
          <p:nvPr>
            <p:ph sz="quarter" idx="14"/>
          </p:nvPr>
        </p:nvSpPr>
        <p:spPr>
          <a:xfrm>
            <a:off x="4648200" y="1981200"/>
            <a:ext cx="40386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grpSp>
        <p:nvGrpSpPr>
          <p:cNvPr id="3" name="Group 14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17" name="Rectangle 16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01.09.2024</a:t>
            </a:fld>
            <a:endParaRPr lang="ru-RU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981200"/>
            <a:ext cx="4040188" cy="411162"/>
          </a:xfrm>
        </p:spPr>
        <p:txBody>
          <a:bodyPr lIns="0" rIns="0" anchor="b">
            <a:noAutofit/>
          </a:bodyPr>
          <a:lstStyle>
            <a:lvl1pPr marL="0" indent="0">
              <a:lnSpc>
                <a:spcPct val="100000"/>
              </a:lnSpc>
              <a:buNone/>
              <a:defRPr sz="1600" b="1" i="0" cap="all" spc="1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pic>
        <p:nvPicPr>
          <p:cNvPr id="14" name="Picture 13" descr="4_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  <p:sp>
        <p:nvSpPr>
          <p:cNvPr id="15" name="Text Placeholder 2"/>
          <p:cNvSpPr>
            <a:spLocks noGrp="1"/>
          </p:cNvSpPr>
          <p:nvPr>
            <p:ph type="body" idx="13"/>
          </p:nvPr>
        </p:nvSpPr>
        <p:spPr>
          <a:xfrm>
            <a:off x="4648200" y="1981200"/>
            <a:ext cx="4040188" cy="411162"/>
          </a:xfrm>
        </p:spPr>
        <p:txBody>
          <a:bodyPr lIns="0" rIns="0" anchor="b">
            <a:noAutofit/>
          </a:bodyPr>
          <a:lstStyle>
            <a:lvl1pPr marL="0" indent="0">
              <a:lnSpc>
                <a:spcPct val="100000"/>
              </a:lnSpc>
              <a:buNone/>
              <a:defRPr sz="1600" b="1" i="0" cap="all" spc="1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4"/>
          </p:nvPr>
        </p:nvSpPr>
        <p:spPr>
          <a:xfrm>
            <a:off x="457200" y="2438400"/>
            <a:ext cx="4038600" cy="3657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9" name="Content Placeholder 18"/>
          <p:cNvSpPr>
            <a:spLocks noGrp="1"/>
          </p:cNvSpPr>
          <p:nvPr>
            <p:ph sz="quarter" idx="15"/>
          </p:nvPr>
        </p:nvSpPr>
        <p:spPr>
          <a:xfrm>
            <a:off x="4648200" y="2438400"/>
            <a:ext cx="4038600" cy="3657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pic>
        <p:nvPicPr>
          <p:cNvPr id="16" name="Picture 15" descr="bar_06.png"/>
          <p:cNvPicPr>
            <a:picLocks noChangeAspect="1"/>
          </p:cNvPicPr>
          <p:nvPr/>
        </p:nvPicPr>
        <p:blipFill>
          <a:blip r:embed="rId3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grpSp>
        <p:nvGrpSpPr>
          <p:cNvPr id="4" name="Group 17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20" name="Rectangle 19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Date Placeholder 22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01.09.2024</a:t>
            </a:fld>
            <a:endParaRPr lang="ru-RU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5" name="Footer Placeholder 24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pic>
        <p:nvPicPr>
          <p:cNvPr id="10" name="Picture 9" descr="2_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  <p:pic>
        <p:nvPicPr>
          <p:cNvPr id="11" name="Picture 10" descr="bar_06.png"/>
          <p:cNvPicPr>
            <a:picLocks noChangeAspect="1"/>
          </p:cNvPicPr>
          <p:nvPr/>
        </p:nvPicPr>
        <p:blipFill>
          <a:blip r:embed="rId3" cstate="print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grpSp>
        <p:nvGrpSpPr>
          <p:cNvPr id="3" name="Group 11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13" name="Rectangle 12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01.09.2024</a:t>
            </a:fld>
            <a:endParaRPr lang="ru-RU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10" name="Rectangle 9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01.09.2024</a:t>
            </a:fld>
            <a:endParaRPr lang="ru-R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3_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  <p:sp>
        <p:nvSpPr>
          <p:cNvPr id="13" name="Text Placeholder 2"/>
          <p:cNvSpPr>
            <a:spLocks noGrp="1"/>
          </p:cNvSpPr>
          <p:nvPr>
            <p:ph type="title"/>
          </p:nvPr>
        </p:nvSpPr>
        <p:spPr>
          <a:xfrm>
            <a:off x="457200" y="1524000"/>
            <a:ext cx="3352800" cy="914400"/>
          </a:xfrm>
        </p:spPr>
        <p:txBody>
          <a:bodyPr lIns="0" rIns="0"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i="0" cap="all" spc="1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4419600" y="1524000"/>
            <a:ext cx="42672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>
          <a:xfrm>
            <a:off x="457201" y="2514599"/>
            <a:ext cx="3352800" cy="3127248"/>
          </a:xfrm>
        </p:spPr>
        <p:txBody>
          <a:bodyPr/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pic>
        <p:nvPicPr>
          <p:cNvPr id="14" name="Picture 13" descr="bar_06.png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grpSp>
        <p:nvGrpSpPr>
          <p:cNvPr id="2" name="Group 15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17" name="Rectangle 16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01.09.2024</a:t>
            </a:fld>
            <a:endParaRPr lang="ru-RU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5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13" name="Rectangle 12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048"/>
            <a:ext cx="3355848" cy="914400"/>
          </a:xfrm>
        </p:spPr>
        <p:txBody>
          <a:bodyPr anchor="b">
            <a:normAutofit/>
          </a:bodyPr>
          <a:lstStyle>
            <a:lvl1pPr algn="l">
              <a:defRPr lang="en-US" sz="1800" b="1" i="0" kern="1200" cap="all" spc="100" baseline="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 typeface="Wingdings" pitchFamily="2" charset="2"/>
              <a:buNone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25696" y="1554480"/>
            <a:ext cx="4270248" cy="4059936"/>
          </a:xfrm>
          <a:solidFill>
            <a:schemeClr val="bg1"/>
          </a:solidFill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514600"/>
            <a:ext cx="3355848" cy="3127248"/>
          </a:xfrm>
        </p:spPr>
        <p:txBody>
          <a:bodyPr/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lang="en-US" sz="1400" kern="1200" baseline="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8" name="Picture 7" descr="4_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  <p:pic>
        <p:nvPicPr>
          <p:cNvPr id="9" name="Picture 8" descr="bar_06.png"/>
          <p:cNvPicPr>
            <a:picLocks noChangeAspect="1"/>
          </p:cNvPicPr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cxnSp>
        <p:nvCxnSpPr>
          <p:cNvPr id="10" name="Straight Connector 9"/>
          <p:cNvCxnSpPr/>
          <p:nvPr/>
        </p:nvCxnSpPr>
        <p:spPr>
          <a:xfrm>
            <a:off x="4419600" y="1524000"/>
            <a:ext cx="4267200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419600" y="5637212"/>
            <a:ext cx="4267200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34000">
                <a:schemeClr val="bg1">
                  <a:lumMod val="75000"/>
                  <a:alpha val="61000"/>
                </a:schemeClr>
              </a:gs>
              <a:gs pos="38000">
                <a:schemeClr val="bg1">
                  <a:lumMod val="75000"/>
                  <a:alpha val="76000"/>
                </a:schemeClr>
              </a:gs>
              <a:gs pos="100000">
                <a:schemeClr val="bg1"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9144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981200"/>
            <a:ext cx="8229600" cy="414496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62800" y="6610350"/>
            <a:ext cx="15240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aseline="0">
                <a:solidFill>
                  <a:schemeClr val="tx1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01.09.2024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610350"/>
            <a:ext cx="66294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aseline="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42680" y="6610350"/>
            <a:ext cx="3810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aseline="0">
                <a:solidFill>
                  <a:schemeClr val="tx1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Font typeface="Wingdings" pitchFamily="2" charset="2"/>
        <a:buChar char="§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Font typeface="Wingdings" pitchFamily="2" charset="2"/>
        <a:buNone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1">
            <a:lumMod val="50000"/>
            <a:lumOff val="50000"/>
          </a:schemeClr>
        </a:buClr>
        <a:buFont typeface="Wingdings" pitchFamily="2" charset="2"/>
        <a:buNone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1">
            <a:lumMod val="50000"/>
            <a:lumOff val="50000"/>
          </a:schemeClr>
        </a:buClr>
        <a:buFont typeface="Wingdings" pitchFamily="2" charset="2"/>
        <a:buNone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FontTx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FontTx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FontTx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FontTx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835696" y="1124744"/>
            <a:ext cx="6934199" cy="172819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5400" b="1" dirty="0" smtClean="0">
                <a:latin typeface="Impact" panose="020B0806030902050204" pitchFamily="34" charset="0"/>
              </a:rPr>
              <a:t>ДЕЛЕНИЕ  ОКРУЖНОСТИ </a:t>
            </a:r>
            <a:br>
              <a:rPr lang="ru-RU" sz="5400" b="1" dirty="0" smtClean="0">
                <a:latin typeface="Impact" panose="020B0806030902050204" pitchFamily="34" charset="0"/>
              </a:rPr>
            </a:br>
            <a:r>
              <a:rPr lang="ru-RU" sz="5400" b="1" dirty="0" smtClean="0">
                <a:latin typeface="Impact" panose="020B0806030902050204" pitchFamily="34" charset="0"/>
              </a:rPr>
              <a:t>НА РАВНЫЕ ЧАСТИ</a:t>
            </a:r>
            <a:endParaRPr lang="ru-RU" sz="5400" b="1" dirty="0">
              <a:latin typeface="Impact" panose="020B0806030902050204" pitchFamily="34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1752600" y="3573016"/>
            <a:ext cx="6934199" cy="1672084"/>
          </a:xfrm>
        </p:spPr>
        <p:txBody>
          <a:bodyPr>
            <a:normAutofit fontScale="55000" lnSpcReduction="20000"/>
          </a:bodyPr>
          <a:lstStyle/>
          <a:p>
            <a:r>
              <a:rPr lang="ru-RU" sz="5800" b="1" dirty="0" smtClean="0">
                <a:solidFill>
                  <a:schemeClr val="tx2">
                    <a:lumMod val="75000"/>
                  </a:schemeClr>
                </a:solidFill>
              </a:rPr>
              <a:t>Урок черчения</a:t>
            </a:r>
            <a:r>
              <a:rPr lang="ru-RU" sz="5800" b="1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  <a:r>
              <a:rPr lang="en-US" sz="58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5800" b="1" dirty="0" smtClean="0">
                <a:solidFill>
                  <a:schemeClr val="tx2">
                    <a:lumMod val="75000"/>
                  </a:schemeClr>
                </a:solidFill>
              </a:rPr>
              <a:t>8 </a:t>
            </a:r>
            <a:r>
              <a:rPr lang="ru-RU" sz="5800" b="1" dirty="0" smtClean="0">
                <a:solidFill>
                  <a:schemeClr val="tx2">
                    <a:lumMod val="75000"/>
                  </a:schemeClr>
                </a:solidFill>
              </a:rPr>
              <a:t>класс.</a:t>
            </a:r>
          </a:p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</a:rPr>
              <a:t>Баженова Елена Александровна</a:t>
            </a:r>
          </a:p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</a:rPr>
              <a:t>ГБОУ «Школа № 1514»</a:t>
            </a:r>
          </a:p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</a:rPr>
              <a:t>Г. Москва</a:t>
            </a:r>
            <a:endParaRPr lang="ru-RU" sz="36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0663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1752600" y="1196752"/>
            <a:ext cx="6934199" cy="5204049"/>
          </a:xfrm>
        </p:spPr>
        <p:txBody>
          <a:bodyPr>
            <a:normAutofit/>
          </a:bodyPr>
          <a:lstStyle/>
          <a:p>
            <a:r>
              <a:rPr lang="ru-RU" sz="7200" dirty="0" smtClean="0">
                <a:latin typeface="Impact" pitchFamily="34" charset="0"/>
              </a:rPr>
              <a:t>Спасибо за внимание! </a:t>
            </a:r>
            <a:endParaRPr lang="ru-RU" sz="7200" dirty="0">
              <a:latin typeface="Impact" pitchFamily="34" charset="0"/>
            </a:endParaRPr>
          </a:p>
        </p:txBody>
      </p:sp>
      <p:sp>
        <p:nvSpPr>
          <p:cNvPr id="10" name="Текст 9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1500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683568" y="548680"/>
            <a:ext cx="8003232" cy="201622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atin typeface="Impact" pitchFamily="34" charset="0"/>
              </a:rPr>
              <a:t>Где в жизни вы встречали деление окружности на равные части?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endParaRPr lang="ru-RU" b="1" dirty="0"/>
          </a:p>
        </p:txBody>
      </p:sp>
      <p:pic>
        <p:nvPicPr>
          <p:cNvPr id="4" name="Содержимое 4" descr="32a8ada9d137eeafdaaea6926f7bd2f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88024" y="1772816"/>
            <a:ext cx="3518990" cy="3518990"/>
          </a:xfrm>
          <a:prstGeom prst="rect">
            <a:avLst/>
          </a:prstGeom>
        </p:spPr>
      </p:pic>
      <p:pic>
        <p:nvPicPr>
          <p:cNvPr id="5" name="Содержимое 5" descr="unnamed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43608" y="1916832"/>
            <a:ext cx="3528392" cy="3528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4153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" name="Содержимое 3" descr="img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15616" y="836712"/>
            <a:ext cx="7104789" cy="532859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Содержимое 3" descr="0011-011-DELENIE-OKRUZHNOSTI-na-3-i-6-ravnykh-chastej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27584" y="620688"/>
            <a:ext cx="7776864" cy="58326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1008112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latin typeface="Impact" panose="020B0806030902050204" pitchFamily="34" charset="0"/>
              </a:rPr>
              <a:t>Деление окружности на 12 частей</a:t>
            </a:r>
            <a:endParaRPr lang="ru-RU" dirty="0">
              <a:latin typeface="Impact" panose="020B0806030902050204" pitchFamily="34" charset="0"/>
            </a:endParaRPr>
          </a:p>
        </p:txBody>
      </p:sp>
      <p:pic>
        <p:nvPicPr>
          <p:cNvPr id="8" name="Содержимое 3" descr="hello_html_3c3b38ec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123728" y="1988840"/>
            <a:ext cx="4464496" cy="4285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2610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080120"/>
          </a:xfrm>
        </p:spPr>
        <p:txBody>
          <a:bodyPr>
            <a:noAutofit/>
          </a:bodyPr>
          <a:lstStyle/>
          <a:p>
            <a:pPr algn="ctr"/>
            <a:r>
              <a:rPr lang="ru-RU" altLang="ru-RU" sz="3200" dirty="0" smtClean="0">
                <a:solidFill>
                  <a:schemeClr val="bg2">
                    <a:lumMod val="25000"/>
                  </a:schemeClr>
                </a:solidFill>
                <a:latin typeface="Impact" panose="020B0806030902050204" pitchFamily="34" charset="0"/>
              </a:rPr>
              <a:t>Деление окружности на 8 частей</a:t>
            </a:r>
            <a:endParaRPr lang="ru-RU" sz="3200" dirty="0">
              <a:solidFill>
                <a:schemeClr val="bg2">
                  <a:lumMod val="25000"/>
                </a:schemeClr>
              </a:solidFill>
              <a:latin typeface="Impact" panose="020B080603090205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83568" y="1916832"/>
            <a:ext cx="72728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altLang="ru-RU" sz="3200" dirty="0"/>
          </a:p>
        </p:txBody>
      </p:sp>
      <p:pic>
        <p:nvPicPr>
          <p:cNvPr id="8" name="Содержимое 3" descr="image004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555776" y="1700808"/>
            <a:ext cx="4492898" cy="4732064"/>
          </a:xfrm>
        </p:spPr>
      </p:pic>
    </p:spTree>
    <p:extLst>
      <p:ext uri="{BB962C8B-B14F-4D97-AF65-F5344CB8AC3E}">
        <p14:creationId xmlns:p14="http://schemas.microsoft.com/office/powerpoint/2010/main" val="1542247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100811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atin typeface="Impact" pitchFamily="34" charset="0"/>
              </a:rPr>
              <a:t>На сколько частей разделили данные детали?</a:t>
            </a:r>
            <a:endParaRPr lang="ru-RU" b="1" dirty="0">
              <a:latin typeface="Impact" pitchFamily="34" charset="0"/>
            </a:endParaRPr>
          </a:p>
        </p:txBody>
      </p:sp>
      <p:pic>
        <p:nvPicPr>
          <p:cNvPr id="11" name="Содержимое 10" descr="Безымянный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043608" y="1844824"/>
            <a:ext cx="7272807" cy="4536503"/>
          </a:xfrm>
        </p:spPr>
      </p:pic>
    </p:spTree>
    <p:extLst>
      <p:ext uri="{BB962C8B-B14F-4D97-AF65-F5344CB8AC3E}">
        <p14:creationId xmlns:p14="http://schemas.microsoft.com/office/powerpoint/2010/main" val="916375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Impact" pitchFamily="34" charset="0"/>
              </a:rPr>
              <a:t>Рассмотрим последовательность построения геометрических орнаментов</a:t>
            </a:r>
            <a:endParaRPr lang="ru-RU" dirty="0">
              <a:latin typeface="Impact" pitchFamily="34" charset="0"/>
            </a:endParaRPr>
          </a:p>
        </p:txBody>
      </p:sp>
      <p:pic>
        <p:nvPicPr>
          <p:cNvPr id="5" name="Содержимое 4" descr="Безымянныйwd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85812" y="2248694"/>
            <a:ext cx="7572375" cy="360997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 smtClean="0">
                <a:latin typeface="Impact" pitchFamily="34" charset="0"/>
              </a:rPr>
              <a:t>Графическая работа.</a:t>
            </a:r>
            <a:br>
              <a:rPr lang="ru-RU" sz="2800" dirty="0" smtClean="0">
                <a:latin typeface="Impact" pitchFamily="34" charset="0"/>
              </a:rPr>
            </a:br>
            <a:r>
              <a:rPr lang="ru-RU" sz="2800" dirty="0" smtClean="0">
                <a:latin typeface="Impact" pitchFamily="34" charset="0"/>
              </a:rPr>
              <a:t>Выполните чертеж геометрического орнамента.</a:t>
            </a:r>
            <a:endParaRPr lang="ru-RU" sz="2800" dirty="0">
              <a:latin typeface="Impact" pitchFamily="34" charset="0"/>
            </a:endParaRPr>
          </a:p>
        </p:txBody>
      </p:sp>
      <p:pic>
        <p:nvPicPr>
          <p:cNvPr id="11" name="Содержимое 10" descr="Безымянныйw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19671" y="2204863"/>
            <a:ext cx="6572073" cy="3600401"/>
          </a:xfrm>
        </p:spPr>
      </p:pic>
    </p:spTree>
    <p:extLst>
      <p:ext uri="{BB962C8B-B14F-4D97-AF65-F5344CB8AC3E}">
        <p14:creationId xmlns:p14="http://schemas.microsoft.com/office/powerpoint/2010/main" val="3858715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acro">
  <a:themeElements>
    <a:clrScheme name="Macro">
      <a:dk1>
        <a:sysClr val="windowText" lastClr="000000"/>
      </a:dk1>
      <a:lt1>
        <a:sysClr val="window" lastClr="FFFFFF"/>
      </a:lt1>
      <a:dk2>
        <a:srgbClr val="3F3F4D"/>
      </a:dk2>
      <a:lt2>
        <a:srgbClr val="DDDDDD"/>
      </a:lt2>
      <a:accent1>
        <a:srgbClr val="A51009"/>
      </a:accent1>
      <a:accent2>
        <a:srgbClr val="DE7014"/>
      </a:accent2>
      <a:accent3>
        <a:srgbClr val="704836"/>
      </a:accent3>
      <a:accent4>
        <a:srgbClr val="F2B431"/>
      </a:accent4>
      <a:accent5>
        <a:srgbClr val="7F221D"/>
      </a:accent5>
      <a:accent6>
        <a:srgbClr val="CDAC77"/>
      </a:accent6>
      <a:hlink>
        <a:srgbClr val="F5B123"/>
      </a:hlink>
      <a:folHlink>
        <a:srgbClr val="E19B0B"/>
      </a:folHlink>
    </a:clrScheme>
    <a:fontScheme name="Macr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cr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300000"/>
              </a:schemeClr>
            </a:gs>
            <a:gs pos="100000">
              <a:schemeClr val="phClr">
                <a:tint val="80000"/>
                <a:satMod val="15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hade val="90000"/>
                <a:satMod val="300000"/>
              </a:schemeClr>
            </a:gs>
            <a:gs pos="100000">
              <a:schemeClr val="phClr">
                <a:satMod val="150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70000"/>
              </a:srgbClr>
            </a:outerShdw>
          </a:effectLst>
        </a:effectStyle>
        <a:effectStyle>
          <a:effectLst>
            <a:outerShdw blurRad="25400" dist="254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contourW="15875" prstMaterial="softmetal">
            <a:bevelT w="25400" h="19050" prst="angle"/>
            <a:contourClr>
              <a:schemeClr val="phClr">
                <a:shade val="30000"/>
              </a:schemeClr>
            </a:contourClr>
          </a:sp3d>
        </a:effectStyle>
        <a:effectStyle>
          <a:effectLst>
            <a:outerShdw blurRad="254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contourW="19050" prstMaterial="metal">
            <a:bevelT w="63500" h="31750" prst="angle"/>
            <a:contourClr>
              <a:schemeClr val="phClr">
                <a:shade val="25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7000"/>
                <a:shade val="93000"/>
                <a:satMod val="110000"/>
                <a:lumMod val="90000"/>
              </a:schemeClr>
            </a:gs>
            <a:gs pos="76000">
              <a:schemeClr val="phClr">
                <a:tint val="85000"/>
                <a:shade val="75000"/>
                <a:satMod val="120000"/>
              </a:schemeClr>
            </a:gs>
            <a:gs pos="100000">
              <a:schemeClr val="phClr">
                <a:tint val="86000"/>
                <a:shade val="50000"/>
                <a:satMod val="13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35000"/>
                <a:satMod val="146000"/>
                <a:lumMod val="101000"/>
              </a:schemeClr>
            </a:gs>
            <a:gs pos="26000">
              <a:schemeClr val="phClr">
                <a:tint val="96000"/>
                <a:shade val="96000"/>
                <a:satMod val="190000"/>
              </a:schemeClr>
            </a:gs>
            <a:gs pos="100000">
              <a:schemeClr val="phClr">
                <a:tint val="60000"/>
                <a:shade val="90000"/>
                <a:satMod val="22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Макрос</Template>
  <TotalTime>100</TotalTime>
  <Words>60</Words>
  <Application>Microsoft Office PowerPoint</Application>
  <PresentationFormat>Экран (4:3)</PresentationFormat>
  <Paragraphs>12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Macro</vt:lpstr>
      <vt:lpstr>ДЕЛЕНИЕ  ОКРУЖНОСТИ  НА РАВНЫЕ ЧАСТИ</vt:lpstr>
      <vt:lpstr>Где в жизни вы встречали деление окружности на равные части?  </vt:lpstr>
      <vt:lpstr>Презентация PowerPoint</vt:lpstr>
      <vt:lpstr>Презентация PowerPoint</vt:lpstr>
      <vt:lpstr>Деление окружности на 12 частей</vt:lpstr>
      <vt:lpstr>Деление окружности на 8 частей</vt:lpstr>
      <vt:lpstr>На сколько частей разделили данные детали?</vt:lpstr>
      <vt:lpstr>Рассмотрим последовательность построения геометрических орнаментов</vt:lpstr>
      <vt:lpstr>Графическая работа. Выполните чертеж геометрического орнамента.</vt:lpstr>
      <vt:lpstr>Спасибо за внимание!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ТЕХНИЧЕСКИЙ РИСУНОК</dc:title>
  <dc:creator>user</dc:creator>
  <cp:lastModifiedBy>Надежда</cp:lastModifiedBy>
  <cp:revision>13</cp:revision>
  <dcterms:created xsi:type="dcterms:W3CDTF">2015-01-29T09:58:53Z</dcterms:created>
  <dcterms:modified xsi:type="dcterms:W3CDTF">2024-09-01T08:27:53Z</dcterms:modified>
</cp:coreProperties>
</file>