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" initials="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0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6.xml"/><Relationship Id="rId7" Type="http://schemas.openxmlformats.org/officeDocument/2006/relationships/slide" Target="slide9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8.xml"/><Relationship Id="rId10" Type="http://schemas.openxmlformats.org/officeDocument/2006/relationships/slide" Target="slide12.xml"/><Relationship Id="rId4" Type="http://schemas.openxmlformats.org/officeDocument/2006/relationships/slide" Target="slide11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F:\&#1089;&#1077;&#1084;&#1080;&#1085;&#1072;&#1088;%2026.02.2014\Kot.av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Der</a:t>
            </a:r>
            <a:r>
              <a:rPr lang="de-D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gestiefelte Kater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Содержимое 3" descr="Pussboots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40661" y="1600200"/>
            <a:ext cx="4662677" cy="4525963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de-DE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Übersetzt ins Russische</a:t>
            </a:r>
            <a:endParaRPr lang="ru-RU" sz="4800" b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8686800" cy="5105400"/>
          </a:xfrm>
        </p:spPr>
        <p:txBody>
          <a:bodyPr>
            <a:noAutofit/>
          </a:bodyPr>
          <a:lstStyle/>
          <a:p>
            <a:r>
              <a:rPr lang="de-DE" sz="3200" dirty="0" smtClean="0">
                <a:latin typeface="Georgia" pitchFamily="18" charset="0"/>
              </a:rPr>
              <a:t>Die Rede ist von einem Müller.</a:t>
            </a:r>
          </a:p>
          <a:p>
            <a:r>
              <a:rPr lang="de-DE" sz="3200" dirty="0" smtClean="0">
                <a:latin typeface="Georgia" pitchFamily="18" charset="0"/>
              </a:rPr>
              <a:t>Die Rede ist von einem Müller und seinen Söhnen.</a:t>
            </a:r>
          </a:p>
          <a:p>
            <a:r>
              <a:rPr lang="de-DE" sz="3200" dirty="0" smtClean="0">
                <a:latin typeface="Georgia" pitchFamily="18" charset="0"/>
              </a:rPr>
              <a:t>Von wem ist die Rede?</a:t>
            </a:r>
          </a:p>
          <a:p>
            <a:r>
              <a:rPr lang="de-DE" sz="3200" dirty="0" smtClean="0">
                <a:latin typeface="Georgia" pitchFamily="18" charset="0"/>
              </a:rPr>
              <a:t>Wovon (</a:t>
            </a:r>
            <a:r>
              <a:rPr lang="ru-RU" sz="3200" dirty="0" smtClean="0">
                <a:latin typeface="Georgia" pitchFamily="18" charset="0"/>
              </a:rPr>
              <a:t>о чём</a:t>
            </a:r>
            <a:r>
              <a:rPr lang="de-DE" sz="3200" dirty="0" smtClean="0">
                <a:latin typeface="Georgia" pitchFamily="18" charset="0"/>
              </a:rPr>
              <a:t>) ist die Rede?</a:t>
            </a:r>
          </a:p>
          <a:p>
            <a:r>
              <a:rPr lang="de-DE" sz="3200" dirty="0" smtClean="0">
                <a:latin typeface="Georgia" pitchFamily="18" charset="0"/>
              </a:rPr>
              <a:t>Es war einmal ein Mädchen. Es hieß Rotkäppchen.</a:t>
            </a:r>
          </a:p>
          <a:p>
            <a:r>
              <a:rPr lang="de-DE" sz="3200" dirty="0" smtClean="0">
                <a:latin typeface="Georgia" pitchFamily="18" charset="0"/>
              </a:rPr>
              <a:t>Es war einmal ein König. Er hatte einen Sohn.</a:t>
            </a:r>
          </a:p>
          <a:p>
            <a:endParaRPr lang="ru-RU" sz="3200" dirty="0">
              <a:latin typeface="Georgia" pitchFamily="18" charset="0"/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8534400" y="6400800"/>
            <a:ext cx="381000" cy="304800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/>
          </a:bodyPr>
          <a:lstStyle/>
          <a:p>
            <a:r>
              <a:rPr lang="de-DE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Logische Reihe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5638800" cy="4953000"/>
          </a:xfrm>
        </p:spPr>
        <p:txBody>
          <a:bodyPr>
            <a:normAutofit/>
          </a:bodyPr>
          <a:lstStyle/>
          <a:p>
            <a:pPr lvl="3">
              <a:buNone/>
            </a:pPr>
            <a:r>
              <a:rPr lang="de-DE" sz="32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  die Mühle</a:t>
            </a:r>
          </a:p>
          <a:p>
            <a:endParaRPr lang="de-DE" sz="3200" dirty="0" smtClean="0">
              <a:latin typeface="Georgia" pitchFamily="18" charset="0"/>
            </a:endParaRPr>
          </a:p>
          <a:p>
            <a:r>
              <a:rPr lang="de-DE" sz="3200" dirty="0" smtClean="0">
                <a:latin typeface="Georgia" pitchFamily="18" charset="0"/>
              </a:rPr>
              <a:t>Korn, Müller, Wind, Wörterbuch, Mehl, Windmühle, Waage, Mehlsäcke, Esel, Regen, Waschmaschine, Roggen, Weizen, Fernseher</a:t>
            </a:r>
          </a:p>
          <a:p>
            <a:endParaRPr lang="de-DE" sz="4000" dirty="0" smtClean="0">
              <a:latin typeface="Georgia" pitchFamily="18" charset="0"/>
            </a:endParaRPr>
          </a:p>
          <a:p>
            <a:endParaRPr lang="ru-RU" sz="3200" dirty="0">
              <a:latin typeface="Georg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867400" y="1600200"/>
            <a:ext cx="3124200" cy="4953000"/>
          </a:xfrm>
        </p:spPr>
        <p:txBody>
          <a:bodyPr>
            <a:noAutofit/>
          </a:bodyPr>
          <a:lstStyle/>
          <a:p>
            <a:endParaRPr lang="de-DE" sz="3200" dirty="0" smtClean="0">
              <a:solidFill>
                <a:srgbClr val="00B050"/>
              </a:solidFill>
              <a:latin typeface="Georgia" pitchFamily="18" charset="0"/>
            </a:endParaRPr>
          </a:p>
          <a:p>
            <a:r>
              <a:rPr lang="de-DE" sz="3200" dirty="0" smtClean="0">
                <a:solidFill>
                  <a:srgbClr val="00B050"/>
                </a:solidFill>
                <a:latin typeface="Georgia" pitchFamily="18" charset="0"/>
              </a:rPr>
              <a:t>Wind</a:t>
            </a:r>
          </a:p>
          <a:p>
            <a:r>
              <a:rPr lang="de-DE" sz="3200" dirty="0" smtClean="0">
                <a:solidFill>
                  <a:srgbClr val="00B050"/>
                </a:solidFill>
                <a:latin typeface="Georgia" pitchFamily="18" charset="0"/>
              </a:rPr>
              <a:t>Wörterbuch</a:t>
            </a:r>
          </a:p>
          <a:p>
            <a:r>
              <a:rPr lang="de-DE" sz="3200" dirty="0" smtClean="0">
                <a:solidFill>
                  <a:srgbClr val="00B050"/>
                </a:solidFill>
                <a:latin typeface="Georgia" pitchFamily="18" charset="0"/>
              </a:rPr>
              <a:t>Regen</a:t>
            </a:r>
          </a:p>
          <a:p>
            <a:r>
              <a:rPr lang="de-DE" sz="3200" dirty="0" smtClean="0">
                <a:solidFill>
                  <a:srgbClr val="00B050"/>
                </a:solidFill>
                <a:latin typeface="Georgia" pitchFamily="18" charset="0"/>
              </a:rPr>
              <a:t>Waschmaschine</a:t>
            </a:r>
          </a:p>
          <a:p>
            <a:r>
              <a:rPr lang="de-DE" sz="3200" dirty="0" smtClean="0">
                <a:solidFill>
                  <a:srgbClr val="00B050"/>
                </a:solidFill>
                <a:latin typeface="Georgia" pitchFamily="18" charset="0"/>
              </a:rPr>
              <a:t>Fernseher</a:t>
            </a:r>
            <a:endParaRPr lang="ru-RU" sz="3200" dirty="0">
              <a:solidFill>
                <a:srgbClr val="00B050"/>
              </a:solidFill>
              <a:latin typeface="Georgia" pitchFamily="18" charset="0"/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8534400" y="6400800"/>
            <a:ext cx="381000" cy="304800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/>
          </a:bodyPr>
          <a:lstStyle/>
          <a:p>
            <a:r>
              <a:rPr lang="de-DE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Was passt zusammen?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de-DE" sz="3200" dirty="0" smtClean="0">
              <a:latin typeface="Georgia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de-DE" sz="3200" dirty="0" smtClean="0">
                <a:latin typeface="Georgia" pitchFamily="18" charset="0"/>
              </a:rPr>
              <a:t>der Müller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3200" dirty="0" smtClean="0">
                <a:latin typeface="Georgia" pitchFamily="18" charset="0"/>
              </a:rPr>
              <a:t>der dritte Sohn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3200" dirty="0" smtClean="0">
                <a:latin typeface="Georgia" pitchFamily="18" charset="0"/>
              </a:rPr>
              <a:t>der zweite Sohn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3200" dirty="0" smtClean="0">
                <a:latin typeface="Georgia" pitchFamily="18" charset="0"/>
              </a:rPr>
              <a:t>Mäuse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3200" dirty="0" smtClean="0">
                <a:latin typeface="Georgia" pitchFamily="18" charset="0"/>
              </a:rPr>
              <a:t>der Esel </a:t>
            </a:r>
          </a:p>
          <a:p>
            <a:pPr marL="514350" indent="-514350">
              <a:buFont typeface="+mj-lt"/>
              <a:buAutoNum type="arabicPeriod"/>
            </a:pPr>
            <a:endParaRPr lang="de-DE" sz="3200" dirty="0" smtClean="0">
              <a:latin typeface="Georgia" pitchFamily="18" charset="0"/>
            </a:endParaRPr>
          </a:p>
          <a:p>
            <a:pPr marL="514350" indent="-514350">
              <a:buNone/>
            </a:pPr>
            <a:endParaRPr lang="ru-RU" sz="3200" dirty="0">
              <a:latin typeface="Georg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43600" y="1600200"/>
            <a:ext cx="29718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endParaRPr lang="de-DE" sz="3200" dirty="0" smtClean="0">
              <a:latin typeface="Georgia" pitchFamily="18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de-DE" sz="3200" dirty="0" smtClean="0">
                <a:latin typeface="Georgia" pitchFamily="18" charset="0"/>
              </a:rPr>
              <a:t>der Esel</a:t>
            </a:r>
          </a:p>
          <a:p>
            <a:pPr marL="514350" indent="-514350">
              <a:buFont typeface="+mj-lt"/>
              <a:buAutoNum type="alphaLcParenR"/>
            </a:pPr>
            <a:r>
              <a:rPr lang="de-DE" sz="3200" dirty="0" smtClean="0">
                <a:latin typeface="Georgia" pitchFamily="18" charset="0"/>
              </a:rPr>
              <a:t>fangen</a:t>
            </a:r>
          </a:p>
          <a:p>
            <a:pPr marL="514350" indent="-514350">
              <a:buFont typeface="+mj-lt"/>
              <a:buAutoNum type="alphaLcParenR"/>
            </a:pPr>
            <a:r>
              <a:rPr lang="de-DE" sz="3200" dirty="0" smtClean="0">
                <a:latin typeface="Georgia" pitchFamily="18" charset="0"/>
              </a:rPr>
              <a:t>die Mühle</a:t>
            </a:r>
          </a:p>
          <a:p>
            <a:pPr marL="514350" indent="-514350">
              <a:buFont typeface="+mj-lt"/>
              <a:buAutoNum type="alphaLcParenR"/>
            </a:pPr>
            <a:r>
              <a:rPr lang="de-DE" sz="3200" dirty="0" smtClean="0">
                <a:latin typeface="Georgia" pitchFamily="18" charset="0"/>
              </a:rPr>
              <a:t>der Kater</a:t>
            </a:r>
          </a:p>
          <a:p>
            <a:pPr marL="514350" indent="-514350">
              <a:buFont typeface="+mj-lt"/>
              <a:buAutoNum type="alphaLcParenR"/>
            </a:pPr>
            <a:r>
              <a:rPr lang="de-DE" sz="3200" dirty="0" smtClean="0">
                <a:latin typeface="Georgia" pitchFamily="18" charset="0"/>
              </a:rPr>
              <a:t>Mühlsäcke tragen</a:t>
            </a:r>
          </a:p>
          <a:p>
            <a:pPr marL="514350" indent="-514350">
              <a:buFont typeface="+mj-lt"/>
              <a:buAutoNum type="alphaLcParenR"/>
            </a:pPr>
            <a:endParaRPr lang="ru-RU" sz="3200" dirty="0">
              <a:latin typeface="Georgia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819400" y="2514600"/>
            <a:ext cx="3124200" cy="11430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733800" y="3200400"/>
            <a:ext cx="2209800" cy="10668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3810000" y="2514600"/>
            <a:ext cx="2133600" cy="12192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133600" y="3200400"/>
            <a:ext cx="3733800" cy="10668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2362200" y="4800600"/>
            <a:ext cx="3505200" cy="762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Управляющая кнопка: возврат 18">
            <a:hlinkClick r:id="rId2" action="ppaction://hlinksldjump" highlightClick="1"/>
          </p:cNvPr>
          <p:cNvSpPr/>
          <p:nvPr/>
        </p:nvSpPr>
        <p:spPr>
          <a:xfrm>
            <a:off x="8534400" y="6400800"/>
            <a:ext cx="381000" cy="304800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Wir spielen Theater!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endParaRPr>
          </a:p>
        </p:txBody>
      </p:sp>
      <p:pic>
        <p:nvPicPr>
          <p:cNvPr id="5" name="Содержимое 4" descr="KIDS01[1]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2743200"/>
            <a:ext cx="4800600" cy="3505200"/>
          </a:xfrm>
          <a:prstGeom prst="rect">
            <a:avLst/>
          </a:prstGeom>
        </p:spPr>
      </p:pic>
      <p:sp>
        <p:nvSpPr>
          <p:cNvPr id="6" name="Управляющая кнопка: возврат 5">
            <a:hlinkClick r:id="rId3" action="ppaction://hlinksldjump" highlightClick="1"/>
          </p:cNvPr>
          <p:cNvSpPr/>
          <p:nvPr/>
        </p:nvSpPr>
        <p:spPr>
          <a:xfrm>
            <a:off x="8534400" y="6400800"/>
            <a:ext cx="381000" cy="304800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Das Spiel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00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743200"/>
                <a:gridCol w="2743200"/>
                <a:gridCol w="2743200"/>
              </a:tblGrid>
              <a:tr h="1600200">
                <a:tc>
                  <a:txBody>
                    <a:bodyPr/>
                    <a:lstStyle/>
                    <a:p>
                      <a:pPr algn="ctr"/>
                      <a:r>
                        <a:rPr lang="de-DE" sz="7200" b="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7200" b="0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7200" b="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7200" b="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72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72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600200">
                <a:tc>
                  <a:txBody>
                    <a:bodyPr/>
                    <a:lstStyle/>
                    <a:p>
                      <a:pPr algn="ctr"/>
                      <a:r>
                        <a:rPr lang="de-DE" sz="72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72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72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72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72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72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600200">
                <a:tc>
                  <a:txBody>
                    <a:bodyPr/>
                    <a:lstStyle/>
                    <a:p>
                      <a:pPr algn="ctr"/>
                      <a:r>
                        <a:rPr lang="de-DE" sz="72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72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72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72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72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72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2667000" y="2819400"/>
            <a:ext cx="457200" cy="304800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3" action="ppaction://hlinksldjump" highlightClick="1"/>
          </p:cNvPr>
          <p:cNvSpPr/>
          <p:nvPr/>
        </p:nvSpPr>
        <p:spPr>
          <a:xfrm>
            <a:off x="5410200" y="2819400"/>
            <a:ext cx="457200" cy="304800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rId4" action="ppaction://hlinksldjump" highlightClick="1"/>
          </p:cNvPr>
          <p:cNvSpPr/>
          <p:nvPr/>
        </p:nvSpPr>
        <p:spPr>
          <a:xfrm>
            <a:off x="2667000" y="6019800"/>
            <a:ext cx="457200" cy="304800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rId5" action="ppaction://hlinksldjump" highlightClick="1"/>
          </p:cNvPr>
          <p:cNvSpPr/>
          <p:nvPr/>
        </p:nvSpPr>
        <p:spPr>
          <a:xfrm>
            <a:off x="2667000" y="4419600"/>
            <a:ext cx="457200" cy="304800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rId6" action="ppaction://hlinksldjump" highlightClick="1"/>
          </p:cNvPr>
          <p:cNvSpPr/>
          <p:nvPr/>
        </p:nvSpPr>
        <p:spPr>
          <a:xfrm>
            <a:off x="8153400" y="2819400"/>
            <a:ext cx="457200" cy="304800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rId7" action="ppaction://hlinksldjump" highlightClick="1"/>
          </p:cNvPr>
          <p:cNvSpPr/>
          <p:nvPr/>
        </p:nvSpPr>
        <p:spPr>
          <a:xfrm>
            <a:off x="5410200" y="4419600"/>
            <a:ext cx="457200" cy="304800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алее 10">
            <a:hlinkClick r:id="rId8" action="ppaction://hlinksldjump" highlightClick="1"/>
          </p:cNvPr>
          <p:cNvSpPr/>
          <p:nvPr/>
        </p:nvSpPr>
        <p:spPr>
          <a:xfrm>
            <a:off x="8153400" y="6019800"/>
            <a:ext cx="457200" cy="304800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rId9" action="ppaction://hlinksldjump" highlightClick="1"/>
          </p:cNvPr>
          <p:cNvSpPr/>
          <p:nvPr/>
        </p:nvSpPr>
        <p:spPr>
          <a:xfrm>
            <a:off x="8153400" y="4419600"/>
            <a:ext cx="457200" cy="304800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алее 12">
            <a:hlinkClick r:id="rId10" action="ppaction://hlinksldjump" highlightClick="1"/>
          </p:cNvPr>
          <p:cNvSpPr/>
          <p:nvPr/>
        </p:nvSpPr>
        <p:spPr>
          <a:xfrm>
            <a:off x="5410200" y="6019800"/>
            <a:ext cx="457200" cy="304800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Der</a:t>
            </a:r>
            <a:r>
              <a:rPr lang="de-D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gestiefelte Kater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Содержимое 3" descr="Pussboots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40661" y="1600200"/>
            <a:ext cx="4662677" cy="4525963"/>
          </a:xfrm>
        </p:spPr>
      </p:pic>
      <p:sp>
        <p:nvSpPr>
          <p:cNvPr id="8" name="Управляющая кнопка: далее 7">
            <a:hlinkClick r:id="rId3" action="ppaction://hlinkfile" highlightClick="1"/>
          </p:cNvPr>
          <p:cNvSpPr/>
          <p:nvPr/>
        </p:nvSpPr>
        <p:spPr>
          <a:xfrm>
            <a:off x="8458200" y="6400800"/>
            <a:ext cx="381000" cy="228600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Tschüss!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endParaRPr>
          </a:p>
        </p:txBody>
      </p:sp>
      <p:pic>
        <p:nvPicPr>
          <p:cNvPr id="4" name="Содержимое 3" descr="аним_кот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600200"/>
            <a:ext cx="3428999" cy="4419600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Ist das richtig?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6400800" cy="4267200"/>
          </a:xfrm>
        </p:spPr>
        <p:txBody>
          <a:bodyPr>
            <a:noAutofit/>
          </a:bodyPr>
          <a:lstStyle/>
          <a:p>
            <a:r>
              <a:rPr lang="de-DE" dirty="0" smtClean="0">
                <a:latin typeface="Georgia" pitchFamily="18" charset="0"/>
              </a:rPr>
              <a:t>Der Müller hatte drei Söhne.</a:t>
            </a:r>
          </a:p>
          <a:p>
            <a:endParaRPr lang="de-DE" sz="2400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Die Söhne arbeiteten nicht.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Der Vater wurde eines Tages krank und starb.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Der älteste Bruder bekam die Mühle.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Der zweite Bruder bekam den Kater.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7162800" y="1371600"/>
            <a:ext cx="1524000" cy="4191000"/>
          </a:xfrm>
        </p:spPr>
        <p:txBody>
          <a:bodyPr>
            <a:noAutofit/>
          </a:bodyPr>
          <a:lstStyle/>
          <a:p>
            <a:r>
              <a:rPr lang="de-DE" dirty="0" smtClean="0">
                <a:solidFill>
                  <a:srgbClr val="00B050"/>
                </a:solidFill>
                <a:latin typeface="Georgia" pitchFamily="18" charset="0"/>
              </a:rPr>
              <a:t>Ja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solidFill>
                  <a:srgbClr val="FF0000"/>
                </a:solidFill>
                <a:latin typeface="Georgia" pitchFamily="18" charset="0"/>
              </a:rPr>
              <a:t>Nein</a:t>
            </a:r>
          </a:p>
          <a:p>
            <a:endParaRPr lang="de-DE" dirty="0" smtClean="0">
              <a:solidFill>
                <a:srgbClr val="FF0000"/>
              </a:solidFill>
              <a:latin typeface="Georgia" pitchFamily="18" charset="0"/>
            </a:endParaRPr>
          </a:p>
          <a:p>
            <a:r>
              <a:rPr lang="de-DE" dirty="0" smtClean="0">
                <a:solidFill>
                  <a:srgbClr val="FF0000"/>
                </a:solidFill>
                <a:latin typeface="Georgia" pitchFamily="18" charset="0"/>
              </a:rPr>
              <a:t>Nein</a:t>
            </a:r>
          </a:p>
          <a:p>
            <a:endParaRPr lang="de-DE" dirty="0" smtClean="0">
              <a:solidFill>
                <a:srgbClr val="FF0000"/>
              </a:solidFill>
              <a:latin typeface="Georgia" pitchFamily="18" charset="0"/>
            </a:endParaRPr>
          </a:p>
          <a:p>
            <a:endParaRPr lang="de-DE" dirty="0" smtClean="0">
              <a:solidFill>
                <a:srgbClr val="FF0000"/>
              </a:solidFill>
              <a:latin typeface="Georgia" pitchFamily="18" charset="0"/>
            </a:endParaRPr>
          </a:p>
          <a:p>
            <a:r>
              <a:rPr lang="de-DE" dirty="0" smtClean="0">
                <a:solidFill>
                  <a:srgbClr val="00B050"/>
                </a:solidFill>
                <a:latin typeface="Georgia" pitchFamily="18" charset="0"/>
              </a:rPr>
              <a:t>Ja</a:t>
            </a:r>
          </a:p>
          <a:p>
            <a:endParaRPr lang="de-DE" dirty="0" smtClean="0">
              <a:solidFill>
                <a:srgbClr val="FF0000"/>
              </a:solidFill>
              <a:latin typeface="Georgia" pitchFamily="18" charset="0"/>
            </a:endParaRPr>
          </a:p>
          <a:p>
            <a:r>
              <a:rPr lang="de-DE" dirty="0" smtClean="0">
                <a:solidFill>
                  <a:srgbClr val="FF0000"/>
                </a:solidFill>
                <a:latin typeface="Georgia" pitchFamily="18" charset="0"/>
              </a:rPr>
              <a:t>Nein</a:t>
            </a:r>
          </a:p>
          <a:p>
            <a:endParaRPr lang="ru-RU" dirty="0" smtClean="0">
              <a:solidFill>
                <a:srgbClr val="FF0000"/>
              </a:solidFill>
              <a:latin typeface="Georgia" pitchFamily="18" charset="0"/>
            </a:endParaRPr>
          </a:p>
          <a:p>
            <a:endParaRPr lang="ru-RU" dirty="0">
              <a:latin typeface="Georgia" pitchFamily="18" charset="0"/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8534400" y="6400800"/>
            <a:ext cx="381000" cy="304800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de-D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Fragen 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" y="1676400"/>
            <a:ext cx="5715000" cy="4876800"/>
          </a:xfrm>
        </p:spPr>
        <p:txBody>
          <a:bodyPr>
            <a:normAutofit lnSpcReduction="10000"/>
          </a:bodyPr>
          <a:lstStyle/>
          <a:p>
            <a:r>
              <a:rPr lang="de-DE" dirty="0" smtClean="0">
                <a:latin typeface="Georgia" pitchFamily="18" charset="0"/>
              </a:rPr>
              <a:t>Wie heißt das Märchen?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Wie viele Söhne hatte der Müller?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Was bekam der älteste Sohn?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Was bekam der zweite Sohn?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Was bekam der jüngste Sohn?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6172200" y="1676400"/>
            <a:ext cx="2819400" cy="4800600"/>
          </a:xfrm>
        </p:spPr>
        <p:txBody>
          <a:bodyPr>
            <a:normAutofit lnSpcReduction="10000"/>
          </a:bodyPr>
          <a:lstStyle/>
          <a:p>
            <a:r>
              <a:rPr lang="de-DE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Der gestiefelte Kater</a:t>
            </a:r>
          </a:p>
          <a:p>
            <a:r>
              <a:rPr lang="de-DE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drei Söhne</a:t>
            </a:r>
          </a:p>
          <a:p>
            <a:endParaRPr lang="ru-RU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  <a:p>
            <a:endParaRPr lang="de-DE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  <a:p>
            <a:r>
              <a:rPr lang="de-DE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die Mühle</a:t>
            </a:r>
          </a:p>
          <a:p>
            <a:endParaRPr lang="de-DE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  <a:p>
            <a:r>
              <a:rPr lang="de-DE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den Esel</a:t>
            </a:r>
          </a:p>
          <a:p>
            <a:endParaRPr lang="de-DE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  <a:p>
            <a:r>
              <a:rPr lang="de-DE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den Kater</a:t>
            </a:r>
          </a:p>
          <a:p>
            <a:endParaRPr lang="de-DE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  <a:p>
            <a:endParaRPr lang="ru-RU" dirty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8" name="Управляющая кнопка: возврат 7">
            <a:hlinkClick r:id="rId2" action="ppaction://hlinksldjump" highlightClick="1"/>
          </p:cNvPr>
          <p:cNvSpPr/>
          <p:nvPr/>
        </p:nvSpPr>
        <p:spPr>
          <a:xfrm>
            <a:off x="8534400" y="6400800"/>
            <a:ext cx="381000" cy="304800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Rechenaufgaben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6477000" cy="5029200"/>
          </a:xfrm>
        </p:spPr>
        <p:txBody>
          <a:bodyPr>
            <a:noAutofit/>
          </a:bodyPr>
          <a:lstStyle/>
          <a:p>
            <a:r>
              <a:rPr lang="de-DE" sz="3200" dirty="0" smtClean="0">
                <a:latin typeface="Georgia" pitchFamily="18" charset="0"/>
              </a:rPr>
              <a:t>Wie viele Anzüge hat der Vater für drei Söhne in 9 Jahren gekauft?</a:t>
            </a:r>
          </a:p>
          <a:p>
            <a:endParaRPr lang="de-DE" sz="3200" dirty="0" smtClean="0">
              <a:latin typeface="Georgia" pitchFamily="18" charset="0"/>
            </a:endParaRPr>
          </a:p>
          <a:p>
            <a:r>
              <a:rPr lang="de-DE" sz="3200" dirty="0" smtClean="0">
                <a:latin typeface="Georgia" pitchFamily="18" charset="0"/>
              </a:rPr>
              <a:t>Der zweite Sohn begann mit 7 Jahren zu arbeiten. Er war 19, als der Vater starb. Wie viele Anzüge hat der Vater für ihn gekauft?</a:t>
            </a:r>
            <a:endParaRPr lang="ru-RU" sz="3200" dirty="0">
              <a:latin typeface="Georg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934200" y="1600200"/>
            <a:ext cx="1981200" cy="5029200"/>
          </a:xfrm>
        </p:spPr>
        <p:txBody>
          <a:bodyPr/>
          <a:lstStyle/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9 Anzüge</a:t>
            </a:r>
          </a:p>
          <a:p>
            <a:endParaRPr lang="de-DE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  <a:p>
            <a:endParaRPr lang="de-DE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  <a:p>
            <a:endParaRPr lang="de-DE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  <a:p>
            <a:r>
              <a:rPr lang="de-DE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4 Anzüge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8534400" y="6400800"/>
            <a:ext cx="381000" cy="304800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Singular und Plural</a:t>
            </a:r>
            <a:endParaRPr lang="ru-RU" sz="6600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3400" y="1371600"/>
            <a:ext cx="4038600" cy="4800600"/>
          </a:xfrm>
        </p:spPr>
        <p:txBody>
          <a:bodyPr>
            <a:noAutofit/>
          </a:bodyPr>
          <a:lstStyle/>
          <a:p>
            <a:pPr algn="ctr"/>
            <a:r>
              <a:rPr lang="de-DE" sz="3200" dirty="0" smtClean="0">
                <a:latin typeface="Georgia" pitchFamily="18" charset="0"/>
              </a:rPr>
              <a:t>der Sohn</a:t>
            </a:r>
          </a:p>
          <a:p>
            <a:pPr algn="ctr"/>
            <a:endParaRPr lang="de-DE" sz="3200" dirty="0" smtClean="0">
              <a:latin typeface="Georgia" pitchFamily="18" charset="0"/>
            </a:endParaRPr>
          </a:p>
          <a:p>
            <a:pPr algn="ctr"/>
            <a:r>
              <a:rPr lang="de-DE" sz="32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der Bruder</a:t>
            </a:r>
          </a:p>
          <a:p>
            <a:pPr algn="ctr"/>
            <a:endParaRPr lang="de-DE" sz="3200" dirty="0" smtClean="0">
              <a:latin typeface="Georgia" pitchFamily="18" charset="0"/>
            </a:endParaRPr>
          </a:p>
          <a:p>
            <a:pPr algn="ctr"/>
            <a:r>
              <a:rPr lang="de-DE" sz="3200" dirty="0" smtClean="0">
                <a:latin typeface="Georgia" pitchFamily="18" charset="0"/>
              </a:rPr>
              <a:t>das Jahr</a:t>
            </a:r>
          </a:p>
          <a:p>
            <a:pPr algn="ctr"/>
            <a:endParaRPr lang="de-DE" sz="3200" dirty="0" smtClean="0">
              <a:latin typeface="Georgia" pitchFamily="18" charset="0"/>
            </a:endParaRPr>
          </a:p>
          <a:p>
            <a:pPr algn="ctr"/>
            <a:r>
              <a:rPr lang="de-DE" sz="3200" dirty="0" smtClean="0">
                <a:latin typeface="Georgia" pitchFamily="18" charset="0"/>
              </a:rPr>
              <a:t>die Maus</a:t>
            </a:r>
          </a:p>
          <a:p>
            <a:pPr algn="ctr"/>
            <a:endParaRPr lang="de-DE" sz="3200" dirty="0" smtClean="0">
              <a:latin typeface="Georgia" pitchFamily="18" charset="0"/>
            </a:endParaRPr>
          </a:p>
          <a:p>
            <a:pPr algn="ctr"/>
            <a:r>
              <a:rPr lang="de-DE" sz="32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der Anzug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25963"/>
          </a:xfrm>
        </p:spPr>
        <p:txBody>
          <a:bodyPr>
            <a:noAutofit/>
          </a:bodyPr>
          <a:lstStyle/>
          <a:p>
            <a:pPr algn="ctr"/>
            <a:r>
              <a:rPr lang="de-DE" sz="32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die Söhne</a:t>
            </a:r>
          </a:p>
          <a:p>
            <a:pPr algn="ctr">
              <a:buNone/>
            </a:pPr>
            <a:endParaRPr lang="de-DE" sz="3200" dirty="0" smtClean="0">
              <a:latin typeface="Georgia" pitchFamily="18" charset="0"/>
            </a:endParaRPr>
          </a:p>
          <a:p>
            <a:pPr algn="ctr"/>
            <a:r>
              <a:rPr lang="de-DE" sz="3200" dirty="0" smtClean="0">
                <a:latin typeface="Georgia" pitchFamily="18" charset="0"/>
              </a:rPr>
              <a:t>die Brüder</a:t>
            </a:r>
          </a:p>
          <a:p>
            <a:pPr algn="ctr"/>
            <a:endParaRPr lang="de-DE" sz="3200" dirty="0" smtClean="0">
              <a:latin typeface="Georgia" pitchFamily="18" charset="0"/>
            </a:endParaRPr>
          </a:p>
          <a:p>
            <a:pPr algn="ctr"/>
            <a:r>
              <a:rPr lang="de-DE" sz="32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die Jahre</a:t>
            </a:r>
          </a:p>
          <a:p>
            <a:pPr algn="ctr"/>
            <a:endParaRPr lang="de-DE" sz="3200" dirty="0" smtClean="0">
              <a:latin typeface="Georgia" pitchFamily="18" charset="0"/>
            </a:endParaRPr>
          </a:p>
          <a:p>
            <a:pPr algn="ctr"/>
            <a:r>
              <a:rPr lang="de-DE" sz="32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die Mäuse</a:t>
            </a:r>
          </a:p>
          <a:p>
            <a:pPr algn="ctr"/>
            <a:endParaRPr lang="de-DE" sz="3200" dirty="0" smtClean="0">
              <a:latin typeface="Georgia" pitchFamily="18" charset="0"/>
            </a:endParaRPr>
          </a:p>
          <a:p>
            <a:pPr algn="ctr"/>
            <a:r>
              <a:rPr lang="de-DE" sz="3200" dirty="0" smtClean="0">
                <a:latin typeface="Georgia" pitchFamily="18" charset="0"/>
              </a:rPr>
              <a:t>die Anzüge</a:t>
            </a:r>
            <a:endParaRPr lang="ru-RU" sz="3200" dirty="0">
              <a:latin typeface="Georgia" pitchFamily="18" charset="0"/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8534400" y="6400800"/>
            <a:ext cx="381000" cy="304800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Richtige Reihenfolge</a:t>
            </a:r>
            <a:endParaRPr lang="ru-RU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7315200" cy="5257800"/>
          </a:xfrm>
        </p:spPr>
        <p:txBody>
          <a:bodyPr>
            <a:normAutofit fontScale="92500"/>
          </a:bodyPr>
          <a:lstStyle/>
          <a:p>
            <a:r>
              <a:rPr lang="de-DE" dirty="0" smtClean="0">
                <a:latin typeface="Georgia" pitchFamily="18" charset="0"/>
              </a:rPr>
              <a:t>Dafür bekamen sie von ihm zu essen und zu trinken.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„Ich übernehme die Mühle“, sagte der Älteste.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Aber eines Tages legte sich der Vater hin und starb.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„Der Jüngste kriegt den Kater“.</a:t>
            </a:r>
          </a:p>
          <a:p>
            <a:endParaRPr lang="de-DE" dirty="0" smtClean="0">
              <a:latin typeface="Georgia" pitchFamily="18" charset="0"/>
            </a:endParaRPr>
          </a:p>
          <a:p>
            <a:r>
              <a:rPr lang="de-DE" dirty="0" smtClean="0">
                <a:latin typeface="Georgia" pitchFamily="18" charset="0"/>
              </a:rPr>
              <a:t>Es war einmal ein Mühler.</a:t>
            </a:r>
          </a:p>
          <a:p>
            <a:endParaRPr lang="de-DE" dirty="0" smtClean="0">
              <a:latin typeface="Georgia" pitchFamily="18" charset="0"/>
            </a:endParaRPr>
          </a:p>
          <a:p>
            <a:endParaRPr lang="de-DE" dirty="0" smtClean="0">
              <a:latin typeface="Georgia" pitchFamily="18" charset="0"/>
            </a:endParaRPr>
          </a:p>
          <a:p>
            <a:endParaRPr lang="ru-RU" dirty="0">
              <a:latin typeface="Georg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848600" y="1295400"/>
            <a:ext cx="838200" cy="5257800"/>
          </a:xfrm>
        </p:spPr>
        <p:txBody>
          <a:bodyPr>
            <a:normAutofit fontScale="92500"/>
          </a:bodyPr>
          <a:lstStyle/>
          <a:p>
            <a:r>
              <a:rPr lang="de-DE" dirty="0" smtClean="0">
                <a:solidFill>
                  <a:srgbClr val="FF0000"/>
                </a:solidFill>
                <a:latin typeface="Georgia" pitchFamily="18" charset="0"/>
              </a:rPr>
              <a:t>2</a:t>
            </a:r>
          </a:p>
          <a:p>
            <a:endParaRPr lang="de-DE" dirty="0" smtClean="0">
              <a:solidFill>
                <a:srgbClr val="FF0000"/>
              </a:solidFill>
              <a:latin typeface="Georgia" pitchFamily="18" charset="0"/>
            </a:endParaRPr>
          </a:p>
          <a:p>
            <a:endParaRPr lang="de-DE" dirty="0" smtClean="0">
              <a:solidFill>
                <a:srgbClr val="FF0000"/>
              </a:solidFill>
              <a:latin typeface="Georgia" pitchFamily="18" charset="0"/>
            </a:endParaRPr>
          </a:p>
          <a:p>
            <a:r>
              <a:rPr lang="de-DE" dirty="0" smtClean="0">
                <a:solidFill>
                  <a:srgbClr val="FF0000"/>
                </a:solidFill>
                <a:latin typeface="Georgia" pitchFamily="18" charset="0"/>
              </a:rPr>
              <a:t>4</a:t>
            </a:r>
          </a:p>
          <a:p>
            <a:endParaRPr lang="de-DE" dirty="0" smtClean="0">
              <a:solidFill>
                <a:srgbClr val="FF0000"/>
              </a:solidFill>
              <a:latin typeface="Georgia" pitchFamily="18" charset="0"/>
            </a:endParaRPr>
          </a:p>
          <a:p>
            <a:r>
              <a:rPr lang="de-DE" dirty="0" smtClean="0">
                <a:solidFill>
                  <a:srgbClr val="FF0000"/>
                </a:solidFill>
                <a:latin typeface="Georgia" pitchFamily="18" charset="0"/>
              </a:rPr>
              <a:t>3</a:t>
            </a:r>
          </a:p>
          <a:p>
            <a:endParaRPr lang="de-DE" dirty="0" smtClean="0">
              <a:solidFill>
                <a:srgbClr val="FF0000"/>
              </a:solidFill>
              <a:latin typeface="Georgia" pitchFamily="18" charset="0"/>
            </a:endParaRPr>
          </a:p>
          <a:p>
            <a:endParaRPr lang="de-DE" dirty="0" smtClean="0">
              <a:solidFill>
                <a:srgbClr val="FF0000"/>
              </a:solidFill>
              <a:latin typeface="Georgia" pitchFamily="18" charset="0"/>
            </a:endParaRPr>
          </a:p>
          <a:p>
            <a:r>
              <a:rPr lang="de-DE" dirty="0" smtClean="0">
                <a:solidFill>
                  <a:srgbClr val="FF0000"/>
                </a:solidFill>
                <a:latin typeface="Georgia" pitchFamily="18" charset="0"/>
              </a:rPr>
              <a:t>5</a:t>
            </a:r>
          </a:p>
          <a:p>
            <a:endParaRPr lang="de-DE" dirty="0" smtClean="0">
              <a:solidFill>
                <a:srgbClr val="FF0000"/>
              </a:solidFill>
              <a:latin typeface="Georgia" pitchFamily="18" charset="0"/>
            </a:endParaRPr>
          </a:p>
          <a:p>
            <a:r>
              <a:rPr lang="de-DE" dirty="0" smtClean="0">
                <a:solidFill>
                  <a:srgbClr val="FF0000"/>
                </a:solidFill>
                <a:latin typeface="Georgia" pitchFamily="18" charset="0"/>
              </a:rPr>
              <a:t>1</a:t>
            </a:r>
            <a:endParaRPr lang="ru-RU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8534400" y="6400800"/>
            <a:ext cx="381000" cy="304800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348</Words>
  <Application>Microsoft Office PowerPoint</Application>
  <PresentationFormat>Экран (4:3)</PresentationFormat>
  <Paragraphs>134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Der gestiefelte Kater</vt:lpstr>
      <vt:lpstr>Das Spiel</vt:lpstr>
      <vt:lpstr>Der gestiefelte Kater</vt:lpstr>
      <vt:lpstr>Tschüss!</vt:lpstr>
      <vt:lpstr>Ist das richtig?</vt:lpstr>
      <vt:lpstr>Fragen </vt:lpstr>
      <vt:lpstr>Rechenaufgaben</vt:lpstr>
      <vt:lpstr>Singular und Plural</vt:lpstr>
      <vt:lpstr>Richtige Reihenfolge</vt:lpstr>
      <vt:lpstr>Übersetzt ins Russische</vt:lpstr>
      <vt:lpstr>Logische Reihe</vt:lpstr>
      <vt:lpstr>Was passt zusammen?</vt:lpstr>
      <vt:lpstr>Wir spielen Theater!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gestiefelte Kater</dc:title>
  <dc:creator>1</dc:creator>
  <cp:lastModifiedBy>1</cp:lastModifiedBy>
  <cp:revision>47</cp:revision>
  <dcterms:created xsi:type="dcterms:W3CDTF">2014-01-30T12:08:25Z</dcterms:created>
  <dcterms:modified xsi:type="dcterms:W3CDTF">2015-03-25T20:35:58Z</dcterms:modified>
</cp:coreProperties>
</file>