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8" r:id="rId3"/>
    <p:sldId id="269" r:id="rId4"/>
    <p:sldId id="256" r:id="rId5"/>
    <p:sldId id="259" r:id="rId6"/>
    <p:sldId id="271" r:id="rId7"/>
    <p:sldId id="260" r:id="rId8"/>
    <p:sldId id="261" r:id="rId9"/>
    <p:sldId id="262" r:id="rId10"/>
    <p:sldId id="263" r:id="rId11"/>
    <p:sldId id="264" r:id="rId12"/>
    <p:sldId id="267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312" y="-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665163"/>
            <a:ext cx="470816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467126"/>
            <a:ext cx="4708160" cy="117982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657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819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582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56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04538" y="1825625"/>
            <a:ext cx="510290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2454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0249" y="1349115"/>
            <a:ext cx="4512038" cy="2730683"/>
          </a:xfrm>
          <a:solidFill>
            <a:schemeClr val="bg1">
              <a:alpha val="0"/>
            </a:schemeClr>
          </a:solidFill>
        </p:spPr>
        <p:txBody>
          <a:bodyPr anchor="b">
            <a:normAutofit/>
            <a:scene3d>
              <a:camera prst="orthographicFront"/>
              <a:lightRig rig="sunrise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>
            <a:lvl1pPr algn="ctr">
              <a:defRPr sz="3600">
                <a:ln w="6350">
                  <a:solidFill>
                    <a:srgbClr val="3A1D00"/>
                  </a:solidFill>
                </a:ln>
                <a:solidFill>
                  <a:srgbClr val="1A0D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40249" y="4586990"/>
            <a:ext cx="4512038" cy="884420"/>
          </a:xfr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rgbClr val="3A1D00"/>
                  </a:solidFill>
                </a:ln>
                <a:solidFill>
                  <a:srgbClr val="1A0D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415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0721" y="365125"/>
            <a:ext cx="4833079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9548" y="1847850"/>
            <a:ext cx="508166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20721" y="1847850"/>
            <a:ext cx="483307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56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0761" y="365125"/>
            <a:ext cx="5021706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719528" y="382380"/>
            <a:ext cx="5141626" cy="823912"/>
          </a:xfrm>
        </p:spPr>
        <p:txBody>
          <a:bodyPr anchor="b">
            <a:normAutofit/>
            <a:scene3d>
              <a:camera prst="orthographicFront"/>
              <a:lightRig rig="sunrise" dir="t"/>
            </a:scene3d>
            <a:sp3d extrusionH="57150">
              <a:bevelT w="38100" h="38100"/>
            </a:sp3d>
          </a:bodyPr>
          <a:lstStyle>
            <a:lvl1pPr marL="0" indent="0">
              <a:buNone/>
              <a:defRPr sz="3200" b="1">
                <a:ln>
                  <a:solidFill>
                    <a:srgbClr val="3A1D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528" y="1372979"/>
            <a:ext cx="5141625" cy="48166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60761" y="1681163"/>
            <a:ext cx="5021706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60761" y="2505075"/>
            <a:ext cx="5021706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59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4695"/>
            <a:ext cx="4873052" cy="112106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61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34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577" y="457200"/>
            <a:ext cx="5216577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5849" y="457200"/>
            <a:ext cx="5231567" cy="57637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4577" y="2057400"/>
            <a:ext cx="5216577" cy="41635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03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57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5928" y="365125"/>
            <a:ext cx="52615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05928" y="1825625"/>
            <a:ext cx="52615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53DB6-EBFC-4AA3-B128-EABD0CEB047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1BE5-C2C3-46CC-A701-90AC5AA86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chemeClr val="accent6">
                <a:lumMod val="50000"/>
              </a:schemeClr>
            </a:solidFill>
          </a:ln>
          <a:solidFill>
            <a:srgbClr val="C00000"/>
          </a:solidFill>
          <a:effectLst/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0BBD7-195F-41E8-8D4C-FF04629B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249" y="1349115"/>
            <a:ext cx="4371180" cy="264231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Сказка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«Новогоднее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волшебство»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AE39CB-5937-4EEC-BF3F-60C1FA13F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0456" y="4586990"/>
            <a:ext cx="5747657" cy="1117124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70C0"/>
                </a:solidFill>
              </a:rPr>
              <a:t>ГБОУ Школа №2070 </a:t>
            </a:r>
          </a:p>
          <a:p>
            <a:r>
              <a:rPr lang="ru-RU" sz="1800" dirty="0">
                <a:solidFill>
                  <a:srgbClr val="0070C0"/>
                </a:solidFill>
              </a:rPr>
              <a:t>Дети старшей группы</a:t>
            </a:r>
          </a:p>
          <a:p>
            <a:r>
              <a:rPr lang="ru-RU" sz="1800" dirty="0">
                <a:solidFill>
                  <a:srgbClr val="0070C0"/>
                </a:solidFill>
              </a:rPr>
              <a:t>Воспитатель Курганова Н.В.</a:t>
            </a:r>
          </a:p>
        </p:txBody>
      </p:sp>
    </p:spTree>
    <p:extLst>
      <p:ext uri="{BB962C8B-B14F-4D97-AF65-F5344CB8AC3E}">
        <p14:creationId xmlns:p14="http://schemas.microsoft.com/office/powerpoint/2010/main" val="2273152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advClick="0" advTm="7000">
        <p15:prstTrans prst="pageCurlDouble"/>
      </p:transition>
    </mc:Choice>
    <mc:Fallback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266" y="158326"/>
            <a:ext cx="5022645" cy="69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90966" y="5568286"/>
            <a:ext cx="4831912" cy="9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B565C2BE-F64A-421C-94C2-7CCC613C8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622" y="855935"/>
            <a:ext cx="3085368" cy="4712352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EAE0216-3EDA-439F-AB39-9C85659C8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584" y="5603697"/>
            <a:ext cx="4828450" cy="9327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CDABB2-0BA8-4D30-8A33-32637DFA0406}"/>
              </a:ext>
            </a:extLst>
          </p:cNvPr>
          <p:cNvSpPr txBox="1"/>
          <p:nvPr/>
        </p:nvSpPr>
        <p:spPr>
          <a:xfrm>
            <a:off x="6569123" y="1051104"/>
            <a:ext cx="4758787" cy="419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 она в это время по лесу гуляла, да шишки собирала для детских поделок на новогоднюю елку. Пришла Снегурочка к полянке, чтобы пожелать лесным ушастым друзьям-зайцам доброго утра, а зайчиков на полянке нет, только две елочки стоят и дрожат. </a:t>
            </a:r>
          </a:p>
        </p:txBody>
      </p:sp>
      <p:pic>
        <p:nvPicPr>
          <p:cNvPr id="20" name="Picture 8" descr="http://s5.hostingkartinok.com/uploads/images/2013/03/5a83380fc8885a46bdb5c58262d490ea.png">
            <a:extLst>
              <a:ext uri="{FF2B5EF4-FFF2-40B4-BE49-F238E27FC236}">
                <a16:creationId xmlns:a16="http://schemas.microsoft.com/office/drawing/2014/main" xmlns="" id="{5F4964DB-6598-4387-90EF-3F5DD64F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99" y="158326"/>
            <a:ext cx="5022645" cy="69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Записанный звук10">
            <a:hlinkClick r:id="" action="ppaction://media"/>
            <a:extLst>
              <a:ext uri="{FF2B5EF4-FFF2-40B4-BE49-F238E27FC236}">
                <a16:creationId xmlns:a16="http://schemas.microsoft.com/office/drawing/2014/main" xmlns="" id="{655201A6-CD88-43D7-AE7E-5CD7DDCAC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25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0000">
        <p15:prstTrans prst="pageCurlDoubl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651009" y="5422968"/>
            <a:ext cx="4335439" cy="107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266" y="158326"/>
            <a:ext cx="5022645" cy="9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074B5A-4AB1-4B0F-942A-B332458298E3}"/>
              </a:ext>
            </a:extLst>
          </p:cNvPr>
          <p:cNvSpPr txBox="1"/>
          <p:nvPr/>
        </p:nvSpPr>
        <p:spPr>
          <a:xfrm>
            <a:off x="741528" y="361667"/>
            <a:ext cx="5222275" cy="6037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Georgia" panose="02040502050405020303" pitchFamily="18" charset="0"/>
              </a:rPr>
              <a:t>Поняла Снегурочка, что елочки эти не простые. Подошла она поближе и спросила: «Елочки, елочки, хотела украсить вас к Новому году, а веточки да иголочки у вас дрожат, все новогодние игрушки на снег попадают». И вдруг отвечают елочки ей детскими голосами: «Снегурочка, мы не елочки, а детки непослушные. В лес ушли без спроса. Началась вьюга и замела следы на снегу, по которой мы в лес от дома шли.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AF1326FD-FB3F-45CA-959A-51B31632C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698" y="705638"/>
            <a:ext cx="2333910" cy="30607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238518-6E00-41D8-845D-0D1680DD5C60}"/>
              </a:ext>
            </a:extLst>
          </p:cNvPr>
          <p:cNvSpPr txBox="1"/>
          <p:nvPr/>
        </p:nvSpPr>
        <p:spPr>
          <a:xfrm>
            <a:off x="6427828" y="3302000"/>
            <a:ext cx="5022645" cy="2351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Georgia" panose="02040502050405020303" pitchFamily="18" charset="0"/>
              </a:rPr>
              <a:t>Стали мы плакать, а злая Баба-яга услышала, рассердилась и заколдовала нас. Стоим мы на полянке, холодно нам, вот иголочки и дрожат».</a:t>
            </a:r>
            <a:endParaRPr lang="ru-RU" sz="2000" dirty="0"/>
          </a:p>
        </p:txBody>
      </p:sp>
      <p:pic>
        <p:nvPicPr>
          <p:cNvPr id="14" name="Записанный звук11">
            <a:hlinkClick r:id="" action="ppaction://media"/>
            <a:extLst>
              <a:ext uri="{FF2B5EF4-FFF2-40B4-BE49-F238E27FC236}">
                <a16:creationId xmlns:a16="http://schemas.microsoft.com/office/drawing/2014/main" xmlns="" id="{92D5B7DB-AAB1-456E-BA21-B002002CE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1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47000">
        <p15:prstTrans prst="pageCurlDouble"/>
      </p:transition>
    </mc:Choice>
    <mc:Fallback>
      <p:transition spd="slow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2" descr="http://nvrfold.ru/img/be3af39536d50f935f2cd21879d7d6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092856" y="5563168"/>
            <a:ext cx="4335439" cy="87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487236" y="5503797"/>
            <a:ext cx="4499212" cy="9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7900D87B-0334-4063-B744-772BDAECB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62" y="469835"/>
            <a:ext cx="3295938" cy="5033960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27B34A68-3231-48D2-AFB3-0CB6A1CF7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710" y="160338"/>
            <a:ext cx="5307290" cy="4163518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Снегурочка, услышав этот рассказ, сразу достала свою волшебную палочку и расколдовала ребят. Взмахнула она своей палочкой еще раз и на плечах у Иванушки и Анечки оказались шубки. «А это вам мой подарок, чтобы вы не замерзли. И мой наказ вам, чтобы вы всегда слушались своих родителей». Прибежали зайчики и Снегурочка попросила их добежать до опушки леса и вывести ребят к их дому.</a:t>
            </a:r>
          </a:p>
        </p:txBody>
      </p:sp>
      <p:pic>
        <p:nvPicPr>
          <p:cNvPr id="12" name="Записанный звук12">
            <a:hlinkClick r:id="" action="ppaction://media"/>
            <a:extLst>
              <a:ext uri="{FF2B5EF4-FFF2-40B4-BE49-F238E27FC236}">
                <a16:creationId xmlns:a16="http://schemas.microsoft.com/office/drawing/2014/main" xmlns="" id="{AAA3F20D-DD04-494F-9FC1-E5A76638B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76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4000">
        <p15:prstTrans prst="pageCurlDouble"/>
      </p:transition>
    </mc:Choice>
    <mc:Fallback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827" y="153232"/>
            <a:ext cx="5022645" cy="9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BA40A6F7-A555-490E-A463-4DBAE52B1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26" y="1192311"/>
            <a:ext cx="3020974" cy="4344000"/>
          </a:xfrm>
        </p:spPr>
      </p:pic>
      <p:pic>
        <p:nvPicPr>
          <p:cNvPr id="13" name="Picture 6" descr="http://www.monsalvat.globalfolio.net/assets/trouver/orn004.png">
            <a:extLst>
              <a:ext uri="{FF2B5EF4-FFF2-40B4-BE49-F238E27FC236}">
                <a16:creationId xmlns:a16="http://schemas.microsoft.com/office/drawing/2014/main" xmlns="" id="{7DEED77E-67A1-4D07-ABF0-98B5A23B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792" y="5034332"/>
            <a:ext cx="3956713" cy="15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8661A0-744C-45BB-A2A3-D13B46AD04D7}"/>
              </a:ext>
            </a:extLst>
          </p:cNvPr>
          <p:cNvSpPr txBox="1"/>
          <p:nvPr/>
        </p:nvSpPr>
        <p:spPr>
          <a:xfrm>
            <a:off x="6427829" y="927101"/>
            <a:ext cx="5022643" cy="4652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Встревоженные родители встретили Иванушку и Анечку у самой опушки леса. Все были счастливы. А на Новый год Иванушка и Анечка пообещали родителям, что будут их слушаться всегда.</a:t>
            </a:r>
          </a:p>
          <a:p>
            <a:pPr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Вот волшебной сказке конец. </a:t>
            </a:r>
          </a:p>
          <a:p>
            <a:pPr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Кто правило запомнил – молодец!</a:t>
            </a:r>
          </a:p>
        </p:txBody>
      </p:sp>
      <p:pic>
        <p:nvPicPr>
          <p:cNvPr id="17" name="Picture 8" descr="http://s5.hostingkartinok.com/uploads/images/2013/03/5a83380fc8885a46bdb5c58262d490ea.png">
            <a:extLst>
              <a:ext uri="{FF2B5EF4-FFF2-40B4-BE49-F238E27FC236}">
                <a16:creationId xmlns:a16="http://schemas.microsoft.com/office/drawing/2014/main" xmlns="" id="{25FB0523-AFEC-4E4C-9DFD-231AEC87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05719" y="5622590"/>
            <a:ext cx="5054372" cy="96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s5.hostingkartinok.com/uploads/images/2013/03/5a83380fc8885a46bdb5c58262d490ea.png">
            <a:extLst>
              <a:ext uri="{FF2B5EF4-FFF2-40B4-BE49-F238E27FC236}">
                <a16:creationId xmlns:a16="http://schemas.microsoft.com/office/drawing/2014/main" xmlns="" id="{DE607720-D890-4F7D-BAAE-EA9FE5A2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99" y="158326"/>
            <a:ext cx="5022645" cy="94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Записанный звук13">
            <a:hlinkClick r:id="" action="ppaction://media"/>
            <a:extLst>
              <a:ext uri="{FF2B5EF4-FFF2-40B4-BE49-F238E27FC236}">
                <a16:creationId xmlns:a16="http://schemas.microsoft.com/office/drawing/2014/main" xmlns="" id="{859C72E0-16E4-43E0-B027-5BD5B208A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73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2000">
        <p15:prstTrans prst="pageCurlDouble"/>
      </p:transition>
    </mc:Choice>
    <mc:Fallback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 гостях у сказки - Приходите в гости к нам поскорее минус_(Audio-VK4.ru)">
            <a:hlinkClick r:id="" action="ppaction://media"/>
            <a:extLst>
              <a:ext uri="{FF2B5EF4-FFF2-40B4-BE49-F238E27FC236}">
                <a16:creationId xmlns:a16="http://schemas.microsoft.com/office/drawing/2014/main" xmlns="" id="{C543447B-66E1-43A6-A200-EEF9F1E3D7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9164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09DEE99-0DFC-436A-9380-CA9EC83A3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571" y="2714171"/>
            <a:ext cx="4527037" cy="2983141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344229" y="1509485"/>
            <a:ext cx="4176046" cy="4441821"/>
          </a:xfrm>
        </p:spPr>
        <p:txBody>
          <a:bodyPr>
            <a:normAutofit/>
          </a:bodyPr>
          <a:lstStyle/>
          <a:p>
            <a:r>
              <a:rPr lang="ru-RU" sz="8000" b="1" dirty="0">
                <a:solidFill>
                  <a:srgbClr val="002060"/>
                </a:solidFill>
              </a:rPr>
              <a:t>Сказка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«Новогоднее волшебство»</a:t>
            </a:r>
          </a:p>
          <a:p>
            <a:r>
              <a:rPr lang="ru-RU" b="1" dirty="0">
                <a:solidFill>
                  <a:schemeClr val="bg1"/>
                </a:solidFill>
              </a:rPr>
              <a:t>Сочиняем сказку вместе с детьми</a:t>
            </a:r>
          </a:p>
          <a:p>
            <a:endParaRPr lang="ru-RU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520275" y="5808005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6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49" y="0"/>
            <a:ext cx="5847151" cy="1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63468" y="5243701"/>
            <a:ext cx="5847151" cy="141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E950E5-948F-41D3-9FBD-DC0ED0EAE567}"/>
              </a:ext>
            </a:extLst>
          </p:cNvPr>
          <p:cNvSpPr txBox="1"/>
          <p:nvPr/>
        </p:nvSpPr>
        <p:spPr>
          <a:xfrm>
            <a:off x="7736114" y="4313944"/>
            <a:ext cx="343988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solidFill>
                  <a:srgbClr val="3A1D00"/>
                </a:solidFill>
              </a:ln>
              <a:solidFill>
                <a:srgbClr val="1A0D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91373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520275" y="5808005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067" y="1362553"/>
            <a:ext cx="5678973" cy="390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12" y="219528"/>
            <a:ext cx="5847151" cy="1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16079" y="5270997"/>
            <a:ext cx="5847151" cy="141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7803D7-C0AF-4BFA-B890-770033FDDAA0}"/>
              </a:ext>
            </a:extLst>
          </p:cNvPr>
          <p:cNvSpPr txBox="1"/>
          <p:nvPr/>
        </p:nvSpPr>
        <p:spPr>
          <a:xfrm>
            <a:off x="7240248" y="769257"/>
            <a:ext cx="4273653" cy="4197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Действующие лица:</a:t>
            </a:r>
          </a:p>
          <a:p>
            <a:pPr indent="450215"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Иванушка</a:t>
            </a:r>
          </a:p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Анечка – его сестренка</a:t>
            </a:r>
          </a:p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Отец и мать </a:t>
            </a:r>
          </a:p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Баба-Яга</a:t>
            </a:r>
          </a:p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Снегурочка</a:t>
            </a:r>
          </a:p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Зайчата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В гостях у сказки - Приходите в гости к нам поскорее минус_(Audio-VK4.ru)">
            <a:hlinkClick r:id="" action="ppaction://media"/>
            <a:extLst>
              <a:ext uri="{FF2B5EF4-FFF2-40B4-BE49-F238E27FC236}">
                <a16:creationId xmlns:a16="http://schemas.microsoft.com/office/drawing/2014/main" xmlns="" id="{BD67B352-68F2-4ABE-817F-102D1C4E8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9151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90" advClick="0" advTm="19000">
        <p:fade/>
      </p:transition>
    </mc:Choice>
    <mc:Fallback xmlns="">
      <p:transition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0668" y="1261516"/>
            <a:ext cx="4921392" cy="49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709385" y="5600356"/>
            <a:ext cx="4706443" cy="9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124655-6D15-446B-9F37-9A6D81AB0746}"/>
              </a:ext>
            </a:extLst>
          </p:cNvPr>
          <p:cNvSpPr txBox="1"/>
          <p:nvPr/>
        </p:nvSpPr>
        <p:spPr>
          <a:xfrm>
            <a:off x="624114" y="1259919"/>
            <a:ext cx="49851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   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ил-был 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 краю деревни у самого леса Иванушка со своей сестренкой Анечкой, с отцом и матерью.</a:t>
            </a:r>
          </a:p>
          <a:p>
            <a:pPr indent="450215">
              <a:lnSpc>
                <a:spcPct val="150000"/>
              </a:lnSpc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Отец с матерью с ранней весны до поздней осени в поле работали, а дети дома оставались.</a:t>
            </a:r>
          </a:p>
          <a:p>
            <a:pPr indent="450215" algn="ctr">
              <a:lnSpc>
                <a:spcPct val="150000"/>
              </a:lnSpc>
            </a:pPr>
            <a:endParaRPr lang="ru-RU" sz="2000" b="1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 descr="Снегурочка Русская народная сказка">
            <a:extLst>
              <a:ext uri="{FF2B5EF4-FFF2-40B4-BE49-F238E27FC236}">
                <a16:creationId xmlns:a16="http://schemas.microsoft.com/office/drawing/2014/main" xmlns="" id="{C2632D8D-C8DE-4143-8B33-B51AE24B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528" y="1255153"/>
            <a:ext cx="743566" cy="4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2D08433-7583-41C4-8AD7-F4C0DC396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43" y="151948"/>
            <a:ext cx="5282118" cy="11095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E321A88-C7FB-490D-AE65-0AF73348D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13" y="5458482"/>
            <a:ext cx="5282117" cy="110956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5E6A585D-485E-4203-ACC6-F904A4076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7015" y="1759473"/>
            <a:ext cx="4873457" cy="3381829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5EBD42C-5738-4D63-8733-A4D0C7D69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4149" y="190851"/>
            <a:ext cx="5279594" cy="1109568"/>
          </a:xfrm>
          <a:prstGeom prst="rect">
            <a:avLst/>
          </a:prstGeom>
        </p:spPr>
      </p:pic>
      <p:pic>
        <p:nvPicPr>
          <p:cNvPr id="15" name="Записанный звук 4">
            <a:hlinkClick r:id="" action="ppaction://media"/>
            <a:extLst>
              <a:ext uri="{FF2B5EF4-FFF2-40B4-BE49-F238E27FC236}">
                <a16:creationId xmlns:a16="http://schemas.microsoft.com/office/drawing/2014/main" xmlns="" id="{1DB92FF1-54F8-4757-9104-53219FD6E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3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750" advClick="0" advTm="25000">
        <p15:prstTrans prst="pageCurlDouble"/>
      </p:transition>
    </mc:Choice>
    <mc:Fallback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BD6415-4049-462D-BD0A-DDAB3A918E18}"/>
              </a:ext>
            </a:extLst>
          </p:cNvPr>
          <p:cNvSpPr txBox="1"/>
          <p:nvPr/>
        </p:nvSpPr>
        <p:spPr>
          <a:xfrm>
            <a:off x="638629" y="211539"/>
            <a:ext cx="4988798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000" b="1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Georgia" panose="02040502050405020303" pitchFamily="18" charset="0"/>
              </a:rPr>
              <a:t>Перед самым Новым годом пошли они с родителями в лес погулять и набрели на полянку, где зайцы бегали друг за другом, словно в салки играли. Понравилось ребятам наблюдать за зайчатами и решили они одни отправиться в лес и на зайчиков поглядеть.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66D397A-3FA1-4B79-A1CB-9797188D0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6" y="211539"/>
            <a:ext cx="5254171" cy="11095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4DED4DC-DD83-4475-808D-FE30D9D97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86" y="4911342"/>
            <a:ext cx="5133941" cy="14143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F8172A-DBEB-456E-867C-0FA2A01D2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195" y="4911342"/>
            <a:ext cx="5133277" cy="1414395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8B19BAE5-FFF9-49BB-BA25-05F844AA5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5486" y="1278239"/>
            <a:ext cx="2583543" cy="371499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B1D58EC-6547-410C-BE6F-B8C73AFBA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265" y="244196"/>
            <a:ext cx="5255207" cy="1109568"/>
          </a:xfrm>
          <a:prstGeom prst="rect">
            <a:avLst/>
          </a:prstGeom>
        </p:spPr>
      </p:pic>
      <p:pic>
        <p:nvPicPr>
          <p:cNvPr id="11" name="Записанный звук5">
            <a:hlinkClick r:id="" action="ppaction://media"/>
            <a:extLst>
              <a:ext uri="{FF2B5EF4-FFF2-40B4-BE49-F238E27FC236}">
                <a16:creationId xmlns:a16="http://schemas.microsoft.com/office/drawing/2014/main" xmlns="" id="{DCDD4CCF-0CA1-4D34-8C61-4D97E05E2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25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1000">
        <p15:prstTrans prst="pageCurlDouble"/>
      </p:transition>
    </mc:Choice>
    <mc:Fallback>
      <p:transition spd="slow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BD6415-4049-462D-BD0A-DDAB3A918E18}"/>
              </a:ext>
            </a:extLst>
          </p:cNvPr>
          <p:cNvSpPr txBox="1"/>
          <p:nvPr/>
        </p:nvSpPr>
        <p:spPr>
          <a:xfrm>
            <a:off x="957943" y="1392708"/>
            <a:ext cx="4557486" cy="419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Georgia" panose="02040502050405020303" pitchFamily="18" charset="0"/>
              </a:rPr>
              <a:t>Знал Иванушка, что им родители строго-настрого запрещали ходить в лес одним, да не послушался. Только родители на базар уехали за новогодними подарками, как Иванушка одел потеплее сестренку Анечку и отправился с ней в лес.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FC7FC1-DCC8-481B-8534-63EC64FFA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83" y="5386766"/>
            <a:ext cx="5285690" cy="11095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1D2AED-BB54-4AF7-BB06-E78F32842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03" y="283140"/>
            <a:ext cx="5279594" cy="1109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E6E09C-C03A-446A-AED6-49DF29AAF874}"/>
              </a:ext>
            </a:extLst>
          </p:cNvPr>
          <p:cNvSpPr txBox="1"/>
          <p:nvPr/>
        </p:nvSpPr>
        <p:spPr>
          <a:xfrm>
            <a:off x="6676572" y="469379"/>
            <a:ext cx="4557486" cy="280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Пришли они на полянку, а там зайцы бегают, на снегу свои следы оставляют. Смотрели, смотрели ребята на их игры, да не заметили, что все вокруг потемнело и началась вьюга. 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7EDD8698-E941-40B9-85D0-8CC467AFB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01662" y="3428999"/>
            <a:ext cx="4284786" cy="2896737"/>
          </a:xfrm>
        </p:spPr>
      </p:pic>
      <p:pic>
        <p:nvPicPr>
          <p:cNvPr id="16" name="Записанный звук6">
            <a:hlinkClick r:id="" action="ppaction://media"/>
            <a:extLst>
              <a:ext uri="{FF2B5EF4-FFF2-40B4-BE49-F238E27FC236}">
                <a16:creationId xmlns:a16="http://schemas.microsoft.com/office/drawing/2014/main" xmlns="" id="{397DBD3E-7FBD-4940-B0DB-E13371B46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26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5000">
        <p15:prstTrans prst="pageCurlDouble"/>
      </p:transition>
    </mc:Choice>
    <mc:Fallback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7D845B-F24A-4C6D-A844-6DB1BDBA3842}"/>
              </a:ext>
            </a:extLst>
          </p:cNvPr>
          <p:cNvSpPr txBox="1"/>
          <p:nvPr/>
        </p:nvSpPr>
        <p:spPr>
          <a:xfrm>
            <a:off x="741528" y="1385727"/>
            <a:ext cx="4894999" cy="4197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Georgia" panose="02040502050405020303" pitchFamily="18" charset="0"/>
              </a:rPr>
              <a:t>Зайцы по норкам разбежались, а ребята не знают в какую сторону им идти, все следы вьюга замела. Не знали они и про то, что в этом лесу жила Баба-яга, которая от злости всех, кто перед веселым праздником – Новым годом приходил в лес. превращала в елочки.</a:t>
            </a:r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A75AC64-02BB-4104-82BC-FEDE51D4E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195" y="4947370"/>
            <a:ext cx="5133277" cy="14143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FF6C67-D528-4A94-861E-F88866C2B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81" y="276159"/>
            <a:ext cx="5279594" cy="11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3EBB68-A193-425D-A7CD-E671CAFD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39" y="5081939"/>
            <a:ext cx="5133277" cy="1414395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8904193-B106-4249-BAA5-9AC66FD43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530" y="952730"/>
            <a:ext cx="4624739" cy="3364542"/>
          </a:xfrm>
        </p:spPr>
      </p:pic>
      <p:pic>
        <p:nvPicPr>
          <p:cNvPr id="15" name="Записанный звук7">
            <a:hlinkClick r:id="" action="ppaction://media"/>
            <a:extLst>
              <a:ext uri="{FF2B5EF4-FFF2-40B4-BE49-F238E27FC236}">
                <a16:creationId xmlns:a16="http://schemas.microsoft.com/office/drawing/2014/main" xmlns="" id="{1FFD1A64-7ABA-47E2-B0E1-04B047329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56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2000">
        <p15:prstTrans prst="pageCurlDouble"/>
      </p:transition>
    </mc:Choice>
    <mc:Fallback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9002FCA-4E4F-4B68-B910-D61C1EE33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64" y="189073"/>
            <a:ext cx="5255207" cy="1109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6064117-DBEE-46BD-B5B7-26AF8431B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229" y="5254532"/>
            <a:ext cx="5133277" cy="14143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28CB7DF-E829-4D43-ABF7-129FC0301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1298641"/>
            <a:ext cx="2940697" cy="4061365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xmlns="" id="{FA44B86D-0601-4CD6-BC9D-70CC52B0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057" y="1012371"/>
            <a:ext cx="4895360" cy="4448630"/>
          </a:xfrm>
        </p:spPr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Услышала Баба-яга плачь Иванушки и Анечки, подкралась к поляне, спряталась за большой куст и стала колдовать. Колдовала, колдовала Баба-яга и превратила ребят в две елочки. От своего злодейства у Бабы-яги сразу поднялось настроение и она улетела на метле готовиться Новому году – придумывать разные пакости для детей.</a:t>
            </a:r>
          </a:p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D804F67-867A-43A2-BE2F-6FDB6DA16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83" y="5254532"/>
            <a:ext cx="5133277" cy="14143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06C62B0-E24E-4AAF-BFEF-7BCE741D2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263" y="189073"/>
            <a:ext cx="5255207" cy="1109568"/>
          </a:xfrm>
          <a:prstGeom prst="rect">
            <a:avLst/>
          </a:prstGeom>
        </p:spPr>
      </p:pic>
      <p:pic>
        <p:nvPicPr>
          <p:cNvPr id="21" name="Записанный звук8">
            <a:hlinkClick r:id="" action="ppaction://media"/>
            <a:extLst>
              <a:ext uri="{FF2B5EF4-FFF2-40B4-BE49-F238E27FC236}">
                <a16:creationId xmlns:a16="http://schemas.microsoft.com/office/drawing/2014/main" xmlns="" id="{57304B26-785D-4BBB-9FA2-739FA93E5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35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9000">
        <p15:prstTrans prst="pageCurlDouble"/>
      </p:transition>
    </mc:Choice>
    <mc:Fallback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0986448" y="6155140"/>
            <a:ext cx="464024" cy="341194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8" descr="http://s5.hostingkartinok.com/uploads/images/2013/03/5a83380fc8885a46bdb5c58262d490e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90966" y="5636524"/>
            <a:ext cx="4831912" cy="85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685A9E-A19C-4727-9E2F-A4376294DC46}"/>
              </a:ext>
            </a:extLst>
          </p:cNvPr>
          <p:cNvSpPr txBox="1"/>
          <p:nvPr/>
        </p:nvSpPr>
        <p:spPr>
          <a:xfrm>
            <a:off x="943430" y="653143"/>
            <a:ext cx="4978400" cy="1882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Georgia" panose="02040502050405020303" pitchFamily="18" charset="0"/>
              </a:rPr>
              <a:t>Стоят елочки посреди поляны и дрожат их иголочки от холода. Снег с елочек падает, на веточках не держится.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FB1BB6-8B58-4B4A-AC15-53776CA93EDC}"/>
              </a:ext>
            </a:extLst>
          </p:cNvPr>
          <p:cNvSpPr txBox="1"/>
          <p:nvPr/>
        </p:nvSpPr>
        <p:spPr>
          <a:xfrm>
            <a:off x="6569124" y="1181100"/>
            <a:ext cx="4926190" cy="51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Georgia" panose="02040502050405020303" pitchFamily="18" charset="0"/>
              </a:rPr>
              <a:t>Наступило утро. Вьюга давно утихла, а елочки по-прежнему дрожат. Зайчики опять собрались на полянке, чтобы побегать, да почувствовали неладное, увидев посреди поляны две незнакомые елочки. Знали они о проделках Бабы-яги перед Новым годом. Забили зайчики тревогу, побежали в лесной терем к Снегурочке.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AE2457-4310-4EB3-8D94-9B2FD82B3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294" y="2648156"/>
            <a:ext cx="3817256" cy="29276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A8FC62-8D36-41C9-8681-E6DE16659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172" y="219395"/>
            <a:ext cx="5255207" cy="1109568"/>
          </a:xfrm>
          <a:prstGeom prst="rect">
            <a:avLst/>
          </a:prstGeom>
        </p:spPr>
      </p:pic>
      <p:pic>
        <p:nvPicPr>
          <p:cNvPr id="7" name="Записанный звук9">
            <a:hlinkClick r:id="" action="ppaction://media"/>
            <a:extLst>
              <a:ext uri="{FF2B5EF4-FFF2-40B4-BE49-F238E27FC236}">
                <a16:creationId xmlns:a16="http://schemas.microsoft.com/office/drawing/2014/main" xmlns="" id="{030E9301-0964-4149-944E-7EA264F16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77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6000">
        <p15:prstTrans prst="pageCurlDouble"/>
      </p:transition>
    </mc:Choice>
    <mc:Fallback>
      <p:transition spd="slow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нига с обложкой 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книга с обложкой 6" id="{873A6639-2D8B-4488-8DCD-7C7D7ED3D144}" vid="{B6D368C6-9990-4810-B4F1-8DD30A6E3A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книга с обложкой 7</Template>
  <TotalTime>721</TotalTime>
  <Words>631</Words>
  <Application>Microsoft Office PowerPoint</Application>
  <PresentationFormat>Произвольный</PresentationFormat>
  <Paragraphs>42</Paragraphs>
  <Slides>13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книга с обложкой 7</vt:lpstr>
      <vt:lpstr>Сказка «Новогоднее волшебство»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Снегурочка</dc:title>
  <dc:creator>User</dc:creator>
  <cp:lastModifiedBy>Надежда Пронская</cp:lastModifiedBy>
  <cp:revision>49</cp:revision>
  <dcterms:created xsi:type="dcterms:W3CDTF">2016-12-16T09:17:46Z</dcterms:created>
  <dcterms:modified xsi:type="dcterms:W3CDTF">2024-07-30T12:55:52Z</dcterms:modified>
</cp:coreProperties>
</file>