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22"/>
  </p:notesMasterIdLst>
  <p:sldIdLst>
    <p:sldId id="256" r:id="rId2"/>
    <p:sldId id="265" r:id="rId3"/>
    <p:sldId id="258" r:id="rId4"/>
    <p:sldId id="260" r:id="rId5"/>
    <p:sldId id="261" r:id="rId6"/>
    <p:sldId id="267" r:id="rId7"/>
    <p:sldId id="277" r:id="rId8"/>
    <p:sldId id="264" r:id="rId9"/>
    <p:sldId id="283" r:id="rId10"/>
    <p:sldId id="269" r:id="rId11"/>
    <p:sldId id="274" r:id="rId12"/>
    <p:sldId id="268" r:id="rId13"/>
    <p:sldId id="266" r:id="rId14"/>
    <p:sldId id="270" r:id="rId15"/>
    <p:sldId id="272" r:id="rId16"/>
    <p:sldId id="281" r:id="rId17"/>
    <p:sldId id="284" r:id="rId18"/>
    <p:sldId id="278" r:id="rId19"/>
    <p:sldId id="273" r:id="rId20"/>
    <p:sldId id="282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8449"/>
  </p:normalViewPr>
  <p:slideViewPr>
    <p:cSldViewPr snapToGrid="0">
      <p:cViewPr varScale="1">
        <p:scale>
          <a:sx n="91" d="100"/>
          <a:sy n="91" d="100"/>
        </p:scale>
        <p:origin x="1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872DF1-AFCD-4C2C-B76B-38A15B19DBE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0A29F3-BA10-4CA5-AF64-4CDE7C53A6CF}">
      <dgm:prSet/>
      <dgm:spPr/>
      <dgm:t>
        <a:bodyPr/>
        <a:lstStyle/>
        <a:p>
          <a:r>
            <a:rPr lang="ru-RU" dirty="0"/>
            <a:t>установить положительный эмоциональный контакт между педагогом и ребенком</a:t>
          </a:r>
          <a:endParaRPr lang="en-US" dirty="0"/>
        </a:p>
      </dgm:t>
    </dgm:pt>
    <dgm:pt modelId="{AED8F3BB-AD7C-47A3-857A-B6488B7DBFA3}" type="parTrans" cxnId="{17C52A4D-DC31-47F9-98C9-29FF07B684DC}">
      <dgm:prSet/>
      <dgm:spPr/>
      <dgm:t>
        <a:bodyPr/>
        <a:lstStyle/>
        <a:p>
          <a:endParaRPr lang="en-US"/>
        </a:p>
      </dgm:t>
    </dgm:pt>
    <dgm:pt modelId="{D13EE41D-4494-4585-9829-C5B9AC815D58}" type="sibTrans" cxnId="{17C52A4D-DC31-47F9-98C9-29FF07B684DC}">
      <dgm:prSet/>
      <dgm:spPr/>
      <dgm:t>
        <a:bodyPr/>
        <a:lstStyle/>
        <a:p>
          <a:endParaRPr lang="en-US"/>
        </a:p>
      </dgm:t>
    </dgm:pt>
    <dgm:pt modelId="{460EB4DA-DDD8-4F02-9E74-86D908744E6E}">
      <dgm:prSet/>
      <dgm:spPr/>
      <dgm:t>
        <a:bodyPr/>
        <a:lstStyle/>
        <a:p>
          <a:r>
            <a:rPr lang="ru-RU" dirty="0"/>
            <a:t>проводить  стимулирование речи  в игровой, комфортной для детей обстановке</a:t>
          </a:r>
          <a:endParaRPr lang="en-US" dirty="0"/>
        </a:p>
      </dgm:t>
    </dgm:pt>
    <dgm:pt modelId="{56994EF5-4278-4D77-9A27-5654AAC841B7}" type="parTrans" cxnId="{B760A06F-E307-499C-8404-9F93460DFD0C}">
      <dgm:prSet/>
      <dgm:spPr/>
      <dgm:t>
        <a:bodyPr/>
        <a:lstStyle/>
        <a:p>
          <a:endParaRPr lang="en-US"/>
        </a:p>
      </dgm:t>
    </dgm:pt>
    <dgm:pt modelId="{45DFE20D-7831-45E0-B3D3-2C56FB89C1D0}" type="sibTrans" cxnId="{B760A06F-E307-499C-8404-9F93460DFD0C}">
      <dgm:prSet/>
      <dgm:spPr/>
      <dgm:t>
        <a:bodyPr/>
        <a:lstStyle/>
        <a:p>
          <a:endParaRPr lang="en-US"/>
        </a:p>
      </dgm:t>
    </dgm:pt>
    <dgm:pt modelId="{1F613BED-12F3-4DC8-AD78-59D2F9F3F5D4}">
      <dgm:prSet/>
      <dgm:spPr/>
      <dgm:t>
        <a:bodyPr/>
        <a:lstStyle/>
        <a:p>
          <a:r>
            <a:rPr lang="ru-RU" dirty="0"/>
            <a:t>использовать внешне привлекательный  и интересный  материал </a:t>
          </a:r>
          <a:endParaRPr lang="en-US" dirty="0"/>
        </a:p>
      </dgm:t>
    </dgm:pt>
    <dgm:pt modelId="{0B74DD7C-29C0-491E-AE6A-3F3290CD7199}" type="parTrans" cxnId="{305823A9-BC3A-40E1-A111-59AA58D00713}">
      <dgm:prSet/>
      <dgm:spPr/>
      <dgm:t>
        <a:bodyPr/>
        <a:lstStyle/>
        <a:p>
          <a:endParaRPr lang="en-US"/>
        </a:p>
      </dgm:t>
    </dgm:pt>
    <dgm:pt modelId="{8531E6C0-D9C2-493B-A583-F8381C8117B6}" type="sibTrans" cxnId="{305823A9-BC3A-40E1-A111-59AA58D00713}">
      <dgm:prSet/>
      <dgm:spPr/>
      <dgm:t>
        <a:bodyPr/>
        <a:lstStyle/>
        <a:p>
          <a:endParaRPr lang="en-US"/>
        </a:p>
      </dgm:t>
    </dgm:pt>
    <dgm:pt modelId="{F95B5580-E3CA-4CEC-B38C-03042C681EBF}">
      <dgm:prSet/>
      <dgm:spPr/>
      <dgm:t>
        <a:bodyPr/>
        <a:lstStyle/>
        <a:p>
          <a:r>
            <a:rPr lang="ru-RU" dirty="0"/>
            <a:t>речь взрослого должна быть эмоциональной и состоять из четких, конкретных указаний и пояснений типа «покажи», «спрячь», «дай»,  «иди» </a:t>
          </a:r>
          <a:endParaRPr lang="en-US" dirty="0"/>
        </a:p>
      </dgm:t>
    </dgm:pt>
    <dgm:pt modelId="{63D94381-5ECD-4F91-9226-05A8AA2656C2}" type="parTrans" cxnId="{7731FA0A-76AA-4B3B-84F9-10537ACB26A4}">
      <dgm:prSet/>
      <dgm:spPr/>
      <dgm:t>
        <a:bodyPr/>
        <a:lstStyle/>
        <a:p>
          <a:endParaRPr lang="en-US"/>
        </a:p>
      </dgm:t>
    </dgm:pt>
    <dgm:pt modelId="{FCA6ABC6-473E-4C2B-9A18-3FA41A220D7D}" type="sibTrans" cxnId="{7731FA0A-76AA-4B3B-84F9-10537ACB26A4}">
      <dgm:prSet/>
      <dgm:spPr/>
      <dgm:t>
        <a:bodyPr/>
        <a:lstStyle/>
        <a:p>
          <a:endParaRPr lang="en-US"/>
        </a:p>
      </dgm:t>
    </dgm:pt>
    <dgm:pt modelId="{98EFF9B6-A70D-4511-829C-AF8F1C215A97}">
      <dgm:prSet/>
      <dgm:spPr/>
      <dgm:t>
        <a:bodyPr/>
        <a:lstStyle/>
        <a:p>
          <a:pPr algn="ctr"/>
          <a:r>
            <a:rPr lang="ru-RU" dirty="0"/>
            <a:t>для закрепления речевого звука,</a:t>
          </a:r>
          <a:r>
            <a:rPr lang="ru-RU" b="0" i="0" u="none" dirty="0"/>
            <a:t> возгласа, звукосочетания, слова необходимо многократное повторение</a:t>
          </a:r>
          <a:endParaRPr lang="en-US" dirty="0"/>
        </a:p>
      </dgm:t>
    </dgm:pt>
    <dgm:pt modelId="{6ACD08F1-33AF-477E-9762-92E0261AF9BA}" type="parTrans" cxnId="{737BA483-1AF6-47DE-AC2A-F5104221A99A}">
      <dgm:prSet/>
      <dgm:spPr/>
      <dgm:t>
        <a:bodyPr/>
        <a:lstStyle/>
        <a:p>
          <a:endParaRPr lang="en-US"/>
        </a:p>
      </dgm:t>
    </dgm:pt>
    <dgm:pt modelId="{57C71D5E-D9DD-41CD-B7DB-62A15C45F34B}" type="sibTrans" cxnId="{737BA483-1AF6-47DE-AC2A-F5104221A99A}">
      <dgm:prSet/>
      <dgm:spPr/>
      <dgm:t>
        <a:bodyPr/>
        <a:lstStyle/>
        <a:p>
          <a:endParaRPr lang="en-US"/>
        </a:p>
      </dgm:t>
    </dgm:pt>
    <dgm:pt modelId="{71A20D5C-0091-E240-AA1B-96BE5F466B41}">
      <dgm:prSet/>
      <dgm:spPr/>
      <dgm:t>
        <a:bodyPr/>
        <a:lstStyle/>
        <a:p>
          <a:pPr>
            <a:buFont typeface="Symbol" pitchFamily="2" charset="2"/>
            <a:buChar char=""/>
          </a:pPr>
          <a:r>
            <a:rPr lang="ru-RU" dirty="0"/>
            <a:t>избегать слов «скажи, повтори», которые могут вызывать негативизм</a:t>
          </a:r>
        </a:p>
      </dgm:t>
    </dgm:pt>
    <dgm:pt modelId="{DD625A35-4D82-DE47-9BA2-D4D97D9251B6}" type="parTrans" cxnId="{E6F6084D-69A0-594E-B208-6C56736375F8}">
      <dgm:prSet/>
      <dgm:spPr/>
      <dgm:t>
        <a:bodyPr/>
        <a:lstStyle/>
        <a:p>
          <a:endParaRPr lang="ru-RU"/>
        </a:p>
      </dgm:t>
    </dgm:pt>
    <dgm:pt modelId="{E00F8268-3834-464C-879D-3658CDE5A5A0}" type="sibTrans" cxnId="{E6F6084D-69A0-594E-B208-6C56736375F8}">
      <dgm:prSet/>
      <dgm:spPr/>
      <dgm:t>
        <a:bodyPr/>
        <a:lstStyle/>
        <a:p>
          <a:endParaRPr lang="ru-RU"/>
        </a:p>
      </dgm:t>
    </dgm:pt>
    <dgm:pt modelId="{BECEB59F-0505-3F47-BEB9-CF05115C40B8}" type="pres">
      <dgm:prSet presAssocID="{D5872DF1-AFCD-4C2C-B76B-38A15B19DBE9}" presName="diagram" presStyleCnt="0">
        <dgm:presLayoutVars>
          <dgm:dir/>
          <dgm:resizeHandles val="exact"/>
        </dgm:presLayoutVars>
      </dgm:prSet>
      <dgm:spPr/>
    </dgm:pt>
    <dgm:pt modelId="{0591190A-8536-0B45-825B-CECB7C57E773}" type="pres">
      <dgm:prSet presAssocID="{2D0A29F3-BA10-4CA5-AF64-4CDE7C53A6CF}" presName="node" presStyleLbl="node1" presStyleIdx="0" presStyleCnt="6">
        <dgm:presLayoutVars>
          <dgm:bulletEnabled val="1"/>
        </dgm:presLayoutVars>
      </dgm:prSet>
      <dgm:spPr/>
    </dgm:pt>
    <dgm:pt modelId="{DBEDCB53-158E-7349-9AA4-6B2AD120F3E0}" type="pres">
      <dgm:prSet presAssocID="{D13EE41D-4494-4585-9829-C5B9AC815D58}" presName="sibTrans" presStyleCnt="0"/>
      <dgm:spPr/>
    </dgm:pt>
    <dgm:pt modelId="{089281BB-9CA3-C14A-A718-DD3D91D63F53}" type="pres">
      <dgm:prSet presAssocID="{460EB4DA-DDD8-4F02-9E74-86D908744E6E}" presName="node" presStyleLbl="node1" presStyleIdx="1" presStyleCnt="6">
        <dgm:presLayoutVars>
          <dgm:bulletEnabled val="1"/>
        </dgm:presLayoutVars>
      </dgm:prSet>
      <dgm:spPr/>
    </dgm:pt>
    <dgm:pt modelId="{9F725D5A-A5A6-3B48-B574-00A593D9F54F}" type="pres">
      <dgm:prSet presAssocID="{45DFE20D-7831-45E0-B3D3-2C56FB89C1D0}" presName="sibTrans" presStyleCnt="0"/>
      <dgm:spPr/>
    </dgm:pt>
    <dgm:pt modelId="{3363EAD6-7922-E549-BA4C-31E6F5170587}" type="pres">
      <dgm:prSet presAssocID="{1F613BED-12F3-4DC8-AD78-59D2F9F3F5D4}" presName="node" presStyleLbl="node1" presStyleIdx="2" presStyleCnt="6">
        <dgm:presLayoutVars>
          <dgm:bulletEnabled val="1"/>
        </dgm:presLayoutVars>
      </dgm:prSet>
      <dgm:spPr/>
    </dgm:pt>
    <dgm:pt modelId="{6C3688C1-3722-4F4E-B632-71D2AC565EBA}" type="pres">
      <dgm:prSet presAssocID="{8531E6C0-D9C2-493B-A583-F8381C8117B6}" presName="sibTrans" presStyleCnt="0"/>
      <dgm:spPr/>
    </dgm:pt>
    <dgm:pt modelId="{2805B4BE-96F5-E54A-A898-A5681F3FE044}" type="pres">
      <dgm:prSet presAssocID="{F95B5580-E3CA-4CEC-B38C-03042C681EBF}" presName="node" presStyleLbl="node1" presStyleIdx="3" presStyleCnt="6">
        <dgm:presLayoutVars>
          <dgm:bulletEnabled val="1"/>
        </dgm:presLayoutVars>
      </dgm:prSet>
      <dgm:spPr/>
    </dgm:pt>
    <dgm:pt modelId="{532BDFBD-30C9-8347-9F23-482854049A4A}" type="pres">
      <dgm:prSet presAssocID="{FCA6ABC6-473E-4C2B-9A18-3FA41A220D7D}" presName="sibTrans" presStyleCnt="0"/>
      <dgm:spPr/>
    </dgm:pt>
    <dgm:pt modelId="{4614E3C2-B9DE-C64B-B495-4CBC4F612E9C}" type="pres">
      <dgm:prSet presAssocID="{71A20D5C-0091-E240-AA1B-96BE5F466B41}" presName="node" presStyleLbl="node1" presStyleIdx="4" presStyleCnt="6">
        <dgm:presLayoutVars>
          <dgm:bulletEnabled val="1"/>
        </dgm:presLayoutVars>
      </dgm:prSet>
      <dgm:spPr/>
    </dgm:pt>
    <dgm:pt modelId="{A2104B95-A0B0-2946-A042-431F3344F97E}" type="pres">
      <dgm:prSet presAssocID="{E00F8268-3834-464C-879D-3658CDE5A5A0}" presName="sibTrans" presStyleCnt="0"/>
      <dgm:spPr/>
    </dgm:pt>
    <dgm:pt modelId="{0705B4BB-9F5E-5340-8F19-4DD5A2BD245D}" type="pres">
      <dgm:prSet presAssocID="{98EFF9B6-A70D-4511-829C-AF8F1C215A97}" presName="node" presStyleLbl="node1" presStyleIdx="5" presStyleCnt="6" custLinFactNeighborX="-443" custLinFactNeighborY="174">
        <dgm:presLayoutVars>
          <dgm:bulletEnabled val="1"/>
        </dgm:presLayoutVars>
      </dgm:prSet>
      <dgm:spPr/>
    </dgm:pt>
  </dgm:ptLst>
  <dgm:cxnLst>
    <dgm:cxn modelId="{7731FA0A-76AA-4B3B-84F9-10537ACB26A4}" srcId="{D5872DF1-AFCD-4C2C-B76B-38A15B19DBE9}" destId="{F95B5580-E3CA-4CEC-B38C-03042C681EBF}" srcOrd="3" destOrd="0" parTransId="{63D94381-5ECD-4F91-9226-05A8AA2656C2}" sibTransId="{FCA6ABC6-473E-4C2B-9A18-3FA41A220D7D}"/>
    <dgm:cxn modelId="{4226D639-8432-8245-B8EC-A49F77CF4403}" type="presOf" srcId="{2D0A29F3-BA10-4CA5-AF64-4CDE7C53A6CF}" destId="{0591190A-8536-0B45-825B-CECB7C57E773}" srcOrd="0" destOrd="0" presId="urn:microsoft.com/office/officeart/2005/8/layout/default"/>
    <dgm:cxn modelId="{0FF08748-E8D5-534E-B6A8-9685BEB5F7A5}" type="presOf" srcId="{460EB4DA-DDD8-4F02-9E74-86D908744E6E}" destId="{089281BB-9CA3-C14A-A718-DD3D91D63F53}" srcOrd="0" destOrd="0" presId="urn:microsoft.com/office/officeart/2005/8/layout/default"/>
    <dgm:cxn modelId="{E6F6084D-69A0-594E-B208-6C56736375F8}" srcId="{D5872DF1-AFCD-4C2C-B76B-38A15B19DBE9}" destId="{71A20D5C-0091-E240-AA1B-96BE5F466B41}" srcOrd="4" destOrd="0" parTransId="{DD625A35-4D82-DE47-9BA2-D4D97D9251B6}" sibTransId="{E00F8268-3834-464C-879D-3658CDE5A5A0}"/>
    <dgm:cxn modelId="{17C52A4D-DC31-47F9-98C9-29FF07B684DC}" srcId="{D5872DF1-AFCD-4C2C-B76B-38A15B19DBE9}" destId="{2D0A29F3-BA10-4CA5-AF64-4CDE7C53A6CF}" srcOrd="0" destOrd="0" parTransId="{AED8F3BB-AD7C-47A3-857A-B6488B7DBFA3}" sibTransId="{D13EE41D-4494-4585-9829-C5B9AC815D58}"/>
    <dgm:cxn modelId="{B760A06F-E307-499C-8404-9F93460DFD0C}" srcId="{D5872DF1-AFCD-4C2C-B76B-38A15B19DBE9}" destId="{460EB4DA-DDD8-4F02-9E74-86D908744E6E}" srcOrd="1" destOrd="0" parTransId="{56994EF5-4278-4D77-9A27-5654AAC841B7}" sibTransId="{45DFE20D-7831-45E0-B3D3-2C56FB89C1D0}"/>
    <dgm:cxn modelId="{B417DE72-C6D0-7142-B58C-6B164BC5DC1B}" type="presOf" srcId="{D5872DF1-AFCD-4C2C-B76B-38A15B19DBE9}" destId="{BECEB59F-0505-3F47-BEB9-CF05115C40B8}" srcOrd="0" destOrd="0" presId="urn:microsoft.com/office/officeart/2005/8/layout/default"/>
    <dgm:cxn modelId="{737BA483-1AF6-47DE-AC2A-F5104221A99A}" srcId="{D5872DF1-AFCD-4C2C-B76B-38A15B19DBE9}" destId="{98EFF9B6-A70D-4511-829C-AF8F1C215A97}" srcOrd="5" destOrd="0" parTransId="{6ACD08F1-33AF-477E-9762-92E0261AF9BA}" sibTransId="{57C71D5E-D9DD-41CD-B7DB-62A15C45F34B}"/>
    <dgm:cxn modelId="{CF2A318E-3B5F-BA4F-AF92-AF804D1F8E24}" type="presOf" srcId="{1F613BED-12F3-4DC8-AD78-59D2F9F3F5D4}" destId="{3363EAD6-7922-E549-BA4C-31E6F5170587}" srcOrd="0" destOrd="0" presId="urn:microsoft.com/office/officeart/2005/8/layout/default"/>
    <dgm:cxn modelId="{5D2B0298-25E2-E740-A02C-4A5DCDDF5281}" type="presOf" srcId="{F95B5580-E3CA-4CEC-B38C-03042C681EBF}" destId="{2805B4BE-96F5-E54A-A898-A5681F3FE044}" srcOrd="0" destOrd="0" presId="urn:microsoft.com/office/officeart/2005/8/layout/default"/>
    <dgm:cxn modelId="{44C91DA5-BAAE-7548-AEB0-8DD2C86BAAC1}" type="presOf" srcId="{98EFF9B6-A70D-4511-829C-AF8F1C215A97}" destId="{0705B4BB-9F5E-5340-8F19-4DD5A2BD245D}" srcOrd="0" destOrd="0" presId="urn:microsoft.com/office/officeart/2005/8/layout/default"/>
    <dgm:cxn modelId="{305823A9-BC3A-40E1-A111-59AA58D00713}" srcId="{D5872DF1-AFCD-4C2C-B76B-38A15B19DBE9}" destId="{1F613BED-12F3-4DC8-AD78-59D2F9F3F5D4}" srcOrd="2" destOrd="0" parTransId="{0B74DD7C-29C0-491E-AE6A-3F3290CD7199}" sibTransId="{8531E6C0-D9C2-493B-A583-F8381C8117B6}"/>
    <dgm:cxn modelId="{55FE1AE0-3073-FA49-9B96-EF0B44CB0BDE}" type="presOf" srcId="{71A20D5C-0091-E240-AA1B-96BE5F466B41}" destId="{4614E3C2-B9DE-C64B-B495-4CBC4F612E9C}" srcOrd="0" destOrd="0" presId="urn:microsoft.com/office/officeart/2005/8/layout/default"/>
    <dgm:cxn modelId="{7BAA34CA-B726-494A-BB7C-BD75517C52FD}" type="presParOf" srcId="{BECEB59F-0505-3F47-BEB9-CF05115C40B8}" destId="{0591190A-8536-0B45-825B-CECB7C57E773}" srcOrd="0" destOrd="0" presId="urn:microsoft.com/office/officeart/2005/8/layout/default"/>
    <dgm:cxn modelId="{0BAE0E8C-79C4-A244-97E9-E9FAC52A2300}" type="presParOf" srcId="{BECEB59F-0505-3F47-BEB9-CF05115C40B8}" destId="{DBEDCB53-158E-7349-9AA4-6B2AD120F3E0}" srcOrd="1" destOrd="0" presId="urn:microsoft.com/office/officeart/2005/8/layout/default"/>
    <dgm:cxn modelId="{CB0CC450-DC35-AA48-8B18-10439D3F3805}" type="presParOf" srcId="{BECEB59F-0505-3F47-BEB9-CF05115C40B8}" destId="{089281BB-9CA3-C14A-A718-DD3D91D63F53}" srcOrd="2" destOrd="0" presId="urn:microsoft.com/office/officeart/2005/8/layout/default"/>
    <dgm:cxn modelId="{07EFEA91-A48E-D647-BC6A-ABFAA3ADBDA7}" type="presParOf" srcId="{BECEB59F-0505-3F47-BEB9-CF05115C40B8}" destId="{9F725D5A-A5A6-3B48-B574-00A593D9F54F}" srcOrd="3" destOrd="0" presId="urn:microsoft.com/office/officeart/2005/8/layout/default"/>
    <dgm:cxn modelId="{536503A6-B001-1D47-B8B7-971A1487D127}" type="presParOf" srcId="{BECEB59F-0505-3F47-BEB9-CF05115C40B8}" destId="{3363EAD6-7922-E549-BA4C-31E6F5170587}" srcOrd="4" destOrd="0" presId="urn:microsoft.com/office/officeart/2005/8/layout/default"/>
    <dgm:cxn modelId="{BAD745CE-BD1B-6A4A-B3F9-7D778B307BA3}" type="presParOf" srcId="{BECEB59F-0505-3F47-BEB9-CF05115C40B8}" destId="{6C3688C1-3722-4F4E-B632-71D2AC565EBA}" srcOrd="5" destOrd="0" presId="urn:microsoft.com/office/officeart/2005/8/layout/default"/>
    <dgm:cxn modelId="{0AF259E4-E76B-904C-839C-699759BA17F7}" type="presParOf" srcId="{BECEB59F-0505-3F47-BEB9-CF05115C40B8}" destId="{2805B4BE-96F5-E54A-A898-A5681F3FE044}" srcOrd="6" destOrd="0" presId="urn:microsoft.com/office/officeart/2005/8/layout/default"/>
    <dgm:cxn modelId="{D55FBB0A-A94B-294B-9477-22F1B03ABA58}" type="presParOf" srcId="{BECEB59F-0505-3F47-BEB9-CF05115C40B8}" destId="{532BDFBD-30C9-8347-9F23-482854049A4A}" srcOrd="7" destOrd="0" presId="urn:microsoft.com/office/officeart/2005/8/layout/default"/>
    <dgm:cxn modelId="{6B174C19-5928-754E-BB89-255D20681E4A}" type="presParOf" srcId="{BECEB59F-0505-3F47-BEB9-CF05115C40B8}" destId="{4614E3C2-B9DE-C64B-B495-4CBC4F612E9C}" srcOrd="8" destOrd="0" presId="urn:microsoft.com/office/officeart/2005/8/layout/default"/>
    <dgm:cxn modelId="{585739A7-8170-4E44-AE7C-184C91AEC603}" type="presParOf" srcId="{BECEB59F-0505-3F47-BEB9-CF05115C40B8}" destId="{A2104B95-A0B0-2946-A042-431F3344F97E}" srcOrd="9" destOrd="0" presId="urn:microsoft.com/office/officeart/2005/8/layout/default"/>
    <dgm:cxn modelId="{AA06D569-7F79-324E-B9AA-FFDC096F3990}" type="presParOf" srcId="{BECEB59F-0505-3F47-BEB9-CF05115C40B8}" destId="{0705B4BB-9F5E-5340-8F19-4DD5A2BD245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102FF6-8FEA-9548-B983-D5C328FDE67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6222A1-BCEC-3645-ACF1-C89A13198FA7}">
      <dgm:prSet custT="1"/>
      <dgm:spPr/>
      <dgm:t>
        <a:bodyPr/>
        <a:lstStyle/>
        <a:p>
          <a:pPr algn="ctr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Повторение отдельных звуков, 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которые несут смысловую нагрузку, в игре.</a:t>
          </a:r>
        </a:p>
      </dgm:t>
    </dgm:pt>
    <dgm:pt modelId="{8CF7308A-5260-0144-907E-01BB811011AD}" type="parTrans" cxnId="{9C71BCB6-B483-5A41-A7DE-19467B1B0E09}">
      <dgm:prSet/>
      <dgm:spPr/>
      <dgm:t>
        <a:bodyPr/>
        <a:lstStyle/>
        <a:p>
          <a:endParaRPr lang="ru-RU"/>
        </a:p>
      </dgm:t>
    </dgm:pt>
    <dgm:pt modelId="{EBBA1964-7E19-F04C-8826-CC44AEE37ABC}" type="sibTrans" cxnId="{9C71BCB6-B483-5A41-A7DE-19467B1B0E09}">
      <dgm:prSet/>
      <dgm:spPr/>
      <dgm:t>
        <a:bodyPr/>
        <a:lstStyle/>
        <a:p>
          <a:endParaRPr lang="ru-RU"/>
        </a:p>
      </dgm:t>
    </dgm:pt>
    <dgm:pt modelId="{707080F8-6BF6-9549-9CB5-445779AE1139}">
      <dgm:prSet custT="1"/>
      <dgm:spPr/>
      <dgm:t>
        <a:bodyPr/>
        <a:lstStyle/>
        <a:p>
          <a:pPr marL="7938" indent="0" algn="l">
            <a:tabLst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2. З</a:t>
          </a: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вукоподражания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  <a:p>
          <a:pPr marL="7938" indent="0" algn="l">
            <a:tabLst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- голосам животных — гав, ква, мяу; </a:t>
          </a:r>
        </a:p>
        <a:p>
          <a:pPr marL="7938" indent="0" algn="l">
            <a:tabLst/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- звукам детских муз. инструментов  — динь-динь, бом-бом; - транспорту— ту-ту, би-би - междометия  - бах ,ой,  ай,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опа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, эх, </a:t>
          </a:r>
          <a:r>
            <a:rPr lang="ru-RU" sz="1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ам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7F8C9D-D1F3-634E-AA64-913C1A702EEF}" type="parTrans" cxnId="{C8459D66-F9A1-A34E-9E52-3A4215ADA9E3}">
      <dgm:prSet/>
      <dgm:spPr/>
      <dgm:t>
        <a:bodyPr/>
        <a:lstStyle/>
        <a:p>
          <a:endParaRPr lang="ru-RU"/>
        </a:p>
      </dgm:t>
    </dgm:pt>
    <dgm:pt modelId="{130B1A1B-5F2E-8B46-A940-DBED0B1557CD}" type="sibTrans" cxnId="{C8459D66-F9A1-A34E-9E52-3A4215ADA9E3}">
      <dgm:prSet/>
      <dgm:spPr/>
      <dgm:t>
        <a:bodyPr/>
        <a:lstStyle/>
        <a:p>
          <a:endParaRPr lang="ru-RU"/>
        </a:p>
      </dgm:t>
    </dgm:pt>
    <dgm:pt modelId="{A4F56AC3-C33A-EE4F-B658-B87A42B30BF6}">
      <dgm:prSet custT="1"/>
      <dgm:spPr/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3. Повторение слов.</a:t>
          </a: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Сначала это простые короткие слова — мама, папа, киса, дай, на, и т.д. </a:t>
          </a:r>
        </a:p>
      </dgm:t>
    </dgm:pt>
    <dgm:pt modelId="{1FD25808-D188-F24A-A871-7E4E04D807BA}" type="parTrans" cxnId="{FD9741FF-4605-8941-852F-50368382A129}">
      <dgm:prSet/>
      <dgm:spPr/>
      <dgm:t>
        <a:bodyPr/>
        <a:lstStyle/>
        <a:p>
          <a:endParaRPr lang="ru-RU"/>
        </a:p>
      </dgm:t>
    </dgm:pt>
    <dgm:pt modelId="{92527B8D-C887-2947-B253-EA117EB28CD5}" type="sibTrans" cxnId="{FD9741FF-4605-8941-852F-50368382A129}">
      <dgm:prSet/>
      <dgm:spPr/>
      <dgm:t>
        <a:bodyPr/>
        <a:lstStyle/>
        <a:p>
          <a:endParaRPr lang="ru-RU"/>
        </a:p>
      </dgm:t>
    </dgm:pt>
    <dgm:pt modelId="{CFAB0B10-C39D-394B-BBA8-44CCECE8A077}">
      <dgm:prSet/>
      <dgm:spPr/>
      <dgm:t>
        <a:bodyPr/>
        <a:lstStyle/>
        <a:p>
          <a:r>
            <a:rPr lang="ru-RU" b="1" dirty="0"/>
            <a:t>4. Повторение  слов-действий (глаголов) </a:t>
          </a:r>
          <a:r>
            <a:rPr lang="ru-RU" dirty="0"/>
            <a:t>– иди, неси, тяни,  дави, беги, лови</a:t>
          </a:r>
        </a:p>
      </dgm:t>
    </dgm:pt>
    <dgm:pt modelId="{95780A0D-D787-1B48-9D40-769BC37D5991}" type="parTrans" cxnId="{371999C6-D470-D84A-9D2D-310BCF69EE49}">
      <dgm:prSet/>
      <dgm:spPr/>
      <dgm:t>
        <a:bodyPr/>
        <a:lstStyle/>
        <a:p>
          <a:endParaRPr lang="ru-RU"/>
        </a:p>
      </dgm:t>
    </dgm:pt>
    <dgm:pt modelId="{691F8304-8388-B04B-9743-88BA1EA76DB3}" type="sibTrans" cxnId="{371999C6-D470-D84A-9D2D-310BCF69EE49}">
      <dgm:prSet/>
      <dgm:spPr/>
      <dgm:t>
        <a:bodyPr/>
        <a:lstStyle/>
        <a:p>
          <a:endParaRPr lang="ru-RU"/>
        </a:p>
      </dgm:t>
    </dgm:pt>
    <dgm:pt modelId="{9566D999-22CF-D242-9A35-A61112637ACD}">
      <dgm:prSet/>
      <dgm:spPr/>
      <dgm:t>
        <a:bodyPr/>
        <a:lstStyle/>
        <a:p>
          <a:r>
            <a:rPr lang="ru-RU" b="1" dirty="0"/>
            <a:t>5. Повторение коротких фраз</a:t>
          </a:r>
          <a:r>
            <a:rPr lang="ru-RU" dirty="0"/>
            <a:t>. (на начальном этапе — 2-3 слова). Например: Папа, иди!  Там киса. Киса, на!  Мама, пей кофе!</a:t>
          </a:r>
          <a:br>
            <a:rPr lang="ru-RU" dirty="0"/>
          </a:br>
          <a:endParaRPr lang="ru-RU" dirty="0"/>
        </a:p>
      </dgm:t>
    </dgm:pt>
    <dgm:pt modelId="{9C51DC67-E60B-DB4B-BC2F-CCDA6338CF81}" type="parTrans" cxnId="{146906F5-B757-FF47-B4B1-75E4EC775D6E}">
      <dgm:prSet/>
      <dgm:spPr/>
      <dgm:t>
        <a:bodyPr/>
        <a:lstStyle/>
        <a:p>
          <a:endParaRPr lang="ru-RU"/>
        </a:p>
      </dgm:t>
    </dgm:pt>
    <dgm:pt modelId="{77D620CB-8127-424F-9997-8A7D9B7B2A5D}" type="sibTrans" cxnId="{146906F5-B757-FF47-B4B1-75E4EC775D6E}">
      <dgm:prSet/>
      <dgm:spPr/>
      <dgm:t>
        <a:bodyPr/>
        <a:lstStyle/>
        <a:p>
          <a:endParaRPr lang="ru-RU"/>
        </a:p>
      </dgm:t>
    </dgm:pt>
    <dgm:pt modelId="{F26FCADF-7EA3-8A45-8A25-1950938BB83E}" type="pres">
      <dgm:prSet presAssocID="{C6102FF6-8FEA-9548-B983-D5C328FDE676}" presName="CompostProcess" presStyleCnt="0">
        <dgm:presLayoutVars>
          <dgm:dir/>
          <dgm:resizeHandles val="exact"/>
        </dgm:presLayoutVars>
      </dgm:prSet>
      <dgm:spPr/>
    </dgm:pt>
    <dgm:pt modelId="{2F7CEF1A-9345-BC4C-BD5C-130AB6EC8B9B}" type="pres">
      <dgm:prSet presAssocID="{C6102FF6-8FEA-9548-B983-D5C328FDE676}" presName="arrow" presStyleLbl="bgShp" presStyleIdx="0" presStyleCnt="1" custLinFactNeighborX="151"/>
      <dgm:spPr/>
    </dgm:pt>
    <dgm:pt modelId="{459B3E77-C591-B345-942A-BE6A82C10B4E}" type="pres">
      <dgm:prSet presAssocID="{C6102FF6-8FEA-9548-B983-D5C328FDE676}" presName="linearProcess" presStyleCnt="0"/>
      <dgm:spPr/>
    </dgm:pt>
    <dgm:pt modelId="{5D6D77DC-9764-9645-A18C-E60AF5C3FCA7}" type="pres">
      <dgm:prSet presAssocID="{3A6222A1-BCEC-3645-ACF1-C89A13198FA7}" presName="textNode" presStyleLbl="node1" presStyleIdx="0" presStyleCnt="5">
        <dgm:presLayoutVars>
          <dgm:bulletEnabled val="1"/>
        </dgm:presLayoutVars>
      </dgm:prSet>
      <dgm:spPr/>
    </dgm:pt>
    <dgm:pt modelId="{3ED681DA-0A48-F849-BD00-4EAF42B3CE78}" type="pres">
      <dgm:prSet presAssocID="{EBBA1964-7E19-F04C-8826-CC44AEE37ABC}" presName="sibTrans" presStyleCnt="0"/>
      <dgm:spPr/>
    </dgm:pt>
    <dgm:pt modelId="{DA8F79B2-40DC-4041-B387-ED5896FF50AF}" type="pres">
      <dgm:prSet presAssocID="{707080F8-6BF6-9549-9CB5-445779AE1139}" presName="textNode" presStyleLbl="node1" presStyleIdx="1" presStyleCnt="5" custScaleX="96457">
        <dgm:presLayoutVars>
          <dgm:bulletEnabled val="1"/>
        </dgm:presLayoutVars>
      </dgm:prSet>
      <dgm:spPr/>
    </dgm:pt>
    <dgm:pt modelId="{8DC0CC22-A5EA-5A4A-ADDA-BAA5DD33E98A}" type="pres">
      <dgm:prSet presAssocID="{130B1A1B-5F2E-8B46-A940-DBED0B1557CD}" presName="sibTrans" presStyleCnt="0"/>
      <dgm:spPr/>
    </dgm:pt>
    <dgm:pt modelId="{BEEBC089-95E7-3746-9510-51E0F5316D74}" type="pres">
      <dgm:prSet presAssocID="{A4F56AC3-C33A-EE4F-B658-B87A42B30BF6}" presName="textNode" presStyleLbl="node1" presStyleIdx="2" presStyleCnt="5">
        <dgm:presLayoutVars>
          <dgm:bulletEnabled val="1"/>
        </dgm:presLayoutVars>
      </dgm:prSet>
      <dgm:spPr/>
    </dgm:pt>
    <dgm:pt modelId="{B55EC989-B005-634D-9C0C-D2269B59496A}" type="pres">
      <dgm:prSet presAssocID="{92527B8D-C887-2947-B253-EA117EB28CD5}" presName="sibTrans" presStyleCnt="0"/>
      <dgm:spPr/>
    </dgm:pt>
    <dgm:pt modelId="{D0788EC9-EF8A-C34D-B274-B071C9A0D7D5}" type="pres">
      <dgm:prSet presAssocID="{CFAB0B10-C39D-394B-BBA8-44CCECE8A077}" presName="textNode" presStyleLbl="node1" presStyleIdx="3" presStyleCnt="5">
        <dgm:presLayoutVars>
          <dgm:bulletEnabled val="1"/>
        </dgm:presLayoutVars>
      </dgm:prSet>
      <dgm:spPr/>
    </dgm:pt>
    <dgm:pt modelId="{0D590031-B759-2243-B42B-980717754B3D}" type="pres">
      <dgm:prSet presAssocID="{691F8304-8388-B04B-9743-88BA1EA76DB3}" presName="sibTrans" presStyleCnt="0"/>
      <dgm:spPr/>
    </dgm:pt>
    <dgm:pt modelId="{9932F1A7-1643-BF47-96F2-C779A4FBE73F}" type="pres">
      <dgm:prSet presAssocID="{9566D999-22CF-D242-9A35-A61112637ACD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CB1E5013-4B4A-6046-AE9B-02DD772FB83C}" type="presOf" srcId="{CFAB0B10-C39D-394B-BBA8-44CCECE8A077}" destId="{D0788EC9-EF8A-C34D-B274-B071C9A0D7D5}" srcOrd="0" destOrd="0" presId="urn:microsoft.com/office/officeart/2005/8/layout/hProcess9"/>
    <dgm:cxn modelId="{2263B733-CDE2-2446-9058-571D4920AE29}" type="presOf" srcId="{C6102FF6-8FEA-9548-B983-D5C328FDE676}" destId="{F26FCADF-7EA3-8A45-8A25-1950938BB83E}" srcOrd="0" destOrd="0" presId="urn:microsoft.com/office/officeart/2005/8/layout/hProcess9"/>
    <dgm:cxn modelId="{C8459D66-F9A1-A34E-9E52-3A4215ADA9E3}" srcId="{C6102FF6-8FEA-9548-B983-D5C328FDE676}" destId="{707080F8-6BF6-9549-9CB5-445779AE1139}" srcOrd="1" destOrd="0" parTransId="{997F8C9D-D1F3-634E-AA64-913C1A702EEF}" sibTransId="{130B1A1B-5F2E-8B46-A940-DBED0B1557CD}"/>
    <dgm:cxn modelId="{E6CA33B4-04D5-7E4E-AAB5-92D0C6DBB7AA}" type="presOf" srcId="{9566D999-22CF-D242-9A35-A61112637ACD}" destId="{9932F1A7-1643-BF47-96F2-C779A4FBE73F}" srcOrd="0" destOrd="0" presId="urn:microsoft.com/office/officeart/2005/8/layout/hProcess9"/>
    <dgm:cxn modelId="{9C71BCB6-B483-5A41-A7DE-19467B1B0E09}" srcId="{C6102FF6-8FEA-9548-B983-D5C328FDE676}" destId="{3A6222A1-BCEC-3645-ACF1-C89A13198FA7}" srcOrd="0" destOrd="0" parTransId="{8CF7308A-5260-0144-907E-01BB811011AD}" sibTransId="{EBBA1964-7E19-F04C-8826-CC44AEE37ABC}"/>
    <dgm:cxn modelId="{BFA10BBE-C42C-3648-95A4-F729AAFD8BC2}" type="presOf" srcId="{A4F56AC3-C33A-EE4F-B658-B87A42B30BF6}" destId="{BEEBC089-95E7-3746-9510-51E0F5316D74}" srcOrd="0" destOrd="0" presId="urn:microsoft.com/office/officeart/2005/8/layout/hProcess9"/>
    <dgm:cxn modelId="{371999C6-D470-D84A-9D2D-310BCF69EE49}" srcId="{C6102FF6-8FEA-9548-B983-D5C328FDE676}" destId="{CFAB0B10-C39D-394B-BBA8-44CCECE8A077}" srcOrd="3" destOrd="0" parTransId="{95780A0D-D787-1B48-9D40-769BC37D5991}" sibTransId="{691F8304-8388-B04B-9743-88BA1EA76DB3}"/>
    <dgm:cxn modelId="{F1E484DF-0E59-344B-AA85-34A6F3267E98}" type="presOf" srcId="{3A6222A1-BCEC-3645-ACF1-C89A13198FA7}" destId="{5D6D77DC-9764-9645-A18C-E60AF5C3FCA7}" srcOrd="0" destOrd="0" presId="urn:microsoft.com/office/officeart/2005/8/layout/hProcess9"/>
    <dgm:cxn modelId="{146906F5-B757-FF47-B4B1-75E4EC775D6E}" srcId="{C6102FF6-8FEA-9548-B983-D5C328FDE676}" destId="{9566D999-22CF-D242-9A35-A61112637ACD}" srcOrd="4" destOrd="0" parTransId="{9C51DC67-E60B-DB4B-BC2F-CCDA6338CF81}" sibTransId="{77D620CB-8127-424F-9997-8A7D9B7B2A5D}"/>
    <dgm:cxn modelId="{EE0F36FB-ADD2-3F45-9BF3-71EF479852A1}" type="presOf" srcId="{707080F8-6BF6-9549-9CB5-445779AE1139}" destId="{DA8F79B2-40DC-4041-B387-ED5896FF50AF}" srcOrd="0" destOrd="0" presId="urn:microsoft.com/office/officeart/2005/8/layout/hProcess9"/>
    <dgm:cxn modelId="{FD9741FF-4605-8941-852F-50368382A129}" srcId="{C6102FF6-8FEA-9548-B983-D5C328FDE676}" destId="{A4F56AC3-C33A-EE4F-B658-B87A42B30BF6}" srcOrd="2" destOrd="0" parTransId="{1FD25808-D188-F24A-A871-7E4E04D807BA}" sibTransId="{92527B8D-C887-2947-B253-EA117EB28CD5}"/>
    <dgm:cxn modelId="{AEDCDA5A-88B3-E247-A65B-B7E5F1498BAE}" type="presParOf" srcId="{F26FCADF-7EA3-8A45-8A25-1950938BB83E}" destId="{2F7CEF1A-9345-BC4C-BD5C-130AB6EC8B9B}" srcOrd="0" destOrd="0" presId="urn:microsoft.com/office/officeart/2005/8/layout/hProcess9"/>
    <dgm:cxn modelId="{0C316B80-2F64-4942-8AFE-8750A0B50465}" type="presParOf" srcId="{F26FCADF-7EA3-8A45-8A25-1950938BB83E}" destId="{459B3E77-C591-B345-942A-BE6A82C10B4E}" srcOrd="1" destOrd="0" presId="urn:microsoft.com/office/officeart/2005/8/layout/hProcess9"/>
    <dgm:cxn modelId="{0929B9BB-907D-7249-BB7D-4B4477E3CE5F}" type="presParOf" srcId="{459B3E77-C591-B345-942A-BE6A82C10B4E}" destId="{5D6D77DC-9764-9645-A18C-E60AF5C3FCA7}" srcOrd="0" destOrd="0" presId="urn:microsoft.com/office/officeart/2005/8/layout/hProcess9"/>
    <dgm:cxn modelId="{DBF480AF-631B-4B4D-A187-702ABC005C7D}" type="presParOf" srcId="{459B3E77-C591-B345-942A-BE6A82C10B4E}" destId="{3ED681DA-0A48-F849-BD00-4EAF42B3CE78}" srcOrd="1" destOrd="0" presId="urn:microsoft.com/office/officeart/2005/8/layout/hProcess9"/>
    <dgm:cxn modelId="{2EE1D1C0-23A4-EE45-8361-D59CB71B1183}" type="presParOf" srcId="{459B3E77-C591-B345-942A-BE6A82C10B4E}" destId="{DA8F79B2-40DC-4041-B387-ED5896FF50AF}" srcOrd="2" destOrd="0" presId="urn:microsoft.com/office/officeart/2005/8/layout/hProcess9"/>
    <dgm:cxn modelId="{222B9D08-C2D9-AB40-AE53-D663FD7A5540}" type="presParOf" srcId="{459B3E77-C591-B345-942A-BE6A82C10B4E}" destId="{8DC0CC22-A5EA-5A4A-ADDA-BAA5DD33E98A}" srcOrd="3" destOrd="0" presId="urn:microsoft.com/office/officeart/2005/8/layout/hProcess9"/>
    <dgm:cxn modelId="{D939495B-507A-6D47-A334-212046A5537F}" type="presParOf" srcId="{459B3E77-C591-B345-942A-BE6A82C10B4E}" destId="{BEEBC089-95E7-3746-9510-51E0F5316D74}" srcOrd="4" destOrd="0" presId="urn:microsoft.com/office/officeart/2005/8/layout/hProcess9"/>
    <dgm:cxn modelId="{9B2B3CA1-4A0E-2048-BB0F-5D3E0D3724EC}" type="presParOf" srcId="{459B3E77-C591-B345-942A-BE6A82C10B4E}" destId="{B55EC989-B005-634D-9C0C-D2269B59496A}" srcOrd="5" destOrd="0" presId="urn:microsoft.com/office/officeart/2005/8/layout/hProcess9"/>
    <dgm:cxn modelId="{C0FFDF97-764B-E040-9B10-B4BFE3DE0C87}" type="presParOf" srcId="{459B3E77-C591-B345-942A-BE6A82C10B4E}" destId="{D0788EC9-EF8A-C34D-B274-B071C9A0D7D5}" srcOrd="6" destOrd="0" presId="urn:microsoft.com/office/officeart/2005/8/layout/hProcess9"/>
    <dgm:cxn modelId="{1D066094-36FD-904D-9BD4-3A61383CA533}" type="presParOf" srcId="{459B3E77-C591-B345-942A-BE6A82C10B4E}" destId="{0D590031-B759-2243-B42B-980717754B3D}" srcOrd="7" destOrd="0" presId="urn:microsoft.com/office/officeart/2005/8/layout/hProcess9"/>
    <dgm:cxn modelId="{A486FD58-ED3B-944A-A13A-03442F3BAAFA}" type="presParOf" srcId="{459B3E77-C591-B345-942A-BE6A82C10B4E}" destId="{9932F1A7-1643-BF47-96F2-C779A4FBE73F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1190A-8536-0B45-825B-CECB7C57E773}">
      <dsp:nvSpPr>
        <dsp:cNvPr id="0" name=""/>
        <dsp:cNvSpPr/>
      </dsp:nvSpPr>
      <dsp:spPr>
        <a:xfrm>
          <a:off x="231151" y="3418"/>
          <a:ext cx="3279994" cy="1967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установить положительный эмоциональный контакт между педагогом и ребенком</a:t>
          </a:r>
          <a:endParaRPr lang="en-US" sz="2100" kern="1200" dirty="0"/>
        </a:p>
      </dsp:txBody>
      <dsp:txXfrm>
        <a:off x="231151" y="3418"/>
        <a:ext cx="3279994" cy="1967996"/>
      </dsp:txXfrm>
    </dsp:sp>
    <dsp:sp modelId="{089281BB-9CA3-C14A-A718-DD3D91D63F53}">
      <dsp:nvSpPr>
        <dsp:cNvPr id="0" name=""/>
        <dsp:cNvSpPr/>
      </dsp:nvSpPr>
      <dsp:spPr>
        <a:xfrm>
          <a:off x="3839144" y="3418"/>
          <a:ext cx="3279994" cy="1967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проводить  стимулирование речи  в игровой, комфортной для детей обстановке</a:t>
          </a:r>
          <a:endParaRPr lang="en-US" sz="2100" kern="1200" dirty="0"/>
        </a:p>
      </dsp:txBody>
      <dsp:txXfrm>
        <a:off x="3839144" y="3418"/>
        <a:ext cx="3279994" cy="1967996"/>
      </dsp:txXfrm>
    </dsp:sp>
    <dsp:sp modelId="{3363EAD6-7922-E549-BA4C-31E6F5170587}">
      <dsp:nvSpPr>
        <dsp:cNvPr id="0" name=""/>
        <dsp:cNvSpPr/>
      </dsp:nvSpPr>
      <dsp:spPr>
        <a:xfrm>
          <a:off x="7447138" y="3418"/>
          <a:ext cx="3279994" cy="1967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использовать внешне привлекательный  и интересный  материал </a:t>
          </a:r>
          <a:endParaRPr lang="en-US" sz="2100" kern="1200" dirty="0"/>
        </a:p>
      </dsp:txBody>
      <dsp:txXfrm>
        <a:off x="7447138" y="3418"/>
        <a:ext cx="3279994" cy="1967996"/>
      </dsp:txXfrm>
    </dsp:sp>
    <dsp:sp modelId="{2805B4BE-96F5-E54A-A898-A5681F3FE044}">
      <dsp:nvSpPr>
        <dsp:cNvPr id="0" name=""/>
        <dsp:cNvSpPr/>
      </dsp:nvSpPr>
      <dsp:spPr>
        <a:xfrm>
          <a:off x="231151" y="2299414"/>
          <a:ext cx="3279994" cy="1967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речь взрослого должна быть эмоциональной и состоять из четких, конкретных указаний и пояснений типа «покажи», «спрячь», «дай»,  «иди» </a:t>
          </a:r>
          <a:endParaRPr lang="en-US" sz="2100" kern="1200" dirty="0"/>
        </a:p>
      </dsp:txBody>
      <dsp:txXfrm>
        <a:off x="231151" y="2299414"/>
        <a:ext cx="3279994" cy="1967996"/>
      </dsp:txXfrm>
    </dsp:sp>
    <dsp:sp modelId="{4614E3C2-B9DE-C64B-B495-4CBC4F612E9C}">
      <dsp:nvSpPr>
        <dsp:cNvPr id="0" name=""/>
        <dsp:cNvSpPr/>
      </dsp:nvSpPr>
      <dsp:spPr>
        <a:xfrm>
          <a:off x="3839144" y="2299414"/>
          <a:ext cx="3279994" cy="1967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ru-RU" sz="2100" kern="1200" dirty="0"/>
            <a:t>избегать слов «скажи, повтори», которые могут вызывать негативизм</a:t>
          </a:r>
        </a:p>
      </dsp:txBody>
      <dsp:txXfrm>
        <a:off x="3839144" y="2299414"/>
        <a:ext cx="3279994" cy="1967996"/>
      </dsp:txXfrm>
    </dsp:sp>
    <dsp:sp modelId="{0705B4BB-9F5E-5340-8F19-4DD5A2BD245D}">
      <dsp:nvSpPr>
        <dsp:cNvPr id="0" name=""/>
        <dsp:cNvSpPr/>
      </dsp:nvSpPr>
      <dsp:spPr>
        <a:xfrm>
          <a:off x="7432608" y="2302832"/>
          <a:ext cx="3279994" cy="19679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для закрепления речевого звука,</a:t>
          </a:r>
          <a:r>
            <a:rPr lang="ru-RU" sz="2100" b="0" i="0" u="none" kern="1200" dirty="0"/>
            <a:t> возгласа, звукосочетания, слова необходимо многократное повторение</a:t>
          </a:r>
          <a:endParaRPr lang="en-US" sz="2100" kern="1200" dirty="0"/>
        </a:p>
      </dsp:txBody>
      <dsp:txXfrm>
        <a:off x="7432608" y="2302832"/>
        <a:ext cx="3279994" cy="19679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CEF1A-9345-BC4C-BD5C-130AB6EC8B9B}">
      <dsp:nvSpPr>
        <dsp:cNvPr id="0" name=""/>
        <dsp:cNvSpPr/>
      </dsp:nvSpPr>
      <dsp:spPr>
        <a:xfrm>
          <a:off x="825417" y="0"/>
          <a:ext cx="9197340" cy="522316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D77DC-9764-9645-A18C-E60AF5C3FCA7}">
      <dsp:nvSpPr>
        <dsp:cNvPr id="0" name=""/>
        <dsp:cNvSpPr/>
      </dsp:nvSpPr>
      <dsp:spPr>
        <a:xfrm>
          <a:off x="37634" y="1566949"/>
          <a:ext cx="2080547" cy="2089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Повторение отдельных звуков, 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которые несут смысловую нагрузку, в игре.</a:t>
          </a:r>
        </a:p>
      </dsp:txBody>
      <dsp:txXfrm>
        <a:off x="139198" y="1668513"/>
        <a:ext cx="1877419" cy="1886137"/>
      </dsp:txXfrm>
    </dsp:sp>
    <dsp:sp modelId="{DA8F79B2-40DC-4041-B387-ED5896FF50AF}">
      <dsp:nvSpPr>
        <dsp:cNvPr id="0" name=""/>
        <dsp:cNvSpPr/>
      </dsp:nvSpPr>
      <dsp:spPr>
        <a:xfrm>
          <a:off x="2222208" y="1566949"/>
          <a:ext cx="2006833" cy="2089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7938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З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вукоподражания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  <a:p>
          <a:pPr marL="7938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голосам животных — гав, ква, мяу; </a:t>
          </a:r>
        </a:p>
        <a:p>
          <a:pPr marL="7938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звукам детских муз. инструментов  — динь-динь, бом-бом; - транспорту— ту-ту, би-би - междометия  - бах ,ой,  ай,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опа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эх, </a:t>
          </a:r>
          <a:r>
            <a:rPr lang="ru-RU" sz="1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ам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20174" y="1664915"/>
        <a:ext cx="1810901" cy="1893333"/>
      </dsp:txXfrm>
    </dsp:sp>
    <dsp:sp modelId="{BEEBC089-95E7-3746-9510-51E0F5316D74}">
      <dsp:nvSpPr>
        <dsp:cNvPr id="0" name=""/>
        <dsp:cNvSpPr/>
      </dsp:nvSpPr>
      <dsp:spPr>
        <a:xfrm>
          <a:off x="4333069" y="1566949"/>
          <a:ext cx="2080547" cy="2089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Повторение слов.</a:t>
          </a: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Сначала это простые короткие слова — мама, папа, киса, дай, на, и т.д. </a:t>
          </a:r>
        </a:p>
      </dsp:txBody>
      <dsp:txXfrm>
        <a:off x="4434633" y="1668513"/>
        <a:ext cx="1877419" cy="1886137"/>
      </dsp:txXfrm>
    </dsp:sp>
    <dsp:sp modelId="{D0788EC9-EF8A-C34D-B274-B071C9A0D7D5}">
      <dsp:nvSpPr>
        <dsp:cNvPr id="0" name=""/>
        <dsp:cNvSpPr/>
      </dsp:nvSpPr>
      <dsp:spPr>
        <a:xfrm>
          <a:off x="6517644" y="1566949"/>
          <a:ext cx="2080547" cy="2089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4. Повторение  слов-действий (глаголов) </a:t>
          </a:r>
          <a:r>
            <a:rPr lang="ru-RU" sz="1500" kern="1200" dirty="0"/>
            <a:t>– иди, неси, тяни,  дави, беги, лови</a:t>
          </a:r>
        </a:p>
      </dsp:txBody>
      <dsp:txXfrm>
        <a:off x="6619208" y="1668513"/>
        <a:ext cx="1877419" cy="1886137"/>
      </dsp:txXfrm>
    </dsp:sp>
    <dsp:sp modelId="{9932F1A7-1643-BF47-96F2-C779A4FBE73F}">
      <dsp:nvSpPr>
        <dsp:cNvPr id="0" name=""/>
        <dsp:cNvSpPr/>
      </dsp:nvSpPr>
      <dsp:spPr>
        <a:xfrm>
          <a:off x="8702218" y="1566949"/>
          <a:ext cx="2080547" cy="2089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5. Повторение коротких фраз</a:t>
          </a:r>
          <a:r>
            <a:rPr lang="ru-RU" sz="1500" kern="1200" dirty="0"/>
            <a:t>. (на начальном этапе — 2-3 слова). Например: Папа, иди!  Там киса. Киса, на!  Мама, пей кофе!</a:t>
          </a:r>
          <a:br>
            <a:rPr lang="ru-RU" sz="1500" kern="1200" dirty="0"/>
          </a:br>
          <a:endParaRPr lang="ru-RU" sz="1500" kern="1200" dirty="0"/>
        </a:p>
      </dsp:txBody>
      <dsp:txXfrm>
        <a:off x="8803782" y="1668513"/>
        <a:ext cx="1877419" cy="1886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B08EC-B6C1-0544-8CF8-AE14F2FE0600}" type="datetimeFigureOut">
              <a:rPr lang="ru-RU" smtClean="0"/>
              <a:t>12.07.2024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5481A-34F1-6648-9072-983F2A40D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12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5481A-34F1-6648-9072-983F2A40D9C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608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481A-34F1-6648-9072-983F2A40D9C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319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5481A-34F1-6648-9072-983F2A40D9C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954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5481A-34F1-6648-9072-983F2A40D9C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7784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5481A-34F1-6648-9072-983F2A40D9C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61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5481A-34F1-6648-9072-983F2A40D9C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489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5481A-34F1-6648-9072-983F2A40D9C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867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5481A-34F1-6648-9072-983F2A40D9C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84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7/12/24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65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5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5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2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7/12/24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7/12/24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7/12/24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5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7/12/24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16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7/12/24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31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7/12/24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2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7/12/24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5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7" r:id="rId6"/>
    <p:sldLayoutId id="2147483732" r:id="rId7"/>
    <p:sldLayoutId id="2147483733" r:id="rId8"/>
    <p:sldLayoutId id="2147483734" r:id="rId9"/>
    <p:sldLayoutId id="2147483736" r:id="rId10"/>
    <p:sldLayoutId id="214748373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F1270222-7C72-451C-B922-75C4D8487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Запуск речи у неговорящих детей - Научно-практический Центр &quot;ЗДОРОВЬЕ НАЦИИ&quot;">
            <a:extLst>
              <a:ext uri="{FF2B5EF4-FFF2-40B4-BE49-F238E27FC236}">
                <a16:creationId xmlns:a16="http://schemas.microsoft.com/office/drawing/2014/main" id="{C4989D52-D000-88A7-062B-2B3AF50D4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487" y="1416058"/>
            <a:ext cx="5395513" cy="402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45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685800"/>
            <a:ext cx="4724400" cy="54863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2D5D7-D888-3B5F-F2F9-DBEEFB2944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7600" y="1371599"/>
            <a:ext cx="3390900" cy="2360429"/>
          </a:xfrm>
        </p:spPr>
        <p:txBody>
          <a:bodyPr>
            <a:normAutofit fontScale="90000"/>
          </a:bodyPr>
          <a:lstStyle/>
          <a:p>
            <a:r>
              <a:rPr lang="ru-RU" sz="3300" dirty="0">
                <a:solidFill>
                  <a:schemeClr val="bg2"/>
                </a:solidFill>
              </a:rPr>
              <a:t>Игровые упражнения для запуска речи у детей с ЗРР</a:t>
            </a:r>
            <a:br>
              <a:rPr lang="ru-RU" sz="3300" dirty="0">
                <a:solidFill>
                  <a:schemeClr val="bg2"/>
                </a:solidFill>
              </a:rPr>
            </a:br>
            <a:endParaRPr lang="ru-RU" sz="3300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214997-23F4-2773-2638-08497428D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7599" y="4114800"/>
            <a:ext cx="3390899" cy="137160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Учитель-логопед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ГБОУ Школа №1368</a:t>
            </a:r>
          </a:p>
          <a:p>
            <a:r>
              <a:rPr lang="ru-RU" dirty="0">
                <a:solidFill>
                  <a:schemeClr val="bg1"/>
                </a:solidFill>
              </a:rPr>
              <a:t>Гришко Марина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828301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5413A-361F-0756-B91D-036F416AB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46726"/>
            <a:ext cx="9486900" cy="572272"/>
          </a:xfrm>
        </p:spPr>
        <p:txBody>
          <a:bodyPr/>
          <a:lstStyle/>
          <a:p>
            <a:pPr algn="ctr"/>
            <a:r>
              <a:rPr lang="ru-RU" dirty="0"/>
              <a:t>Вызывание гласных звуков</a:t>
            </a:r>
          </a:p>
        </p:txBody>
      </p:sp>
      <p:pic>
        <p:nvPicPr>
          <p:cNvPr id="1027" name="Рисунок 9" descr="Изображение выглядит как рисунок, иллюстрация, Детское искусство, ребенок, начинающий ходить&#10;&#10;Автоматически созданное описание">
            <a:extLst>
              <a:ext uri="{FF2B5EF4-FFF2-40B4-BE49-F238E27FC236}">
                <a16:creationId xmlns:a16="http://schemas.microsoft.com/office/drawing/2014/main" id="{3D7E04BE-0FE5-EB4F-04C6-BE979BCC36C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clrChange>
              <a:clrFrom>
                <a:srgbClr val="EEECF6"/>
              </a:clrFrom>
              <a:clrTo>
                <a:srgbClr val="EEECF6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1" y="903308"/>
            <a:ext cx="2942770" cy="191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5FC297C5-EC3F-4B5D-B57A-338F14AA21F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957897" y="863147"/>
            <a:ext cx="5589816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 «Колыбельная»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Широко открываем 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рот, громко поём: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А-а-а!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Как мама укачивает малыша?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А-а-а!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B79470-90A1-14BB-C6C2-A5751EDCD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73255"/>
            <a:ext cx="629919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Игра «Индейцы»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 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Громко и протяжно произносим: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  А-а-а!, хлопая ладошкой по губам</a:t>
            </a:r>
          </a:p>
        </p:txBody>
      </p:sp>
      <p:pic>
        <p:nvPicPr>
          <p:cNvPr id="1026" name="Picture 2" descr="卡通女性印第安人">
            <a:extLst>
              <a:ext uri="{FF2B5EF4-FFF2-40B4-BE49-F238E27FC236}">
                <a16:creationId xmlns:a16="http://schemas.microsoft.com/office/drawing/2014/main" id="{BB97A3A9-70B7-0287-ED28-F235F922E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618" y="2516787"/>
            <a:ext cx="2582821" cy="253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14E7A3-98DB-B0D4-EAF8-114CBFA7F7D9}"/>
              </a:ext>
            </a:extLst>
          </p:cNvPr>
          <p:cNvSpPr txBox="1"/>
          <p:nvPr/>
        </p:nvSpPr>
        <p:spPr>
          <a:xfrm>
            <a:off x="5016137" y="4769975"/>
            <a:ext cx="5473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Игра «Мяч»</a:t>
            </a:r>
            <a:endParaRPr lang="ru-RU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Взрослый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кидает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(катит) мяч ребенку  и громко произносит:</a:t>
            </a:r>
          </a:p>
          <a:p>
            <a:pPr algn="l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А! </a:t>
            </a:r>
          </a:p>
          <a:p>
            <a:pPr algn="l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Ребенок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возвращает 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мяч , произносит в ответ:</a:t>
            </a:r>
          </a:p>
          <a:p>
            <a:pPr algn="l"/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А!</a:t>
            </a:r>
            <a:endParaRPr lang="ru-RU" sz="2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034" name="Picture 10" descr="игры с мячом для детей 3-4 лет | Консультация по физкультуре (младшая  группа) на тему: | Образовательная социальная сеть">
            <a:extLst>
              <a:ext uri="{FF2B5EF4-FFF2-40B4-BE49-F238E27FC236}">
                <a16:creationId xmlns:a16="http://schemas.microsoft.com/office/drawing/2014/main" id="{2EA3BCBE-6E1D-1BC2-8362-DEB4B558A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844" y="4462134"/>
            <a:ext cx="1741709" cy="21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006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5413A-361F-0756-B91D-036F416AB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50346"/>
            <a:ext cx="9486900" cy="541363"/>
          </a:xfrm>
        </p:spPr>
        <p:txBody>
          <a:bodyPr/>
          <a:lstStyle/>
          <a:p>
            <a:pPr algn="ctr"/>
            <a:r>
              <a:rPr lang="ru-RU" dirty="0"/>
              <a:t>Вызывание гласных звуков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FC297C5-EC3F-4B5D-B57A-338F14AA21FB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4807130" y="1178018"/>
            <a:ext cx="6978467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ольшой медведь кричит</a:t>
            </a:r>
            <a:r>
              <a:rPr lang="ru-RU" alt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Э-Э-Э!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Маленький медведь кричит: э-э-э!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Как кричит большой медведь?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Э-Э-Э!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кричит маленький  медведь?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э-э-э!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B79470-90A1-14BB-C6C2-A5751EDCD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3167118"/>
            <a:ext cx="8643191" cy="32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F7F93B86-5F78-060D-993A-5148623C0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1" y="4607470"/>
            <a:ext cx="592727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Округляем губы, громко поём: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О-о-о!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Как плачет мальчик, у которого болит зуб?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О-о-о!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3" name="Рисунок 12" descr="Изображение выглядит как Детское искусство, рисунок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A8B940B-B8CB-D660-6915-033B0C66FD8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lum bright="-2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3684551"/>
            <a:ext cx="422910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мишка PNG рисунок, картинки и пнг прозрачный для бесплатной загрузки |  Pngtree">
            <a:extLst>
              <a:ext uri="{FF2B5EF4-FFF2-40B4-BE49-F238E27FC236}">
                <a16:creationId xmlns:a16="http://schemas.microsoft.com/office/drawing/2014/main" id="{996FBF60-2C3F-B07A-FC99-CACA9CB48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53726"/>
            <a:ext cx="2667543" cy="26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407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B0C70-8454-324D-DC7F-E71E0E2DE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8331" y="930185"/>
            <a:ext cx="5439956" cy="1447255"/>
          </a:xfrm>
        </p:spPr>
        <p:txBody>
          <a:bodyPr>
            <a:normAutofit lnSpcReduction="10000"/>
          </a:bodyPr>
          <a:lstStyle/>
          <a:p>
            <a:pPr marL="222250" indent="0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Вытягиваем губы трубочкой, громко поём:</a:t>
            </a:r>
          </a:p>
          <a:p>
            <a:pPr marL="742950" lvl="1" indent="-285750">
              <a:buFont typeface="Times New Roman" panose="02020603050405020304" pitchFamily="18" charset="0"/>
              <a:buChar char="-"/>
              <a:tabLst>
                <a:tab pos="914400" algn="l"/>
              </a:tabLst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У-у-у!</a:t>
            </a:r>
          </a:p>
          <a:p>
            <a:pPr marL="742950" lvl="1" indent="-285750">
              <a:buFont typeface="Times New Roman" panose="02020603050405020304" pitchFamily="18" charset="0"/>
              <a:buChar char="-"/>
              <a:tabLst>
                <a:tab pos="914400" algn="l"/>
              </a:tabLst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гудит пароход (самолет, волк воет) ?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- У-у-у!</a:t>
            </a:r>
          </a:p>
        </p:txBody>
      </p:sp>
      <p:pic>
        <p:nvPicPr>
          <p:cNvPr id="13" name="Рисунок 12" descr="Изображение выглядит как мультфильм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775EB3C-7556-B76B-2A7F-2FD8D12B9E1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686" y="822749"/>
            <a:ext cx="2571115" cy="233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Изображение выглядит как зарисовка, рисунок, мультфильм, Штрихов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78F4E8B0-930A-1B29-C47B-2F21D481DD9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80" y="3581763"/>
            <a:ext cx="2406786" cy="245854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AutoShape 19">
            <a:extLst>
              <a:ext uri="{FF2B5EF4-FFF2-40B4-BE49-F238E27FC236}">
                <a16:creationId xmlns:a16="http://schemas.microsoft.com/office/drawing/2014/main" id="{3DAAE935-CEF5-8B5F-2147-C11D09EC17C1}"/>
              </a:ext>
            </a:extLst>
          </p:cNvPr>
          <p:cNvSpPr>
            <a:spLocks/>
          </p:cNvSpPr>
          <p:nvPr/>
        </p:nvSpPr>
        <p:spPr bwMode="auto">
          <a:xfrm>
            <a:off x="2526946" y="3265352"/>
            <a:ext cx="2199641" cy="846046"/>
          </a:xfrm>
          <a:prstGeom prst="wedgeEllipseCallout">
            <a:avLst>
              <a:gd name="adj1" fmla="val -52856"/>
              <a:gd name="adj2" fmla="val 9505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И-И-И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5CB2D3-2A9E-6064-C5A5-4E3397753CBA}"/>
              </a:ext>
            </a:extLst>
          </p:cNvPr>
          <p:cNvSpPr txBox="1"/>
          <p:nvPr/>
        </p:nvSpPr>
        <p:spPr>
          <a:xfrm>
            <a:off x="4506687" y="3849914"/>
            <a:ext cx="40102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Растягиваем губы в улыбку, громко поем: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И-и-и!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зайка  верещит (лошадь кричит)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И-и-и!</a:t>
            </a:r>
            <a:endParaRPr lang="ru-RU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Picture 2" descr="Волк: векторные изображения и иллюстрации, которые можно скачать бесплатно  | Freepik">
            <a:extLst>
              <a:ext uri="{FF2B5EF4-FFF2-40B4-BE49-F238E27FC236}">
                <a16:creationId xmlns:a16="http://schemas.microsoft.com/office/drawing/2014/main" id="{6DC76B40-ABB1-9D04-95F8-63ECAD71C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70" y="696685"/>
            <a:ext cx="2467430" cy="246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6B92BF4-AE8D-48CA-C964-B6CADF570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444" y="3688375"/>
            <a:ext cx="2053771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45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F1270222-7C72-451C-B922-75C4D8487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685800"/>
            <a:ext cx="4724400" cy="54863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214997-23F4-2773-2638-08497428D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1200" y="2235200"/>
            <a:ext cx="4160157" cy="26797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i="0" dirty="0">
                <a:solidFill>
                  <a:srgbClr val="E1E3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ЗАПУСКА ГЛАСНЫХ </a:t>
            </a:r>
            <a:r>
              <a:rPr lang="ru-RU" b="0" i="0" u="none" strike="noStrike" dirty="0">
                <a:solidFill>
                  <a:srgbClr val="E1E3E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ЗВУКОВ </a:t>
            </a:r>
          </a:p>
          <a:p>
            <a:pPr>
              <a:lnSpc>
                <a:spcPct val="150000"/>
              </a:lnSpc>
            </a:pPr>
            <a:r>
              <a:rPr lang="ru-RU" i="0" dirty="0">
                <a:solidFill>
                  <a:srgbClr val="E1E3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ПОДРАЖАНИЮ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Запуск речи у неговорящих детей в Севастополе | Наталья Карачинцева">
            <a:extLst>
              <a:ext uri="{FF2B5EF4-FFF2-40B4-BE49-F238E27FC236}">
                <a16:creationId xmlns:a16="http://schemas.microsoft.com/office/drawing/2014/main" id="{D658AD42-D9BD-EBF2-A16C-FAB670B5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322220"/>
            <a:ext cx="384810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885FC1-4B05-17C1-562E-A99485CD19A2}"/>
              </a:ext>
            </a:extLst>
          </p:cNvPr>
          <p:cNvSpPr txBox="1"/>
          <p:nvPr/>
        </p:nvSpPr>
        <p:spPr>
          <a:xfrm>
            <a:off x="443345" y="2704563"/>
            <a:ext cx="61929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«Рупор»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используем подручный материал,  имитируем  рупор или громкоговоритель (скрученные  листы бумаги, втулки от бумажных полотенец, пластиковое ведро,  высокий стакан, бутылка  с широким горлышком и др.). Произносим гласные звуки: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А-а-а!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У-у-у!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Ы-ы-ы!  (Э-э-э! И-и-и! О-о-о!)</a:t>
            </a:r>
          </a:p>
          <a:p>
            <a:pPr algn="just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EC4065-83A0-8418-1F57-2F711C62D4C9}"/>
              </a:ext>
            </a:extLst>
          </p:cNvPr>
          <p:cNvSpPr txBox="1"/>
          <p:nvPr/>
        </p:nvSpPr>
        <p:spPr>
          <a:xfrm>
            <a:off x="334539" y="5597875"/>
            <a:ext cx="6192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Важно: Звук должен быть ярким и звонким</a:t>
            </a:r>
            <a:r>
              <a:rPr lang="ru-RU" sz="28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66770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B0C70-8454-324D-DC7F-E71E0E2DE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8687" y="809715"/>
            <a:ext cx="5050970" cy="1283345"/>
          </a:xfrm>
        </p:spPr>
        <p:txBody>
          <a:bodyPr>
            <a:normAutofit/>
          </a:bodyPr>
          <a:lstStyle/>
          <a:p>
            <a:pPr marL="222250" indent="0">
              <a:buNone/>
            </a:pP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заблудились в лесу. </a:t>
            </a:r>
          </a:p>
          <a:p>
            <a:pPr marL="22225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Они кричат:</a:t>
            </a:r>
          </a:p>
        </p:txBody>
      </p:sp>
      <p:sp>
        <p:nvSpPr>
          <p:cNvPr id="27" name="AutoShape 19">
            <a:extLst>
              <a:ext uri="{FF2B5EF4-FFF2-40B4-BE49-F238E27FC236}">
                <a16:creationId xmlns:a16="http://schemas.microsoft.com/office/drawing/2014/main" id="{3DAAE935-CEF5-8B5F-2147-C11D09EC17C1}"/>
              </a:ext>
            </a:extLst>
          </p:cNvPr>
          <p:cNvSpPr>
            <a:spLocks/>
          </p:cNvSpPr>
          <p:nvPr/>
        </p:nvSpPr>
        <p:spPr bwMode="auto">
          <a:xfrm>
            <a:off x="1662467" y="2061995"/>
            <a:ext cx="2273248" cy="747930"/>
          </a:xfrm>
          <a:prstGeom prst="wedgeEllipseCallout">
            <a:avLst>
              <a:gd name="adj1" fmla="val -38907"/>
              <a:gd name="adj2" fmla="val 10395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УА- УА!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5CB2D3-2A9E-6064-C5A5-4E3397753CBA}"/>
              </a:ext>
            </a:extLst>
          </p:cNvPr>
          <p:cNvSpPr txBox="1"/>
          <p:nvPr/>
        </p:nvSpPr>
        <p:spPr>
          <a:xfrm>
            <a:off x="3217366" y="3175329"/>
            <a:ext cx="2878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Малыш плачет: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УА! УА!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35B78C-2750-9EFD-E11C-AA6EF222FD8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355" y="809715"/>
            <a:ext cx="1895475" cy="2365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212D6B-5617-FABE-3E00-916B75DE45A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18" y="3216743"/>
            <a:ext cx="2273248" cy="205347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AutoShape 19">
            <a:extLst>
              <a:ext uri="{FF2B5EF4-FFF2-40B4-BE49-F238E27FC236}">
                <a16:creationId xmlns:a16="http://schemas.microsoft.com/office/drawing/2014/main" id="{93A3F59D-3B13-D71A-BACD-1A3AA95B6615}"/>
              </a:ext>
            </a:extLst>
          </p:cNvPr>
          <p:cNvSpPr>
            <a:spLocks/>
          </p:cNvSpPr>
          <p:nvPr/>
        </p:nvSpPr>
        <p:spPr bwMode="auto">
          <a:xfrm rot="12007073">
            <a:off x="6602582" y="1500273"/>
            <a:ext cx="2531989" cy="721773"/>
          </a:xfrm>
          <a:prstGeom prst="wedgeEllipseCallout">
            <a:avLst>
              <a:gd name="adj1" fmla="val -52856"/>
              <a:gd name="adj2" fmla="val 9505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АУ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АУ!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88DFF5-6018-18E5-D75B-2B31BBF05EA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57" y="3533920"/>
            <a:ext cx="3962400" cy="253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AutoShape 17">
            <a:extLst>
              <a:ext uri="{FF2B5EF4-FFF2-40B4-BE49-F238E27FC236}">
                <a16:creationId xmlns:a16="http://schemas.microsoft.com/office/drawing/2014/main" id="{56EC118D-25D5-4DC8-6D5A-329149F8D0E2}"/>
              </a:ext>
            </a:extLst>
          </p:cNvPr>
          <p:cNvSpPr>
            <a:spLocks noChangeAspect="1" noEditPoints="1" noChangeArrowheads="1" noChangeShapeType="1" noTextEdit="1"/>
          </p:cNvSpPr>
          <p:nvPr/>
        </p:nvSpPr>
        <p:spPr bwMode="auto">
          <a:xfrm>
            <a:off x="6514457" y="5188639"/>
            <a:ext cx="1711960" cy="835660"/>
          </a:xfrm>
          <a:prstGeom prst="flowChartMagneticTap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ИА – ИА</a:t>
            </a:r>
            <a:endParaRPr lang="ru-RU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2EF1EF-FEEA-BAB2-5DE5-EA58CF5A32FE}"/>
              </a:ext>
            </a:extLst>
          </p:cNvPr>
          <p:cNvSpPr txBox="1"/>
          <p:nvPr/>
        </p:nvSpPr>
        <p:spPr>
          <a:xfrm>
            <a:off x="3935714" y="5040738"/>
            <a:ext cx="275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Ослик кричит:</a:t>
            </a:r>
          </a:p>
        </p:txBody>
      </p:sp>
    </p:spTree>
    <p:extLst>
      <p:ext uri="{BB962C8B-B14F-4D97-AF65-F5344CB8AC3E}">
        <p14:creationId xmlns:p14="http://schemas.microsoft.com/office/powerpoint/2010/main" val="4168728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F1270222-7C72-451C-B922-75C4D8487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0" y="685800"/>
            <a:ext cx="4724400" cy="54863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CEE555-EDB5-78AE-700D-573584048A39}"/>
              </a:ext>
            </a:extLst>
          </p:cNvPr>
          <p:cNvSpPr txBox="1"/>
          <p:nvPr/>
        </p:nvSpPr>
        <p:spPr>
          <a:xfrm>
            <a:off x="-13855" y="-44245"/>
            <a:ext cx="6611257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400" b="0" i="0" u="none" strike="noStrike" dirty="0">
              <a:solidFill>
                <a:srgbClr val="40404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речевого подражания в виде </a:t>
            </a:r>
            <a:r>
              <a:rPr lang="ru-RU" sz="2400" b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эмоционально-аффективных восклицаний:</a:t>
            </a:r>
          </a:p>
          <a:p>
            <a:pPr algn="ctr"/>
            <a:endParaRPr lang="ru-RU" sz="24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1.Мишка упал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b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Ай! Ай! Ай! </a:t>
            </a:r>
            <a:b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2.У зайчика болят зубы: </a:t>
            </a:r>
            <a:b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Ой! Ой! Ой! 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Кормим игрушку: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4.Башня  сломалась и упала: </a:t>
            </a:r>
            <a:b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Ба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х! 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Кидаем мячи в корзину: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Бам! (Бах!)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Оп! </a:t>
            </a:r>
            <a:br>
              <a:rPr lang="ru-RU" dirty="0"/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Авария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b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Бух!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В ямку – бух! Игры у мамы на коленях - Стихи для пальчиковой гимнастики и  игрового массажа">
            <a:extLst>
              <a:ext uri="{FF2B5EF4-FFF2-40B4-BE49-F238E27FC236}">
                <a16:creationId xmlns:a16="http://schemas.microsoft.com/office/drawing/2014/main" id="{F555D991-D940-452F-E47A-483A33019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79" y="1939636"/>
            <a:ext cx="4325642" cy="307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831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C1CA7196-CAF1-4234-8849-E335F0BC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0"/>
            <a:ext cx="47244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161F6-A476-998A-9A75-CC6BFE3B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28" y="239150"/>
            <a:ext cx="3390899" cy="130360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Первые слова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48A4C2B-1BBE-5F80-C22F-A5C2ADAFC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489" y="1280160"/>
            <a:ext cx="6096000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5D50631-E123-DD2E-063A-EDFFEA373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6145" y="2050473"/>
            <a:ext cx="4433455" cy="31588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Первыми словами ребенка – будут слова  первого класса слоговой структуры слова, состоящие из двух открытых слогов (согласно </a:t>
            </a: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 А. К. Марковой, в которой она выделила 14 классов слоговой структуры слова)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732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8" name="Rectangle 6163">
            <a:extLst>
              <a:ext uri="{FF2B5EF4-FFF2-40B4-BE49-F238E27FC236}">
                <a16:creationId xmlns:a16="http://schemas.microsoft.com/office/drawing/2014/main" id="{D309FA25-1772-4961-90BE-D39F20067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69" name="Rectangle 6165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818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11FA81-BDDA-2B13-1761-C6B95A3A47DA}"/>
              </a:ext>
            </a:extLst>
          </p:cNvPr>
          <p:cNvSpPr txBox="1"/>
          <p:nvPr/>
        </p:nvSpPr>
        <p:spPr>
          <a:xfrm>
            <a:off x="698528" y="239150"/>
            <a:ext cx="5397472" cy="1303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Вводим в речь глаголы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68092C-AAAE-08EB-8AAF-C6274E630BD5}"/>
              </a:ext>
            </a:extLst>
          </p:cNvPr>
          <p:cNvSpPr txBox="1"/>
          <p:nvPr/>
        </p:nvSpPr>
        <p:spPr>
          <a:xfrm>
            <a:off x="685801" y="1817152"/>
            <a:ext cx="5485227" cy="4499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chemeClr val="tx2"/>
              </a:solidFill>
              <a:effectLst/>
              <a:latin typeface="+mj-lt"/>
            </a:endParaRPr>
          </a:p>
          <a:p>
            <a:pPr>
              <a:spcAft>
                <a:spcPts val="600"/>
              </a:spcAft>
              <a:buSzPct val="70000"/>
            </a:pPr>
            <a:r>
              <a:rPr lang="ru-RU" b="0" i="0" u="none" strike="noStrike" dirty="0">
                <a:solidFill>
                  <a:schemeClr val="tx2"/>
                </a:solidFill>
                <a:effectLst/>
                <a:latin typeface="+mj-lt"/>
              </a:rPr>
              <a:t>  </a:t>
            </a:r>
            <a:r>
              <a:rPr lang="en-US" b="0" i="0" u="none" strike="noStrike" dirty="0" err="1">
                <a:solidFill>
                  <a:schemeClr val="tx2"/>
                </a:solidFill>
                <a:effectLst/>
                <a:latin typeface="+mj-lt"/>
              </a:rPr>
              <a:t>Каждый</a:t>
            </a:r>
            <a:r>
              <a:rPr lang="en-US" b="0" i="0" u="none" strike="noStrike" dirty="0">
                <a:solidFill>
                  <a:schemeClr val="tx2"/>
                </a:solidFill>
                <a:effectLst/>
                <a:latin typeface="+mj-lt"/>
              </a:rPr>
              <a:t> глагол обыгрываем в определенной последовательности:</a:t>
            </a:r>
          </a:p>
          <a:p>
            <a:pPr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en-US" b="0" i="0" u="none" strike="noStrike" dirty="0">
              <a:solidFill>
                <a:schemeClr val="tx2"/>
              </a:solidFill>
              <a:effectLst/>
              <a:latin typeface="+mj-lt"/>
            </a:endParaRPr>
          </a:p>
          <a:p>
            <a:pPr marL="457200"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+mj-lt"/>
              </a:rPr>
              <a:t>Глаголы повелительного наклонения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dirty="0">
                <a:solidFill>
                  <a:schemeClr val="tx2"/>
                </a:solidFill>
                <a:latin typeface="+mj-lt"/>
                <a:sym typeface="Wingdings" pitchFamily="2" charset="2"/>
              </a:rPr>
              <a:t>(д</a:t>
            </a:r>
            <a:r>
              <a:rPr lang="en-US" b="0" i="0" u="none" strike="noStrike" dirty="0">
                <a:solidFill>
                  <a:schemeClr val="tx2"/>
                </a:solidFill>
                <a:effectLst/>
                <a:latin typeface="+mj-lt"/>
              </a:rPr>
              <a:t>ай, беги, кати, иди лежи, сиди, лови, неси, мой,  дуй, пой, тяни, дави)</a:t>
            </a:r>
          </a:p>
          <a:p>
            <a:pPr marL="457200"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Глаголы 1 лица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( иду, бегу, несу и т.д.)</a:t>
            </a:r>
          </a:p>
          <a:p>
            <a:pPr marL="457200"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+mj-lt"/>
              </a:rPr>
              <a:t>Глаголы 3 лица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(спит, пьет, ест, идет, сидит и др.)</a:t>
            </a:r>
          </a:p>
          <a:p>
            <a:pPr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+mj-lt"/>
            </a:endParaRPr>
          </a:p>
          <a:p>
            <a:pPr indent="-228600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159" name="Picture 15" descr="Задания и игры для запуска речи у неговорящих детей | Elvira Bakulina | Дзен">
            <a:extLst>
              <a:ext uri="{FF2B5EF4-FFF2-40B4-BE49-F238E27FC236}">
                <a16:creationId xmlns:a16="http://schemas.microsoft.com/office/drawing/2014/main" id="{34C9E98C-8049-1DFB-FCDA-2FB10951F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4963" y="1863941"/>
            <a:ext cx="4995133" cy="403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3">
            <a:extLst>
              <a:ext uri="{FF2B5EF4-FFF2-40B4-BE49-F238E27FC236}">
                <a16:creationId xmlns:a16="http://schemas.microsoft.com/office/drawing/2014/main" id="{5EE2AE83-89EE-634D-2C12-FE5BCAED3901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8423012" y="3344703"/>
            <a:ext cx="3291975" cy="255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170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82" name="Rectangle 7181">
            <a:extLst>
              <a:ext uri="{FF2B5EF4-FFF2-40B4-BE49-F238E27FC236}">
                <a16:creationId xmlns:a16="http://schemas.microsoft.com/office/drawing/2014/main" id="{5A8AC3CD-ED4E-47B5-A42A-F32B90340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4" name="Rectangle 7183">
            <a:extLst>
              <a:ext uri="{FF2B5EF4-FFF2-40B4-BE49-F238E27FC236}">
                <a16:creationId xmlns:a16="http://schemas.microsoft.com/office/drawing/2014/main" id="{AB9DFAC8-424C-49EA-AC8A-002889678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7625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5E36E6-C83D-DBCA-2F33-991E083C4A90}"/>
              </a:ext>
            </a:extLst>
          </p:cNvPr>
          <p:cNvSpPr txBox="1"/>
          <p:nvPr/>
        </p:nvSpPr>
        <p:spPr>
          <a:xfrm>
            <a:off x="698528" y="685800"/>
            <a:ext cx="3378172" cy="548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ct val="70000"/>
            </a:pPr>
            <a:r>
              <a:rPr lang="en-US" sz="3200" kern="1200" cap="all" spc="300" baseline="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Повторение коротких фраз</a:t>
            </a:r>
            <a:r>
              <a:rPr lang="en-US" sz="32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cap="all" spc="300" baseline="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(на начальном этапе — 2-3 слова). </a:t>
            </a:r>
          </a:p>
        </p:txBody>
      </p:sp>
      <p:pic>
        <p:nvPicPr>
          <p:cNvPr id="7170" name="Picture 2" descr="Всем здравствуйте! В прошлый раз я была рада поделиться с вами своими альбомами для запуска речи у детей, которые позволяют получить первые звуки, а также первые слова.-5">
            <a:extLst>
              <a:ext uri="{FF2B5EF4-FFF2-40B4-BE49-F238E27FC236}">
                <a16:creationId xmlns:a16="http://schemas.microsoft.com/office/drawing/2014/main" id="{72411CF0-1CCD-6059-373A-50C323E66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"/>
          <a:stretch/>
        </p:blipFill>
        <p:spPr bwMode="auto">
          <a:xfrm>
            <a:off x="6095999" y="1371601"/>
            <a:ext cx="478620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BE6376-8043-AEA9-CD1E-5DCBDD30A593}"/>
              </a:ext>
            </a:extLst>
          </p:cNvPr>
          <p:cNvSpPr txBox="1"/>
          <p:nvPr/>
        </p:nvSpPr>
        <p:spPr>
          <a:xfrm>
            <a:off x="5334936" y="4561367"/>
            <a:ext cx="6265185" cy="1727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ctr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+mj-lt"/>
            </a:endParaRPr>
          </a:p>
          <a:p>
            <a:pPr algn="ctr">
              <a:spcAft>
                <a:spcPts val="600"/>
              </a:spcAft>
              <a:buSzPct val="70000"/>
            </a:pPr>
            <a:r>
              <a:rPr lang="en-US" dirty="0">
                <a:solidFill>
                  <a:schemeClr val="tx2"/>
                </a:solidFill>
                <a:effectLst/>
                <a:latin typeface="+mj-lt"/>
              </a:rPr>
              <a:t>Постепенно количество слов в произносимой ребенком фразе увеличивается, а ребенок учится словоизменению и грамматически правильному сочетанию слов в предложении. </a:t>
            </a:r>
          </a:p>
        </p:txBody>
      </p:sp>
    </p:spTree>
    <p:extLst>
      <p:ext uri="{BB962C8B-B14F-4D97-AF65-F5344CB8AC3E}">
        <p14:creationId xmlns:p14="http://schemas.microsoft.com/office/powerpoint/2010/main" val="3281853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6DF810-64D3-9906-7FF6-25F77136990C}"/>
              </a:ext>
            </a:extLst>
          </p:cNvPr>
          <p:cNvSpPr txBox="1"/>
          <p:nvPr/>
        </p:nvSpPr>
        <p:spPr>
          <a:xfrm>
            <a:off x="2418736" y="685800"/>
            <a:ext cx="723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игр с водой на запуск речи с помощью звукоподражаний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A4074D-BE0C-C9DC-6655-2126CF6729A2}"/>
              </a:ext>
            </a:extLst>
          </p:cNvPr>
          <p:cNvSpPr txBox="1"/>
          <p:nvPr/>
        </p:nvSpPr>
        <p:spPr>
          <a:xfrm>
            <a:off x="886691" y="1472255"/>
            <a:ext cx="455814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0" u="none" strike="noStrike" dirty="0">
                <a:solidFill>
                  <a:srgbClr val="2929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Кап-кап-кап»</a:t>
            </a:r>
          </a:p>
          <a:p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Опускаем губку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миску  с водой, 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набираем воду и выжимаем ее  в другую  миску, приговаривая: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ап-кап-кап! </a:t>
            </a:r>
          </a:p>
          <a:p>
            <a:r>
              <a:rPr lang="ru-RU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(можно использовать резиновую грушу)</a:t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C42F2A-16A0-0AA8-2915-23E3CF3A2BE0}"/>
              </a:ext>
            </a:extLst>
          </p:cNvPr>
          <p:cNvSpPr txBox="1"/>
          <p:nvPr/>
        </p:nvSpPr>
        <p:spPr>
          <a:xfrm>
            <a:off x="6747164" y="3790706"/>
            <a:ext cx="45581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«Буль-буль-буль»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Кидаем камешки в таз с водой, приговаривая: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Буль! Буль! Буль!</a:t>
            </a:r>
          </a:p>
          <a:p>
            <a:pPr algn="just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Blumentag&quot; GLG-05/17 МАРБЛС камни стеклянные 17 - 19 мм 6 х 340 г №03  ассорти оптом купить в интернет-магазине Фирма «Гамма»">
            <a:extLst>
              <a:ext uri="{FF2B5EF4-FFF2-40B4-BE49-F238E27FC236}">
                <a16:creationId xmlns:a16="http://schemas.microsoft.com/office/drawing/2014/main" id="{F2ACEC7C-9A4F-E1F7-D8FF-158A1FE88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933" y="1658087"/>
            <a:ext cx="3369085" cy="224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Всё дети любят воду! И не удивительно, ведь она всегда такая разная, с ней можно провести так много экспериментов.">
            <a:extLst>
              <a:ext uri="{FF2B5EF4-FFF2-40B4-BE49-F238E27FC236}">
                <a16:creationId xmlns:a16="http://schemas.microsoft.com/office/drawing/2014/main" id="{D2502173-13F8-06BD-6729-8608D6DA4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90" y="4317999"/>
            <a:ext cx="2676564" cy="179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2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5" name="Rectangle 2064">
            <a:extLst>
              <a:ext uri="{FF2B5EF4-FFF2-40B4-BE49-F238E27FC236}">
                <a16:creationId xmlns:a16="http://schemas.microsoft.com/office/drawing/2014/main" id="{8EBD63AD-33A9-4D22-9A5B-438B663EC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2BAD9CC4-644A-42E5-A6A6-082517FA6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8" y="0"/>
            <a:ext cx="6096001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2D5D7-D888-3B5F-F2F9-DBEEFB2944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1800" y="510494"/>
            <a:ext cx="4741045" cy="1022884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32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3200" kern="1200" cap="all" spc="300" baseline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4" name="Picture 6" descr="Лечение ЗПРР (задержка речевого развития у детей) в Омске | клиника Центр  EzraMed Clinic">
            <a:extLst>
              <a:ext uri="{FF2B5EF4-FFF2-40B4-BE49-F238E27FC236}">
                <a16:creationId xmlns:a16="http://schemas.microsoft.com/office/drawing/2014/main" id="{160FC92D-016C-2FF2-F9D8-00E2953481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0" r="12669" b="-1"/>
          <a:stretch/>
        </p:blipFill>
        <p:spPr bwMode="auto">
          <a:xfrm>
            <a:off x="685801" y="685800"/>
            <a:ext cx="4724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29110E-DDF6-A442-3E2D-29DFDA1BDB21}"/>
              </a:ext>
            </a:extLst>
          </p:cNvPr>
          <p:cNvSpPr txBox="1"/>
          <p:nvPr/>
        </p:nvSpPr>
        <p:spPr>
          <a:xfrm>
            <a:off x="6309360" y="1776549"/>
            <a:ext cx="5478103" cy="2834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buSzPct val="70000"/>
            </a:pPr>
            <a:r>
              <a:rPr lang="en-US" sz="2400" dirty="0">
                <a:solidFill>
                  <a:schemeClr val="tx2"/>
                </a:solidFill>
                <a:effectLst/>
                <a:latin typeface="+mj-lt"/>
              </a:rPr>
              <a:t>Задержка   речевого развития (ЗРР) –</a:t>
            </a:r>
            <a:r>
              <a:rPr lang="en-US" sz="2400" b="0" i="0" u="none" strike="noStrike" dirty="0">
                <a:solidFill>
                  <a:schemeClr val="tx2"/>
                </a:solidFill>
                <a:effectLst/>
                <a:latin typeface="+mj-lt"/>
              </a:rPr>
              <a:t>замедление приобретения </a:t>
            </a:r>
            <a:r>
              <a:rPr lang="en-US" sz="2400" b="0" i="0" u="none" strike="noStrike" dirty="0" err="1">
                <a:solidFill>
                  <a:schemeClr val="tx2"/>
                </a:solidFill>
                <a:effectLst/>
                <a:latin typeface="+mj-lt"/>
              </a:rPr>
              <a:t>речевых</a:t>
            </a:r>
            <a:r>
              <a:rPr lang="en-US" sz="2400" b="0" i="0" u="none" strike="noStrike" dirty="0">
                <a:solidFill>
                  <a:schemeClr val="tx2"/>
                </a:solidFill>
                <a:effectLst/>
                <a:latin typeface="+mj-lt"/>
              </a:rPr>
              <a:t> </a:t>
            </a:r>
            <a:r>
              <a:rPr lang="en-US" sz="2400" b="0" i="0" u="none" strike="noStrike" dirty="0" err="1">
                <a:solidFill>
                  <a:schemeClr val="tx2"/>
                </a:solidFill>
                <a:effectLst/>
                <a:latin typeface="+mj-lt"/>
              </a:rPr>
              <a:t>навыков</a:t>
            </a:r>
            <a:r>
              <a:rPr lang="en-US" sz="2400" b="0" i="0" u="none" strike="noStrike" dirty="0">
                <a:solidFill>
                  <a:schemeClr val="tx2"/>
                </a:solidFill>
                <a:effectLst/>
                <a:latin typeface="+mj-lt"/>
              </a:rPr>
              <a:t> по сравнению со средневозрастными показателями. </a:t>
            </a:r>
            <a:endParaRPr lang="ru-RU" sz="2400" b="0" i="0" u="none" strike="noStrike" dirty="0">
              <a:solidFill>
                <a:schemeClr val="tx2"/>
              </a:solidFill>
              <a:effectLst/>
              <a:latin typeface="+mj-lt"/>
            </a:endParaRPr>
          </a:p>
          <a:p>
            <a:pPr>
              <a:spcAft>
                <a:spcPts val="600"/>
              </a:spcAft>
              <a:buSzPct val="70000"/>
            </a:pPr>
            <a:r>
              <a:rPr lang="en-US" sz="2400" b="0" i="0" u="none" strike="noStrike" dirty="0" err="1">
                <a:solidFill>
                  <a:schemeClr val="tx2"/>
                </a:solidFill>
                <a:latin typeface="+mj-lt"/>
              </a:rPr>
              <a:t>Э</a:t>
            </a:r>
            <a:r>
              <a:rPr lang="en-US" sz="2400" dirty="0" err="1">
                <a:solidFill>
                  <a:schemeClr val="tx2"/>
                </a:solidFill>
                <a:effectLst/>
                <a:latin typeface="+mj-lt"/>
              </a:rPr>
              <a:t>то</a:t>
            </a:r>
            <a:r>
              <a:rPr lang="en-US" sz="2400" dirty="0">
                <a:solidFill>
                  <a:schemeClr val="tx2"/>
                </a:solidFill>
                <a:effectLst/>
                <a:latin typeface="+mj-lt"/>
              </a:rPr>
              <a:t> небольшое отставание от нормативов речевого развития (максимум до полугода!)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28B91A-C9ED-8778-0FFD-A6831218FF0A}"/>
              </a:ext>
            </a:extLst>
          </p:cNvPr>
          <p:cNvSpPr txBox="1"/>
          <p:nvPr/>
        </p:nvSpPr>
        <p:spPr>
          <a:xfrm>
            <a:off x="3095897" y="25211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3926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C69E4C79-4A25-4DCA-9CC1-94147A10E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2794E3E-966D-43D0-B426-D33988B92C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-1"/>
            <a:ext cx="6781799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6DF810-64D3-9906-7FF6-25F77136990C}"/>
              </a:ext>
            </a:extLst>
          </p:cNvPr>
          <p:cNvSpPr txBox="1"/>
          <p:nvPr/>
        </p:nvSpPr>
        <p:spPr>
          <a:xfrm>
            <a:off x="6096000" y="78938"/>
            <a:ext cx="5393824" cy="5583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3200" b="1" kern="1200" cap="all" spc="30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Игры</a:t>
            </a:r>
            <a:r>
              <a:rPr lang="en-US" sz="3200" b="1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с </a:t>
            </a:r>
            <a:r>
              <a:rPr lang="en-US" sz="3200" b="1" kern="1200" cap="all" spc="30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водой</a:t>
            </a:r>
            <a:r>
              <a:rPr lang="en-US" sz="3200" b="1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026" name="Picture 2" descr="ФОКУСЫ С ДЕТЬМИ ♥ Игры с водой 1+ - YouTube">
            <a:extLst>
              <a:ext uri="{FF2B5EF4-FFF2-40B4-BE49-F238E27FC236}">
                <a16:creationId xmlns:a16="http://schemas.microsoft.com/office/drawing/2014/main" id="{531B94D1-0D65-C410-9B08-9C0FD67ED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838087"/>
            <a:ext cx="4076700" cy="228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кот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9B8D16D1-36F7-3D00-10CD-A5822B08B1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35064" r="-1390"/>
          <a:stretch/>
        </p:blipFill>
        <p:spPr>
          <a:xfrm>
            <a:off x="1446449" y="3584672"/>
            <a:ext cx="2555399" cy="25875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A4074D-BE0C-C9DC-6655-2126CF6729A2}"/>
              </a:ext>
            </a:extLst>
          </p:cNvPr>
          <p:cNvSpPr txBox="1"/>
          <p:nvPr/>
        </p:nvSpPr>
        <p:spPr>
          <a:xfrm>
            <a:off x="5971309" y="637309"/>
            <a:ext cx="5518515" cy="5651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buSzPct val="70000"/>
            </a:pPr>
            <a:r>
              <a:rPr lang="ru-RU" b="1" i="0" u="none" strike="noStrike" dirty="0">
                <a:effectLst/>
                <a:latin typeface="+mj-lt"/>
              </a:rPr>
              <a:t>                                </a:t>
            </a:r>
            <a:r>
              <a:rPr lang="en-US" b="1" i="0" u="none" strike="noStrike" dirty="0">
                <a:effectLst/>
                <a:latin typeface="+mj-lt"/>
              </a:rPr>
              <a:t>«Фокусники»</a:t>
            </a:r>
          </a:p>
          <a:p>
            <a:pPr>
              <a:spcAft>
                <a:spcPts val="600"/>
              </a:spcAft>
              <a:buSzPct val="70000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Наполненный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стаканчик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трясем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окрашивается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проговаривая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слоги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Aft>
                <a:spcPts val="600"/>
              </a:spcAft>
              <a:buSzPct val="70000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Па-па-па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та-та-та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бу-бу-бу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SzPct val="70000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SzPct val="70000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SzPct val="70000"/>
            </a:pP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B12E0A-921C-6AD6-2CD9-C6BEB6617CF2}"/>
              </a:ext>
            </a:extLst>
          </p:cNvPr>
          <p:cNvSpPr txBox="1"/>
          <p:nvPr/>
        </p:nvSpPr>
        <p:spPr>
          <a:xfrm>
            <a:off x="6170852" y="2244437"/>
            <a:ext cx="53189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Рисуем на бумажной салфетке картинки, обозначающие простые слова, например: киса – мяу-мяу, цыпа – пи-пи,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кря-кря и т.д.  - бросаем бумагу в емкость с небольшим количеством воды. Картинки проявляются, спрашиваем у ребенка: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Кто это?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Кря-кря! (Утя!) и т. д 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B2CEEF-17A5-0A2B-DCAE-C0A713F44031}"/>
              </a:ext>
            </a:extLst>
          </p:cNvPr>
          <p:cNvSpPr txBox="1"/>
          <p:nvPr/>
        </p:nvSpPr>
        <p:spPr>
          <a:xfrm>
            <a:off x="6170851" y="4552762"/>
            <a:ext cx="5550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На дно пустого контейнера наклеиваем картинки животных. Наполняем контейнер водой, добавляем краситель и погружаем в контейнер с водой пустой стакан, отыскивая там картинку  (пи-пи – цыпа, ква-ква- жаба, мяу-мяу – киса и др.)</a:t>
            </a:r>
          </a:p>
        </p:txBody>
      </p:sp>
    </p:spTree>
    <p:extLst>
      <p:ext uri="{BB962C8B-B14F-4D97-AF65-F5344CB8AC3E}">
        <p14:creationId xmlns:p14="http://schemas.microsoft.com/office/powerpoint/2010/main" val="2632307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2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8" name="Rectangle 4104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2D5D7-D888-3B5F-F2F9-DBEEFB2944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2818" y="685801"/>
            <a:ext cx="3057379" cy="3046228"/>
          </a:xfrm>
        </p:spPr>
        <p:txBody>
          <a:bodyPr>
            <a:normAutofit/>
          </a:bodyPr>
          <a:lstStyle/>
          <a:p>
            <a:br>
              <a:rPr lang="ru-RU" sz="2800" dirty="0">
                <a:solidFill>
                  <a:schemeClr val="bg2"/>
                </a:solidFill>
              </a:rPr>
            </a:br>
            <a:endParaRPr lang="ru-RU" sz="2800" dirty="0">
              <a:solidFill>
                <a:schemeClr val="bg2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214997-23F4-2773-2638-08497428D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8" y="3429000"/>
            <a:ext cx="4271553" cy="1629955"/>
          </a:xfrm>
        </p:spPr>
        <p:txBody>
          <a:bodyPr>
            <a:noAutofit/>
          </a:bodyPr>
          <a:lstStyle/>
          <a:p>
            <a:pPr algn="just"/>
            <a:r>
              <a:rPr lang="ru-RU" sz="20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6 месяцам у ребенка появляется </a:t>
            </a:r>
            <a:r>
              <a:rPr lang="ru-RU" sz="2800" b="1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лепет </a:t>
            </a:r>
            <a:r>
              <a:rPr lang="ru-RU" sz="2000" i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простые слоги из гласных и согласных, похожие на: «МА-МА-МА-МА-МА», «ПА-ПА-ПА-ПА-ПА-ПА », «БА-БА-БА-БА-БА» </a:t>
            </a:r>
          </a:p>
        </p:txBody>
      </p:sp>
      <p:pic>
        <p:nvPicPr>
          <p:cNvPr id="4098" name="Picture 2" descr="Малыш от 0 до 3-х месяцев. Что важно знать | Мария Митрофанова | Дзен">
            <a:extLst>
              <a:ext uri="{FF2B5EF4-FFF2-40B4-BE49-F238E27FC236}">
                <a16:creationId xmlns:a16="http://schemas.microsoft.com/office/drawing/2014/main" id="{2C76E176-7B5C-6874-C23E-CB2CE3AE3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60" y="48695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0EBC67-F665-D3C1-F416-F5A90AA6E95B}"/>
              </a:ext>
            </a:extLst>
          </p:cNvPr>
          <p:cNvSpPr txBox="1"/>
          <p:nvPr/>
        </p:nvSpPr>
        <p:spPr>
          <a:xfrm>
            <a:off x="261258" y="457200"/>
            <a:ext cx="4075612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400" b="1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0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Гуление</a:t>
            </a:r>
            <a:r>
              <a:rPr lang="ru-RU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- появляется в возрасте 3-5 месяцев. </a:t>
            </a:r>
          </a:p>
          <a:p>
            <a:pPr algn="just"/>
            <a:r>
              <a:rPr lang="ru-RU" sz="20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Малыш начинает нараспев, протяжно произносить гласные звуки, постепенно добавляя к ним согласные: «ГУ-ГУ-ГУ», «АГУ».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221E90-D595-F83F-5766-F1B2E77F9DE9}"/>
              </a:ext>
            </a:extLst>
          </p:cNvPr>
          <p:cNvSpPr txBox="1"/>
          <p:nvPr/>
        </p:nvSpPr>
        <p:spPr>
          <a:xfrm>
            <a:off x="5512526" y="5545910"/>
            <a:ext cx="59475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у малыша первого года жизни </a:t>
            </a:r>
            <a:r>
              <a:rPr lang="ru-RU" sz="2000" b="1" u="sng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гуления</a:t>
            </a:r>
            <a:r>
              <a:rPr lang="ru-RU" sz="20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лепета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является очень хорошим знаком для специалистов.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42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55" name="Rectangle 6154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Что должен уметь ребенок в 1 год | Уроки для мам">
            <a:extLst>
              <a:ext uri="{FF2B5EF4-FFF2-40B4-BE49-F238E27FC236}">
                <a16:creationId xmlns:a16="http://schemas.microsoft.com/office/drawing/2014/main" id="{6FB2E1DB-5C36-DE65-BA26-635C32661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3624" y="1371600"/>
            <a:ext cx="5490683" cy="222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D4E6B8-A352-6CD9-B22C-672552547DE0}"/>
              </a:ext>
            </a:extLst>
          </p:cNvPr>
          <p:cNvSpPr txBox="1"/>
          <p:nvPr/>
        </p:nvSpPr>
        <p:spPr>
          <a:xfrm>
            <a:off x="1739823" y="3800585"/>
            <a:ext cx="8945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дальнейшем эти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лепетные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цепочки сокращаются и получаются слова, похожие на  «МАМА», «ПАПА», «БАБА»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0B1AB-5C8D-1692-0EDB-4F436DD26DC1}"/>
              </a:ext>
            </a:extLst>
          </p:cNvPr>
          <p:cNvSpPr txBox="1"/>
          <p:nvPr/>
        </p:nvSpPr>
        <p:spPr>
          <a:xfrm>
            <a:off x="1181716" y="5133314"/>
            <a:ext cx="9689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году на смену этим </a:t>
            </a:r>
            <a:r>
              <a:rPr lang="ru-RU" sz="24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лепетным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цепочкам приходят  первые слова и первые звукоподражания. 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449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5" name="Rectangle 1064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Лепет - это не просто звуки занятие на Вачанге">
            <a:extLst>
              <a:ext uri="{FF2B5EF4-FFF2-40B4-BE49-F238E27FC236}">
                <a16:creationId xmlns:a16="http://schemas.microsoft.com/office/drawing/2014/main" id="{D02F111A-3368-610E-9DCE-55C83A193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b="21761"/>
          <a:stretch/>
        </p:blipFill>
        <p:spPr bwMode="auto">
          <a:xfrm>
            <a:off x="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7" name="Rectangle 1066">
            <a:extLst>
              <a:ext uri="{FF2B5EF4-FFF2-40B4-BE49-F238E27FC236}">
                <a16:creationId xmlns:a16="http://schemas.microsoft.com/office/drawing/2014/main" id="{A87376E7-9AC1-477E-9D52-27424009C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719945"/>
            <a:ext cx="12192000" cy="3138055"/>
          </a:xfrm>
          <a:prstGeom prst="rect">
            <a:avLst/>
          </a:prstGeom>
          <a:gradFill>
            <a:gsLst>
              <a:gs pos="47000">
                <a:srgbClr val="000000">
                  <a:alpha val="18000"/>
                </a:srgbClr>
              </a:gs>
              <a:gs pos="6000">
                <a:schemeClr val="tx1">
                  <a:alpha val="0"/>
                </a:schemeClr>
              </a:gs>
              <a:gs pos="100000">
                <a:srgbClr val="000000">
                  <a:alpha val="3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214997-23F4-2773-2638-08497428D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286" y="5971308"/>
            <a:ext cx="11538857" cy="88668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i="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Описанные этапы являются фундаментом развития речи. Если какой-то этап «выпадает»,  его необходимо восстановить, иначе ребенок так и не заговорит. </a:t>
            </a:r>
            <a:endParaRPr lang="ru-RU" i="0" kern="1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i="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6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E4F67-3797-884B-A70E-612DC9F44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29771"/>
            <a:ext cx="9486900" cy="1052286"/>
          </a:xfrm>
        </p:spPr>
        <p:txBody>
          <a:bodyPr>
            <a:normAutofit/>
          </a:bodyPr>
          <a:lstStyle/>
          <a:p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правила запуска речи:</a:t>
            </a:r>
            <a:b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11" name="Объект 2">
            <a:extLst>
              <a:ext uri="{FF2B5EF4-FFF2-40B4-BE49-F238E27FC236}">
                <a16:creationId xmlns:a16="http://schemas.microsoft.com/office/drawing/2014/main" id="{F8FF9B99-C41F-34ED-E2FA-96000FF150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890608"/>
              </p:ext>
            </p:extLst>
          </p:nvPr>
        </p:nvGraphicFramePr>
        <p:xfrm>
          <a:off x="537030" y="2057400"/>
          <a:ext cx="10958284" cy="4270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05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81049-9D49-95A6-4F46-D5761793B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9486900" cy="11776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Этапы развития речевого подражания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1776229F-5CBB-E95A-5B8B-1715C8365A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294935"/>
              </p:ext>
            </p:extLst>
          </p:nvPr>
        </p:nvGraphicFramePr>
        <p:xfrm>
          <a:off x="526473" y="1177636"/>
          <a:ext cx="10820400" cy="5223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2286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5A8AC3CD-ED4E-47B5-A42A-F32B90340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AB9DFAC8-424C-49EA-AC8A-002889678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7625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EDEE5-3401-11F3-9AAB-A8711D2CF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5334935" y="3889828"/>
            <a:ext cx="6508720" cy="19013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</a:t>
            </a:r>
            <a:r>
              <a:rPr lang="en-US" sz="2000" kern="1200" cap="all" spc="300" baseline="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вукоподражание – это подражание каким-либо звукам, т. е. мы «оречевляем» звуки. </a:t>
            </a:r>
            <a:br>
              <a:rPr lang="en-US" sz="2000" kern="1200" cap="all" spc="300" baseline="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000" kern="1200" cap="all" spc="300" baseline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БОЛЬШОЙ СБОРНИК. Звукоподражания для детей. Логопедические карточки.  Развитие речи у малышей - YouTube">
            <a:extLst>
              <a:ext uri="{FF2B5EF4-FFF2-40B4-BE49-F238E27FC236}">
                <a16:creationId xmlns:a16="http://schemas.microsoft.com/office/drawing/2014/main" id="{1A9ACB9D-4751-29EC-1885-D0BB8CF31E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" r="1125" b="3"/>
          <a:stretch/>
        </p:blipFill>
        <p:spPr bwMode="auto">
          <a:xfrm>
            <a:off x="6096000" y="224973"/>
            <a:ext cx="478620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E33F43-2975-31D9-1508-43FCBE2C24E9}"/>
              </a:ext>
            </a:extLst>
          </p:cNvPr>
          <p:cNvSpPr txBox="1"/>
          <p:nvPr/>
        </p:nvSpPr>
        <p:spPr>
          <a:xfrm>
            <a:off x="5334936" y="4561367"/>
            <a:ext cx="6265185" cy="1727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ctr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en-US" cap="none" spc="0">
              <a:solidFill>
                <a:schemeClr val="tx2"/>
              </a:solidFill>
              <a:effectLst/>
              <a:latin typeface="+mj-lt"/>
            </a:endParaRPr>
          </a:p>
          <a:p>
            <a:pPr indent="-228600" algn="ctr">
              <a:spcAft>
                <a:spcPts val="600"/>
              </a:spcAft>
              <a:buSzPct val="7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70C068-0FD2-3A98-EBCA-32A80C654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2" y="315683"/>
            <a:ext cx="3499596" cy="622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279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Rectangle 1042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0" name="Rectangle 1044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6" descr="Изображение выглядит как текст, Человеческое лицо, мультфильм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729E72E-83DB-E942-F268-90499B983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80" y="1168463"/>
            <a:ext cx="6410084" cy="453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Rectangle 1046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4" descr="Изображение выглядит как текст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97BCFD9-67A0-E026-2897-44A67D0B4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3767" y="643467"/>
            <a:ext cx="3499156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Rectangle 1048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32" name="Picture 8" descr="Изображение выглядит как текст, игрушка, Фигурка животног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9F76BF5-98F6-F5AB-797C-892E8246A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0416" y="3748194"/>
            <a:ext cx="3505859" cy="2471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482007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3559</TotalTime>
  <Words>1151</Words>
  <Application>Microsoft Macintosh PowerPoint</Application>
  <PresentationFormat>Широкоэкранный</PresentationFormat>
  <Paragraphs>129</Paragraphs>
  <Slides>20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Gill Sans MT</vt:lpstr>
      <vt:lpstr>Goudy Old Style</vt:lpstr>
      <vt:lpstr>Symbol</vt:lpstr>
      <vt:lpstr>Times New Roman</vt:lpstr>
      <vt:lpstr>ClassicFrameVTI</vt:lpstr>
      <vt:lpstr>Игровые упражнения для запуска речи у детей с ЗРР </vt:lpstr>
      <vt:lpstr> </vt:lpstr>
      <vt:lpstr> </vt:lpstr>
      <vt:lpstr>Презентация PowerPoint</vt:lpstr>
      <vt:lpstr>Презентация PowerPoint</vt:lpstr>
      <vt:lpstr>Основные правила запуска речи: </vt:lpstr>
      <vt:lpstr>Этапы развития речевого подражания </vt:lpstr>
      <vt:lpstr>Звукоподражание – это подражание каким-либо звукам, т. е. мы «оречевляем» звуки.  </vt:lpstr>
      <vt:lpstr>Презентация PowerPoint</vt:lpstr>
      <vt:lpstr>Вызывание гласных звуков</vt:lpstr>
      <vt:lpstr>Вызывание гласных звуков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Первые слова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Игровые упражнения для запуска речи</dc:title>
  <dc:creator>Марина Гришко</dc:creator>
  <cp:lastModifiedBy>Марина Гришко</cp:lastModifiedBy>
  <cp:revision>49</cp:revision>
  <dcterms:created xsi:type="dcterms:W3CDTF">2023-12-13T17:58:35Z</dcterms:created>
  <dcterms:modified xsi:type="dcterms:W3CDTF">2024-07-12T20:43:04Z</dcterms:modified>
</cp:coreProperties>
</file>