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4" r:id="rId9"/>
    <p:sldId id="266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9C1315E-D5E8-4BAF-B1D9-FA6003991983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B951506-1398-467D-A030-DF09FB087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Знакомство со словарным словом </a:t>
            </a:r>
            <a:r>
              <a:rPr lang="en-US" dirty="0" smtClean="0"/>
              <a:t>“</a:t>
            </a:r>
            <a:r>
              <a:rPr lang="ru-RU" dirty="0" smtClean="0"/>
              <a:t>Комната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488" y="500042"/>
            <a:ext cx="1850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Проверь!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6387" name="Picture 3" descr="Картинки по запросу проверь себ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85728"/>
            <a:ext cx="1928826" cy="12923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2000240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844824"/>
            <a:ext cx="77768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пливый звон  п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сыпался по комн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те, з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катился п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книжный шка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з</a:t>
            </a: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тих.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499992" y="2492896"/>
            <a:ext cx="1296144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6084168" y="2492896"/>
            <a:ext cx="2448272" cy="72008"/>
            <a:chOff x="5724128" y="4365104"/>
            <a:chExt cx="2448272" cy="72008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5724128" y="4437112"/>
              <a:ext cx="2448272" cy="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724128" y="4365104"/>
              <a:ext cx="2448272" cy="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4716016" y="3140968"/>
            <a:ext cx="2448272" cy="72008"/>
            <a:chOff x="5724128" y="4365104"/>
            <a:chExt cx="2448272" cy="72008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5724128" y="4437112"/>
              <a:ext cx="2448272" cy="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724128" y="4365104"/>
              <a:ext cx="2448272" cy="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Прямая соединительная линия 24"/>
          <p:cNvCxnSpPr/>
          <p:nvPr/>
        </p:nvCxnSpPr>
        <p:spPr>
          <a:xfrm>
            <a:off x="5148064" y="3861048"/>
            <a:ext cx="1296144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148064" y="3933056"/>
            <a:ext cx="1296144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88024" y="18448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с</a:t>
            </a:r>
            <a:r>
              <a:rPr lang="ru-RU" i="1" dirty="0" smtClean="0"/>
              <a:t>ущ.</a:t>
            </a:r>
            <a:endParaRPr lang="ru-RU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436096" y="3212976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г</a:t>
            </a:r>
            <a:r>
              <a:rPr lang="ru-RU" i="1" dirty="0" smtClean="0"/>
              <a:t>л.</a:t>
            </a:r>
            <a:endParaRPr lang="ru-RU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020272" y="1772816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г</a:t>
            </a:r>
            <a:r>
              <a:rPr lang="ru-RU" i="1" dirty="0" smtClean="0"/>
              <a:t>л.</a:t>
            </a:r>
            <a:endParaRPr lang="ru-RU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5652120" y="2492896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г</a:t>
            </a:r>
            <a:r>
              <a:rPr lang="ru-RU" i="1" dirty="0" smtClean="0"/>
              <a:t>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501122" cy="20717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357430"/>
            <a:ext cx="8501122" cy="20717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572008"/>
            <a:ext cx="8501122" cy="20717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03648" y="3059088"/>
            <a:ext cx="70009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[</a:t>
            </a:r>
            <a:r>
              <a:rPr lang="ru-RU" sz="20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аменый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[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л‘эф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сидел у [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варот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и [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фс’о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[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с'ил'н‘эй'э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[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б´ил´эл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от снега.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66814" y="949206"/>
            <a:ext cx="70009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Каме(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н,нн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ый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с…дел у в…рот и всё с…л…нее б…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лел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от снега.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043608" y="4869160"/>
            <a:ext cx="70009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аменый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леф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сидел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уварот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всё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сельнее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билел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снега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555776" y="3140968"/>
            <a:ext cx="21602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488" y="500042"/>
            <a:ext cx="1850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Проверь!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6387" name="Picture 3" descr="Картинки по запросу проверь себ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85728"/>
            <a:ext cx="1928826" cy="12923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2000240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491880" y="3068960"/>
            <a:ext cx="1296144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/>
          <p:cNvGrpSpPr/>
          <p:nvPr/>
        </p:nvGrpSpPr>
        <p:grpSpPr>
          <a:xfrm>
            <a:off x="3491880" y="4077072"/>
            <a:ext cx="1296144" cy="72008"/>
            <a:chOff x="5148064" y="3861048"/>
            <a:chExt cx="1296144" cy="72008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5148064" y="3861048"/>
              <a:ext cx="1296144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5148064" y="3933056"/>
              <a:ext cx="1296144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851920" y="234888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с</a:t>
            </a:r>
            <a:r>
              <a:rPr lang="ru-RU" i="1" dirty="0" smtClean="0"/>
              <a:t>ущ.</a:t>
            </a:r>
            <a:endParaRPr lang="ru-RU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076056" y="234888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г</a:t>
            </a:r>
            <a:r>
              <a:rPr lang="ru-RU" i="1" dirty="0" smtClean="0"/>
              <a:t>л.</a:t>
            </a:r>
            <a:endParaRPr lang="ru-RU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3923928" y="34290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г</a:t>
            </a:r>
            <a:r>
              <a:rPr lang="ru-RU" i="1" dirty="0" smtClean="0"/>
              <a:t>л.</a:t>
            </a:r>
            <a:endParaRPr lang="ru-RU" i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187624" y="2492896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Каменный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лев сидел у ворот и всё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сильнее белел от снега.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4572000" y="3068960"/>
            <a:ext cx="1296144" cy="72008"/>
            <a:chOff x="5148064" y="3861048"/>
            <a:chExt cx="1296144" cy="72008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5148064" y="3861048"/>
              <a:ext cx="1296144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148064" y="3933056"/>
              <a:ext cx="1296144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…р…бей, Паустовский, 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рона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хрустал…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ный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дев…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чка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комн…та;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220072" y="1556792"/>
            <a:ext cx="432048" cy="576064"/>
            <a:chOff x="4932040" y="4293096"/>
            <a:chExt cx="432048" cy="57606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4048" y="4293096"/>
              <a:ext cx="288032" cy="386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Прямая соединительная линия 6"/>
            <p:cNvCxnSpPr/>
            <p:nvPr/>
          </p:nvCxnSpPr>
          <p:spPr>
            <a:xfrm>
              <a:off x="4932040" y="4869160"/>
              <a:ext cx="432048" cy="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3903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Тема урока: </a:t>
            </a:r>
            <a:r>
              <a:rPr lang="ru-RU" dirty="0" smtClean="0"/>
              <a:t>_____________________________________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04664"/>
            <a:ext cx="4320480" cy="5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67744" y="2348880"/>
            <a:ext cx="4319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Чему будем учиться?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…р…бей, Паустовский, 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рона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дев…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чка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комн…та;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69847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…р…бей, 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рона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  <a:p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дев…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чка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комн…та;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2780928"/>
            <a:ext cx="432048" cy="648072"/>
            <a:chOff x="2627784" y="2924944"/>
            <a:chExt cx="432048" cy="648072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27784" y="2924944"/>
              <a:ext cx="409600" cy="52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>
              <a:off x="2627784" y="3573016"/>
              <a:ext cx="43204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9"/>
          <p:cNvGrpSpPr/>
          <p:nvPr/>
        </p:nvGrpSpPr>
        <p:grpSpPr>
          <a:xfrm>
            <a:off x="4211960" y="980728"/>
            <a:ext cx="432048" cy="648072"/>
            <a:chOff x="2627784" y="2924944"/>
            <a:chExt cx="432048" cy="648072"/>
          </a:xfrm>
        </p:grpSpPr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27784" y="2924944"/>
              <a:ext cx="409600" cy="52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2627784" y="3573016"/>
              <a:ext cx="43204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2339752" y="980728"/>
            <a:ext cx="432048" cy="648072"/>
            <a:chOff x="2627784" y="2924944"/>
            <a:chExt cx="432048" cy="64807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27784" y="2924944"/>
              <a:ext cx="409600" cy="52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2627784" y="3573016"/>
              <a:ext cx="43204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1475656" y="980728"/>
            <a:ext cx="432048" cy="648072"/>
            <a:chOff x="2627784" y="2924944"/>
            <a:chExt cx="432048" cy="648072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27784" y="2924944"/>
              <a:ext cx="409600" cy="52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8" name="Прямая соединительная линия 17"/>
            <p:cNvCxnSpPr/>
            <p:nvPr/>
          </p:nvCxnSpPr>
          <p:spPr>
            <a:xfrm>
              <a:off x="2627784" y="3573016"/>
              <a:ext cx="43204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2691" y="2420888"/>
            <a:ext cx="49406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Диагональная полоса 20"/>
          <p:cNvSpPr/>
          <p:nvPr/>
        </p:nvSpPr>
        <p:spPr>
          <a:xfrm>
            <a:off x="3203848" y="764704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Диагональная полоса 21"/>
          <p:cNvSpPr/>
          <p:nvPr/>
        </p:nvSpPr>
        <p:spPr>
          <a:xfrm>
            <a:off x="5076056" y="764704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Диагональная полоса 22"/>
          <p:cNvSpPr/>
          <p:nvPr/>
        </p:nvSpPr>
        <p:spPr>
          <a:xfrm>
            <a:off x="1547664" y="2564904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>
            <a:off x="3923928" y="2564904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ser\Downloads\1152232_20.png"/>
          <p:cNvPicPr/>
          <p:nvPr/>
        </p:nvPicPr>
        <p:blipFill>
          <a:blip r:embed="rId2" cstate="print"/>
          <a:srcRect l="6908"/>
          <a:stretch>
            <a:fillRect/>
          </a:stretch>
        </p:blipFill>
        <p:spPr bwMode="auto">
          <a:xfrm>
            <a:off x="1187624" y="908720"/>
            <a:ext cx="7056784" cy="391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55576" y="5013176"/>
            <a:ext cx="28648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Arial" pitchFamily="34" charset="0"/>
                <a:cs typeface="Arial" pitchFamily="34" charset="0"/>
              </a:rPr>
              <a:t>комн…та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085184"/>
            <a:ext cx="360040" cy="7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085184"/>
            <a:ext cx="585415" cy="705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4869160"/>
            <a:ext cx="388843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5" y="5085184"/>
            <a:ext cx="36004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Диагональная полоса 7"/>
          <p:cNvSpPr/>
          <p:nvPr/>
        </p:nvSpPr>
        <p:spPr>
          <a:xfrm>
            <a:off x="5364088" y="4869160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516216" y="5805264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612067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444208" y="1700808"/>
            <a:ext cx="1816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комната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444208" y="2276872"/>
            <a:ext cx="1903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комнаты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44208" y="2780928"/>
            <a:ext cx="1820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комнате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6444208" y="3356992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комнату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444208" y="4005064"/>
            <a:ext cx="2083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комнатой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372200" y="4581128"/>
            <a:ext cx="2483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о</a:t>
            </a:r>
            <a:r>
              <a:rPr lang="ru-RU" sz="3600" dirty="0" smtClean="0"/>
              <a:t> комнате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84368" y="4149080"/>
            <a:ext cx="72008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884368" y="1916832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884368" y="2420888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884368" y="2996952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884368" y="3573016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172400" y="4725144"/>
            <a:ext cx="36004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иагональная полоса 15"/>
          <p:cNvSpPr/>
          <p:nvPr/>
        </p:nvSpPr>
        <p:spPr>
          <a:xfrm>
            <a:off x="6876256" y="1556792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Диагональная полоса 16"/>
          <p:cNvSpPr/>
          <p:nvPr/>
        </p:nvSpPr>
        <p:spPr>
          <a:xfrm>
            <a:off x="6876256" y="2780928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Диагональная полоса 17"/>
          <p:cNvSpPr/>
          <p:nvPr/>
        </p:nvSpPr>
        <p:spPr>
          <a:xfrm>
            <a:off x="6876256" y="2204864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Диагональная полоса 18"/>
          <p:cNvSpPr/>
          <p:nvPr/>
        </p:nvSpPr>
        <p:spPr>
          <a:xfrm>
            <a:off x="6876256" y="3284984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Диагональная полоса 19"/>
          <p:cNvSpPr/>
          <p:nvPr/>
        </p:nvSpPr>
        <p:spPr>
          <a:xfrm>
            <a:off x="6876256" y="3933056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Диагональная полоса 20"/>
          <p:cNvSpPr/>
          <p:nvPr/>
        </p:nvSpPr>
        <p:spPr>
          <a:xfrm>
            <a:off x="7164288" y="4509120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452320" y="2204864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452320" y="2780928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452320" y="3284984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452320" y="3861048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452320" y="4509120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740352" y="5085184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1526" y="5661248"/>
            <a:ext cx="86224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Запомни!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И</a:t>
            </a:r>
            <a:r>
              <a:rPr lang="ru-RU" sz="3600" dirty="0" smtClean="0"/>
              <a:t>мя </a:t>
            </a:r>
            <a:r>
              <a:rPr lang="ru-RU" sz="3600" u="sng" dirty="0" smtClean="0">
                <a:solidFill>
                  <a:srgbClr val="FF0000"/>
                </a:solidFill>
              </a:rPr>
              <a:t>Р</a:t>
            </a:r>
            <a:r>
              <a:rPr lang="ru-RU" sz="3600" dirty="0" smtClean="0"/>
              <a:t>одители </a:t>
            </a:r>
            <a:r>
              <a:rPr lang="ru-RU" sz="3600" u="sng" dirty="0" smtClean="0">
                <a:solidFill>
                  <a:srgbClr val="FF0000"/>
                </a:solidFill>
              </a:rPr>
              <a:t>Д</a:t>
            </a:r>
            <a:r>
              <a:rPr lang="ru-RU" sz="3600" dirty="0" smtClean="0"/>
              <a:t>али </a:t>
            </a:r>
            <a:r>
              <a:rPr lang="ru-RU" sz="3600" u="sng" dirty="0" smtClean="0">
                <a:solidFill>
                  <a:srgbClr val="FF0000"/>
                </a:solidFill>
              </a:rPr>
              <a:t>В</a:t>
            </a:r>
            <a:r>
              <a:rPr lang="ru-RU" sz="3600" dirty="0" smtClean="0"/>
              <a:t>ам </a:t>
            </a:r>
            <a:r>
              <a:rPr lang="ru-RU" sz="3600" u="sng" dirty="0" smtClean="0">
                <a:solidFill>
                  <a:srgbClr val="FF0000"/>
                </a:solidFill>
              </a:rPr>
              <a:t>Т</a:t>
            </a:r>
            <a:r>
              <a:rPr lang="ru-RU" sz="3600" dirty="0" smtClean="0"/>
              <a:t>акое </a:t>
            </a:r>
            <a:r>
              <a:rPr lang="ru-RU" sz="3600" u="sng" dirty="0" smtClean="0">
                <a:solidFill>
                  <a:srgbClr val="FF0000"/>
                </a:solidFill>
              </a:rPr>
              <a:t>П</a:t>
            </a:r>
            <a:r>
              <a:rPr lang="ru-RU" sz="3600" dirty="0" smtClean="0"/>
              <a:t>рекрасное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501122" cy="20717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357430"/>
            <a:ext cx="8501122" cy="20717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572008"/>
            <a:ext cx="8501122" cy="20717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796806"/>
            <a:ext cx="70009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Тор…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пливый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звон  п…сыпался по комн…те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тился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под книжный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..тих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85852" y="3176284"/>
            <a:ext cx="70009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31640" y="3068960"/>
            <a:ext cx="70009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р[а]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пливый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звон  [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пасыпалс'а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[па] комнате [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закат'илс'а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] [пат] кни</a:t>
            </a:r>
            <a:r>
              <a:rPr lang="ru-RU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ж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ный шкаф и затих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259632" y="5229200"/>
            <a:ext cx="70009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орапливый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звон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пасыпался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комноте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зокатился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книжный шкаф и затих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1878" y="1556792"/>
            <a:ext cx="53254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Отредактируй. Запиши предложение.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Подчеркни </a:t>
            </a:r>
            <a:r>
              <a:rPr lang="ru-RU" sz="2000" dirty="0"/>
              <a:t>о</a:t>
            </a:r>
            <a:r>
              <a:rPr lang="ru-RU" sz="2000" dirty="0" smtClean="0"/>
              <a:t>рфограммы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dirty="0" smtClean="0"/>
              <a:t>Не забудь о знаках препинания.</a:t>
            </a:r>
          </a:p>
          <a:p>
            <a:pPr algn="ctr"/>
            <a:r>
              <a:rPr lang="ru-RU" sz="2000" dirty="0" smtClean="0"/>
              <a:t>Подчеркни грамматическую основу.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251</TotalTime>
  <Words>202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Знакомство со словарным словом “Комната”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</dc:title>
  <dc:creator>User</dc:creator>
  <cp:lastModifiedBy>Надежда Пронская</cp:lastModifiedBy>
  <cp:revision>39</cp:revision>
  <dcterms:created xsi:type="dcterms:W3CDTF">2025-01-18T14:58:19Z</dcterms:created>
  <dcterms:modified xsi:type="dcterms:W3CDTF">2025-02-10T13:37:19Z</dcterms:modified>
</cp:coreProperties>
</file>