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302" r:id="rId2"/>
    <p:sldId id="305" r:id="rId3"/>
    <p:sldId id="293" r:id="rId4"/>
    <p:sldId id="294" r:id="rId5"/>
    <p:sldId id="295" r:id="rId6"/>
    <p:sldId id="296" r:id="rId7"/>
    <p:sldId id="297" r:id="rId8"/>
    <p:sldId id="298" r:id="rId9"/>
    <p:sldId id="300" r:id="rId10"/>
    <p:sldId id="304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303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307" r:id="rId30"/>
    <p:sldId id="265" r:id="rId31"/>
    <p:sldId id="266" r:id="rId32"/>
    <p:sldId id="267" r:id="rId33"/>
    <p:sldId id="285" r:id="rId34"/>
    <p:sldId id="286" r:id="rId35"/>
    <p:sldId id="288" r:id="rId36"/>
    <p:sldId id="290" r:id="rId37"/>
    <p:sldId id="289" r:id="rId38"/>
    <p:sldId id="291" r:id="rId39"/>
    <p:sldId id="306" r:id="rId40"/>
    <p:sldId id="278" r:id="rId41"/>
    <p:sldId id="279" r:id="rId42"/>
    <p:sldId id="280" r:id="rId43"/>
    <p:sldId id="281" r:id="rId44"/>
    <p:sldId id="282" r:id="rId45"/>
    <p:sldId id="283" r:id="rId46"/>
    <p:sldId id="284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867E5-2E96-44F0-8422-AB3B0D4D4CE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8887970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0F47E-E3D1-4665-AF14-4FB5347634A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8498105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36241-5B64-4457-A7A9-AC3EE1374C4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186544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45B7C-B0B5-4030-8342-F6991302897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970796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71964-CA4C-4E9A-827A-B0ECF236233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07506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69AA5-FBEF-47E9-BD51-171DBE377A9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6357107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628CD-B6A4-41BB-ACD4-0E3310E13E0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279792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6E7FA-B3DA-44BF-8AE1-6C9325EE5F2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6844401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58377-4F27-4980-AACB-D3076BF3FB1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7324663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D3D0-1DF6-49D1-B61D-7550CA705DE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1827907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75A9A-BD9D-4812-9732-E41150872BB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253786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j-lt"/>
              </a:defRPr>
            </a:lvl1pPr>
          </a:lstStyle>
          <a:p>
            <a:pPr>
              <a:defRPr/>
            </a:pPr>
            <a:fld id="{1C7121D5-9BD7-4BB0-97FC-A7A67D28C3E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5" Type="http://schemas.openxmlformats.org/officeDocument/2006/relationships/slide" Target="slide33.xml"/><Relationship Id="rId4" Type="http://schemas.openxmlformats.org/officeDocument/2006/relationships/slide" Target="slide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GPH_2D10_2F1.avi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hyperlink" Target="http://www.ixbt.com/storage/greentown/014.jpg" TargetMode="Externa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hyperlink" Target="&#1063;&#1080;&#1089;&#1090;&#1082;&#1072;%20&#1084;&#1086;&#1085;&#1077;&#1090;&#1099;%20'&#1101;&#1083;&#1077;&#1082;&#1090;&#1088;&#1086;&#1083;&#1080;&#1079;&#1086;&#1084;'.mp4" TargetMode="Externa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8_136.avi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hyperlink" Target="&#1101;&#1083;&#1090;.av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&#1086;&#1087;&#1099;&#1090;%20&#1055;&#1072;&#1087;&#1072;&#1083;&#1077;&#1082;&#1089;&#1080;.mp4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&#1082;&#1086;&#1088;&#1086;&#1085;&#1085;&#1099;&#1081;.mp4" TargetMode="External"/><Relationship Id="rId4" Type="http://schemas.openxmlformats.org/officeDocument/2006/relationships/hyperlink" Target="&#1059;&#1076;&#1072;&#1088;%20&#1084;&#1086;&#1083;&#1085;&#1080;&#1080;.%205000%20&#1082;&#1072;&#1076;&#1088;&#1086;&#1074;%20&#1074;%20&#1089;&#1077;&#1082;&#1091;&#1085;&#1076;&#1091;.fl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101;&#1092;&#1092;&#1077;&#1082;&#1090;%20&#1052;&#1077;&#1081;&#1089;&#1085;&#1077;&#1088;&#1072;.mp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333375"/>
            <a:ext cx="7488237" cy="763588"/>
          </a:xfrm>
        </p:spPr>
        <p:txBody>
          <a:bodyPr/>
          <a:lstStyle/>
          <a:p>
            <a:pPr eaLnBrk="1" hangingPunct="1"/>
            <a:r>
              <a:rPr lang="ru-RU" altLang="ru-RU" sz="4000" b="1" smtClean="0"/>
              <a:t>Электрический ток в средах</a:t>
            </a:r>
          </a:p>
        </p:txBody>
      </p:sp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5219700" y="5022850"/>
            <a:ext cx="31686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Учащиеся</a:t>
            </a:r>
            <a:r>
              <a:rPr lang="ru-RU" altLang="ru-RU" dirty="0" smtClean="0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 10 «А» класса</a:t>
            </a:r>
          </a:p>
          <a:p>
            <a:pPr eaLnBrk="1" hangingPunct="1">
              <a:defRPr/>
            </a:pPr>
            <a:r>
              <a:rPr lang="ru-RU" altLang="ru-RU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лицея «Технический» </a:t>
            </a:r>
            <a:r>
              <a:rPr lang="ru-RU" altLang="ru-RU" dirty="0" err="1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г.о.Самара</a:t>
            </a:r>
            <a:endParaRPr lang="ru-RU" altLang="ru-RU" dirty="0" smtClean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27088" y="1247775"/>
            <a:ext cx="6121400" cy="27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ru-RU" altLang="ru-RU" b="0" kern="0" dirty="0" smtClean="0">
                <a:hlinkClick r:id="rId2" action="ppaction://hlinksldjump"/>
              </a:rPr>
              <a:t>Электричество в металлах</a:t>
            </a:r>
            <a:endParaRPr lang="ru-RU" altLang="ru-RU" b="0" kern="0" dirty="0" smtClean="0"/>
          </a:p>
          <a:p>
            <a:pPr eaLnBrk="1" hangingPunct="1">
              <a:defRPr/>
            </a:pPr>
            <a:r>
              <a:rPr lang="ru-RU" altLang="ru-RU" b="0" kern="0" dirty="0" smtClean="0">
                <a:hlinkClick r:id="rId3" action="ppaction://hlinksldjump"/>
              </a:rPr>
              <a:t>Электричество в жидкостях</a:t>
            </a:r>
            <a:endParaRPr lang="ru-RU" altLang="ru-RU" b="0" kern="0" dirty="0" smtClean="0"/>
          </a:p>
          <a:p>
            <a:pPr eaLnBrk="1" hangingPunct="1">
              <a:defRPr/>
            </a:pPr>
            <a:r>
              <a:rPr lang="ru-RU" altLang="ru-RU" b="0" kern="0" dirty="0" smtClean="0">
                <a:hlinkClick r:id="rId4" action="ppaction://hlinksldjump"/>
              </a:rPr>
              <a:t>Электричество в полупроводниках</a:t>
            </a:r>
            <a:endParaRPr lang="ru-RU" altLang="ru-RU" b="0" kern="0" dirty="0" smtClean="0"/>
          </a:p>
          <a:p>
            <a:pPr eaLnBrk="1" hangingPunct="1">
              <a:defRPr/>
            </a:pPr>
            <a:r>
              <a:rPr lang="ru-RU" altLang="ru-RU" b="0" kern="0" dirty="0" smtClean="0">
                <a:hlinkClick r:id="rId5" action="ppaction://hlinksldjump"/>
              </a:rPr>
              <a:t>Электричество в вакууме</a:t>
            </a:r>
            <a:endParaRPr lang="ru-RU" altLang="ru-RU" b="0" kern="0" dirty="0" smtClean="0"/>
          </a:p>
          <a:p>
            <a:pPr eaLnBrk="1" hangingPunct="1">
              <a:defRPr/>
            </a:pPr>
            <a:r>
              <a:rPr lang="ru-RU" altLang="ru-RU" b="0" kern="0" dirty="0" smtClean="0">
                <a:hlinkClick r:id="rId6" action="ppaction://hlinksldjump"/>
              </a:rPr>
              <a:t>Электричество в газах</a:t>
            </a:r>
            <a:endParaRPr lang="ru-RU" altLang="ru-RU" b="0" kern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971550" y="1477963"/>
            <a:ext cx="58674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5000">
                <a:solidFill>
                  <a:schemeClr val="tx2"/>
                </a:solidFill>
                <a:latin typeface="Garamond" pitchFamily="18" charset="0"/>
              </a:defRPr>
            </a:lvl1pPr>
            <a:lvl2pPr>
              <a:defRPr sz="5000">
                <a:solidFill>
                  <a:schemeClr val="tx2"/>
                </a:solidFill>
                <a:latin typeface="Garamond" pitchFamily="18" charset="0"/>
              </a:defRPr>
            </a:lvl2pPr>
            <a:lvl3pPr>
              <a:defRPr sz="5000">
                <a:solidFill>
                  <a:schemeClr val="tx2"/>
                </a:solidFill>
                <a:latin typeface="Garamond" pitchFamily="18" charset="0"/>
              </a:defRPr>
            </a:lvl3pPr>
            <a:lvl4pPr>
              <a:defRPr sz="5000">
                <a:solidFill>
                  <a:schemeClr val="tx2"/>
                </a:solidFill>
                <a:latin typeface="Garamond" pitchFamily="18" charset="0"/>
              </a:defRPr>
            </a:lvl4pPr>
            <a:lvl5pPr>
              <a:defRPr sz="5000">
                <a:solidFill>
                  <a:schemeClr val="tx2"/>
                </a:solidFill>
                <a:latin typeface="Garamond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Garamond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Garamond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Garamond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>
              <a:defRPr/>
            </a:pPr>
            <a:r>
              <a:rPr lang="ru-RU" altLang="ru-RU" sz="4800" dirty="0" smtClean="0">
                <a:latin typeface="+mj-lt"/>
              </a:rPr>
              <a:t>Электрический ток в жидкостях</a:t>
            </a:r>
          </a:p>
        </p:txBody>
      </p:sp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4572000" y="5229225"/>
            <a:ext cx="4114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 smtClean="0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Команда 10 «А» класса:</a:t>
            </a:r>
          </a:p>
          <a:p>
            <a:pPr eaLnBrk="1" hangingPunct="1">
              <a:defRPr/>
            </a:pPr>
            <a:r>
              <a:rPr lang="ru-RU" altLang="ru-RU" dirty="0" smtClean="0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Поляков Михаил, </a:t>
            </a:r>
            <a:r>
              <a:rPr lang="ru-RU" altLang="ru-RU" dirty="0" err="1" smtClean="0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Зямзина</a:t>
            </a:r>
            <a:r>
              <a:rPr lang="ru-RU" altLang="ru-RU" dirty="0" smtClean="0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 Анастасия, Полупанова Ангелина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836613"/>
            <a:ext cx="7772400" cy="4432300"/>
          </a:xfrm>
        </p:spPr>
        <p:txBody>
          <a:bodyPr anchor="ctr"/>
          <a:lstStyle/>
          <a:p>
            <a:pPr eaLnBrk="1" hangingPunct="1"/>
            <a:r>
              <a:rPr lang="ru-RU" altLang="ru-RU" sz="3800" smtClean="0">
                <a:solidFill>
                  <a:srgbClr val="000099"/>
                </a:solidFill>
              </a:rPr>
              <a:t>Электролиты </a:t>
            </a:r>
            <a:r>
              <a:rPr lang="ru-RU" altLang="ru-RU" sz="3800" smtClean="0"/>
              <a:t>- </a:t>
            </a:r>
            <a:r>
              <a:rPr lang="ru-RU" altLang="ru-RU" sz="3800" smtClean="0">
                <a:solidFill>
                  <a:schemeClr val="tx1"/>
                </a:solidFill>
              </a:rPr>
              <a:t>вещества, растворы или расплавы которых проводят электрический ток.</a:t>
            </a:r>
            <a:br>
              <a:rPr lang="ru-RU" altLang="ru-RU" sz="3800" smtClean="0">
                <a:solidFill>
                  <a:schemeClr val="tx1"/>
                </a:solidFill>
              </a:rPr>
            </a:br>
            <a:r>
              <a:rPr lang="ru-RU" altLang="ru-RU" sz="3800" smtClean="0">
                <a:solidFill>
                  <a:schemeClr val="tx1"/>
                </a:solidFill>
              </a:rPr>
              <a:t>Носителями свободных зарядов в электролитах являются</a:t>
            </a:r>
            <a:r>
              <a:rPr lang="ru-RU" altLang="ru-RU" sz="3800" smtClean="0"/>
              <a:t> </a:t>
            </a:r>
            <a:r>
              <a:rPr lang="ru-RU" altLang="ru-RU" sz="3800" smtClean="0">
                <a:solidFill>
                  <a:srgbClr val="000099"/>
                </a:solidFill>
              </a:rPr>
              <a:t>положительно и отрицательно заряженные ионы</a:t>
            </a:r>
            <a:r>
              <a:rPr lang="ru-RU" altLang="ru-RU" sz="3800" smtClean="0"/>
              <a:t>.</a:t>
            </a:r>
            <a:br>
              <a:rPr lang="ru-RU" altLang="ru-RU" sz="3800" smtClean="0"/>
            </a:br>
            <a:endParaRPr lang="ru-RU" altLang="ru-RU" sz="3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5085" r="13333" b="12508"/>
          <a:stretch>
            <a:fillRect/>
          </a:stretch>
        </p:blipFill>
        <p:spPr bwMode="auto">
          <a:xfrm>
            <a:off x="3119438" y="2284413"/>
            <a:ext cx="5040312" cy="336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513" y="476250"/>
            <a:ext cx="8599487" cy="1905000"/>
          </a:xfrm>
        </p:spPr>
        <p:txBody>
          <a:bodyPr anchor="ctr"/>
          <a:lstStyle/>
          <a:p>
            <a:pPr eaLnBrk="1" hangingPunct="1"/>
            <a:r>
              <a:rPr lang="ru-RU" altLang="ru-RU" sz="3800" smtClean="0">
                <a:solidFill>
                  <a:srgbClr val="000099"/>
                </a:solidFill>
              </a:rPr>
              <a:t>Электролитическая диссоциация</a:t>
            </a:r>
            <a:r>
              <a:rPr lang="ru-RU" altLang="ru-RU" sz="3800" b="1" i="1" smtClean="0"/>
              <a:t> </a:t>
            </a:r>
            <a:r>
              <a:rPr lang="ru-RU" altLang="ru-RU" sz="3800" smtClean="0"/>
              <a:t>- </a:t>
            </a:r>
            <a:r>
              <a:rPr lang="ru-RU" altLang="ru-RU" sz="3800" smtClean="0">
                <a:solidFill>
                  <a:schemeClr val="tx1"/>
                </a:solidFill>
              </a:rPr>
              <a:t>расщепление нейтральной молекулы на ионы.</a:t>
            </a:r>
            <a:br>
              <a:rPr lang="ru-RU" altLang="ru-RU" sz="3800" smtClean="0">
                <a:solidFill>
                  <a:schemeClr val="tx1"/>
                </a:solidFill>
              </a:rPr>
            </a:br>
            <a:endParaRPr lang="ru-RU" altLang="ru-RU" sz="3800" smtClean="0">
              <a:solidFill>
                <a:schemeClr val="tx1"/>
              </a:solidFill>
            </a:endParaRPr>
          </a:p>
        </p:txBody>
      </p:sp>
      <p:pic>
        <p:nvPicPr>
          <p:cNvPr id="14340" name="Picture 5" descr="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36838"/>
            <a:ext cx="18049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4859338" y="1628775"/>
            <a:ext cx="1985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0">
                <a:solidFill>
                  <a:schemeClr val="tx2"/>
                </a:solidFill>
                <a:latin typeface="Tahoma" charset="0"/>
                <a:hlinkClick r:id="rId4" action="ppaction://hlinkfile"/>
              </a:rPr>
              <a:t>диссоциация</a:t>
            </a:r>
            <a:endParaRPr lang="ru-RU" altLang="ru-RU" sz="2400" b="0">
              <a:solidFill>
                <a:schemeClr val="tx2"/>
              </a:solidFill>
              <a:latin typeface="Tahoma" charset="0"/>
            </a:endParaRPr>
          </a:p>
        </p:txBody>
      </p:sp>
      <p:pic>
        <p:nvPicPr>
          <p:cNvPr id="105477" name="Picture 5" descr="Картинка 18 из 1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284413"/>
            <a:ext cx="5029200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t="9607" r="7114" b="9952"/>
          <a:stretch>
            <a:fillRect/>
          </a:stretch>
        </p:blipFill>
        <p:spPr bwMode="auto">
          <a:xfrm>
            <a:off x="2484438" y="2781300"/>
            <a:ext cx="4319587" cy="327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544513" y="908050"/>
            <a:ext cx="827563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altLang="ru-RU" sz="4200" b="0">
                <a:solidFill>
                  <a:srgbClr val="000099"/>
                </a:solidFill>
                <a:latin typeface="Garamond" pitchFamily="18" charset="0"/>
              </a:rPr>
              <a:t>Электролиз</a:t>
            </a:r>
            <a:r>
              <a:rPr lang="ru-RU" altLang="ru-RU" sz="4200" b="0">
                <a:latin typeface="Garamond" pitchFamily="18" charset="0"/>
              </a:rPr>
              <a:t> - </a:t>
            </a:r>
            <a:r>
              <a:rPr lang="ru-RU" altLang="ru-RU" sz="3800" b="0">
                <a:latin typeface="Garamond" pitchFamily="18" charset="0"/>
              </a:rPr>
              <a:t>прохождение электрического тока через электролит, сопровождающееся выделением веществ на электродах.</a:t>
            </a:r>
            <a:r>
              <a:rPr lang="ru-RU" altLang="ru-RU" sz="4200" b="0">
                <a:latin typeface="Garamond" pitchFamily="18" charset="0"/>
              </a:rPr>
              <a:t> </a:t>
            </a:r>
            <a:br>
              <a:rPr lang="ru-RU" altLang="ru-RU" sz="4200" b="0">
                <a:latin typeface="Garamond" pitchFamily="18" charset="0"/>
              </a:rPr>
            </a:br>
            <a:endParaRPr lang="ru-RU" altLang="ru-RU" sz="3800" b="0">
              <a:solidFill>
                <a:schemeClr val="tx2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accent2"/>
                </a:solidFill>
              </a:rPr>
              <a:t>Вольт-амперная характеристика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3" t="25999" r="30502" b="24001"/>
          <a:stretch>
            <a:fillRect/>
          </a:stretch>
        </p:blipFill>
        <p:spPr bwMode="auto">
          <a:xfrm>
            <a:off x="1331913" y="1484313"/>
            <a:ext cx="3260725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800" smtClean="0">
                <a:solidFill>
                  <a:schemeClr val="accent2"/>
                </a:solidFill>
              </a:rPr>
              <a:t>Зависимость сопротивления от температуры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 t="29221" r="28378" b="25758"/>
          <a:stretch>
            <a:fillRect/>
          </a:stretch>
        </p:blipFill>
        <p:spPr>
          <a:xfrm>
            <a:off x="3048000" y="2038350"/>
            <a:ext cx="2928938" cy="31924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04813"/>
            <a:ext cx="8229600" cy="762000"/>
          </a:xfrm>
        </p:spPr>
        <p:txBody>
          <a:bodyPr anchor="ctr"/>
          <a:lstStyle/>
          <a:p>
            <a:pPr eaLnBrk="1" hangingPunct="1"/>
            <a:r>
              <a:rPr lang="ru-RU" altLang="ru-RU" smtClean="0"/>
              <a:t>           </a:t>
            </a:r>
            <a:r>
              <a:rPr lang="ru-RU" altLang="ru-RU" smtClean="0">
                <a:solidFill>
                  <a:schemeClr val="accent2"/>
                </a:solidFill>
              </a:rPr>
              <a:t>Закон Фарадея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4213" y="1341438"/>
            <a:ext cx="5029200" cy="3276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/>
              <a:t>Майкл Фарадей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/>
              <a:t>Масса выделяющегося на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/>
              <a:t>электроде вещества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/>
              <a:t>прямо пропорциональна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/>
              <a:t>силе тока (</a:t>
            </a:r>
            <a:r>
              <a:rPr lang="en-US" altLang="ru-RU" sz="2800" smtClean="0">
                <a:latin typeface="Adobe Garamond Pro Bold" pitchFamily="18" charset="0"/>
              </a:rPr>
              <a:t>I</a:t>
            </a:r>
            <a:r>
              <a:rPr lang="ru-RU" altLang="ru-RU" sz="2800" smtClean="0"/>
              <a:t>) и времени (</a:t>
            </a:r>
            <a:r>
              <a:rPr lang="en-US" altLang="ru-RU" sz="2800" smtClean="0"/>
              <a:t>t)</a:t>
            </a:r>
            <a:r>
              <a:rPr lang="ru-RU" altLang="ru-RU" sz="2800" smtClean="0"/>
              <a:t>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/>
              <a:t>m = kIt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i="1" smtClean="0"/>
              <a:t>k</a:t>
            </a:r>
            <a:r>
              <a:rPr lang="ru-RU" altLang="ru-RU" sz="2800" smtClean="0"/>
              <a:t> - </a:t>
            </a:r>
            <a:r>
              <a:rPr lang="ru-RU" altLang="ru-RU" sz="2800" i="1" smtClean="0"/>
              <a:t>электрохимический эквивалент</a:t>
            </a:r>
            <a:r>
              <a:rPr lang="ru-RU" altLang="ru-RU" sz="280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mtClean="0"/>
          </a:p>
        </p:txBody>
      </p:sp>
      <p:pic>
        <p:nvPicPr>
          <p:cNvPr id="18436" name="Picture 5" descr="i?id=97741855&amp;tov=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341438"/>
            <a:ext cx="25400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7" r="10204" b="17419"/>
          <a:stretch>
            <a:fillRect/>
          </a:stretch>
        </p:blipFill>
        <p:spPr bwMode="auto">
          <a:xfrm>
            <a:off x="1403350" y="4837113"/>
            <a:ext cx="3549650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/>
          </p:cNvSpPr>
          <p:nvPr/>
        </p:nvSpPr>
        <p:spPr bwMode="auto">
          <a:xfrm>
            <a:off x="684213" y="333375"/>
            <a:ext cx="6248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altLang="ru-RU" sz="3800" b="0">
                <a:solidFill>
                  <a:schemeClr val="accent2"/>
                </a:solidFill>
                <a:latin typeface="Garamond" pitchFamily="18" charset="0"/>
              </a:rPr>
              <a:t>Применение электролиза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11188" y="1844675"/>
            <a:ext cx="39624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0">
                <a:latin typeface="Tahoma" charset="0"/>
              </a:rPr>
              <a:t>Гальваностегия — электролитическое осаждение тонкого слоя металла на поверхности какого -либо металлического предмета, нанесение покрытий </a:t>
            </a:r>
          </a:p>
          <a:p>
            <a:r>
              <a:rPr lang="ru-RU" altLang="ru-RU" sz="2400" b="0">
                <a:latin typeface="Tahoma" charset="0"/>
              </a:rPr>
              <a:t>(Ni, Cr, Ag, Au)</a:t>
            </a:r>
          </a:p>
        </p:txBody>
      </p:sp>
      <p:pic>
        <p:nvPicPr>
          <p:cNvPr id="19460" name="Picture 4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45"/>
          <a:stretch>
            <a:fillRect/>
          </a:stretch>
        </p:blipFill>
        <p:spPr bwMode="auto">
          <a:xfrm>
            <a:off x="4572000" y="1143000"/>
            <a:ext cx="3960813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picture_1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67200"/>
            <a:ext cx="20891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" t="13414" r="7837" b="6343"/>
          <a:stretch>
            <a:fillRect/>
          </a:stretch>
        </p:blipFill>
        <p:spPr bwMode="auto">
          <a:xfrm>
            <a:off x="4572000" y="4267200"/>
            <a:ext cx="20066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3"/>
          <p:cNvSpPr>
            <a:spLocks noChangeArrowheads="1"/>
          </p:cNvSpPr>
          <p:nvPr/>
        </p:nvSpPr>
        <p:spPr bwMode="auto">
          <a:xfrm>
            <a:off x="611188" y="1268413"/>
            <a:ext cx="419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altLang="ru-RU" sz="2900" b="0">
                <a:solidFill>
                  <a:schemeClr val="tx2"/>
                </a:solidFill>
                <a:latin typeface="Garamond" pitchFamily="18" charset="0"/>
              </a:rPr>
              <a:t>Гальваностегия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23850" y="981075"/>
            <a:ext cx="4267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0">
                <a:latin typeface="Tahoma" charset="0"/>
              </a:rPr>
              <a:t>Гальванопластика — получение точных </a:t>
            </a:r>
          </a:p>
          <a:p>
            <a:r>
              <a:rPr lang="ru-RU" altLang="ru-RU" sz="2400" b="0">
                <a:latin typeface="Tahoma" charset="0"/>
              </a:rPr>
              <a:t>рельефных копий  изделий).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68313" y="260350"/>
            <a:ext cx="419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altLang="ru-RU" sz="2900" b="0">
                <a:solidFill>
                  <a:schemeClr val="tx2"/>
                </a:solidFill>
                <a:latin typeface="Garamond" pitchFamily="18" charset="0"/>
              </a:rPr>
              <a:t>Гальванопластика</a:t>
            </a:r>
          </a:p>
        </p:txBody>
      </p:sp>
      <p:pic>
        <p:nvPicPr>
          <p:cNvPr id="20484" name="Picture 4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6" t="50383" r="-8484" b="1157"/>
          <a:stretch>
            <a:fillRect/>
          </a:stretch>
        </p:blipFill>
        <p:spPr bwMode="auto">
          <a:xfrm>
            <a:off x="395288" y="2565400"/>
            <a:ext cx="381635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070212141736_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33375"/>
            <a:ext cx="19050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Закрыть ок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04813"/>
            <a:ext cx="1508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539750" y="2708275"/>
            <a:ext cx="1588" cy="2292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0488" name="Picture 8" descr="014-smal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349500"/>
            <a:ext cx="2862263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Charm-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07670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52513"/>
            <a:ext cx="2360612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500438"/>
            <a:ext cx="234632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429000"/>
            <a:ext cx="2589212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6" name="Прямоугольник 6"/>
          <p:cNvSpPr>
            <a:spLocks noChangeArrowheads="1"/>
          </p:cNvSpPr>
          <p:nvPr/>
        </p:nvSpPr>
        <p:spPr bwMode="auto">
          <a:xfrm>
            <a:off x="3387725" y="3429000"/>
            <a:ext cx="23717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indent="-246063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indent="-219075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indent="-200025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indent="-182563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indent="-1825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indent="-1825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indent="-1825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indent="-1825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b="0" dirty="0" smtClean="0">
                <a:solidFill>
                  <a:schemeClr val="accent2"/>
                </a:solidFill>
                <a:latin typeface="+mj-lt"/>
              </a:rPr>
              <a:t>После чистки</a:t>
            </a:r>
          </a:p>
        </p:txBody>
      </p:sp>
      <p:sp>
        <p:nvSpPr>
          <p:cNvPr id="13" name="Подзаголовок 2"/>
          <p:cNvSpPr>
            <a:spLocks noGrp="1"/>
          </p:cNvSpPr>
          <p:nvPr/>
        </p:nvSpPr>
        <p:spPr>
          <a:xfrm>
            <a:off x="3203575" y="1268413"/>
            <a:ext cx="255905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buClrTx/>
              <a:buFont typeface="Arial" charset="0"/>
              <a:buNone/>
              <a:defRPr/>
            </a:pPr>
            <a:r>
              <a:rPr lang="ru-RU" altLang="ru-RU" b="0" dirty="0" smtClean="0">
                <a:solidFill>
                  <a:schemeClr val="accent2"/>
                </a:solidFill>
                <a:latin typeface="+mj-lt"/>
              </a:rPr>
              <a:t>До чистки</a:t>
            </a:r>
          </a:p>
        </p:txBody>
      </p:sp>
      <p:sp>
        <p:nvSpPr>
          <p:cNvPr id="2" name="Подзаголовок 2"/>
          <p:cNvSpPr>
            <a:spLocks noGrp="1"/>
          </p:cNvSpPr>
          <p:nvPr/>
        </p:nvSpPr>
        <p:spPr>
          <a:xfrm>
            <a:off x="755650" y="260350"/>
            <a:ext cx="36576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buClrTx/>
              <a:buFont typeface="Arial" charset="0"/>
              <a:buNone/>
              <a:defRPr/>
            </a:pPr>
            <a:r>
              <a:rPr lang="ru-RU" altLang="ru-RU" sz="3900" b="0" dirty="0" smtClean="0">
                <a:solidFill>
                  <a:schemeClr val="accent2"/>
                </a:solidFill>
                <a:latin typeface="+mj-lt"/>
                <a:hlinkClick r:id="rId5" action="ppaction://hlinkfile"/>
              </a:rPr>
              <a:t>Чистка монет</a:t>
            </a:r>
            <a:endParaRPr lang="ru-RU" altLang="ru-RU" sz="3900" b="0" dirty="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468313" y="5734050"/>
            <a:ext cx="1508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hlinkClick r:id="rId6" action="ppaction://hlinksldjump"/>
              </a:rPr>
              <a:t>На главную</a:t>
            </a:r>
            <a:endParaRPr lang="ru-RU" altLang="ru-RU"/>
          </a:p>
        </p:txBody>
      </p:sp>
      <p:pic>
        <p:nvPicPr>
          <p:cNvPr id="21513" name="Picture 5"/>
          <p:cNvPicPr>
            <a:picLocks noChangeAspect="1" noChangeArrowheads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836613"/>
            <a:ext cx="2643187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ChangeArrowheads="1"/>
          </p:cNvSpPr>
          <p:nvPr/>
        </p:nvSpPr>
        <p:spPr bwMode="auto">
          <a:xfrm>
            <a:off x="4356100" y="5154613"/>
            <a:ext cx="40322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 smtClean="0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Команда 10 «А» класса:</a:t>
            </a:r>
          </a:p>
          <a:p>
            <a:pPr eaLnBrk="1" hangingPunct="1">
              <a:defRPr/>
            </a:pPr>
            <a:r>
              <a:rPr lang="ru-RU" altLang="ru-RU" dirty="0" err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Свириненко</a:t>
            </a:r>
            <a:r>
              <a:rPr lang="ru-RU" altLang="ru-RU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Валерия, Старков Василий, </a:t>
            </a:r>
            <a:r>
              <a:rPr lang="ru-RU" altLang="ru-RU" dirty="0" err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Забирова</a:t>
            </a:r>
            <a:r>
              <a:rPr lang="ru-RU" altLang="ru-RU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Валерия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765175" y="1412875"/>
            <a:ext cx="76231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 sz="5000">
                <a:solidFill>
                  <a:schemeClr val="tx2"/>
                </a:solidFill>
                <a:latin typeface="Garamond" pitchFamily="18" charset="0"/>
              </a:rPr>
              <a:t>Электрический ток </a:t>
            </a:r>
            <a:br>
              <a:rPr lang="ru-RU" altLang="ru-RU" sz="5000">
                <a:solidFill>
                  <a:schemeClr val="tx2"/>
                </a:solidFill>
                <a:latin typeface="Garamond" pitchFamily="18" charset="0"/>
              </a:rPr>
            </a:br>
            <a:r>
              <a:rPr lang="ru-RU" altLang="ru-RU" sz="5000">
                <a:solidFill>
                  <a:schemeClr val="tx2"/>
                </a:solidFill>
                <a:latin typeface="Garamond" pitchFamily="18" charset="0"/>
              </a:rPr>
              <a:t>в металлах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900113" y="1484313"/>
            <a:ext cx="55959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4800" dirty="0" smtClean="0">
                <a:solidFill>
                  <a:schemeClr val="tx2"/>
                </a:solidFill>
                <a:latin typeface="+mj-lt"/>
              </a:rPr>
              <a:t>Электрический ток в полупроводниках</a:t>
            </a:r>
          </a:p>
        </p:txBody>
      </p:sp>
      <p:sp>
        <p:nvSpPr>
          <p:cNvPr id="24579" name="Rectangle 8"/>
          <p:cNvSpPr>
            <a:spLocks noChangeArrowheads="1"/>
          </p:cNvSpPr>
          <p:nvPr/>
        </p:nvSpPr>
        <p:spPr bwMode="auto">
          <a:xfrm>
            <a:off x="4643438" y="5084763"/>
            <a:ext cx="4114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 smtClean="0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Команда 10 «А» класса:</a:t>
            </a:r>
          </a:p>
          <a:p>
            <a:pPr eaLnBrk="1" hangingPunct="1">
              <a:defRPr/>
            </a:pPr>
            <a:r>
              <a:rPr lang="ru-RU" altLang="ru-RU" dirty="0" smtClean="0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Ванюшкин Дмитрий, </a:t>
            </a:r>
          </a:p>
          <a:p>
            <a:pPr eaLnBrk="1" hangingPunct="1">
              <a:defRPr/>
            </a:pPr>
            <a:r>
              <a:rPr lang="ru-RU" altLang="ru-RU" dirty="0" smtClean="0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Федотов Сергей, </a:t>
            </a:r>
            <a:r>
              <a:rPr lang="ru-RU" altLang="ru-RU" dirty="0" err="1" smtClean="0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Бахмет</a:t>
            </a:r>
            <a:r>
              <a:rPr lang="ru-RU" altLang="ru-RU" dirty="0" smtClean="0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 Петр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33400" y="228600"/>
            <a:ext cx="792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altLang="ru-RU" b="0" i="1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23555" name="Rectangle 10"/>
          <p:cNvSpPr>
            <a:spLocks noGrp="1" noChangeArrowheads="1"/>
          </p:cNvSpPr>
          <p:nvPr>
            <p:ph sz="quarter" idx="4294967295"/>
          </p:nvPr>
        </p:nvSpPr>
        <p:spPr>
          <a:xfrm>
            <a:off x="1066800" y="762000"/>
            <a:ext cx="7239000" cy="4525963"/>
          </a:xfrm>
        </p:spPr>
        <p:txBody>
          <a:bodyPr/>
          <a:lstStyle/>
          <a:p>
            <a:pPr marL="0" indent="46038" eaLnBrk="1" hangingPunct="1">
              <a:lnSpc>
                <a:spcPct val="90000"/>
              </a:lnSpc>
              <a:buFontTx/>
              <a:buNone/>
            </a:pPr>
            <a:r>
              <a:rPr lang="ru-RU" altLang="ru-RU" sz="3200" smtClean="0"/>
              <a:t>Полупроводники – элементы 4 группы таблицы Менделеева:</a:t>
            </a:r>
          </a:p>
          <a:p>
            <a:pPr marL="0" indent="46038" eaLnBrk="1" hangingPunct="1">
              <a:lnSpc>
                <a:spcPct val="90000"/>
              </a:lnSpc>
              <a:buFontTx/>
              <a:buNone/>
            </a:pPr>
            <a:r>
              <a:rPr lang="ru-RU" altLang="ru-RU" sz="3200" smtClean="0"/>
              <a:t>кремний </a:t>
            </a:r>
            <a:r>
              <a:rPr lang="en-US" altLang="ru-RU" sz="3200" smtClean="0"/>
              <a:t>(Si) </a:t>
            </a:r>
            <a:endParaRPr lang="ru-RU" altLang="ru-RU" sz="3200" smtClean="0"/>
          </a:p>
          <a:p>
            <a:pPr marL="0" indent="46038" eaLnBrk="1" hangingPunct="1">
              <a:lnSpc>
                <a:spcPct val="90000"/>
              </a:lnSpc>
              <a:buFontTx/>
              <a:buNone/>
            </a:pPr>
            <a:r>
              <a:rPr lang="ru-RU" altLang="ru-RU" sz="3200" smtClean="0"/>
              <a:t>германий (</a:t>
            </a:r>
            <a:r>
              <a:rPr lang="en-US" altLang="ru-RU" sz="3200" smtClean="0"/>
              <a:t>Ge)</a:t>
            </a:r>
            <a:endParaRPr lang="ru-RU" altLang="ru-RU" sz="3200" smtClean="0"/>
          </a:p>
          <a:p>
            <a:pPr marL="0" indent="46038" eaLnBrk="1" hangingPunct="1">
              <a:lnSpc>
                <a:spcPct val="90000"/>
              </a:lnSpc>
              <a:buFontTx/>
              <a:buNone/>
            </a:pPr>
            <a:r>
              <a:rPr lang="ru-RU" altLang="ru-RU" sz="3200" smtClean="0"/>
              <a:t>селен (</a:t>
            </a:r>
            <a:r>
              <a:rPr lang="en-US" altLang="ru-RU" sz="3200" smtClean="0"/>
              <a:t>Se)</a:t>
            </a:r>
            <a:endParaRPr lang="ru-RU" altLang="ru-RU" sz="3200" smtClean="0"/>
          </a:p>
          <a:p>
            <a:pPr marL="0" indent="46038" eaLnBrk="1" hangingPunct="1">
              <a:lnSpc>
                <a:spcPct val="90000"/>
              </a:lnSpc>
              <a:buFontTx/>
              <a:buNone/>
            </a:pPr>
            <a:r>
              <a:rPr lang="ru-RU" altLang="ru-RU" sz="3200" smtClean="0"/>
              <a:t>теллур (Те)</a:t>
            </a:r>
          </a:p>
          <a:p>
            <a:pPr marL="0" indent="46038" eaLnBrk="1" hangingPunct="1">
              <a:lnSpc>
                <a:spcPct val="90000"/>
              </a:lnSpc>
              <a:buFontTx/>
              <a:buNone/>
            </a:pPr>
            <a:r>
              <a:rPr lang="ru-RU" altLang="ru-RU" sz="4200" smtClean="0"/>
              <a:t>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57200" y="1524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altLang="ru-RU" b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67588" name="Text Box 6"/>
          <p:cNvSpPr txBox="1">
            <a:spLocks noChangeArrowheads="1"/>
          </p:cNvSpPr>
          <p:nvPr/>
        </p:nvSpPr>
        <p:spPr bwMode="auto">
          <a:xfrm>
            <a:off x="755650" y="260350"/>
            <a:ext cx="7696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altLang="ru-RU" sz="3600" b="0" dirty="0" smtClean="0">
                <a:solidFill>
                  <a:schemeClr val="accent2"/>
                </a:solidFill>
                <a:latin typeface="+mj-lt"/>
              </a:rPr>
              <a:t>Строение кристалла кремния</a:t>
            </a:r>
          </a:p>
        </p:txBody>
      </p:sp>
      <p:grpSp>
        <p:nvGrpSpPr>
          <p:cNvPr id="24580" name="Group 9"/>
          <p:cNvGrpSpPr>
            <a:grpSpLocks/>
          </p:cNvGrpSpPr>
          <p:nvPr/>
        </p:nvGrpSpPr>
        <p:grpSpPr bwMode="auto">
          <a:xfrm>
            <a:off x="2195513" y="765175"/>
            <a:ext cx="5113337" cy="4514850"/>
            <a:chOff x="1200" y="432"/>
            <a:chExt cx="3312" cy="3071"/>
          </a:xfrm>
        </p:grpSpPr>
        <p:pic>
          <p:nvPicPr>
            <p:cNvPr id="24582" name="Picture 4" descr="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864"/>
              <a:ext cx="3312" cy="2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1" name="Text Box 7"/>
            <p:cNvSpPr txBox="1">
              <a:spLocks noChangeArrowheads="1"/>
            </p:cNvSpPr>
            <p:nvPr/>
          </p:nvSpPr>
          <p:spPr bwMode="auto">
            <a:xfrm>
              <a:off x="1296" y="432"/>
              <a:ext cx="1872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b="0" i="1" u="sng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Валентные электроны</a:t>
              </a:r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 flipH="1">
              <a:off x="1968" y="624"/>
              <a:ext cx="96" cy="815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4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>
              <a:off x="2304" y="624"/>
              <a:ext cx="188" cy="91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4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116013" y="5445125"/>
            <a:ext cx="716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0">
                <a:latin typeface="Verdana" pitchFamily="34" charset="0"/>
              </a:rPr>
              <a:t>При повышении температуры некоторые электроны покидают свои места в кристалле.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6"/>
          <p:cNvSpPr txBox="1">
            <a:spLocks noChangeArrowheads="1"/>
          </p:cNvSpPr>
          <p:nvPr/>
        </p:nvSpPr>
        <p:spPr bwMode="auto">
          <a:xfrm>
            <a:off x="468313" y="549275"/>
            <a:ext cx="8458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altLang="ru-RU" sz="3200" b="0" dirty="0" smtClean="0">
                <a:solidFill>
                  <a:schemeClr val="accent2"/>
                </a:solidFill>
                <a:latin typeface="+mj-lt"/>
              </a:rPr>
              <a:t>Удельное сопротивление полупроводников с увеличением температуры резко уменьшается.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2" r="3828" b="4147"/>
          <a:stretch>
            <a:fillRect/>
          </a:stretch>
        </p:blipFill>
        <p:spPr bwMode="auto">
          <a:xfrm>
            <a:off x="1852613" y="1989138"/>
            <a:ext cx="5689600" cy="37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6"/>
          <p:cNvSpPr txBox="1">
            <a:spLocks noChangeArrowheads="1"/>
          </p:cNvSpPr>
          <p:nvPr/>
        </p:nvSpPr>
        <p:spPr bwMode="auto">
          <a:xfrm>
            <a:off x="684213" y="333375"/>
            <a:ext cx="80010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altLang="ru-RU" sz="3600" b="0" dirty="0" smtClean="0">
                <a:solidFill>
                  <a:schemeClr val="accent2"/>
                </a:solidFill>
                <a:latin typeface="+mj-lt"/>
              </a:rPr>
              <a:t>Направленное движение электронов и дырок под действием электрического поля</a:t>
            </a:r>
          </a:p>
        </p:txBody>
      </p:sp>
      <p:pic>
        <p:nvPicPr>
          <p:cNvPr id="26627" name="Picture 7" descr="1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84313"/>
            <a:ext cx="62198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404813"/>
            <a:ext cx="8001000" cy="1143000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Вольт-амперная характеристика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8" t="25626" r="27924" b="21521"/>
          <a:stretch>
            <a:fillRect/>
          </a:stretch>
        </p:blipFill>
        <p:spPr bwMode="auto">
          <a:xfrm>
            <a:off x="2362200" y="1219200"/>
            <a:ext cx="415131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900113" y="260350"/>
            <a:ext cx="7620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0">
                <a:latin typeface="Verdana" pitchFamily="34" charset="0"/>
              </a:rPr>
              <a:t>Донорные примеси (5 группа)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0">
                <a:latin typeface="Verdana" pitchFamily="34" charset="0"/>
              </a:rPr>
              <a:t>Полупроводник </a:t>
            </a:r>
            <a:r>
              <a:rPr lang="en-US" altLang="ru-RU" sz="2400" b="0">
                <a:latin typeface="Verdana" pitchFamily="34" charset="0"/>
              </a:rPr>
              <a:t>n-</a:t>
            </a:r>
            <a:r>
              <a:rPr lang="ru-RU" altLang="ru-RU" sz="2400" b="0">
                <a:latin typeface="Verdana" pitchFamily="34" charset="0"/>
              </a:rPr>
              <a:t>типа</a:t>
            </a:r>
          </a:p>
        </p:txBody>
      </p:sp>
      <p:pic>
        <p:nvPicPr>
          <p:cNvPr id="28675" name="Picture 7" descr="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1341438"/>
            <a:ext cx="57848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1341438"/>
            <a:ext cx="5703887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533400" y="228600"/>
            <a:ext cx="7924800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0">
                <a:latin typeface="Verdana" pitchFamily="34" charset="0"/>
              </a:rPr>
              <a:t>Акцепторная примесь (3 группа)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0">
                <a:latin typeface="Verdana" pitchFamily="34" charset="0"/>
              </a:rPr>
              <a:t>Полупроводник </a:t>
            </a:r>
            <a:r>
              <a:rPr lang="en-US" altLang="ru-RU" sz="2400" b="0">
                <a:latin typeface="Verdana" pitchFamily="34" charset="0"/>
              </a:rPr>
              <a:t>p-</a:t>
            </a:r>
            <a:r>
              <a:rPr lang="ru-RU" altLang="ru-RU" sz="2400" b="0">
                <a:latin typeface="Verdana" pitchFamily="34" charset="0"/>
              </a:rPr>
              <a:t>типа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2800" b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Rectangle 4"/>
          <p:cNvPicPr>
            <a:picLocks noGrp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4" t="5501" r="1785" b="41075"/>
          <a:stretch>
            <a:fillRect/>
          </a:stretch>
        </p:blipFill>
        <p:spPr>
          <a:xfrm>
            <a:off x="3132138" y="404813"/>
            <a:ext cx="2663825" cy="693737"/>
          </a:xfrm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57200" y="10668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altLang="ru-RU" sz="2400" b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762000" y="1125538"/>
            <a:ext cx="79867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0">
                <a:latin typeface="Verdana" pitchFamily="34" charset="0"/>
              </a:rPr>
              <a:t>p - n переход - контактный слой двух примесных полупроводников p и n типа.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 t="12540" r="4614" b="5165"/>
          <a:stretch>
            <a:fillRect/>
          </a:stretch>
        </p:blipFill>
        <p:spPr bwMode="auto">
          <a:xfrm>
            <a:off x="827088" y="2420938"/>
            <a:ext cx="7705725" cy="33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3" t="9071" r="20908" b="15443"/>
          <a:stretch>
            <a:fillRect/>
          </a:stretch>
        </p:blipFill>
        <p:spPr bwMode="auto">
          <a:xfrm>
            <a:off x="1476375" y="620713"/>
            <a:ext cx="6072188" cy="556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Прямоугольник 1"/>
          <p:cNvSpPr>
            <a:spLocks noChangeArrowheads="1"/>
          </p:cNvSpPr>
          <p:nvPr/>
        </p:nvSpPr>
        <p:spPr bwMode="auto">
          <a:xfrm>
            <a:off x="1908175" y="161925"/>
            <a:ext cx="5640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Полупроводниковый диод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>
            <a:spLocks noChangeArrowheads="1"/>
          </p:cNvSpPr>
          <p:nvPr>
            <p:ph type="body" idx="1"/>
          </p:nvPr>
        </p:nvSpPr>
        <p:spPr>
          <a:xfrm>
            <a:off x="468313" y="620713"/>
            <a:ext cx="8370887" cy="1323975"/>
          </a:xfrm>
          <a:noFill/>
        </p:spPr>
        <p:txBody>
          <a:bodyPr/>
          <a:lstStyle/>
          <a:p>
            <a:pPr marL="411163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smtClean="0">
                <a:solidFill>
                  <a:srgbClr val="000099"/>
                </a:solidFill>
                <a:hlinkClick r:id="rId2" action="ppaction://hlinkfile"/>
              </a:rPr>
              <a:t>Ток в металлах</a:t>
            </a:r>
            <a:r>
              <a:rPr lang="ru-RU" altLang="ru-RU" sz="3600" i="1" smtClean="0">
                <a:hlinkClick r:id="rId2" action="ppaction://hlinkfile"/>
              </a:rPr>
              <a:t> </a:t>
            </a:r>
            <a:r>
              <a:rPr lang="ru-RU" altLang="ru-RU" sz="3600" i="1" smtClean="0"/>
              <a:t>– </a:t>
            </a:r>
            <a:r>
              <a:rPr lang="ru-RU" altLang="ru-RU" sz="3600" smtClean="0"/>
              <a:t>это упорядоченное</a:t>
            </a:r>
          </a:p>
          <a:p>
            <a:pPr marL="411163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smtClean="0"/>
              <a:t>движение электронов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t="11569" r="6105" b="5199"/>
          <a:stretch>
            <a:fillRect/>
          </a:stretch>
        </p:blipFill>
        <p:spPr bwMode="auto">
          <a:xfrm>
            <a:off x="2195513" y="1916113"/>
            <a:ext cx="4968875" cy="30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Содержимое 2"/>
          <p:cNvSpPr>
            <a:spLocks/>
          </p:cNvSpPr>
          <p:nvPr/>
        </p:nvSpPr>
        <p:spPr bwMode="auto">
          <a:xfrm>
            <a:off x="468313" y="5373688"/>
            <a:ext cx="835183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11163" indent="-3429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3200" b="0"/>
              <a:t>Обобществление валентных электронов</a:t>
            </a:r>
            <a:endParaRPr lang="ru-RU" altLang="ru-RU" sz="3000" b="0"/>
          </a:p>
          <a:p>
            <a:pPr marL="411163" indent="-3429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20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Rectangle 4"/>
          <p:cNvPicPr>
            <a:picLocks noGrp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7" t="27557"/>
          <a:stretch>
            <a:fillRect/>
          </a:stretch>
        </p:blipFill>
        <p:spPr>
          <a:xfrm>
            <a:off x="1619250" y="260350"/>
            <a:ext cx="6553200" cy="842963"/>
          </a:xfrm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914400" y="838200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altLang="ru-RU" sz="2400" b="0" smtClean="0">
                <a:latin typeface="Verdana" pitchFamily="34" charset="0"/>
              </a:rPr>
              <a:t>Диоды предназначены для выпрямления переменного тока. </a:t>
            </a:r>
            <a:endParaRPr lang="ru-RU" altLang="ru-RU" sz="2400" b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32772" name="Picture 6" descr="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781300"/>
            <a:ext cx="13716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 descr="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860800"/>
            <a:ext cx="1447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0" descr="Диод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941888"/>
            <a:ext cx="17526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2700338" y="4724400"/>
            <a:ext cx="6096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0">
                <a:latin typeface="Verdana" pitchFamily="34" charset="0"/>
              </a:rPr>
              <a:t>низкочастотный</a:t>
            </a:r>
            <a:r>
              <a:rPr lang="ru-RU" altLang="ru-RU" sz="4000" b="0">
                <a:latin typeface="Verdana" pitchFamily="34" charset="0"/>
              </a:rPr>
              <a:t> </a:t>
            </a:r>
            <a:r>
              <a:rPr lang="ru-RU" altLang="ru-RU" sz="2400" b="0">
                <a:latin typeface="Verdana" pitchFamily="34" charset="0"/>
              </a:rPr>
              <a:t>мощный диод, применяется в выпрямителях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990600" y="2057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sz="40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 rot="5400000">
            <a:off x="1295400" y="1905000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>
              <a:defRPr/>
            </a:pPr>
            <a:endParaRPr lang="ru-RU" sz="40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1600200" y="1905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sz="40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1600200" y="20574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sz="40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1295400" y="20574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sz="40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2555875" y="1700213"/>
            <a:ext cx="4957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0">
                <a:latin typeface="Verdana" pitchFamily="34" charset="0"/>
              </a:rPr>
              <a:t>обозначение диода на схемах</a:t>
            </a: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2627313" y="2205038"/>
            <a:ext cx="5486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0">
                <a:latin typeface="Verdana" pitchFamily="34" charset="0"/>
              </a:rPr>
              <a:t>высокочастотный диод,</a:t>
            </a:r>
            <a:r>
              <a:rPr lang="ru-RU" altLang="ru-RU" sz="4000" b="0">
                <a:latin typeface="Verdana" pitchFamily="34" charset="0"/>
              </a:rPr>
              <a:t> </a:t>
            </a:r>
            <a:r>
              <a:rPr lang="ru-RU" altLang="ru-RU" sz="2400" b="0">
                <a:latin typeface="Verdana" pitchFamily="34" charset="0"/>
              </a:rPr>
              <a:t>применяется в радиоустройствах</a:t>
            </a: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2627313" y="3213100"/>
            <a:ext cx="61722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0">
                <a:latin typeface="Verdana" pitchFamily="34" charset="0"/>
              </a:rPr>
              <a:t>низкочастотный маломощный диод,</a:t>
            </a:r>
            <a:r>
              <a:rPr lang="ru-RU" altLang="ru-RU" sz="4000" b="0">
                <a:latin typeface="Verdana" pitchFamily="34" charset="0"/>
              </a:rPr>
              <a:t> </a:t>
            </a:r>
            <a:r>
              <a:rPr lang="ru-RU" altLang="ru-RU" sz="2400" b="0">
                <a:latin typeface="Verdana" pitchFamily="34" charset="0"/>
              </a:rPr>
              <a:t>применяется в блоках питания радиоаппаратуры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4"/>
          <p:cNvSpPr txBox="1">
            <a:spLocks noChangeArrowheads="1"/>
          </p:cNvSpPr>
          <p:nvPr/>
        </p:nvSpPr>
        <p:spPr bwMode="auto">
          <a:xfrm>
            <a:off x="900113" y="333375"/>
            <a:ext cx="640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altLang="ru-RU" sz="3600" b="0" dirty="0" smtClean="0">
                <a:solidFill>
                  <a:schemeClr val="tx2"/>
                </a:solidFill>
                <a:latin typeface="+mj-lt"/>
              </a:rPr>
              <a:t>Транзисторы</a:t>
            </a:r>
          </a:p>
        </p:txBody>
      </p:sp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468313" y="1125538"/>
            <a:ext cx="8077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0">
                <a:latin typeface="Verdana" pitchFamily="34" charset="0"/>
              </a:rPr>
              <a:t>Полупроводниковые приборы, предназначенные для усиления электрических сигналов, называются транзисторами. </a:t>
            </a:r>
          </a:p>
        </p:txBody>
      </p:sp>
      <p:sp>
        <p:nvSpPr>
          <p:cNvPr id="33796" name="Text Box 8"/>
          <p:cNvSpPr txBox="1">
            <a:spLocks noChangeArrowheads="1"/>
          </p:cNvSpPr>
          <p:nvPr/>
        </p:nvSpPr>
        <p:spPr bwMode="auto">
          <a:xfrm>
            <a:off x="539750" y="2420938"/>
            <a:ext cx="8153400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0">
                <a:latin typeface="Verdana" pitchFamily="34" charset="0"/>
              </a:rPr>
              <a:t>Транзистор состоит из трёх слоёв полупроводника – </a:t>
            </a:r>
            <a:r>
              <a:rPr lang="en-US" altLang="ru-RU" sz="2400" b="0" i="1">
                <a:solidFill>
                  <a:srgbClr val="FF0000"/>
                </a:solidFill>
                <a:latin typeface="Verdana" pitchFamily="34" charset="0"/>
              </a:rPr>
              <a:t>p-n-p </a:t>
            </a:r>
            <a:r>
              <a:rPr lang="ru-RU" altLang="ru-RU" sz="2400" b="0">
                <a:latin typeface="Verdana" pitchFamily="34" charset="0"/>
              </a:rPr>
              <a:t>или </a:t>
            </a:r>
            <a:r>
              <a:rPr lang="en-US" altLang="ru-RU" sz="2400" b="0" i="1">
                <a:solidFill>
                  <a:srgbClr val="FF0000"/>
                </a:solidFill>
                <a:latin typeface="Verdana" pitchFamily="34" charset="0"/>
              </a:rPr>
              <a:t>n-p-n</a:t>
            </a:r>
            <a:r>
              <a:rPr lang="en-US" altLang="ru-RU" sz="2400" b="0">
                <a:latin typeface="Verdana" pitchFamily="34" charset="0"/>
              </a:rPr>
              <a:t>.</a:t>
            </a:r>
            <a:r>
              <a:rPr lang="ru-RU" altLang="ru-RU" sz="2400" b="0">
                <a:latin typeface="Verdana" pitchFamily="34" charset="0"/>
              </a:rPr>
              <a:t> </a:t>
            </a:r>
            <a:endParaRPr lang="ru-RU" altLang="ru-RU" sz="2400" b="0"/>
          </a:p>
          <a:p>
            <a:pPr eaLnBrk="1" hangingPunct="1">
              <a:spcBef>
                <a:spcPct val="50000"/>
              </a:spcBef>
            </a:pPr>
            <a:r>
              <a:rPr lang="ru-RU" altLang="ru-RU" sz="2400" b="0">
                <a:latin typeface="Verdana" pitchFamily="34" charset="0"/>
              </a:rPr>
              <a:t>Он имеет 3 вывода: коллектор, эмитер и базу. </a:t>
            </a:r>
          </a:p>
        </p:txBody>
      </p:sp>
      <p:pic>
        <p:nvPicPr>
          <p:cNvPr id="33797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05263"/>
            <a:ext cx="27432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20"/>
          <p:cNvSpPr txBox="1">
            <a:spLocks noChangeArrowheads="1"/>
          </p:cNvSpPr>
          <p:nvPr/>
        </p:nvSpPr>
        <p:spPr bwMode="auto">
          <a:xfrm>
            <a:off x="827088" y="4437063"/>
            <a:ext cx="429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0">
                <a:latin typeface="Verdana" pitchFamily="34" charset="0"/>
              </a:rPr>
              <a:t>Изображение транзисторов на схемах:</a:t>
            </a:r>
          </a:p>
        </p:txBody>
      </p:sp>
      <p:sp>
        <p:nvSpPr>
          <p:cNvPr id="33799" name="Text Box 21"/>
          <p:cNvSpPr txBox="1">
            <a:spLocks noChangeArrowheads="1"/>
          </p:cNvSpPr>
          <p:nvPr/>
        </p:nvSpPr>
        <p:spPr bwMode="auto">
          <a:xfrm>
            <a:off x="5580063" y="5516563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0">
                <a:latin typeface="Verdana" pitchFamily="34" charset="0"/>
              </a:rPr>
              <a:t>тип </a:t>
            </a:r>
            <a:r>
              <a:rPr lang="en-US" altLang="ru-RU" b="0" i="1">
                <a:solidFill>
                  <a:srgbClr val="FF0000"/>
                </a:solidFill>
                <a:latin typeface="Verdana" pitchFamily="34" charset="0"/>
              </a:rPr>
              <a:t>n-p-n    </a:t>
            </a:r>
            <a:r>
              <a:rPr lang="ru-RU" altLang="ru-RU" b="0">
                <a:latin typeface="Verdana" pitchFamily="34" charset="0"/>
              </a:rPr>
              <a:t>тип</a:t>
            </a:r>
            <a:r>
              <a:rPr lang="ru-RU" altLang="ru-RU" b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altLang="ru-RU" b="0" i="1">
                <a:solidFill>
                  <a:srgbClr val="FF0000"/>
                </a:solidFill>
                <a:latin typeface="Verdana" pitchFamily="34" charset="0"/>
              </a:rPr>
              <a:t>p-n-p</a:t>
            </a:r>
            <a:endParaRPr lang="ru-RU" altLang="ru-RU" b="0" i="1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Т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2989263"/>
            <a:ext cx="21145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5" descr="ма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903538"/>
            <a:ext cx="21907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 descr="радиопр-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2805113"/>
            <a:ext cx="23272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ext Box 7"/>
          <p:cNvSpPr txBox="1">
            <a:spLocks noChangeArrowheads="1"/>
          </p:cNvSpPr>
          <p:nvPr/>
        </p:nvSpPr>
        <p:spPr bwMode="auto">
          <a:xfrm>
            <a:off x="685800" y="152400"/>
            <a:ext cx="830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altLang="ru-RU" sz="3600" b="0" dirty="0" smtClean="0">
                <a:solidFill>
                  <a:schemeClr val="tx2"/>
                </a:solidFill>
                <a:latin typeface="+mj-lt"/>
              </a:rPr>
              <a:t>Применение транзисторов</a:t>
            </a:r>
          </a:p>
        </p:txBody>
      </p:sp>
      <p:sp>
        <p:nvSpPr>
          <p:cNvPr id="34822" name="Text Box 9"/>
          <p:cNvSpPr txBox="1">
            <a:spLocks noChangeArrowheads="1"/>
          </p:cNvSpPr>
          <p:nvPr/>
        </p:nvSpPr>
        <p:spPr bwMode="auto">
          <a:xfrm>
            <a:off x="609600" y="914400"/>
            <a:ext cx="8382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0">
                <a:latin typeface="Verdana" pitchFamily="34" charset="0"/>
              </a:rPr>
              <a:t>Транзисторы применяются для усиления сигналов и создания систем автоматического управления в радиостанциях, радиоприёмниках, телевизорах, магнитофонах и других устройствах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68313" y="5805488"/>
            <a:ext cx="1508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hlinkClick r:id="rId5" action="ppaction://hlinksldjump"/>
              </a:rPr>
              <a:t>На главную</a:t>
            </a:r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1484313"/>
            <a:ext cx="4881562" cy="1328737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Ток в вакууме</a:t>
            </a:r>
          </a:p>
        </p:txBody>
      </p:sp>
      <p:sp>
        <p:nvSpPr>
          <p:cNvPr id="36867" name="Rectangle 8"/>
          <p:cNvSpPr>
            <a:spLocks noChangeArrowheads="1"/>
          </p:cNvSpPr>
          <p:nvPr/>
        </p:nvSpPr>
        <p:spPr bwMode="auto">
          <a:xfrm>
            <a:off x="4572000" y="5226050"/>
            <a:ext cx="39608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 smtClean="0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Команда 10 «А» класса:</a:t>
            </a:r>
          </a:p>
          <a:p>
            <a:pPr eaLnBrk="1" hangingPunct="1">
              <a:defRPr/>
            </a:pPr>
            <a:r>
              <a:rPr lang="ru-RU" altLang="ru-RU" dirty="0" smtClean="0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Беляев Никита, Быков Евгений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549275"/>
            <a:ext cx="7570787" cy="22320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mtClean="0">
                <a:solidFill>
                  <a:schemeClr val="accent2"/>
                </a:solidFill>
              </a:rPr>
              <a:t>Вакуум</a:t>
            </a:r>
            <a:r>
              <a:rPr lang="ru-RU" altLang="ru-RU" smtClean="0"/>
              <a:t> - такая степень разряжения газа,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при которой длина свободного пробега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молекул больше линейных размеров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сосуда.</a:t>
            </a:r>
          </a:p>
        </p:txBody>
      </p:sp>
      <p:pic>
        <p:nvPicPr>
          <p:cNvPr id="36867" name="Picture 5" descr="https://upload.wikimedia.org/wikipedia/commons/thumb/b/bf/Kolbenluftpumpe_hg.jpg/220px-Kolbenluftpumpe_h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20938"/>
            <a:ext cx="37893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188" y="2997200"/>
            <a:ext cx="42481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ru-RU" altLang="ru-RU" sz="2800" b="0" kern="0" dirty="0" smtClean="0"/>
              <a:t>Электрический ток</a:t>
            </a:r>
          </a:p>
          <a:p>
            <a:pPr>
              <a:buFont typeface="Wingdings" pitchFamily="2" charset="2"/>
              <a:buNone/>
              <a:defRPr/>
            </a:pPr>
            <a:r>
              <a:rPr lang="ru-RU" altLang="ru-RU" sz="2800" b="0" kern="0" dirty="0" smtClean="0"/>
              <a:t>в вакууме обусловлен</a:t>
            </a:r>
          </a:p>
          <a:p>
            <a:pPr>
              <a:buFont typeface="Wingdings" pitchFamily="2" charset="2"/>
              <a:buNone/>
              <a:defRPr/>
            </a:pPr>
            <a:r>
              <a:rPr lang="ru-RU" altLang="ru-RU" sz="2800" b="0" kern="0" dirty="0" smtClean="0"/>
              <a:t>теми носителями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altLang="ru-RU" sz="2800" b="0" kern="0" dirty="0" smtClean="0"/>
              <a:t>зарядов, которые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altLang="ru-RU" sz="2800" b="0" kern="0" dirty="0" smtClean="0"/>
              <a:t>вносят в вакуум.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Термоэлектронная эмиссия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1368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Испускание свободных электронов с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поверхности нагретых тел. </a:t>
            </a:r>
          </a:p>
        </p:txBody>
      </p:sp>
      <p:pic>
        <p:nvPicPr>
          <p:cNvPr id="37892" name="Picture 7" descr="http://mir-prekrasen.net/uploads/posts/2011-02/1298219719_1filamen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33226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9" descr="http://www.uzluga.ru/potrd/%D0%AD%D0%BB%D0%B5%D0%BA%D1%82%D1%80%D0%B8%D1%87%D0%B5%D1%81%D0%BA%D0%B8%D0%B9+%D1%82%D0%BE%D0%BA+%D0%B2+%D1%81%D1%80%D0%B5%D0%B4%D0%B0%D1%85d/13173_html_50edf29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0" t="-648" b="648"/>
          <a:stretch>
            <a:fillRect/>
          </a:stretch>
        </p:blipFill>
        <p:spPr bwMode="auto">
          <a:xfrm>
            <a:off x="5219700" y="2274888"/>
            <a:ext cx="3125788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Вольт-амперная характеристика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5084763"/>
            <a:ext cx="8086725" cy="10366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400" smtClean="0"/>
              <a:t>Ток насыщения - ток, при котором все электроны,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smtClean="0"/>
              <a:t>вылетающие из катода, достигают анода.</a:t>
            </a:r>
          </a:p>
        </p:txBody>
      </p:sp>
      <p:pic>
        <p:nvPicPr>
          <p:cNvPr id="38916" name="Picture 7" descr="http://images.myshared.ru/1054760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" t="28726" r="63722" b="16441"/>
          <a:stretch>
            <a:fillRect/>
          </a:stretch>
        </p:blipFill>
        <p:spPr bwMode="auto">
          <a:xfrm>
            <a:off x="2700338" y="908050"/>
            <a:ext cx="3552825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7" name="Line 5"/>
          <p:cNvSpPr>
            <a:spLocks noChangeShapeType="1"/>
          </p:cNvSpPr>
          <p:nvPr/>
        </p:nvSpPr>
        <p:spPr bwMode="auto">
          <a:xfrm flipH="1">
            <a:off x="3635375" y="1989138"/>
            <a:ext cx="1728788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2841625" y="1646238"/>
            <a:ext cx="7921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3600" b="0" i="1"/>
              <a:t>I</a:t>
            </a:r>
            <a:r>
              <a:rPr lang="ru-RU" altLang="ru-RU" sz="3600" b="0" i="1"/>
              <a:t>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Вакуумный диод</a:t>
            </a:r>
          </a:p>
        </p:txBody>
      </p:sp>
      <p:pic>
        <p:nvPicPr>
          <p:cNvPr id="39939" name="Picture 9" descr="http://electricity-automation.com/img/electricity/electronic_lam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981075"/>
            <a:ext cx="7705725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Вакуумный триод</a:t>
            </a:r>
          </a:p>
        </p:txBody>
      </p:sp>
      <p:pic>
        <p:nvPicPr>
          <p:cNvPr id="40963" name="Picture 4" descr="0120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7704138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508500"/>
            <a:ext cx="9620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508500"/>
            <a:ext cx="9620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437063"/>
            <a:ext cx="9620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2" descr="http://bodyroom.ru/uploads/images/00/01/17/2015/05/29/a2e8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2716213"/>
            <a:ext cx="4006850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Электронно-лучевая трубка</a:t>
            </a: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539750" y="5734050"/>
            <a:ext cx="1508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hlinkClick r:id="rId3" action="ppaction://hlinksldjump"/>
              </a:rPr>
              <a:t>На главную</a:t>
            </a:r>
            <a:endParaRPr lang="ru-RU" alt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39750" y="1773238"/>
            <a:ext cx="15081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>
              <a:defRPr/>
            </a:pPr>
            <a:r>
              <a:rPr lang="ru-RU" b="0" kern="0" dirty="0" smtClean="0">
                <a:hlinkClick r:id="rId4" action="ppaction://hlinkfile"/>
              </a:rPr>
              <a:t>ЭЛТ</a:t>
            </a:r>
            <a:endParaRPr lang="ru-RU" b="0" kern="0" dirty="0" smtClean="0"/>
          </a:p>
        </p:txBody>
      </p:sp>
      <p:sp>
        <p:nvSpPr>
          <p:cNvPr id="41990" name="AutoShape 4" descr="https://img-fotki.yandex.ru/get/3107/79165492.c2/0_c49e2_4a7b1df5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1991" name="AutoShape 6" descr="https://img-fotki.yandex.ru/get/3107/79165492.c2/0_c49e2_4a7b1df5_orig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1992" name="AutoShape 8" descr="https://img-fotki.yandex.ru/get/3107/79165492.c2/0_c49e2_4a7b1df5_orig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41993" name="Picture 10" descr="http://www.as-com.ru/public/catalog/550/_________________4ce66cb90f31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1031875"/>
            <a:ext cx="3438525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hlinkClick r:id="rId2" action="ppaction://hlinkfile"/>
              </a:rPr>
              <a:t>Опыт</a:t>
            </a:r>
            <a:r>
              <a:rPr lang="ru-RU" altLang="ru-RU" smtClean="0"/>
              <a:t> Л.И.Мандельштама и </a:t>
            </a:r>
            <a:br>
              <a:rPr lang="ru-RU" altLang="ru-RU" smtClean="0"/>
            </a:br>
            <a:r>
              <a:rPr lang="ru-RU" altLang="ru-RU" smtClean="0"/>
              <a:t>Н.Д.Папалекси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4294967295"/>
          </p:nvPr>
        </p:nvSpPr>
        <p:spPr>
          <a:xfrm>
            <a:off x="609600" y="1905000"/>
            <a:ext cx="5257800" cy="3657600"/>
          </a:xfrm>
        </p:spPr>
        <p:txBody>
          <a:bodyPr/>
          <a:lstStyle/>
          <a:p>
            <a:pPr marL="41116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200" smtClean="0"/>
              <a:t>1913г.</a:t>
            </a:r>
            <a:r>
              <a:rPr lang="ru-RU" altLang="ru-RU" sz="2400" smtClean="0"/>
              <a:t>  </a:t>
            </a:r>
          </a:p>
          <a:p>
            <a:pPr marL="41116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mtClean="0"/>
              <a:t>При резком торможении </a:t>
            </a:r>
          </a:p>
          <a:p>
            <a:pPr marL="41116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mtClean="0"/>
              <a:t>вращающейся катушки в</a:t>
            </a:r>
          </a:p>
          <a:p>
            <a:pPr marL="41116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mtClean="0"/>
              <a:t>цепи возникал </a:t>
            </a:r>
          </a:p>
          <a:p>
            <a:pPr marL="41116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mtClean="0"/>
              <a:t>кратковременный ток, </a:t>
            </a:r>
          </a:p>
          <a:p>
            <a:pPr marL="41116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mtClean="0"/>
              <a:t>обусловленный инерцией</a:t>
            </a:r>
          </a:p>
          <a:p>
            <a:pPr marL="41116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mtClean="0"/>
              <a:t>носителей заряда.</a:t>
            </a:r>
          </a:p>
          <a:p>
            <a:pPr marL="411163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6" r="11398" b="5797"/>
          <a:stretch>
            <a:fillRect/>
          </a:stretch>
        </p:blipFill>
        <p:spPr bwMode="auto">
          <a:xfrm>
            <a:off x="6172200" y="1371600"/>
            <a:ext cx="2527300" cy="464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4800" b="1" smtClean="0"/>
              <a:t>Электрический ток в газах</a:t>
            </a:r>
          </a:p>
        </p:txBody>
      </p:sp>
      <p:sp>
        <p:nvSpPr>
          <p:cNvPr id="44035" name="Rectangle 8"/>
          <p:cNvSpPr>
            <a:spLocks noChangeArrowheads="1"/>
          </p:cNvSpPr>
          <p:nvPr/>
        </p:nvSpPr>
        <p:spPr bwMode="auto">
          <a:xfrm>
            <a:off x="4643438" y="5221288"/>
            <a:ext cx="411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 smtClean="0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Команда 10 «А» класса:</a:t>
            </a:r>
          </a:p>
          <a:p>
            <a:pPr eaLnBrk="1" hangingPunct="1">
              <a:defRPr/>
            </a:pPr>
            <a:r>
              <a:rPr lang="ru-RU" altLang="ru-RU" dirty="0" err="1" smtClean="0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Каледин</a:t>
            </a:r>
            <a:r>
              <a:rPr lang="ru-RU" altLang="ru-RU" dirty="0" smtClean="0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 Михаил, </a:t>
            </a:r>
            <a:r>
              <a:rPr lang="ru-RU" altLang="ru-RU" dirty="0" err="1" smtClean="0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Ярмов</a:t>
            </a:r>
            <a:r>
              <a:rPr lang="ru-RU" altLang="ru-RU" dirty="0" smtClean="0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 Роман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333375"/>
            <a:ext cx="8507412" cy="777875"/>
          </a:xfrm>
        </p:spPr>
        <p:txBody>
          <a:bodyPr/>
          <a:lstStyle/>
          <a:p>
            <a:pPr eaLnBrk="1" hangingPunct="1"/>
            <a:r>
              <a:rPr lang="ru-RU" altLang="ru-RU" sz="3800" smtClean="0"/>
              <a:t>Разряд - протекание тока через газ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96975"/>
            <a:ext cx="7848600" cy="48244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600" smtClean="0"/>
              <a:t>Носители тока в газах – положительные ионы 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600" smtClean="0"/>
              <a:t>электроны.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600" smtClean="0"/>
              <a:t>Образуются они в результате ИОНИЗАЦИИ –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600" smtClean="0"/>
              <a:t>распада нейтральных атомов или молекул на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600" smtClean="0"/>
              <a:t>положительные ионы и электроны путем отрыва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600" smtClean="0"/>
              <a:t>электронов от атомов. 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2" t="15193" r="9891" b="5890"/>
          <a:stretch>
            <a:fillRect/>
          </a:stretch>
        </p:blipFill>
        <p:spPr bwMode="auto">
          <a:xfrm>
            <a:off x="3851275" y="1844675"/>
            <a:ext cx="4176713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549275"/>
            <a:ext cx="4824412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3200" smtClean="0"/>
              <a:t>Способы ионизации: </a:t>
            </a:r>
          </a:p>
          <a:p>
            <a:pPr eaLnBrk="1" hangingPunct="1"/>
            <a:r>
              <a:rPr lang="ru-RU" altLang="ru-RU" sz="3200" smtClean="0"/>
              <a:t>Термическая</a:t>
            </a:r>
          </a:p>
          <a:p>
            <a:pPr eaLnBrk="1" hangingPunct="1"/>
            <a:r>
              <a:rPr lang="ru-RU" altLang="ru-RU" sz="3200" smtClean="0"/>
              <a:t>Фотоионизация</a:t>
            </a:r>
          </a:p>
          <a:p>
            <a:pPr eaLnBrk="1" hangingPunct="1"/>
            <a:r>
              <a:rPr lang="ru-RU" altLang="ru-RU" sz="3200" smtClean="0"/>
              <a:t>Ионизация УФ </a:t>
            </a:r>
          </a:p>
          <a:p>
            <a:pPr eaLnBrk="1" hangingPunct="1"/>
            <a:r>
              <a:rPr lang="ru-RU" altLang="ru-RU" sz="3200" smtClean="0"/>
              <a:t>Ионизация рентгеном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3900" smtClean="0"/>
          </a:p>
        </p:txBody>
      </p:sp>
      <p:pic>
        <p:nvPicPr>
          <p:cNvPr id="45059" name="Picture 4" descr="D:\Мои Документы\интеруроки\10класс\8ток в средах\видео\газы\image001_1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924175"/>
            <a:ext cx="31337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39825"/>
          </a:xfrm>
        </p:spPr>
        <p:txBody>
          <a:bodyPr/>
          <a:lstStyle/>
          <a:p>
            <a:pPr eaLnBrk="1" hangingPunct="1"/>
            <a:r>
              <a:rPr lang="ru-RU" altLang="ru-RU" sz="3800" smtClean="0"/>
              <a:t>Зависимость проводимости от температуры.</a:t>
            </a:r>
          </a:p>
        </p:txBody>
      </p:sp>
      <p:pic>
        <p:nvPicPr>
          <p:cNvPr id="46083" name="Picture 3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" t="3664" r="22939" b="17793"/>
          <a:stretch>
            <a:fillRect/>
          </a:stretch>
        </p:blipFill>
        <p:spPr bwMode="auto">
          <a:xfrm>
            <a:off x="1547813" y="1628775"/>
            <a:ext cx="5903912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800" smtClean="0"/>
              <a:t>Вольт - амперная характеристика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7" r="6554" b="5901"/>
          <a:stretch>
            <a:fillRect/>
          </a:stretch>
        </p:blipFill>
        <p:spPr bwMode="auto">
          <a:xfrm>
            <a:off x="4211638" y="981075"/>
            <a:ext cx="4535487" cy="397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6" r="4343" b="7498"/>
          <a:stretch>
            <a:fillRect/>
          </a:stretch>
        </p:blipFill>
        <p:spPr bwMode="auto">
          <a:xfrm>
            <a:off x="539750" y="1196975"/>
            <a:ext cx="31686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95288" y="3933825"/>
            <a:ext cx="460851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 b="0">
                <a:latin typeface="Garamond" pitchFamily="18" charset="0"/>
              </a:rPr>
              <a:t>ОА - несамостоятельный </a:t>
            </a:r>
          </a:p>
          <a:p>
            <a:r>
              <a:rPr lang="ru-RU" altLang="ru-RU" sz="2800" b="0">
                <a:latin typeface="Garamond" pitchFamily="18" charset="0"/>
              </a:rPr>
              <a:t>разряд</a:t>
            </a:r>
          </a:p>
          <a:p>
            <a:r>
              <a:rPr lang="ru-RU" altLang="ru-RU" sz="2800" b="0">
                <a:latin typeface="Garamond" pitchFamily="18" charset="0"/>
              </a:rPr>
              <a:t>I</a:t>
            </a:r>
            <a:r>
              <a:rPr lang="ru-RU" altLang="ru-RU" sz="1600" b="0">
                <a:latin typeface="Garamond" pitchFamily="18" charset="0"/>
              </a:rPr>
              <a:t>А</a:t>
            </a:r>
            <a:r>
              <a:rPr lang="ru-RU" altLang="ru-RU" sz="2800" b="0">
                <a:latin typeface="Garamond" pitchFamily="18" charset="0"/>
              </a:rPr>
              <a:t> - ток насыщения</a:t>
            </a:r>
          </a:p>
          <a:p>
            <a:r>
              <a:rPr lang="ru-RU" altLang="ru-RU" sz="2800" b="0">
                <a:latin typeface="Garamond" pitchFamily="18" charset="0"/>
              </a:rPr>
              <a:t>ВС - самостоятельный разряд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04825" y="260350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>
              <a:defRPr/>
            </a:pPr>
            <a:r>
              <a:rPr lang="ru-RU" altLang="ru-RU" sz="3800" b="0" kern="0" dirty="0" smtClean="0"/>
              <a:t>Ионизация электронным ударом</a:t>
            </a:r>
          </a:p>
        </p:txBody>
      </p:sp>
      <p:grpSp>
        <p:nvGrpSpPr>
          <p:cNvPr id="48131" name="Группа 2"/>
          <p:cNvGrpSpPr>
            <a:grpSpLocks/>
          </p:cNvGrpSpPr>
          <p:nvPr/>
        </p:nvGrpSpPr>
        <p:grpSpPr bwMode="auto">
          <a:xfrm>
            <a:off x="1217613" y="1265238"/>
            <a:ext cx="6307137" cy="4176712"/>
            <a:chOff x="1218070" y="1265840"/>
            <a:chExt cx="6306680" cy="4176365"/>
          </a:xfrm>
        </p:grpSpPr>
        <p:pic>
          <p:nvPicPr>
            <p:cNvPr id="48132" name="Picture 4" descr="http://images.myshared.ru/592978/slide_1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2" t="26575" r="11359"/>
            <a:stretch>
              <a:fillRect/>
            </a:stretch>
          </p:blipFill>
          <p:spPr bwMode="auto">
            <a:xfrm>
              <a:off x="1218070" y="1265840"/>
              <a:ext cx="6306680" cy="417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3" name="Прямоугольник 1"/>
            <p:cNvSpPr>
              <a:spLocks noChangeArrowheads="1"/>
            </p:cNvSpPr>
            <p:nvPr/>
          </p:nvSpPr>
          <p:spPr bwMode="auto">
            <a:xfrm>
              <a:off x="6804248" y="4941168"/>
              <a:ext cx="720502" cy="2705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395288" y="5805488"/>
            <a:ext cx="1508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hlinkClick r:id="rId2" action="ppaction://hlinksldjump"/>
              </a:rPr>
              <a:t>На главную</a:t>
            </a:r>
            <a:endParaRPr lang="ru-RU" altLang="ru-RU"/>
          </a:p>
        </p:txBody>
      </p:sp>
      <p:grpSp>
        <p:nvGrpSpPr>
          <p:cNvPr id="49155" name="Группа 5"/>
          <p:cNvGrpSpPr>
            <a:grpSpLocks/>
          </p:cNvGrpSpPr>
          <p:nvPr/>
        </p:nvGrpSpPr>
        <p:grpSpPr bwMode="auto">
          <a:xfrm>
            <a:off x="611188" y="496888"/>
            <a:ext cx="8064500" cy="5380037"/>
            <a:chOff x="433084" y="442913"/>
            <a:chExt cx="8399017" cy="5313428"/>
          </a:xfrm>
        </p:grpSpPr>
        <p:pic>
          <p:nvPicPr>
            <p:cNvPr id="4915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0" t="8922" r="2649" b="3352"/>
            <a:stretch>
              <a:fillRect/>
            </a:stretch>
          </p:blipFill>
          <p:spPr bwMode="auto">
            <a:xfrm>
              <a:off x="433084" y="442913"/>
              <a:ext cx="8399017" cy="5313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159" name="Прямоугольник 2"/>
            <p:cNvSpPr>
              <a:spLocks noChangeArrowheads="1"/>
            </p:cNvSpPr>
            <p:nvPr/>
          </p:nvSpPr>
          <p:spPr bwMode="auto">
            <a:xfrm>
              <a:off x="755576" y="3099627"/>
              <a:ext cx="1227137" cy="430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160" name="Прямоугольник 2"/>
            <p:cNvSpPr>
              <a:spLocks noChangeArrowheads="1"/>
            </p:cNvSpPr>
            <p:nvPr/>
          </p:nvSpPr>
          <p:spPr bwMode="auto">
            <a:xfrm>
              <a:off x="2411760" y="3170417"/>
              <a:ext cx="1155129" cy="359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161" name="Прямоугольник 2"/>
            <p:cNvSpPr>
              <a:spLocks noChangeArrowheads="1"/>
            </p:cNvSpPr>
            <p:nvPr/>
          </p:nvSpPr>
          <p:spPr bwMode="auto">
            <a:xfrm>
              <a:off x="2379948" y="3170417"/>
              <a:ext cx="63624" cy="359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156" name="TextBox 1"/>
          <p:cNvSpPr txBox="1">
            <a:spLocks noChangeArrowheads="1"/>
          </p:cNvSpPr>
          <p:nvPr/>
        </p:nvSpPr>
        <p:spPr bwMode="auto">
          <a:xfrm>
            <a:off x="884238" y="3205163"/>
            <a:ext cx="1268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искровой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7" name="TextBox 2"/>
          <p:cNvSpPr txBox="1">
            <a:spLocks noChangeArrowheads="1"/>
          </p:cNvSpPr>
          <p:nvPr/>
        </p:nvSpPr>
        <p:spPr bwMode="auto">
          <a:xfrm>
            <a:off x="2397125" y="3259138"/>
            <a:ext cx="1338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hlinkClick r:id="rId5" action="ppaction://hlinkfile"/>
              </a:rPr>
              <a:t>коронный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33800" y="1066800"/>
            <a:ext cx="50292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При наложении внешнего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электрического поля в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проводнике кроме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теплового движения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 электронов возникает их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упорядоченное движение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(дрейф)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2"/>
          <a:stretch>
            <a:fillRect/>
          </a:stretch>
        </p:blipFill>
        <p:spPr bwMode="auto">
          <a:xfrm>
            <a:off x="533400" y="1066800"/>
            <a:ext cx="3048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58" r="26967" b="18248"/>
          <a:stretch>
            <a:fillRect/>
          </a:stretch>
        </p:blipFill>
        <p:spPr bwMode="auto">
          <a:xfrm>
            <a:off x="533400" y="4038600"/>
            <a:ext cx="30480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Закон Ома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2474913"/>
            <a:ext cx="968375" cy="6794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4400" smtClean="0"/>
              <a:t>I</a:t>
            </a:r>
          </a:p>
        </p:txBody>
      </p:sp>
      <p:sp>
        <p:nvSpPr>
          <p:cNvPr id="8196" name="Rectangle 4"/>
          <p:cNvSpPr>
            <a:spLocks/>
          </p:cNvSpPr>
          <p:nvPr/>
        </p:nvSpPr>
        <p:spPr bwMode="auto">
          <a:xfrm>
            <a:off x="2514600" y="22860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ru-RU" sz="4400" b="0"/>
              <a:t>U</a:t>
            </a:r>
            <a:endParaRPr lang="ru-RU" altLang="ru-RU" sz="4400" b="0"/>
          </a:p>
        </p:txBody>
      </p:sp>
      <p:sp>
        <p:nvSpPr>
          <p:cNvPr id="8197" name="Rectangle 5"/>
          <p:cNvSpPr>
            <a:spLocks/>
          </p:cNvSpPr>
          <p:nvPr/>
        </p:nvSpPr>
        <p:spPr bwMode="auto">
          <a:xfrm>
            <a:off x="2514600" y="30480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ru-RU" sz="4400" b="0"/>
              <a:t>R</a:t>
            </a:r>
            <a:endParaRPr lang="ru-RU" altLang="ru-RU" sz="4400" b="0"/>
          </a:p>
        </p:txBody>
      </p:sp>
      <p:sp>
        <p:nvSpPr>
          <p:cNvPr id="8198" name="Rectangle 6"/>
          <p:cNvSpPr>
            <a:spLocks/>
          </p:cNvSpPr>
          <p:nvPr/>
        </p:nvSpPr>
        <p:spPr bwMode="auto">
          <a:xfrm>
            <a:off x="1828800" y="26670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ru-RU" sz="4400" b="0"/>
              <a:t>=</a:t>
            </a:r>
            <a:endParaRPr lang="ru-RU" altLang="ru-RU" sz="4400" b="0"/>
          </a:p>
        </p:txBody>
      </p:sp>
      <p:sp>
        <p:nvSpPr>
          <p:cNvPr id="8199" name="Rectangle 7"/>
          <p:cNvSpPr>
            <a:spLocks/>
          </p:cNvSpPr>
          <p:nvPr/>
        </p:nvSpPr>
        <p:spPr bwMode="auto">
          <a:xfrm>
            <a:off x="2514600" y="23622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ru-RU" sz="4400" b="0"/>
              <a:t>_</a:t>
            </a:r>
            <a:endParaRPr lang="ru-RU" altLang="ru-RU" sz="4400" b="0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24193" r="26860" b="21326"/>
          <a:stretch>
            <a:fillRect/>
          </a:stretch>
        </p:blipFill>
        <p:spPr bwMode="auto">
          <a:xfrm>
            <a:off x="5105400" y="1143000"/>
            <a:ext cx="340836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4213" y="333375"/>
            <a:ext cx="7772400" cy="914400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Зависимость сопротивления металла от температуры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4294967295"/>
          </p:nvPr>
        </p:nvSpPr>
        <p:spPr>
          <a:xfrm>
            <a:off x="609600" y="2743200"/>
            <a:ext cx="4038600" cy="2895600"/>
          </a:xfrm>
        </p:spPr>
        <p:txBody>
          <a:bodyPr/>
          <a:lstStyle/>
          <a:p>
            <a:pPr marL="411163" eaLnBrk="1" hangingPunct="1">
              <a:buFont typeface="Wingdings" pitchFamily="2" charset="2"/>
              <a:buNone/>
            </a:pPr>
            <a:r>
              <a:rPr lang="ru-RU" altLang="ru-RU" sz="2400" smtClean="0"/>
              <a:t>С ростом температуры</a:t>
            </a:r>
          </a:p>
          <a:p>
            <a:pPr marL="411163" eaLnBrk="1" hangingPunct="1">
              <a:buFont typeface="Wingdings" pitchFamily="2" charset="2"/>
              <a:buNone/>
            </a:pPr>
            <a:r>
              <a:rPr lang="ru-RU" altLang="ru-RU" sz="2400" smtClean="0"/>
              <a:t>сопротивление металлов </a:t>
            </a:r>
          </a:p>
          <a:p>
            <a:pPr marL="411163" eaLnBrk="1" hangingPunct="1">
              <a:buFont typeface="Wingdings" pitchFamily="2" charset="2"/>
              <a:buNone/>
            </a:pPr>
            <a:r>
              <a:rPr lang="ru-RU" altLang="ru-RU" sz="2400" smtClean="0"/>
              <a:t>растет из-за увеличения</a:t>
            </a:r>
          </a:p>
          <a:p>
            <a:pPr marL="411163" eaLnBrk="1" hangingPunct="1">
              <a:buFont typeface="Wingdings" pitchFamily="2" charset="2"/>
              <a:buNone/>
            </a:pPr>
            <a:r>
              <a:rPr lang="ru-RU" altLang="ru-RU" sz="2400" smtClean="0"/>
              <a:t>амплитуды тепловых </a:t>
            </a:r>
          </a:p>
          <a:p>
            <a:pPr marL="411163" eaLnBrk="1" hangingPunct="1">
              <a:buFont typeface="Wingdings" pitchFamily="2" charset="2"/>
              <a:buNone/>
            </a:pPr>
            <a:r>
              <a:rPr lang="ru-RU" altLang="ru-RU" sz="2400" smtClean="0"/>
              <a:t>колебаний </a:t>
            </a:r>
          </a:p>
          <a:p>
            <a:pPr marL="411163" eaLnBrk="1" hangingPunct="1">
              <a:buFont typeface="Wingdings" pitchFamily="2" charset="2"/>
              <a:buNone/>
            </a:pPr>
            <a:r>
              <a:rPr lang="ru-RU" altLang="ru-RU" sz="2400" smtClean="0"/>
              <a:t>кристаллической решетки.</a:t>
            </a:r>
          </a:p>
          <a:p>
            <a:pPr marL="411163" eaLnBrk="1" hangingPunct="1"/>
            <a:endParaRPr lang="ru-RU" altLang="ru-RU" sz="2400" smtClean="0"/>
          </a:p>
          <a:p>
            <a:pPr marL="411163" eaLnBrk="1" hangingPunct="1"/>
            <a:endParaRPr lang="ru-RU" altLang="ru-RU" sz="240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5" r="5882" b="5084"/>
          <a:stretch>
            <a:fillRect/>
          </a:stretch>
        </p:blipFill>
        <p:spPr bwMode="auto">
          <a:xfrm>
            <a:off x="4800600" y="1752600"/>
            <a:ext cx="40798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Rectangle 5"/>
          <p:cNvSpPr>
            <a:spLocks/>
          </p:cNvSpPr>
          <p:nvPr/>
        </p:nvSpPr>
        <p:spPr bwMode="auto">
          <a:xfrm>
            <a:off x="914400" y="1784350"/>
            <a:ext cx="4419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3600" b="0"/>
              <a:t>ρ = ρ</a:t>
            </a:r>
            <a:r>
              <a:rPr lang="ru-RU" altLang="ru-RU" sz="2400" b="0"/>
              <a:t>0</a:t>
            </a:r>
            <a:r>
              <a:rPr lang="ru-RU" altLang="ru-RU" sz="3600" b="0"/>
              <a:t> (1+αt)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ru-RU" altLang="ru-RU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8975" y="306388"/>
            <a:ext cx="7772400" cy="914400"/>
          </a:xfrm>
        </p:spPr>
        <p:txBody>
          <a:bodyPr/>
          <a:lstStyle/>
          <a:p>
            <a:pPr eaLnBrk="1" hangingPunct="1"/>
            <a:r>
              <a:rPr lang="ru-RU" altLang="ru-RU" sz="3800" smtClean="0"/>
              <a:t>Сверхпроводимость</a:t>
            </a:r>
          </a:p>
        </p:txBody>
      </p:sp>
      <p:pic>
        <p:nvPicPr>
          <p:cNvPr id="10243" name="Содержимое 2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4" r="5814" b="6410"/>
          <a:stretch>
            <a:fillRect/>
          </a:stretch>
        </p:blipFill>
        <p:spPr>
          <a:xfrm>
            <a:off x="685800" y="1905000"/>
            <a:ext cx="4038600" cy="3200400"/>
          </a:xfrm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743200" y="990600"/>
            <a:ext cx="5702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0">
                <a:cs typeface="Arial" charset="0"/>
              </a:rPr>
              <a:t>Х. Каммерлинг-Оннес, 1911 г</a:t>
            </a:r>
          </a:p>
        </p:txBody>
      </p:sp>
      <p:sp>
        <p:nvSpPr>
          <p:cNvPr id="10245" name="AutoShape 6" descr="250px-Kamerlingh_portre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0246" name="AutoShape 8" descr="250px-Kamerlingh_portre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0247" name="AutoShape 10" descr="250px-Kamerlingh_portre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0248" name="AutoShape 12" descr="250px-Kamerlingh_portre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0249" name="AutoShape 14" descr="250px-Kamerlingh_portre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0250" name="Rectangle 4"/>
          <p:cNvSpPr>
            <a:spLocks noChangeArrowheads="1"/>
          </p:cNvSpPr>
          <p:nvPr/>
        </p:nvSpPr>
        <p:spPr bwMode="auto">
          <a:xfrm>
            <a:off x="5502275" y="2133600"/>
            <a:ext cx="2943225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400" b="0"/>
              <a:t>отсутствует сопротивление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b="0"/>
              <a:t>проводник не нагревается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b="0"/>
              <a:t>«выталкивает» магнитное поле из занимаемой им области (</a:t>
            </a:r>
            <a:r>
              <a:rPr lang="ru-RU" sz="2400" b="0">
                <a:hlinkClick r:id="rId3" action="ppaction://hlinkfile"/>
              </a:rPr>
              <a:t>эффект Мейснера</a:t>
            </a:r>
            <a:r>
              <a:rPr lang="ru-RU" sz="2400" b="0"/>
              <a:t>)</a:t>
            </a:r>
            <a:endParaRPr lang="ru-RU" altLang="ru-RU" sz="2400" b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ipiatil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625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3" descr="Картинки по запросу провода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1268" name="AutoShape 4" descr="Картинки по запросу провода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11269" name="Picture 5" descr="1664133_22e0bd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284538"/>
            <a:ext cx="5102225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Ijeksponirovanie_Izobrazhenie_2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4813"/>
            <a:ext cx="376713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68313" y="5661025"/>
            <a:ext cx="1508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hlinkClick r:id="rId5" action="ppaction://hlinksldjump"/>
              </a:rPr>
              <a:t>На главную</a:t>
            </a:r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371</TotalTime>
  <Words>690</Words>
  <Application>Microsoft Office PowerPoint</Application>
  <PresentationFormat>Экран (4:3)</PresentationFormat>
  <Paragraphs>167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5" baseType="lpstr">
      <vt:lpstr>Arial</vt:lpstr>
      <vt:lpstr>Garamond</vt:lpstr>
      <vt:lpstr>Wingdings</vt:lpstr>
      <vt:lpstr>Calibri</vt:lpstr>
      <vt:lpstr>Times New Roman</vt:lpstr>
      <vt:lpstr>Tahoma</vt:lpstr>
      <vt:lpstr>Adobe Garamond Pro Bold</vt:lpstr>
      <vt:lpstr>Verdana</vt:lpstr>
      <vt:lpstr>Край</vt:lpstr>
      <vt:lpstr>Электрический ток в средах</vt:lpstr>
      <vt:lpstr>Презентация PowerPoint</vt:lpstr>
      <vt:lpstr>Презентация PowerPoint</vt:lpstr>
      <vt:lpstr>Опыт Л.И.Мандельштама и  Н.Д.Папалекси</vt:lpstr>
      <vt:lpstr>Презентация PowerPoint</vt:lpstr>
      <vt:lpstr>Закон Ома</vt:lpstr>
      <vt:lpstr>Зависимость сопротивления металла от температуры</vt:lpstr>
      <vt:lpstr>Сверхпроводимость</vt:lpstr>
      <vt:lpstr>Презентация PowerPoint</vt:lpstr>
      <vt:lpstr>Презентация PowerPoint</vt:lpstr>
      <vt:lpstr>Электролиты - вещества, растворы или расплавы которых проводят электрический ток. Носителями свободных зарядов в электролитах являются положительно и отрицательно заряженные ионы. </vt:lpstr>
      <vt:lpstr>Электролитическая диссоциация - расщепление нейтральной молекулы на ионы. </vt:lpstr>
      <vt:lpstr>Презентация PowerPoint</vt:lpstr>
      <vt:lpstr>Вольт-амперная характеристика</vt:lpstr>
      <vt:lpstr>Зависимость сопротивления от температуры</vt:lpstr>
      <vt:lpstr>           Закон Фарадея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Вольт-амперная характеристика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Ток в вакууме</vt:lpstr>
      <vt:lpstr>Презентация PowerPoint</vt:lpstr>
      <vt:lpstr>Термоэлектронная эмиссия</vt:lpstr>
      <vt:lpstr>Вольт-амперная характеристика</vt:lpstr>
      <vt:lpstr>Вакуумный диод</vt:lpstr>
      <vt:lpstr>Вакуумный триод</vt:lpstr>
      <vt:lpstr>Электронно-лучевая трубка</vt:lpstr>
      <vt:lpstr>Электрический ток в газах</vt:lpstr>
      <vt:lpstr>Разряд - протекание тока через газ</vt:lpstr>
      <vt:lpstr>Презентация PowerPoint</vt:lpstr>
      <vt:lpstr>Зависимость проводимости от температуры.</vt:lpstr>
      <vt:lpstr>Вольт - амперная характеристика</vt:lpstr>
      <vt:lpstr>Презентация PowerPoint</vt:lpstr>
      <vt:lpstr>Презентация PowerPoint</vt:lpstr>
    </vt:vector>
  </TitlesOfParts>
  <Company>STL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Таня</cp:lastModifiedBy>
  <cp:revision>24</cp:revision>
  <dcterms:created xsi:type="dcterms:W3CDTF">2016-05-13T09:54:30Z</dcterms:created>
  <dcterms:modified xsi:type="dcterms:W3CDTF">2024-06-12T18:45:26Z</dcterms:modified>
</cp:coreProperties>
</file>