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94" r:id="rId2"/>
    <p:sldId id="280" r:id="rId3"/>
    <p:sldId id="281" r:id="rId4"/>
    <p:sldId id="282" r:id="rId5"/>
    <p:sldId id="283" r:id="rId6"/>
    <p:sldId id="286" r:id="rId7"/>
    <p:sldId id="288" r:id="rId8"/>
    <p:sldId id="290" r:id="rId9"/>
    <p:sldId id="285" r:id="rId10"/>
    <p:sldId id="289" r:id="rId11"/>
    <p:sldId id="293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20C13-2514-4D9C-8D4B-A10DA4FFD5A1}" type="datetime1">
              <a:rPr lang="ru-RU" smtClean="0"/>
              <a:t>21.04.2020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CC122-5347-4C75-98DE-0F72C4F2551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061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67CA5-ECF1-43FF-A31E-6BD9B21B57BB}" type="datetime1">
              <a:rPr lang="ru-RU" smtClean="0"/>
              <a:pPr/>
              <a:t>21.04.2020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Прямая соединительная линия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kumimoji="0" lang="ru-RU" noProof="0" dirty="0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042E67-0227-4BC3-82B0-5759BC2EE067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DCC9AE-B7F3-45CB-BB2E-3222B2AEBBC3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E58623-7ACF-43A9-B9A8-787CA2B0B620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DEFBE7-4C1B-4778-8B46-649E4193A0B2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CCFD91-7790-4468-A129-07AFFDDBA1C7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E41293-93E0-46D4-A151-C6BFE1D839E4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791C00-DC62-4142-9F6D-DA1C45AB977D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395BA2-92C5-4296-B336-F8334E18CE48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DBA5C4-3A0B-44F2-A553-77BCC15D81C0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  <a:p>
            <a:pPr lvl="1" rtl="0" eaLnBrk="1" latinLnBrk="0" hangingPunct="1"/>
            <a:r>
              <a:rPr lang="ru-RU" noProof="0" smtClean="0"/>
              <a:t>Второй уровень</a:t>
            </a:r>
          </a:p>
          <a:p>
            <a:pPr lvl="2" rtl="0" eaLnBrk="1" latinLnBrk="0" hangingPunct="1"/>
            <a:r>
              <a:rPr lang="ru-RU" noProof="0" smtClean="0"/>
              <a:t>Третий уровень</a:t>
            </a:r>
          </a:p>
          <a:p>
            <a:pPr lvl="3" rtl="0" eaLnBrk="1" latinLnBrk="0" hangingPunct="1"/>
            <a:r>
              <a:rPr lang="ru-RU" noProof="0" smtClean="0"/>
              <a:t>Четвертый уровень</a:t>
            </a:r>
          </a:p>
          <a:p>
            <a:pPr lvl="4" rtl="0" eaLnBrk="1" latinLnBrk="0" hangingPunct="1"/>
            <a:r>
              <a:rPr lang="ru-RU" noProof="0" smtClean="0"/>
              <a:t>Пятый уровень</a:t>
            </a:r>
            <a:endParaRPr kumimoji="0"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601DC2-C9FF-4CCB-9CA8-59247185429A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о скругленным и усеч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ru-RU" sz="1800" noProof="0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ru-RU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kumimoji="0"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00A0FC-F56C-4772-9C86-2C39F56A45E8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ru-R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ru-RU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7" name="Группа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Полилиния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ru-R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Полилиния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ru-RU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Группа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Полилиния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ru-RU" sz="1800" noProof="0" dirty="0"/>
                </a:p>
              </p:txBody>
            </p:sp>
            <p:sp>
              <p:nvSpPr>
                <p:cNvPr id="33" name="Полилиния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ru-RU" sz="1800" noProof="0" dirty="0"/>
                </a:p>
              </p:txBody>
            </p:sp>
          </p:grpSp>
        </p:grpSp>
      </p:grp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kumimoji="0" lang="ru-RU" noProof="0" dirty="0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ru-RU" noProof="0" dirty="0" smtClean="0"/>
              <a:t>Образец текста</a:t>
            </a:r>
          </a:p>
          <a:p>
            <a:pPr lvl="1" rtl="0" eaLnBrk="1" latinLnBrk="0" hangingPunct="1"/>
            <a:r>
              <a:rPr lang="ru-RU" noProof="0" dirty="0" smtClean="0"/>
              <a:t>Второй уровень</a:t>
            </a:r>
          </a:p>
          <a:p>
            <a:pPr lvl="2" rtl="0" eaLnBrk="1" latinLnBrk="0" hangingPunct="1"/>
            <a:r>
              <a:rPr lang="ru-RU" noProof="0" dirty="0" smtClean="0"/>
              <a:t>Третий уровень</a:t>
            </a:r>
          </a:p>
          <a:p>
            <a:pPr lvl="3" rtl="0" eaLnBrk="1" latinLnBrk="0" hangingPunct="1"/>
            <a:r>
              <a:rPr lang="ru-RU" noProof="0" dirty="0" smtClean="0"/>
              <a:t>Четвертый уровень</a:t>
            </a:r>
          </a:p>
          <a:p>
            <a:pPr lvl="4" rtl="0" eaLnBrk="1" latinLnBrk="0" hangingPunct="1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E2826595-62FB-4CCD-B121-F144066977C5}" type="datetime1">
              <a:rPr lang="ru-RU" noProof="0" smtClean="0"/>
              <a:t>21.04.2020</a:t>
            </a:fld>
            <a:endParaRPr lang="ru-RU" noProof="0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99736"/>
            <a:ext cx="1190148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Презентация к уроку математики на тему: </a:t>
            </a:r>
            <a:r>
              <a:rPr lang="ru-RU" dirty="0" smtClean="0">
                <a:solidFill>
                  <a:srgbClr val="C00000"/>
                </a:solidFill>
              </a:rPr>
              <a:t>«Прибавление и вычитание числа 6»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450" y="3614298"/>
            <a:ext cx="10472928" cy="2172139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Подготовила: учитель начальных классов ЧУ ОО «СОШ «Виктория» КАМЕНКО Л.Н.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3086"/>
            <a:ext cx="3463141" cy="329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228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5" y="1009005"/>
            <a:ext cx="10582187" cy="767041"/>
          </a:xfrm>
        </p:spPr>
        <p:txBody>
          <a:bodyPr/>
          <a:lstStyle/>
          <a:p>
            <a:r>
              <a:rPr lang="ru-RU" sz="4800" dirty="0" smtClean="0"/>
              <a:t>Решим задачу № 7 на стр.76.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5" y="2092568"/>
            <a:ext cx="10363200" cy="4440115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6 + 4 = 10 (</a:t>
            </a:r>
            <a:r>
              <a:rPr lang="ru-RU" sz="4400" b="1" dirty="0" err="1">
                <a:solidFill>
                  <a:srgbClr val="C00000"/>
                </a:solidFill>
                <a:latin typeface="+mj-lt"/>
              </a:rPr>
              <a:t>ц</a:t>
            </a:r>
            <a:r>
              <a:rPr lang="ru-RU" sz="4400" b="1" dirty="0" err="1" smtClean="0">
                <a:solidFill>
                  <a:srgbClr val="C00000"/>
                </a:solidFill>
                <a:latin typeface="+mj-lt"/>
              </a:rPr>
              <a:t>в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.)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  <a:p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Ответ: 10 цветов.</a:t>
            </a:r>
          </a:p>
          <a:p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Придумай к этой картинке задачу на вычитание.</a:t>
            </a:r>
          </a:p>
          <a:p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6 – 4 = 2 (т.)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  <a:p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Ответ: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на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 2 тюльпана.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030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" y="508000"/>
            <a:ext cx="11760200" cy="1620838"/>
          </a:xfrm>
        </p:spPr>
        <p:txBody>
          <a:bodyPr/>
          <a:lstStyle/>
          <a:p>
            <a:r>
              <a:rPr lang="ru-RU" sz="7200" dirty="0" smtClean="0">
                <a:latin typeface="Calibri Light" panose="020F0302020204030204" pitchFamily="34" charset="0"/>
              </a:rPr>
              <a:t>        Ребята, вы молодцы!</a:t>
            </a:r>
            <a:endParaRPr lang="ru-RU" sz="7200" dirty="0">
              <a:latin typeface="Calibri Light" panose="020F030202020403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C00000"/>
                </a:solidFill>
              </a:rPr>
              <a:t>           Спасибо за урок!</a:t>
            </a:r>
            <a:endParaRPr lang="ru-RU" sz="6000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923" y="2395765"/>
            <a:ext cx="9141777" cy="429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3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Устная разминка: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92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8000" dirty="0" smtClean="0">
                <a:solidFill>
                  <a:srgbClr val="C00000"/>
                </a:solidFill>
              </a:rPr>
              <a:t>7, 5, 4, 8, 10, 16.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Перед вами ряд чисел. Выполните задания:</a:t>
            </a:r>
          </a:p>
          <a:p>
            <a:pPr marL="914400" indent="-914400">
              <a:buAutoNum type="arabicPeriod"/>
            </a:pPr>
            <a:r>
              <a:rPr lang="ru-RU" sz="4800" dirty="0" smtClean="0">
                <a:solidFill>
                  <a:srgbClr val="002060"/>
                </a:solidFill>
              </a:rPr>
              <a:t>Увеличить на 3. Записать.</a:t>
            </a:r>
          </a:p>
          <a:p>
            <a:pPr marL="914400" indent="-914400">
              <a:buAutoNum type="arabicPeriod"/>
            </a:pPr>
            <a:r>
              <a:rPr lang="ru-RU" sz="4800" dirty="0" smtClean="0">
                <a:solidFill>
                  <a:srgbClr val="002060"/>
                </a:solidFill>
              </a:rPr>
              <a:t>Уменьшить на 4. Записать.</a:t>
            </a:r>
          </a:p>
          <a:p>
            <a:pPr marL="914400" indent="-914400">
              <a:buAutoNum type="arabicPeriod"/>
            </a:pPr>
            <a:endParaRPr lang="ru-RU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53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832676"/>
            <a:ext cx="11096625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Проверьте, правильно ли вы выполнили задание?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388972"/>
            <a:ext cx="10972800" cy="393562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8000" dirty="0" smtClean="0">
                <a:solidFill>
                  <a:srgbClr val="C00000"/>
                </a:solidFill>
              </a:rPr>
              <a:t>10, 8, 7, 11, 13, 19.</a:t>
            </a:r>
          </a:p>
          <a:p>
            <a:pPr marL="514350" indent="-514350">
              <a:buAutoNum type="arabicPeriod"/>
            </a:pPr>
            <a:r>
              <a:rPr lang="ru-RU" sz="8000" dirty="0" smtClean="0">
                <a:solidFill>
                  <a:srgbClr val="C00000"/>
                </a:solidFill>
              </a:rPr>
              <a:t> 3, 1, 0, 4, 6, 12.</a:t>
            </a:r>
            <a:endParaRPr lang="ru-RU" sz="8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406" y="584476"/>
            <a:ext cx="10972800" cy="251295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8 + 3 =11</a:t>
            </a:r>
            <a:r>
              <a:rPr lang="ru-RU" sz="4000" dirty="0" smtClean="0"/>
              <a:t>? Как решили этот пример?</a:t>
            </a:r>
            <a:br>
              <a:rPr lang="ru-RU" sz="4000" dirty="0" smtClean="0"/>
            </a:br>
            <a:r>
              <a:rPr lang="ru-RU" sz="4000" dirty="0" smtClean="0"/>
              <a:t>    2  1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>
                <a:solidFill>
                  <a:srgbClr val="C00000"/>
                </a:solidFill>
              </a:rPr>
              <a:t>8 + 2 +1= 11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/>
              <a:t> </a:t>
            </a:r>
            <a:r>
              <a:rPr lang="ru-RU" sz="4000" dirty="0" smtClean="0"/>
              <a:t> 10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698" y="3220995"/>
            <a:ext cx="11368216" cy="34681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5 + 6 = ?        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Прибавляем по частям!</a:t>
            </a:r>
          </a:p>
          <a:p>
            <a:pPr marL="0" indent="0">
              <a:buNone/>
            </a:pPr>
            <a:r>
              <a:rPr lang="ru-RU" sz="4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5  1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5 + 5 + 1 = 11</a:t>
            </a:r>
          </a:p>
          <a:p>
            <a:pPr marL="0" indent="0">
              <a:buNone/>
            </a:pPr>
            <a:r>
              <a:rPr lang="ru-RU" sz="4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10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45276" y="1178011"/>
            <a:ext cx="148281" cy="20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482811" y="1178011"/>
            <a:ext cx="189470" cy="2059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1521512" y="3939343"/>
            <a:ext cx="234778" cy="2842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8692737">
            <a:off x="829965" y="1490640"/>
            <a:ext cx="1260389" cy="1046205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8692737">
            <a:off x="829964" y="4794837"/>
            <a:ext cx="1260389" cy="1046205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919416" y="3939343"/>
            <a:ext cx="237997" cy="2842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04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4047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Учебник стр. 75 № 3 (с устным объяснением).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425631"/>
            <a:ext cx="10972800" cy="4389120"/>
          </a:xfrm>
        </p:spPr>
        <p:txBody>
          <a:bodyPr/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Запиши в тетрадь. Выучи наизусть!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5 + 6 = 11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6 + 6 = 12</a:t>
            </a:r>
          </a:p>
          <a:p>
            <a:pPr marL="0" indent="0">
              <a:buNone/>
            </a:pPr>
            <a:r>
              <a:rPr lang="ru-RU" sz="40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7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 + 6 = 13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8 + 6 = 14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9 + 6 =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15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)</a:t>
            </a:r>
            <a:endParaRPr lang="ru-RU" sz="4000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21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685800"/>
            <a:ext cx="10363200" cy="1420906"/>
          </a:xfrm>
        </p:spPr>
        <p:txBody>
          <a:bodyPr/>
          <a:lstStyle/>
          <a:p>
            <a:r>
              <a:rPr lang="ru-RU" sz="5400" dirty="0" smtClean="0"/>
              <a:t>Проверим себя:</a:t>
            </a:r>
            <a:r>
              <a:rPr lang="ru-RU" sz="5400" b="0" dirty="0" smtClean="0"/>
              <a:t> </a:t>
            </a:r>
            <a:r>
              <a:rPr lang="ru-RU" sz="4400" b="0" dirty="0" smtClean="0"/>
              <a:t>запиши примеры в тетрадь и реши их</a:t>
            </a:r>
            <a:endParaRPr lang="ru-RU" sz="4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31246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6 + 6 =                    11 – 4 = </a:t>
            </a:r>
          </a:p>
          <a:p>
            <a:r>
              <a:rPr lang="ru-RU" sz="5400" b="1" dirty="0">
                <a:solidFill>
                  <a:srgbClr val="C00000"/>
                </a:solidFill>
              </a:rPr>
              <a:t>9</a:t>
            </a:r>
            <a:r>
              <a:rPr lang="ru-RU" sz="5400" b="1" dirty="0" smtClean="0">
                <a:solidFill>
                  <a:srgbClr val="C00000"/>
                </a:solidFill>
              </a:rPr>
              <a:t> - 5 =                     7 + 6 = </a:t>
            </a:r>
          </a:p>
          <a:p>
            <a:r>
              <a:rPr lang="ru-RU" sz="5400" b="1" dirty="0">
                <a:solidFill>
                  <a:srgbClr val="C00000"/>
                </a:solidFill>
              </a:rPr>
              <a:t>4</a:t>
            </a:r>
            <a:r>
              <a:rPr lang="ru-RU" sz="5400" b="1" dirty="0" smtClean="0">
                <a:solidFill>
                  <a:srgbClr val="C00000"/>
                </a:solidFill>
              </a:rPr>
              <a:t> + 9 =                    12 – 4 =</a:t>
            </a:r>
          </a:p>
          <a:p>
            <a:r>
              <a:rPr lang="ru-RU" sz="5400" b="1" dirty="0" smtClean="0">
                <a:solidFill>
                  <a:srgbClr val="C00000"/>
                </a:solidFill>
              </a:rPr>
              <a:t>17 + 2 =                  9 + 6 =</a:t>
            </a:r>
          </a:p>
        </p:txBody>
      </p:sp>
    </p:spTree>
    <p:extLst>
      <p:ext uri="{BB962C8B-B14F-4D97-AF65-F5344CB8AC3E}">
        <p14:creationId xmlns:p14="http://schemas.microsoft.com/office/powerpoint/2010/main" val="217059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398" y="571500"/>
            <a:ext cx="10363200" cy="1095741"/>
          </a:xfrm>
        </p:spPr>
        <p:txBody>
          <a:bodyPr/>
          <a:lstStyle/>
          <a:p>
            <a:r>
              <a:rPr lang="ru-RU" sz="5400" dirty="0" smtClean="0">
                <a:solidFill>
                  <a:srgbClr val="455F51"/>
                </a:solidFill>
              </a:rPr>
              <a:t>Проверьте себя: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3"/>
            <a:ext cx="10363200" cy="3669759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C0CF3A">
                  <a:lumMod val="50000"/>
                </a:srgbClr>
              </a:buClr>
            </a:pPr>
            <a:r>
              <a:rPr lang="ru-RU" sz="5400" b="1" dirty="0">
                <a:solidFill>
                  <a:srgbClr val="C00000"/>
                </a:solidFill>
              </a:rPr>
              <a:t>6 + 6 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12 </a:t>
            </a:r>
            <a:r>
              <a:rPr lang="ru-RU" sz="5400" b="1" dirty="0" smtClean="0">
                <a:solidFill>
                  <a:srgbClr val="C00000"/>
                </a:solidFill>
              </a:rPr>
              <a:t>                11 </a:t>
            </a:r>
            <a:r>
              <a:rPr lang="ru-RU" sz="5400" b="1" dirty="0">
                <a:solidFill>
                  <a:srgbClr val="C00000"/>
                </a:solidFill>
              </a:rPr>
              <a:t>– 4 </a:t>
            </a:r>
            <a:r>
              <a:rPr lang="ru-RU" sz="5400" b="1" dirty="0" smtClean="0">
                <a:solidFill>
                  <a:srgbClr val="C00000"/>
                </a:solidFill>
              </a:rPr>
              <a:t>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7 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buClr>
                <a:srgbClr val="C0CF3A">
                  <a:lumMod val="50000"/>
                </a:srgbClr>
              </a:buClr>
            </a:pPr>
            <a:r>
              <a:rPr lang="ru-RU" sz="5400" b="1" dirty="0">
                <a:solidFill>
                  <a:srgbClr val="C00000"/>
                </a:solidFill>
              </a:rPr>
              <a:t>9 - 5 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4  </a:t>
            </a:r>
            <a:r>
              <a:rPr lang="ru-RU" sz="5400" b="1" dirty="0" smtClean="0">
                <a:solidFill>
                  <a:srgbClr val="C00000"/>
                </a:solidFill>
              </a:rPr>
              <a:t>                  </a:t>
            </a:r>
            <a:r>
              <a:rPr lang="ru-RU" sz="5400" b="1" dirty="0">
                <a:solidFill>
                  <a:srgbClr val="C00000"/>
                </a:solidFill>
              </a:rPr>
              <a:t>7 + 6 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13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buClr>
                <a:srgbClr val="C0CF3A">
                  <a:lumMod val="50000"/>
                </a:srgbClr>
              </a:buClr>
            </a:pPr>
            <a:r>
              <a:rPr lang="ru-RU" sz="5400" b="1" dirty="0">
                <a:solidFill>
                  <a:srgbClr val="C00000"/>
                </a:solidFill>
              </a:rPr>
              <a:t>4 + 9 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13</a:t>
            </a:r>
            <a:r>
              <a:rPr lang="ru-RU" sz="5400" b="1" dirty="0" smtClean="0">
                <a:solidFill>
                  <a:srgbClr val="C00000"/>
                </a:solidFill>
              </a:rPr>
              <a:t>                 12 </a:t>
            </a:r>
            <a:r>
              <a:rPr lang="ru-RU" sz="5400" b="1" dirty="0">
                <a:solidFill>
                  <a:srgbClr val="C00000"/>
                </a:solidFill>
              </a:rPr>
              <a:t>– 4 </a:t>
            </a:r>
            <a:r>
              <a:rPr lang="ru-RU" sz="5400" b="1" dirty="0" smtClean="0">
                <a:solidFill>
                  <a:srgbClr val="C00000"/>
                </a:solidFill>
              </a:rPr>
              <a:t>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8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buClr>
                <a:srgbClr val="C0CF3A">
                  <a:lumMod val="50000"/>
                </a:srgbClr>
              </a:buClr>
            </a:pPr>
            <a:r>
              <a:rPr lang="ru-RU" sz="5400" b="1" dirty="0">
                <a:solidFill>
                  <a:srgbClr val="C00000"/>
                </a:solidFill>
              </a:rPr>
              <a:t>17 + 2 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19 </a:t>
            </a:r>
            <a:r>
              <a:rPr lang="ru-RU" sz="5400" b="1" dirty="0" smtClean="0">
                <a:solidFill>
                  <a:srgbClr val="C00000"/>
                </a:solidFill>
              </a:rPr>
              <a:t>              9 </a:t>
            </a:r>
            <a:r>
              <a:rPr lang="ru-RU" sz="5400" b="1" dirty="0">
                <a:solidFill>
                  <a:srgbClr val="C00000"/>
                </a:solidFill>
              </a:rPr>
              <a:t>+ 6 </a:t>
            </a:r>
            <a:r>
              <a:rPr lang="ru-RU" sz="5400" b="1" dirty="0" smtClean="0">
                <a:solidFill>
                  <a:srgbClr val="C00000"/>
                </a:solidFill>
              </a:rPr>
              <a:t>=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15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64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390" y="624471"/>
            <a:ext cx="10968190" cy="713676"/>
          </a:xfrm>
        </p:spPr>
        <p:txBody>
          <a:bodyPr/>
          <a:lstStyle/>
          <a:p>
            <a:r>
              <a:rPr lang="ru-RU" sz="4000" b="0" dirty="0" smtClean="0"/>
              <a:t>Вспомним, как вычитать по частям:</a:t>
            </a:r>
            <a:endParaRPr lang="ru-RU" sz="40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3390" y="1616927"/>
            <a:ext cx="11626112" cy="5241073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rgbClr val="C00000"/>
                </a:solidFill>
                <a:latin typeface="+mj-lt"/>
              </a:rPr>
              <a:t>12 – 4 = ?</a:t>
            </a:r>
          </a:p>
          <a:p>
            <a:r>
              <a:rPr lang="ru-RU" sz="35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3500" b="1" dirty="0" smtClean="0">
                <a:solidFill>
                  <a:srgbClr val="C00000"/>
                </a:solidFill>
                <a:latin typeface="+mj-lt"/>
              </a:rPr>
              <a:t>     2   2</a:t>
            </a:r>
          </a:p>
          <a:p>
            <a:r>
              <a:rPr lang="ru-RU" sz="3500" b="1" dirty="0" smtClean="0">
                <a:solidFill>
                  <a:srgbClr val="C00000"/>
                </a:solidFill>
                <a:latin typeface="+mj-lt"/>
              </a:rPr>
              <a:t>12 – 2 – 2 = 8</a:t>
            </a:r>
          </a:p>
          <a:p>
            <a:r>
              <a:rPr lang="ru-RU" sz="35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3500" b="1" dirty="0" smtClean="0">
                <a:solidFill>
                  <a:srgbClr val="C00000"/>
                </a:solidFill>
                <a:latin typeface="+mj-lt"/>
              </a:rPr>
              <a:t>   10</a:t>
            </a:r>
            <a:endParaRPr lang="ru-RU" sz="3500" b="1" dirty="0">
              <a:solidFill>
                <a:srgbClr val="C00000"/>
              </a:solidFill>
              <a:latin typeface="+mj-lt"/>
            </a:endParaRPr>
          </a:p>
          <a:p>
            <a:r>
              <a:rPr lang="ru-RU" sz="4300" b="1" dirty="0" smtClean="0">
                <a:ln w="635">
                  <a:noFill/>
                </a:ln>
                <a:solidFill>
                  <a:srgbClr val="455F51"/>
                </a:solidFill>
                <a:latin typeface="Century Gothic" panose="020B0502020202020204"/>
                <a:ea typeface="+mj-ea"/>
                <a:cs typeface="+mj-cs"/>
              </a:rPr>
              <a:t>Учимся вычитать  </a:t>
            </a:r>
            <a:r>
              <a:rPr lang="ru-RU" sz="4300" b="1" dirty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6 </a:t>
            </a:r>
            <a:r>
              <a:rPr lang="ru-RU" sz="4300" b="1" dirty="0">
                <a:ln w="635">
                  <a:noFill/>
                </a:ln>
                <a:solidFill>
                  <a:srgbClr val="455F51"/>
                </a:solidFill>
                <a:latin typeface="Century Gothic" panose="020B0502020202020204"/>
                <a:ea typeface="+mj-ea"/>
                <a:cs typeface="+mj-cs"/>
              </a:rPr>
              <a:t>по частям</a:t>
            </a:r>
            <a:r>
              <a:rPr lang="ru-RU" sz="4300" b="1" dirty="0" smtClean="0">
                <a:ln w="635">
                  <a:noFill/>
                </a:ln>
                <a:solidFill>
                  <a:srgbClr val="455F51"/>
                </a:solidFill>
                <a:latin typeface="Century Gothic" panose="020B0502020202020204"/>
                <a:ea typeface="+mj-ea"/>
                <a:cs typeface="+mj-cs"/>
              </a:rPr>
              <a:t>!</a:t>
            </a:r>
            <a:endParaRPr lang="ru-RU" sz="4300" b="1" dirty="0">
              <a:ln w="635">
                <a:noFill/>
              </a:ln>
              <a:solidFill>
                <a:srgbClr val="455F51"/>
              </a:solidFill>
              <a:latin typeface="Century Gothic" panose="020B0502020202020204"/>
              <a:ea typeface="+mj-ea"/>
              <a:cs typeface="+mj-cs"/>
            </a:endParaRPr>
          </a:p>
          <a:p>
            <a:r>
              <a:rPr lang="ru-RU" sz="4800" b="1" dirty="0" smtClean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14 – 6 = ?</a:t>
            </a:r>
          </a:p>
          <a:p>
            <a:r>
              <a:rPr lang="ru-RU" sz="4800" b="1" dirty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 </a:t>
            </a:r>
            <a:r>
              <a:rPr lang="ru-RU" sz="4800" b="1" dirty="0" smtClean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     4  2</a:t>
            </a:r>
          </a:p>
          <a:p>
            <a:r>
              <a:rPr lang="ru-RU" sz="4800" b="1" dirty="0" smtClean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14 – 4 – 2 = 8</a:t>
            </a:r>
          </a:p>
          <a:p>
            <a:r>
              <a:rPr lang="ru-RU" sz="4800" b="1" dirty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 </a:t>
            </a:r>
            <a:r>
              <a:rPr lang="ru-RU" sz="4800" b="1" dirty="0" smtClean="0">
                <a:ln w="635">
                  <a:noFill/>
                </a:ln>
                <a:solidFill>
                  <a:srgbClr val="C00000"/>
                </a:solidFill>
                <a:latin typeface="Century Gothic" panose="020B0502020202020204"/>
                <a:ea typeface="+mj-ea"/>
                <a:cs typeface="+mj-cs"/>
              </a:rPr>
              <a:t>   10</a:t>
            </a:r>
            <a:endParaRPr lang="ru-RU" sz="4800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404752" y="4673917"/>
            <a:ext cx="189470" cy="2059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099952" y="1943728"/>
            <a:ext cx="189470" cy="2059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404752" y="1943728"/>
            <a:ext cx="222421" cy="245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801959" y="4681809"/>
            <a:ext cx="198211" cy="2324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8293846">
            <a:off x="659227" y="5166700"/>
            <a:ext cx="1260389" cy="1046205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8692737">
            <a:off x="436700" y="2014865"/>
            <a:ext cx="1260389" cy="1046205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581" y="1257576"/>
            <a:ext cx="3758419" cy="454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14338" y="1220021"/>
            <a:ext cx="11658600" cy="1923229"/>
          </a:xfrm>
        </p:spPr>
        <p:txBody>
          <a:bodyPr/>
          <a:lstStyle/>
          <a:p>
            <a:pPr algn="ctr"/>
            <a:r>
              <a:rPr lang="ru-RU" dirty="0" smtClean="0"/>
              <a:t>Решим задачу № 6 в у</a:t>
            </a:r>
            <a:r>
              <a:rPr lang="ru-RU" dirty="0" smtClean="0"/>
              <a:t>чебнике на </a:t>
            </a:r>
            <a:r>
              <a:rPr lang="ru-RU" dirty="0" smtClean="0"/>
              <a:t>стр. </a:t>
            </a:r>
            <a:r>
              <a:rPr lang="ru-RU" dirty="0" smtClean="0"/>
              <a:t>76.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369613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Положил –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6</a:t>
            </a:r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т.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Осталось положить –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3</a:t>
            </a:r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т.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Будет - ?  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6 + 3 = 9 </a:t>
            </a:r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(т.)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Ответ: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тетрадей.</a:t>
            </a:r>
            <a:endParaRPr lang="ru-RU" sz="4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1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 мозгового штурма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5_TF03460637.potx" id="{F42726C0-6660-44EB-84CB-9AAEF4C07D5F}" vid="{C5E20908-8830-4429-B2D1-54A91E0450D7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Деловая презентация для мозгового штурма</Template>
  <TotalTime>688</TotalTime>
  <Words>396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Century Gothic</vt:lpstr>
      <vt:lpstr>Palatino Linotype</vt:lpstr>
      <vt:lpstr>Wingdings 2</vt:lpstr>
      <vt:lpstr>Презентация мозгового штурма</vt:lpstr>
      <vt:lpstr>Презентация к уроку математики на тему: «Прибавление и вычитание числа 6»</vt:lpstr>
      <vt:lpstr>Устная разминка:</vt:lpstr>
      <vt:lpstr>Проверьте, правильно ли вы выполнили задание?</vt:lpstr>
      <vt:lpstr>8 + 3 =11? Как решили этот пример?     2  1 8 + 2 +1= 11   10</vt:lpstr>
      <vt:lpstr>Учебник стр. 75 № 3 (с устным объяснением).</vt:lpstr>
      <vt:lpstr>Проверим себя: запиши примеры в тетрадь и реши их</vt:lpstr>
      <vt:lpstr>Проверьте себя:</vt:lpstr>
      <vt:lpstr>Вспомним, как вычитать по частям:</vt:lpstr>
      <vt:lpstr>Решим задачу № 6 в учебнике на стр. 76.              </vt:lpstr>
      <vt:lpstr>Решим задачу № 7 на стр.76.</vt:lpstr>
      <vt:lpstr>        Ребята, вы молодцы!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Устная разминка:</dc:title>
  <dc:creator>Бетта</dc:creator>
  <cp:lastModifiedBy>Бетта</cp:lastModifiedBy>
  <cp:revision>33</cp:revision>
  <dcterms:created xsi:type="dcterms:W3CDTF">2020-03-30T18:05:04Z</dcterms:created>
  <dcterms:modified xsi:type="dcterms:W3CDTF">2020-04-21T20:45:02Z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