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66" r:id="rId3"/>
    <p:sldId id="367" r:id="rId4"/>
    <p:sldId id="293" r:id="rId5"/>
    <p:sldId id="350" r:id="rId6"/>
    <p:sldId id="296" r:id="rId7"/>
    <p:sldId id="343" r:id="rId8"/>
    <p:sldId id="391" r:id="rId9"/>
    <p:sldId id="351" r:id="rId10"/>
    <p:sldId id="302" r:id="rId11"/>
    <p:sldId id="352" r:id="rId12"/>
    <p:sldId id="304" r:id="rId13"/>
    <p:sldId id="353" r:id="rId14"/>
    <p:sldId id="306" r:id="rId15"/>
    <p:sldId id="396" r:id="rId16"/>
    <p:sldId id="305" r:id="rId17"/>
    <p:sldId id="374" r:id="rId18"/>
    <p:sldId id="344" r:id="rId19"/>
    <p:sldId id="368" r:id="rId20"/>
    <p:sldId id="375" r:id="rId21"/>
    <p:sldId id="354" r:id="rId22"/>
    <p:sldId id="346" r:id="rId23"/>
    <p:sldId id="313" r:id="rId24"/>
    <p:sldId id="356" r:id="rId25"/>
    <p:sldId id="392" r:id="rId26"/>
    <p:sldId id="370" r:id="rId27"/>
    <p:sldId id="371" r:id="rId28"/>
    <p:sldId id="372" r:id="rId29"/>
    <p:sldId id="332" r:id="rId30"/>
    <p:sldId id="393" r:id="rId31"/>
    <p:sldId id="394" r:id="rId32"/>
    <p:sldId id="395" r:id="rId33"/>
    <p:sldId id="348" r:id="rId34"/>
    <p:sldId id="333" r:id="rId35"/>
    <p:sldId id="373" r:id="rId36"/>
    <p:sldId id="308" r:id="rId37"/>
    <p:sldId id="309" r:id="rId38"/>
    <p:sldId id="310" r:id="rId39"/>
    <p:sldId id="385" r:id="rId40"/>
    <p:sldId id="386" r:id="rId41"/>
    <p:sldId id="390" r:id="rId42"/>
    <p:sldId id="389" r:id="rId43"/>
  </p:sldIdLst>
  <p:sldSz cx="9144000" cy="6858000" type="screen4x3"/>
  <p:notesSz cx="6858000" cy="9144000"/>
  <p:defaultTextStyle>
    <a:defPPr>
      <a:defRPr lang="ru-RU"/>
    </a:defPPr>
    <a:lvl1pPr algn="l" rtl="0" fontAlgn="base">
      <a:lnSpc>
        <a:spcPct val="90000"/>
      </a:lnSpc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defRPr sz="24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lnSpc>
        <a:spcPct val="90000"/>
      </a:lnSpc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defRPr sz="24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lnSpc>
        <a:spcPct val="90000"/>
      </a:lnSpc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defRPr sz="24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lnSpc>
        <a:spcPct val="90000"/>
      </a:lnSpc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defRPr sz="24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lnSpc>
        <a:spcPct val="90000"/>
      </a:lnSpc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defRPr sz="24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6600FF"/>
    <a:srgbClr val="FFE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C3C0-B85C-4EE1-9E08-54C87F9F0AB2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1526-6CD0-4BE2-B589-2DA1BFAB7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0DDB-30A3-489E-A345-7E2AA69C422B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CAF4-7C3A-4B92-AAD1-D3ABC1EEE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DCBC-E859-4DC9-9674-F9E1729F753A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DCEE-92CD-48EF-B262-B15B4F66B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A3EF68-B7A8-440C-8F35-9C7DEC7965A1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42A526-2890-4084-BB28-F91CB7B0B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0E9CC-8877-4EC6-BA53-ED877EE4E289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AD357-94C0-4E0A-BC6C-FB397A732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6009-5BB2-43C6-AAFB-1BDFD3457A12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A7CB-FFF8-4A7D-B020-1D7AF5819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AC28-C018-4FE4-8044-710426DE9A73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5AF2-03C7-42B7-9850-22F4C74C1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B4CF1B-1EA1-4202-91A3-F525B2000A71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41FF20-3003-46D0-8CD2-10BD2DC02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645C-2E20-40A7-B56D-C35A6618D938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E28D-8EC1-4B15-AE6C-6E8CFFFE2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F3CF53-CE50-4B72-B8C3-CE77BACD5C7C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DFE67-2C14-44C8-94B2-561BCE840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46ADA5-CC1A-41DA-AE52-B40E5FA8A725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CB4C02-CB56-4CCC-AB43-861AB2427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4E2D31-E5F6-4A6F-AC18-C51BF797BB09}" type="datetimeFigureOut">
              <a:rPr lang="ru-RU"/>
              <a:pPr>
                <a:defRPr/>
              </a:pPr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D9710E-9C03-4B09-8B86-03D1236F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1" r:id="rId4"/>
    <p:sldLayoutId id="2147483790" r:id="rId5"/>
    <p:sldLayoutId id="2147483795" r:id="rId6"/>
    <p:sldLayoutId id="2147483789" r:id="rId7"/>
    <p:sldLayoutId id="2147483796" r:id="rId8"/>
    <p:sldLayoutId id="2147483797" r:id="rId9"/>
    <p:sldLayoutId id="2147483788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76463"/>
            <a:ext cx="8258204" cy="3252801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None/>
            </a:pPr>
            <a:r>
              <a:rPr lang="ru-RU" sz="3600" b="1" i="1" dirty="0">
                <a:solidFill>
                  <a:srgbClr val="000000"/>
                </a:solidFill>
                <a:latin typeface="Arial"/>
                <a:ea typeface="Calibri"/>
              </a:rPr>
              <a:t>«…У школьного мела, у стен дворца и у стен пирамиды один источник, одна основа</a:t>
            </a:r>
            <a:r>
              <a:rPr lang="ru-RU" sz="3600" b="1" i="1" dirty="0" smtClean="0">
                <a:solidFill>
                  <a:srgbClr val="000000"/>
                </a:solidFill>
                <a:latin typeface="Arial"/>
                <a:ea typeface="Calibri"/>
              </a:rPr>
              <a:t>….»</a:t>
            </a:r>
          </a:p>
          <a:p>
            <a:pPr algn="r" eaLnBrk="1" hangingPunct="1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Автор неизвестен     </a:t>
            </a:r>
          </a:p>
          <a:p>
            <a:pPr algn="r" eaLnBrk="1" hangingPunct="1"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 вещество</a:t>
            </a:r>
            <a:r>
              <a:rPr lang="ru-RU" sz="5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r" eaLnBrk="1" hangingPunct="1"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2844" y="2764880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357694"/>
            <a:ext cx="3357692" cy="223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689264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85728"/>
            <a:ext cx="3500462" cy="220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соли угольной кислоты	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Соли угольной кислоты  называются …….</a:t>
            </a:r>
          </a:p>
          <a:p>
            <a:pPr algn="ctr">
              <a:buNone/>
            </a:pPr>
            <a:r>
              <a:rPr lang="ru-RU" sz="4000" b="1" dirty="0" smtClean="0"/>
              <a:t>– карбонатами</a:t>
            </a:r>
            <a:endParaRPr lang="en-US" sz="4000" b="1" dirty="0" smtClean="0"/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состав 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катион металла +  анион </a:t>
            </a:r>
            <a:r>
              <a:rPr lang="ru-RU" sz="3200" b="1" i="1" dirty="0" smtClean="0"/>
              <a:t>CO</a:t>
            </a:r>
            <a:r>
              <a:rPr lang="ru-RU" sz="3200" b="1" i="1" baseline="-25000" dirty="0" smtClean="0"/>
              <a:t>3</a:t>
            </a:r>
            <a:r>
              <a:rPr lang="ru-RU" sz="3200" b="1" i="1" baseline="30000" dirty="0" smtClean="0"/>
              <a:t>2-</a:t>
            </a:r>
            <a:endParaRPr lang="en-US" sz="3200" b="1" i="1" baseline="30000" dirty="0" smtClean="0"/>
          </a:p>
          <a:p>
            <a:pPr>
              <a:buNone/>
            </a:pPr>
            <a:r>
              <a:rPr lang="ru-RU" b="1" i="1" baseline="30000" dirty="0" smtClean="0"/>
              <a:t>    </a:t>
            </a:r>
          </a:p>
          <a:p>
            <a:pPr>
              <a:buNone/>
            </a:pPr>
            <a:endParaRPr lang="ru-RU" b="1" i="1" baseline="30000" dirty="0" smtClean="0"/>
          </a:p>
          <a:p>
            <a:pPr>
              <a:buNone/>
            </a:pPr>
            <a:r>
              <a:rPr lang="ru-RU" sz="4400" b="1" i="1" baseline="30000" dirty="0" smtClean="0">
                <a:latin typeface="Times New Roman" pitchFamily="18" charset="0"/>
                <a:cs typeface="Times New Roman" pitchFamily="18" charset="0"/>
              </a:rPr>
              <a:t> Примеры: </a:t>
            </a:r>
            <a:endParaRPr lang="en-US" sz="4400" b="1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K</a:t>
            </a:r>
            <a:r>
              <a:rPr lang="en-US" sz="4400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i="1" dirty="0" smtClean="0">
                <a:solidFill>
                  <a:srgbClr val="FF0000"/>
                </a:solidFill>
              </a:rPr>
              <a:t>CO</a:t>
            </a:r>
            <a:r>
              <a:rPr lang="en-US" sz="4400" i="1" baseline="-25000" dirty="0" smtClean="0">
                <a:solidFill>
                  <a:srgbClr val="FF0000"/>
                </a:solidFill>
              </a:rPr>
              <a:t>3</a:t>
            </a:r>
            <a:r>
              <a:rPr lang="ru-RU" sz="4400" i="1" baseline="-250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i="1" dirty="0" smtClean="0">
                <a:solidFill>
                  <a:srgbClr val="FF0000"/>
                </a:solidFill>
              </a:rPr>
              <a:t>М</a:t>
            </a:r>
            <a:r>
              <a:rPr lang="en-US" sz="4400" i="1" dirty="0" smtClean="0">
                <a:solidFill>
                  <a:srgbClr val="FF0000"/>
                </a:solidFill>
              </a:rPr>
              <a:t>gCO</a:t>
            </a:r>
            <a:r>
              <a:rPr lang="en-US" sz="4400" i="1" baseline="-25000" dirty="0" smtClean="0">
                <a:solidFill>
                  <a:srgbClr val="FF0000"/>
                </a:solidFill>
              </a:rPr>
              <a:t>3</a:t>
            </a:r>
            <a:r>
              <a:rPr lang="ru-RU" sz="4400" i="1" baseline="-25000" dirty="0" smtClean="0">
                <a:solidFill>
                  <a:srgbClr val="FF0000"/>
                </a:solidFill>
              </a:rPr>
              <a:t>      </a:t>
            </a:r>
            <a:endParaRPr lang="ru-RU" sz="4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/>
          </a:p>
          <a:p>
            <a:pPr algn="just">
              <a:buNone/>
            </a:pPr>
            <a:endParaRPr lang="ru-RU" b="1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                       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solidFill>
                  <a:srgbClr val="000000"/>
                </a:solidFill>
                <a:latin typeface="Times New Roman"/>
              </a:rPr>
              <a:t>Угольная кислота. Краткая характеристика.</a:t>
            </a:r>
            <a:endParaRPr lang="ru-RU" sz="3200" dirty="0"/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latin typeface="Times New Roman"/>
              </a:rPr>
              <a:t>Соли угольной кислоты: 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latin typeface="Times New Roman"/>
              </a:rPr>
              <a:t>	а</a:t>
            </a:r>
            <a:r>
              <a:rPr lang="ru-RU" sz="3200" dirty="0">
                <a:latin typeface="Times New Roman"/>
              </a:rPr>
              <a:t>) состав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3200" u="sng" dirty="0" smtClean="0">
                <a:latin typeface="Times New Roman"/>
              </a:rPr>
              <a:t>б</a:t>
            </a:r>
            <a:r>
              <a:rPr lang="ru-RU" sz="3200" u="sng" dirty="0">
                <a:latin typeface="Times New Roman"/>
              </a:rPr>
              <a:t>) физические свойства</a:t>
            </a:r>
            <a:endParaRPr lang="ru-RU" sz="3200" u="sng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в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) химические свойства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г) применение</a:t>
            </a:r>
            <a:endParaRPr lang="ru-RU" sz="3200" dirty="0"/>
          </a:p>
          <a:p>
            <a:pPr>
              <a:spcAft>
                <a:spcPts val="0"/>
              </a:spcAft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Б). Физические свойства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твёрдые кристаллические вещества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большинство из них практически нерастворимо в воде.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solidFill>
                  <a:srgbClr val="000000"/>
                </a:solidFill>
                <a:latin typeface="Times New Roman"/>
              </a:rPr>
              <a:t>Угольная кислота. Краткая характеристика.</a:t>
            </a:r>
            <a:endParaRPr lang="ru-RU" sz="3200" dirty="0"/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solidFill>
                  <a:srgbClr val="000000"/>
                </a:solidFill>
                <a:latin typeface="Times New Roman"/>
              </a:rPr>
              <a:t>Соли угольной кислоты: 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а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) состав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б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) физические свойства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3200" u="sng" dirty="0" smtClean="0">
                <a:latin typeface="Times New Roman"/>
              </a:rPr>
              <a:t>в</a:t>
            </a:r>
            <a:r>
              <a:rPr lang="ru-RU" sz="3200" u="sng" dirty="0">
                <a:latin typeface="Times New Roman"/>
              </a:rPr>
              <a:t>) химические свойства</a:t>
            </a:r>
            <a:endParaRPr lang="ru-RU" sz="3200" u="sng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г) применение</a:t>
            </a:r>
            <a:endParaRPr lang="ru-RU" sz="3200" dirty="0"/>
          </a:p>
          <a:p>
            <a:pPr>
              <a:spcAft>
                <a:spcPts val="0"/>
              </a:spcAft>
            </a:pP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99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В). Химические свойства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 кислотами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 солями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Разложение при нагревании</a:t>
            </a:r>
          </a:p>
          <a:p>
            <a:pPr>
              <a:buFont typeface="Wingdings" pitchFamily="2" charset="2"/>
              <a:buChar char="ü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marL="273050" lvl="0" indent="-273050">
              <a:spcBef>
                <a:spcPts val="600"/>
              </a:spcBef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В). Химические свойства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Задание</a:t>
            </a:r>
            <a:r>
              <a:rPr lang="ru-RU" sz="3100" b="1" cap="none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3100" b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1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Заполните таблицу. 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6212226"/>
              </p:ext>
            </p:extLst>
          </p:nvPr>
        </p:nvGraphicFramePr>
        <p:xfrm>
          <a:off x="500034" y="1928802"/>
          <a:ext cx="8143932" cy="3931920"/>
        </p:xfrm>
        <a:graphic>
          <a:graphicData uri="http://schemas.openxmlformats.org/drawingml/2006/table">
            <a:tbl>
              <a:tblPr/>
              <a:tblGrid>
                <a:gridCol w="2214578"/>
                <a:gridCol w="3500462"/>
                <a:gridCol w="2428892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Химические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свойства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Уравнение</a:t>
                      </a: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с кислотами                                            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с солями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разложение при нагревании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В). 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1. С кислотами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Прочитайте инструкцию, выполните опыт.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824455"/>
              </p:ext>
            </p:extLst>
          </p:nvPr>
        </p:nvGraphicFramePr>
        <p:xfrm>
          <a:off x="467544" y="2780928"/>
          <a:ext cx="7715304" cy="2948869"/>
        </p:xfrm>
        <a:graphic>
          <a:graphicData uri="http://schemas.openxmlformats.org/drawingml/2006/table">
            <a:tbl>
              <a:tblPr/>
              <a:tblGrid>
                <a:gridCol w="7715304"/>
              </a:tblGrid>
              <a:tr h="35030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Инструкция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989">
                <a:tc>
                  <a:txBody>
                    <a:bodyPr/>
                    <a:lstStyle/>
                    <a:p>
                      <a:pPr marL="342900" lvl="0" indent="-342900">
                        <a:buFont typeface="Wingdings"/>
                        <a:buChar char="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пробирку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налейте 2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 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раствора 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</a:t>
                      </a:r>
                      <a:r>
                        <a:rPr lang="ru-RU" sz="28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</a:t>
                      </a:r>
                      <a:r>
                        <a:rPr lang="ru-RU" sz="28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добавьте 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мл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НС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04">
                <a:tc>
                  <a:txBody>
                    <a:bodyPr/>
                    <a:lstStyle/>
                    <a:p>
                      <a:pPr marL="342900" lvl="0" indent="-342900">
                        <a:buFont typeface="Wingdings"/>
                        <a:buChar char="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наблюдаете?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609">
                <a:tc>
                  <a:txBody>
                    <a:bodyPr/>
                    <a:lstStyle/>
                    <a:p>
                      <a:pPr marL="342900" lvl="0" indent="-342900">
                        <a:buFont typeface="Wingdings"/>
                        <a:buChar char="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Запишите в  таблицу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наблюдения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уравнение реакций.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marL="273050" lvl="0" indent="-273050">
              <a:spcBef>
                <a:spcPts val="600"/>
              </a:spcBef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В). Химические свойства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Задание</a:t>
            </a:r>
            <a:r>
              <a:rPr lang="ru-RU" sz="3100" b="1" cap="none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3100" b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1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Заполните таблицу. 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6212226"/>
              </p:ext>
            </p:extLst>
          </p:nvPr>
        </p:nvGraphicFramePr>
        <p:xfrm>
          <a:off x="500034" y="1928802"/>
          <a:ext cx="8143932" cy="4206240"/>
        </p:xfrm>
        <a:graphic>
          <a:graphicData uri="http://schemas.openxmlformats.org/drawingml/2006/table">
            <a:tbl>
              <a:tblPr/>
              <a:tblGrid>
                <a:gridCol w="2214578"/>
                <a:gridCol w="3500462"/>
                <a:gridCol w="2428892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Химические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свойства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Уравнение</a:t>
                      </a: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с кислотами                                            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  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НС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NaСl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CO</a:t>
                      </a:r>
                      <a:r>
                        <a:rPr kumimoji="0" lang="en-US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↑</a:t>
                      </a:r>
                      <a:r>
                        <a:rPr kumimoji="0" lang="en-US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H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Вспенивание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(выделение газ)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с солями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разложение при нагревании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В). 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1. С солями</a:t>
            </a:r>
          </a:p>
          <a:p>
            <a:pPr lvl="0">
              <a:buClr>
                <a:srgbClr val="FE8637"/>
              </a:buCl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Прочитайте инструкцию, выполните опыт.</a:t>
            </a:r>
          </a:p>
          <a:p>
            <a:pPr>
              <a:buNone/>
            </a:pP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64055"/>
              </p:ext>
            </p:extLst>
          </p:nvPr>
        </p:nvGraphicFramePr>
        <p:xfrm>
          <a:off x="683568" y="2780928"/>
          <a:ext cx="7572428" cy="3433772"/>
        </p:xfrm>
        <a:graphic>
          <a:graphicData uri="http://schemas.openxmlformats.org/drawingml/2006/table">
            <a:tbl>
              <a:tblPr/>
              <a:tblGrid>
                <a:gridCol w="7572428"/>
              </a:tblGrid>
              <a:tr h="37147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Инструкция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172">
                <a:tc>
                  <a:txBody>
                    <a:bodyPr/>
                    <a:lstStyle/>
                    <a:p>
                      <a:pPr marL="342900" lvl="0" indent="-342900">
                        <a:buFont typeface="Wingdings"/>
                        <a:buChar char="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пробирку налейте  2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  раствора  К</a:t>
                      </a:r>
                      <a:r>
                        <a:rPr lang="ru-RU" sz="28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</a:t>
                      </a:r>
                      <a:r>
                        <a:rPr lang="ru-RU" sz="28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добавьте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ВаСl</a:t>
                      </a:r>
                      <a:r>
                        <a:rPr lang="ru-RU" sz="2800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 marL="342900" lvl="0" indent="-342900">
                        <a:buFont typeface="Wingdings"/>
                        <a:buChar char="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наблюдаете?</a:t>
                      </a:r>
                    </a:p>
                    <a:p>
                      <a:pPr marL="342900" lvl="0" indent="-342900">
                        <a:buFont typeface="Wingdings"/>
                        <a:buChar char=""/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 marL="342900" lvl="0" indent="-342900">
                        <a:buFont typeface="Wingdings"/>
                        <a:buChar char="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Запишите в  таблицу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наблюдения</a:t>
                      </a:r>
                      <a:r>
                        <a:rPr lang="ru-RU" sz="2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уравнение реакций.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marL="273050" lvl="0" indent="-273050">
              <a:spcBef>
                <a:spcPts val="600"/>
              </a:spcBef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В). Химические свойства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Задание</a:t>
            </a:r>
            <a:r>
              <a:rPr lang="ru-RU" sz="3100" b="1" cap="none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3100" b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1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Заполните таблицу. 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6212226"/>
              </p:ext>
            </p:extLst>
          </p:nvPr>
        </p:nvGraphicFramePr>
        <p:xfrm>
          <a:off x="500034" y="1928802"/>
          <a:ext cx="8143932" cy="4450080"/>
        </p:xfrm>
        <a:graphic>
          <a:graphicData uri="http://schemas.openxmlformats.org/drawingml/2006/table">
            <a:tbl>
              <a:tblPr/>
              <a:tblGrid>
                <a:gridCol w="2214578"/>
                <a:gridCol w="3500462"/>
                <a:gridCol w="2428892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Химические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свойства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Уравнение</a:t>
                      </a: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с кислотами                                            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  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НС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NaСl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CO</a:t>
                      </a:r>
                      <a:r>
                        <a:rPr kumimoji="0"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kumimoji="0"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H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Вспенивание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(выделение газ)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с солями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ВаСl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КСl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ВаCO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r>
                        <a:rPr kumimoji="0"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Выделение осадка белого цвета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разложение при нагревании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(стр. 171)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Задание. </a:t>
            </a:r>
            <a:r>
              <a:rPr lang="ru-RU" sz="2400" b="1" dirty="0" smtClean="0">
                <a:solidFill>
                  <a:schemeClr val="tx1"/>
                </a:solidFill>
              </a:rPr>
              <a:t>Из предложенных утверждений выберите те, которые справедливы для углекислого газа (CO</a:t>
            </a:r>
            <a:r>
              <a:rPr lang="ru-RU" sz="2400" b="1" baseline="-25000" dirty="0" smtClean="0">
                <a:solidFill>
                  <a:schemeClr val="tx1"/>
                </a:solidFill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</a:rPr>
              <a:t>):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857340"/>
            <a:ext cx="8001056" cy="45239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1. Бесцветный газ при обычных условиях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2. Плохо растворим в воде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3. Хорошо растворим в воде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4. Проявляет кислотные свойства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5. Степень окисления углерода +2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6. Степень окисления углерода +4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b="1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marL="273050" lvl="0" indent="-273050">
              <a:spcBef>
                <a:spcPts val="600"/>
              </a:spcBef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В). Химические свойства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Задание</a:t>
            </a:r>
            <a:r>
              <a:rPr lang="ru-RU" sz="3100" b="1" cap="none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3100" b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1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Заполните таблицу. 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6212226"/>
              </p:ext>
            </p:extLst>
          </p:nvPr>
        </p:nvGraphicFramePr>
        <p:xfrm>
          <a:off x="500034" y="1928802"/>
          <a:ext cx="8143932" cy="4419600"/>
        </p:xfrm>
        <a:graphic>
          <a:graphicData uri="http://schemas.openxmlformats.org/drawingml/2006/table">
            <a:tbl>
              <a:tblPr/>
              <a:tblGrid>
                <a:gridCol w="2214578"/>
                <a:gridCol w="3500462"/>
                <a:gridCol w="2428892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Химические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свойства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Уравнение</a:t>
                      </a:r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с кислотами                                            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  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НС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NaСl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CO</a:t>
                      </a:r>
                      <a:r>
                        <a:rPr kumimoji="0"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kumimoji="0"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H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Вспенивание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(выделение газ)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с солями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ВаСl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КСl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ВаCO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r>
                        <a:rPr kumimoji="0"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Выделение осадка белого цвета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3)разложение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нагревании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ru-RU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Mg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solidFill>
                  <a:srgbClr val="000000"/>
                </a:solidFill>
                <a:latin typeface="Times New Roman"/>
              </a:rPr>
              <a:t>Угольная кислота. Краткая характеристика.</a:t>
            </a:r>
            <a:endParaRPr lang="ru-RU" sz="3200" dirty="0"/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solidFill>
                  <a:srgbClr val="000000"/>
                </a:solidFill>
                <a:latin typeface="Times New Roman"/>
              </a:rPr>
              <a:t>Соли угольной кислоты: 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а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) состав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б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) физические свойства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в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) химические свойства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3200" u="sng" dirty="0" smtClean="0">
                <a:solidFill>
                  <a:srgbClr val="000000"/>
                </a:solidFill>
                <a:latin typeface="Times New Roman"/>
              </a:rPr>
              <a:t>г) применение</a:t>
            </a:r>
            <a:endParaRPr lang="ru-RU" sz="3200" u="sng" dirty="0"/>
          </a:p>
          <a:p>
            <a:pPr>
              <a:spcAft>
                <a:spcPts val="0"/>
              </a:spcAft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Г) Применение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Прочитайте текст.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Карбонаты в виде известняков используют при строительстве. Многие памятники скульптуры и архитектуры сделаны из известняка и мрамора СаС0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Также карбонат кальция является основой мела. Сырьём для получения стекла служит кальцинированная сода  Na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C0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Поташ, формула которого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используется в стекловарении, в сельском хозяйстве, для получения удобрений и мыла.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применение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Заполните таблицу.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Таблица. </a:t>
            </a:r>
            <a:r>
              <a:rPr lang="ru-RU" dirty="0" smtClean="0"/>
              <a:t>Практическое значение природных карбонатов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325453"/>
              </p:ext>
            </p:extLst>
          </p:nvPr>
        </p:nvGraphicFramePr>
        <p:xfrm>
          <a:off x="357158" y="2500306"/>
          <a:ext cx="8001056" cy="3291840"/>
        </p:xfrm>
        <a:graphic>
          <a:graphicData uri="http://schemas.openxmlformats.org/drawingml/2006/table">
            <a:tbl>
              <a:tblPr/>
              <a:tblGrid>
                <a:gridCol w="2000264"/>
                <a:gridCol w="2071702"/>
                <a:gridCol w="2015084"/>
                <a:gridCol w="1914006"/>
              </a:tblGrid>
              <a:tr h="9132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Химическая формула вещества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Историческое название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Современное название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Применение вещества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1.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2.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3.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применение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Заполните таблицу.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Таблица. </a:t>
            </a:r>
            <a:r>
              <a:rPr lang="ru-RU" dirty="0" smtClean="0"/>
              <a:t>Практическое значение природных карбонатов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311185"/>
              </p:ext>
            </p:extLst>
          </p:nvPr>
        </p:nvGraphicFramePr>
        <p:xfrm>
          <a:off x="357158" y="2500306"/>
          <a:ext cx="8319299" cy="4023360"/>
        </p:xfrm>
        <a:graphic>
          <a:graphicData uri="http://schemas.openxmlformats.org/drawingml/2006/table">
            <a:tbl>
              <a:tblPr/>
              <a:tblGrid>
                <a:gridCol w="2079825"/>
                <a:gridCol w="2154104"/>
                <a:gridCol w="2005545"/>
                <a:gridCol w="2079825"/>
              </a:tblGrid>
              <a:tr h="9132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Химическая формула вещества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Историческое название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Современное название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/>
                          <a:cs typeface="Times New Roman"/>
                        </a:rPr>
                        <a:t>Применение вещества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СаС0</a:t>
                      </a:r>
                      <a:r>
                        <a:rPr kumimoji="0" lang="ru-RU" sz="2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Мрамор, мел, известняк</a:t>
                      </a:r>
                    </a:p>
                    <a:p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Карбонат кальция</a:t>
                      </a:r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строительство</a:t>
                      </a:r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</a:t>
                      </a:r>
                      <a:r>
                        <a:rPr kumimoji="0" lang="ru-RU" sz="2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C0</a:t>
                      </a:r>
                      <a:r>
                        <a:rPr kumimoji="0" lang="ru-RU" sz="2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/>
                          <a:cs typeface="Times New Roman"/>
                        </a:rPr>
                        <a:t>Кальцинирова-нная</a:t>
                      </a:r>
                      <a:r>
                        <a:rPr lang="ru-RU" sz="2400" baseline="0" dirty="0" smtClean="0">
                          <a:latin typeface="Times New Roman"/>
                          <a:cs typeface="Times New Roman"/>
                        </a:rPr>
                        <a:t> сода</a:t>
                      </a: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Карбонат натрия</a:t>
                      </a:r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получение стекла</a:t>
                      </a:r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2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</a:t>
                      </a:r>
                      <a:r>
                        <a:rPr kumimoji="0" lang="ru-RU" sz="2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Поташ </a:t>
                      </a:r>
                    </a:p>
                    <a:p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Карбонат калия</a:t>
                      </a:r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жидкое мыло,</a:t>
                      </a:r>
                      <a:r>
                        <a:rPr lang="ru-RU" sz="2400" baseline="0" dirty="0" smtClean="0">
                          <a:latin typeface="Times New Roman"/>
                          <a:cs typeface="Times New Roman"/>
                        </a:rPr>
                        <a:t> удобрения</a:t>
                      </a:r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0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76463"/>
            <a:ext cx="8258204" cy="3252801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None/>
            </a:pPr>
            <a:r>
              <a:rPr lang="ru-RU" sz="3600" b="1" i="1" dirty="0">
                <a:solidFill>
                  <a:srgbClr val="000000"/>
                </a:solidFill>
                <a:latin typeface="Arial"/>
                <a:ea typeface="Calibri"/>
              </a:rPr>
              <a:t>«…У школьного мела, у стен дворца и у стен пирамиды один источник, одна основа</a:t>
            </a:r>
            <a:r>
              <a:rPr lang="ru-RU" sz="3600" b="1" i="1" dirty="0" smtClean="0">
                <a:solidFill>
                  <a:srgbClr val="000000"/>
                </a:solidFill>
                <a:latin typeface="Arial"/>
                <a:ea typeface="Calibri"/>
              </a:rPr>
              <a:t>….»</a:t>
            </a:r>
          </a:p>
          <a:p>
            <a:pPr algn="r" eaLnBrk="1" hangingPunct="1"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r" eaLnBrk="1" hangingPunct="1">
              <a:buNone/>
            </a:pPr>
            <a:r>
              <a:rPr lang="ru-RU" sz="5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r" eaLnBrk="1" hangingPunct="1"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2844" y="2764880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357694"/>
            <a:ext cx="3357692" cy="223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689264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85728"/>
            <a:ext cx="3500462" cy="220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7686" y="4857760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СаС0</a:t>
            </a:r>
            <a:r>
              <a:rPr lang="ru-RU" sz="60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8001056" cy="5759596"/>
          </a:xfrm>
        </p:spPr>
        <p:txBody>
          <a:bodyPr/>
          <a:lstStyle/>
          <a:p>
            <a:pPr marL="0" lvl="0" indent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земле живут три брата </a:t>
            </a:r>
          </a:p>
          <a:p>
            <a:pPr marL="0" lvl="0" indent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семейства карбонатов.</a:t>
            </a:r>
          </a:p>
          <a:p>
            <a:pPr marL="0" lvl="0" indent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Старший брат – красавец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Мрамор,</a:t>
            </a:r>
          </a:p>
          <a:p>
            <a:pPr marL="0" lvl="0" indent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marL="0" lvl="0" indent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Славен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именем Каррары.</a:t>
            </a:r>
          </a:p>
          <a:p>
            <a:pPr marL="0" lvl="0" indent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Превосходный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зодчий он</a:t>
            </a:r>
          </a:p>
          <a:p>
            <a:pPr marL="0" lvl="0" indent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Строил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Рим и Парфенон.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85728"/>
            <a:ext cx="3857651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373651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1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7567642" cy="487375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 известен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Известняк,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Потому и назван так.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Знаменит своим трудом,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Строит он за домом дом.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66"/>
            <a:ext cx="397844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8" y="3697991"/>
            <a:ext cx="3491294" cy="232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3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7710518" cy="554528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И способен, и умел</a:t>
            </a:r>
          </a:p>
          <a:p>
            <a:pPr marL="0" indent="0">
              <a:buNone/>
            </a:pPr>
            <a:r>
              <a:rPr lang="ru-RU" sz="3200" b="1" dirty="0" smtClean="0"/>
              <a:t>Младший братец</a:t>
            </a:r>
          </a:p>
          <a:p>
            <a:pPr marL="0" indent="0">
              <a:buNone/>
            </a:pPr>
            <a:r>
              <a:rPr lang="ru-RU" sz="3200" b="1" dirty="0" smtClean="0"/>
              <a:t>мягкий </a:t>
            </a:r>
            <a:r>
              <a:rPr lang="ru-RU" sz="3200" b="1" dirty="0" smtClean="0">
                <a:solidFill>
                  <a:srgbClr val="FF0000"/>
                </a:solidFill>
              </a:rPr>
              <a:t>Мел.</a:t>
            </a:r>
          </a:p>
          <a:p>
            <a:pPr marL="0" indent="0">
              <a:buNone/>
            </a:pPr>
            <a:r>
              <a:rPr lang="ru-RU" sz="3200" b="1" dirty="0" smtClean="0"/>
              <a:t>Как рисует, посмотри,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3200" b="1" dirty="0" smtClean="0"/>
              <a:t>Это </a:t>
            </a:r>
            <a:r>
              <a:rPr lang="en-US" sz="3200" b="1" dirty="0" err="1">
                <a:solidFill>
                  <a:srgbClr val="FF0000"/>
                </a:solidFill>
              </a:rPr>
              <a:t>Ca</a:t>
            </a:r>
            <a:r>
              <a:rPr lang="ru-RU" sz="3200" b="1" dirty="0">
                <a:solidFill>
                  <a:srgbClr val="FF0000"/>
                </a:solidFill>
              </a:rPr>
              <a:t>С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57166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1" y="3927570"/>
            <a:ext cx="3584556" cy="237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429000"/>
            <a:ext cx="3159621" cy="210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соответствия между левыми и правыми частями уравнения: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buNone/>
            </a:pPr>
            <a:r>
              <a:rPr lang="en-US" dirty="0" smtClean="0"/>
              <a:t>1. CO</a:t>
            </a:r>
            <a:r>
              <a:rPr lang="en-US" baseline="-25000" dirty="0" smtClean="0"/>
              <a:t>2</a:t>
            </a:r>
            <a:r>
              <a:rPr lang="en-US" dirty="0" smtClean="0"/>
              <a:t>+ </a:t>
            </a:r>
            <a:r>
              <a:rPr lang="ru-RU" dirty="0" smtClean="0"/>
              <a:t>К</a:t>
            </a:r>
            <a:r>
              <a:rPr lang="en-US" dirty="0" smtClean="0"/>
              <a:t>OH =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</a:p>
          <a:p>
            <a:pPr marL="457200" lvl="0" indent="-457200"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t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2. </a:t>
            </a:r>
            <a:r>
              <a:rPr lang="en-US" dirty="0" smtClean="0"/>
              <a:t>Mg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=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3.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CaCl</a:t>
            </a:r>
            <a:r>
              <a:rPr lang="en-US" baseline="-25000" dirty="0" smtClean="0"/>
              <a:t>2</a:t>
            </a:r>
            <a:r>
              <a:rPr lang="en-US" dirty="0" smtClean="0"/>
              <a:t> =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4.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 =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 marL="457200" lvl="0" indent="-457200">
              <a:buNone/>
            </a:pPr>
            <a:r>
              <a:rPr lang="en-US" dirty="0" smtClean="0"/>
              <a:t>					a. Mg</a:t>
            </a:r>
            <a:r>
              <a:rPr lang="ru-RU" dirty="0" smtClean="0"/>
              <a:t>О + С</a:t>
            </a:r>
            <a:r>
              <a:rPr lang="en-US" dirty="0" smtClean="0"/>
              <a:t>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				</a:t>
            </a:r>
            <a:r>
              <a:rPr lang="ru-RU" dirty="0" smtClean="0"/>
              <a:t>б. К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				</a:t>
            </a:r>
            <a:r>
              <a:rPr lang="ru-RU" dirty="0" smtClean="0"/>
              <a:t>в.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ru-RU" dirty="0" smtClean="0"/>
              <a:t>О</a:t>
            </a:r>
            <a:r>
              <a:rPr lang="en-US" dirty="0" smtClean="0"/>
              <a:t> </a:t>
            </a:r>
            <a:r>
              <a:rPr lang="ru-RU" dirty="0" smtClean="0"/>
              <a:t>+ </a:t>
            </a:r>
            <a:r>
              <a:rPr lang="en-US" dirty="0" smtClean="0"/>
              <a:t>CO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</a:t>
            </a:r>
            <a:r>
              <a:rPr lang="en-US" dirty="0" smtClean="0"/>
              <a:t>	</a:t>
            </a:r>
            <a:r>
              <a:rPr lang="ru-RU" dirty="0" smtClean="0"/>
              <a:t>           г. КС</a:t>
            </a:r>
            <a:r>
              <a:rPr lang="en-US" dirty="0" smtClean="0"/>
              <a:t>l+ Ca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3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Задание. </a:t>
            </a:r>
            <a:r>
              <a:rPr lang="ru-RU" sz="2400" b="1" dirty="0" smtClean="0">
                <a:solidFill>
                  <a:schemeClr val="tx1"/>
                </a:solidFill>
              </a:rPr>
              <a:t>Из предложенных утверждений выберите те, которые справедливы для углекислого газа (CO</a:t>
            </a:r>
            <a:r>
              <a:rPr lang="ru-RU" sz="2400" b="1" baseline="-25000" dirty="0" smtClean="0">
                <a:solidFill>
                  <a:schemeClr val="tx1"/>
                </a:solidFill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</a:rPr>
              <a:t>):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857340"/>
            <a:ext cx="8001056" cy="45239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1. Бесцветный газ при обычных условиях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2. Плохо растворим в воде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Хорошо растворим в воде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4. Проявляет кислотные свойства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5. Степень окисления углерода +2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6. Степень окисления углерода +4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1,3,4,6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b="1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60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соответствия между левыми и правыми частями уравнения: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buNone/>
            </a:pPr>
            <a:r>
              <a:rPr lang="en-US" dirty="0" smtClean="0"/>
              <a:t>1. CO</a:t>
            </a:r>
            <a:r>
              <a:rPr lang="en-US" baseline="-25000" dirty="0" smtClean="0"/>
              <a:t>2</a:t>
            </a:r>
            <a:r>
              <a:rPr lang="en-US" dirty="0" smtClean="0"/>
              <a:t>+ </a:t>
            </a:r>
            <a:r>
              <a:rPr lang="ru-RU" dirty="0" smtClean="0"/>
              <a:t>К</a:t>
            </a:r>
            <a:r>
              <a:rPr lang="en-US" dirty="0" smtClean="0"/>
              <a:t>OH =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</a:p>
          <a:p>
            <a:pPr marL="457200" lvl="0" indent="-457200"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t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2. </a:t>
            </a:r>
            <a:r>
              <a:rPr lang="en-US" dirty="0" smtClean="0"/>
              <a:t>Mg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=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3.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CaCl</a:t>
            </a:r>
            <a:r>
              <a:rPr lang="en-US" baseline="-25000" dirty="0" smtClean="0"/>
              <a:t>2</a:t>
            </a:r>
            <a:r>
              <a:rPr lang="en-US" dirty="0" smtClean="0"/>
              <a:t> =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4.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 =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 marL="457200" lvl="0" indent="-457200">
              <a:buNone/>
            </a:pPr>
            <a:r>
              <a:rPr lang="en-US" dirty="0" smtClean="0"/>
              <a:t>					a. Mg</a:t>
            </a:r>
            <a:r>
              <a:rPr lang="ru-RU" dirty="0" smtClean="0"/>
              <a:t>О + С</a:t>
            </a:r>
            <a:r>
              <a:rPr lang="en-US" dirty="0" smtClean="0"/>
              <a:t>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				</a:t>
            </a:r>
            <a:r>
              <a:rPr lang="ru-RU" dirty="0" smtClean="0"/>
              <a:t>б. К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				</a:t>
            </a:r>
            <a:r>
              <a:rPr lang="ru-RU" dirty="0" smtClean="0"/>
              <a:t>в.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ru-RU" dirty="0" smtClean="0"/>
              <a:t>О</a:t>
            </a:r>
            <a:r>
              <a:rPr lang="en-US" dirty="0" smtClean="0"/>
              <a:t> </a:t>
            </a:r>
            <a:r>
              <a:rPr lang="ru-RU" dirty="0" smtClean="0"/>
              <a:t>+ </a:t>
            </a:r>
            <a:r>
              <a:rPr lang="en-US" dirty="0" smtClean="0"/>
              <a:t>CO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1б </a:t>
            </a:r>
            <a:r>
              <a:rPr lang="en-US" dirty="0" smtClean="0"/>
              <a:t>	</a:t>
            </a:r>
            <a:r>
              <a:rPr lang="ru-RU" dirty="0" smtClean="0"/>
              <a:t>                                 г. КС</a:t>
            </a:r>
            <a:r>
              <a:rPr lang="en-US" dirty="0" smtClean="0"/>
              <a:t>l+ Ca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3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соответствия между левыми и правыми частями уравнения: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buNone/>
            </a:pPr>
            <a:r>
              <a:rPr lang="en-US" dirty="0" smtClean="0"/>
              <a:t>1. CO</a:t>
            </a:r>
            <a:r>
              <a:rPr lang="en-US" baseline="-25000" dirty="0" smtClean="0"/>
              <a:t>2</a:t>
            </a:r>
            <a:r>
              <a:rPr lang="en-US" dirty="0" smtClean="0"/>
              <a:t>+ </a:t>
            </a:r>
            <a:r>
              <a:rPr lang="ru-RU" dirty="0" smtClean="0"/>
              <a:t>К</a:t>
            </a:r>
            <a:r>
              <a:rPr lang="en-US" dirty="0" smtClean="0"/>
              <a:t>OH =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</a:p>
          <a:p>
            <a:pPr marL="457200" lvl="0" indent="-457200"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t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2. </a:t>
            </a:r>
            <a:r>
              <a:rPr lang="en-US" dirty="0" smtClean="0"/>
              <a:t>Mg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=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3.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CaCl</a:t>
            </a:r>
            <a:r>
              <a:rPr lang="en-US" baseline="-25000" dirty="0" smtClean="0"/>
              <a:t>2</a:t>
            </a:r>
            <a:r>
              <a:rPr lang="en-US" dirty="0" smtClean="0"/>
              <a:t> =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4.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 =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 marL="457200" lvl="0" indent="-457200">
              <a:buNone/>
            </a:pPr>
            <a:r>
              <a:rPr lang="en-US" dirty="0" smtClean="0"/>
              <a:t>					a. Mg</a:t>
            </a:r>
            <a:r>
              <a:rPr lang="ru-RU" dirty="0" smtClean="0"/>
              <a:t>О + С</a:t>
            </a:r>
            <a:r>
              <a:rPr lang="en-US" dirty="0" smtClean="0"/>
              <a:t>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				</a:t>
            </a:r>
            <a:r>
              <a:rPr lang="ru-RU" dirty="0" smtClean="0"/>
              <a:t>б. К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				</a:t>
            </a:r>
            <a:r>
              <a:rPr lang="ru-RU" dirty="0" smtClean="0"/>
              <a:t>в.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ru-RU" dirty="0" smtClean="0"/>
              <a:t>О</a:t>
            </a:r>
            <a:r>
              <a:rPr lang="en-US" dirty="0" smtClean="0"/>
              <a:t> </a:t>
            </a:r>
            <a:r>
              <a:rPr lang="ru-RU" dirty="0" smtClean="0"/>
              <a:t>+ </a:t>
            </a:r>
            <a:r>
              <a:rPr lang="en-US" dirty="0" smtClean="0"/>
              <a:t>CO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1б 2а </a:t>
            </a:r>
            <a:r>
              <a:rPr lang="en-US" dirty="0" smtClean="0"/>
              <a:t>	</a:t>
            </a:r>
            <a:r>
              <a:rPr lang="ru-RU" dirty="0" smtClean="0"/>
              <a:t>                      г. КС</a:t>
            </a:r>
            <a:r>
              <a:rPr lang="en-US" dirty="0" smtClean="0"/>
              <a:t>l+ Ca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3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соответствия между левыми и правыми частями уравнения: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buNone/>
            </a:pPr>
            <a:r>
              <a:rPr lang="en-US" dirty="0" smtClean="0"/>
              <a:t>1. CO</a:t>
            </a:r>
            <a:r>
              <a:rPr lang="en-US" baseline="-25000" dirty="0" smtClean="0"/>
              <a:t>2</a:t>
            </a:r>
            <a:r>
              <a:rPr lang="en-US" dirty="0" smtClean="0"/>
              <a:t>+ </a:t>
            </a:r>
            <a:r>
              <a:rPr lang="ru-RU" dirty="0" smtClean="0"/>
              <a:t>К</a:t>
            </a:r>
            <a:r>
              <a:rPr lang="en-US" dirty="0" smtClean="0"/>
              <a:t>OH =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</a:p>
          <a:p>
            <a:pPr marL="457200" lvl="0" indent="-457200"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t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2. </a:t>
            </a:r>
            <a:r>
              <a:rPr lang="en-US" dirty="0" smtClean="0"/>
              <a:t>Mg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=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3.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CaCl</a:t>
            </a:r>
            <a:r>
              <a:rPr lang="en-US" baseline="-25000" dirty="0" smtClean="0"/>
              <a:t>2</a:t>
            </a:r>
            <a:r>
              <a:rPr lang="en-US" dirty="0" smtClean="0"/>
              <a:t> =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4.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 =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 marL="457200" lvl="0" indent="-457200">
              <a:buNone/>
            </a:pPr>
            <a:r>
              <a:rPr lang="en-US" dirty="0" smtClean="0"/>
              <a:t>					a. Mg</a:t>
            </a:r>
            <a:r>
              <a:rPr lang="ru-RU" dirty="0" smtClean="0"/>
              <a:t>О + С</a:t>
            </a:r>
            <a:r>
              <a:rPr lang="en-US" dirty="0" smtClean="0"/>
              <a:t>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				</a:t>
            </a:r>
            <a:r>
              <a:rPr lang="ru-RU" dirty="0" smtClean="0"/>
              <a:t>б. К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				</a:t>
            </a:r>
            <a:r>
              <a:rPr lang="ru-RU" dirty="0" smtClean="0"/>
              <a:t>в.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ru-RU" dirty="0" smtClean="0"/>
              <a:t>О</a:t>
            </a:r>
            <a:r>
              <a:rPr lang="en-US" dirty="0" smtClean="0"/>
              <a:t> </a:t>
            </a:r>
            <a:r>
              <a:rPr lang="ru-RU" dirty="0" smtClean="0"/>
              <a:t>+ </a:t>
            </a:r>
            <a:r>
              <a:rPr lang="en-US" dirty="0" smtClean="0"/>
              <a:t>CO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1б 2а 3г </a:t>
            </a:r>
            <a:r>
              <a:rPr lang="en-US" dirty="0" smtClean="0"/>
              <a:t>	</a:t>
            </a:r>
            <a:r>
              <a:rPr lang="ru-RU" dirty="0" smtClean="0"/>
              <a:t>                      г. КС</a:t>
            </a:r>
            <a:r>
              <a:rPr lang="en-US" dirty="0" smtClean="0"/>
              <a:t>l+ Ca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3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соответствия между левыми и правыми частями уравнения: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buNone/>
            </a:pPr>
            <a:r>
              <a:rPr lang="en-US" dirty="0" smtClean="0"/>
              <a:t>1. CO</a:t>
            </a:r>
            <a:r>
              <a:rPr lang="en-US" baseline="-25000" dirty="0" smtClean="0"/>
              <a:t>2</a:t>
            </a:r>
            <a:r>
              <a:rPr lang="en-US" dirty="0" smtClean="0"/>
              <a:t>+ </a:t>
            </a:r>
            <a:r>
              <a:rPr lang="ru-RU" dirty="0" smtClean="0"/>
              <a:t>К</a:t>
            </a:r>
            <a:r>
              <a:rPr lang="en-US" dirty="0" smtClean="0"/>
              <a:t>OH =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</a:p>
          <a:p>
            <a:pPr marL="457200" lvl="0" indent="-457200"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t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2. </a:t>
            </a:r>
            <a:r>
              <a:rPr lang="en-US" dirty="0" smtClean="0"/>
              <a:t>Mg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=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3.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CaCl</a:t>
            </a:r>
            <a:r>
              <a:rPr lang="en-US" baseline="-25000" dirty="0" smtClean="0"/>
              <a:t>2</a:t>
            </a:r>
            <a:r>
              <a:rPr lang="en-US" dirty="0" smtClean="0"/>
              <a:t> =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4.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 =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 marL="457200" lvl="0" indent="-457200">
              <a:buNone/>
            </a:pPr>
            <a:r>
              <a:rPr lang="en-US" dirty="0" smtClean="0"/>
              <a:t>					a. Mg</a:t>
            </a:r>
            <a:r>
              <a:rPr lang="ru-RU" dirty="0" smtClean="0"/>
              <a:t>О + С</a:t>
            </a:r>
            <a:r>
              <a:rPr lang="en-US" dirty="0" smtClean="0"/>
              <a:t>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				</a:t>
            </a:r>
            <a:r>
              <a:rPr lang="ru-RU" dirty="0" smtClean="0"/>
              <a:t>б. К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				</a:t>
            </a:r>
            <a:r>
              <a:rPr lang="ru-RU" dirty="0" smtClean="0"/>
              <a:t>в.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ru-RU" dirty="0" smtClean="0"/>
              <a:t>О</a:t>
            </a:r>
            <a:r>
              <a:rPr lang="en-US" dirty="0" smtClean="0"/>
              <a:t> </a:t>
            </a:r>
            <a:r>
              <a:rPr lang="ru-RU" dirty="0" smtClean="0"/>
              <a:t>+ </a:t>
            </a:r>
            <a:r>
              <a:rPr lang="en-US" dirty="0" smtClean="0"/>
              <a:t>CO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1б 2а 3г 4в</a:t>
            </a:r>
            <a:r>
              <a:rPr lang="en-US" dirty="0" smtClean="0"/>
              <a:t>	</a:t>
            </a:r>
            <a:r>
              <a:rPr lang="ru-RU" dirty="0" smtClean="0"/>
              <a:t>           г. КС</a:t>
            </a:r>
            <a:r>
              <a:rPr lang="en-US" dirty="0" smtClean="0"/>
              <a:t>l+ Ca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3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Выполните тест.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501122" cy="5116654"/>
          </a:xfrm>
        </p:spPr>
        <p:txBody>
          <a:bodyPr/>
          <a:lstStyle/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Какая характеристика не относится к угольной кислоте:</a:t>
            </a:r>
          </a:p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а) слабая  б) двухосновная в) сильная</a:t>
            </a:r>
          </a:p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Формула известняка:</a:t>
            </a:r>
          </a:p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а)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К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ru-RU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Вещество, с помощью которого распознают карбонаты:</a:t>
            </a:r>
          </a:p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   а)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Условие необходимое для разложения карбонатов:</a:t>
            </a:r>
          </a:p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а) температура б) давление в) свет</a:t>
            </a:r>
          </a:p>
          <a:p>
            <a:pPr marL="45720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Где применяется карбонат калия К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(поташ)?</a:t>
            </a:r>
          </a:p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а)в строительстве       б)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получают жидкое мыло</a:t>
            </a:r>
          </a:p>
          <a:p>
            <a:pPr marL="457200" indent="-45720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 производстве стекла</a:t>
            </a:r>
          </a:p>
          <a:p>
            <a:pPr marL="457200" indent="-45720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Поменяйтесь листочками, проверьте ответы друг друга, поставьте отметки.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Ответы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1в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2а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3в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4а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5б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 ошибок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«5»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ошибка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ошибки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«3»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3-5 ошибок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«2</a:t>
            </a:r>
            <a:r>
              <a:rPr lang="ru-RU" sz="2000" dirty="0" smtClean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26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Составьте уравнения реакций по схеме: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MgCO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Задание. </a:t>
            </a:r>
            <a:r>
              <a:rPr lang="ru-RU" dirty="0" smtClean="0">
                <a:solidFill>
                  <a:schemeClr val="tx1"/>
                </a:solidFill>
              </a:rPr>
              <a:t>Оцените свою работу на уроке, ответив на вопросы анкеты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225522"/>
              </p:ext>
            </p:extLst>
          </p:nvPr>
        </p:nvGraphicFramePr>
        <p:xfrm>
          <a:off x="571472" y="1643050"/>
          <a:ext cx="7643868" cy="4550869"/>
        </p:xfrm>
        <a:graphic>
          <a:graphicData uri="http://schemas.openxmlformats.org/drawingml/2006/table">
            <a:tbl>
              <a:tblPr/>
              <a:tblGrid>
                <a:gridCol w="4270272"/>
                <a:gridCol w="1686798"/>
                <a:gridCol w="1686798"/>
              </a:tblGrid>
              <a:tr h="518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Вопросы</a:t>
                      </a:r>
                      <a:endParaRPr lang="ru-RU" sz="28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Да (+)</a:t>
                      </a:r>
                      <a:endParaRPr lang="ru-RU" sz="28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Нет (-)</a:t>
                      </a:r>
                      <a:endParaRPr lang="ru-RU" sz="28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узнал много нового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08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2. Мне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это пригодится в жизни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08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3. На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уроке было над чем подумать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9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4. На 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все вопросы я получил ответы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08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5. На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уроке я работал добросовестно</a:t>
                      </a:r>
                      <a:endParaRPr lang="ru-RU" sz="2800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572560" cy="64293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Составьте уравнения реакций по схеме:  </a:t>
            </a: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      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Творческое задание (на выбор) подготовить сообщение: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Образование карстовых пещер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Круговорот углерода в природе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Оформить на бумаге А4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Дополнительно!!!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u="sng" dirty="0">
                <a:solidFill>
                  <a:srgbClr val="000000"/>
                </a:solidFill>
                <a:latin typeface="Times New Roman"/>
              </a:rPr>
              <a:t>Задание 3.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Решите задачу: Сколько потребуется раствора, содержащего 5%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хлороводорода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для реакции с 11,2 г карбоната натрия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Решите задачу: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072494" cy="487375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Вычислите массу карбоната кальция, который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образуется при взаимодействии углекислого газа с 40 г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кальция.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Угольная кислота и её соли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746204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just"/>
            <a:r>
              <a:rPr lang="ru-RU" sz="2800" dirty="0" smtClean="0">
                <a:latin typeface="+mj-lt"/>
              </a:rPr>
              <a:t>Издревле </a:t>
            </a:r>
            <a:r>
              <a:rPr lang="ru-RU" sz="2800" dirty="0">
                <a:latin typeface="+mj-lt"/>
              </a:rPr>
              <a:t>женщины пользовались косметикой. На Руси – это чаще всего были соки ягод, отвары трав. К примеру, русские девушки подкрашивали волосы отваром кожицы лука, румянили щеки свеклой. </a:t>
            </a:r>
            <a:r>
              <a:rPr lang="ru-RU" sz="2800" u="sng" dirty="0">
                <a:latin typeface="+mj-lt"/>
              </a:rPr>
              <a:t>Что использовали они для чернения бровей и беления кожи лица? </a:t>
            </a:r>
            <a:endParaRPr lang="ru-RU" sz="2800" u="sng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  <a:p>
            <a:endParaRPr lang="ru-RU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  <a:p>
            <a:endParaRPr lang="ru-RU" sz="2800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Сажа </a:t>
            </a:r>
            <a:r>
              <a:rPr lang="ru-RU" sz="2800" b="1" dirty="0">
                <a:latin typeface="+mj-lt"/>
              </a:rPr>
              <a:t>(уголь) и Мел (известь</a:t>
            </a:r>
            <a:r>
              <a:rPr lang="ru-RU" sz="28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95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Это вещество, которое входит в состав яичной скорлупы, крабового  и улиточных панцирей.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Это мягкий белый камень, легко поддающийся обработке, используется в строительстве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581400" y="35814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286000" y="4876800"/>
            <a:ext cx="40386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Известняк, основа которого карбонат кальция - СаСО</a:t>
            </a:r>
            <a:r>
              <a:rPr lang="ru-RU" b="1" i="1" dirty="0" smtClean="0">
                <a:solidFill>
                  <a:srgbClr val="7030A0"/>
                </a:solidFill>
              </a:rPr>
              <a:t>3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8600" y="365760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7" name="Picture 3" descr="C:\Users\Дарья\AppData\Local\Microsoft\Windows\Temporary Internet Files\Content.IE5\5LD4DJP4\MC900439328[1]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71600" y="304800"/>
            <a:ext cx="6324600" cy="29718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3810000" y="3657600"/>
            <a:ext cx="1371600" cy="10668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819400" y="4953000"/>
            <a:ext cx="3581400" cy="1752600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Пищевая сода –гидрокарбонат натрия</a:t>
            </a:r>
          </a:p>
          <a:p>
            <a:pPr algn="ctr"/>
            <a:r>
              <a:rPr lang="en-US" sz="2400" b="1" i="1" dirty="0" smtClean="0">
                <a:solidFill>
                  <a:srgbClr val="7030A0"/>
                </a:solidFill>
              </a:rPr>
              <a:t>NaHCO3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533400"/>
            <a:ext cx="5562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Это вещество белого цвета является солью угольной кислоты, используется как разрыхлитель теста при выпечке.</a:t>
            </a:r>
          </a:p>
          <a:p>
            <a:pPr algn="ctr"/>
            <a:r>
              <a:rPr lang="ru-RU" sz="2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Реагирует с кислотами с выделением газа.</a:t>
            </a:r>
            <a:endParaRPr lang="ru-RU" sz="2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7200" y="373380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9" name="Picture 3" descr="C:\Users\Дарья\AppData\Local\Microsoft\Windows\Temporary Internet Files\Content.IE5\5LD4DJP4\MC900439328[1]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181600"/>
            <a:ext cx="92224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Предложите план урока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3200" u="sng" dirty="0" smtClean="0">
                <a:latin typeface="Times New Roman"/>
              </a:rPr>
              <a:t>Угольная кислота. Краткая характеристика.</a:t>
            </a:r>
            <a:endParaRPr lang="ru-RU" sz="3200" u="sng" dirty="0"/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solidFill>
                  <a:srgbClr val="000000"/>
                </a:solidFill>
                <a:latin typeface="Times New Roman"/>
              </a:rPr>
              <a:t>Соли угольной кислоты: 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а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) состав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б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) физические свойства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в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) химические свойства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г) применение</a:t>
            </a:r>
            <a:endParaRPr lang="ru-RU" sz="3200" dirty="0"/>
          </a:p>
          <a:p>
            <a:pPr>
              <a:spcAft>
                <a:spcPts val="0"/>
              </a:spcAft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2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угольная кислота</a:t>
            </a:r>
            <a:b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/>
          <a:lstStyle/>
          <a:p>
            <a:pPr lvl="0">
              <a:buNone/>
            </a:pPr>
            <a:r>
              <a:rPr lang="ru-RU" b="1" dirty="0" smtClean="0"/>
              <a:t>	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Химическая формула </a:t>
            </a:r>
          </a:p>
          <a:p>
            <a:pPr lvl="0" algn="ctr">
              <a:buNone/>
            </a:pP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4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54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lvl="0"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количеству атомов водорода: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одноосновная, двухосновная,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трёхосновная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количеству кислорода: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бескислородная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кислородсодержащая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силе: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слабая, сильная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Угольную кислоту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получают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растворении ……в воде.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угольная кислота</a:t>
            </a:r>
            <a:b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/>
          <a:lstStyle/>
          <a:p>
            <a:pPr lvl="0">
              <a:buNone/>
            </a:pPr>
            <a:r>
              <a:rPr lang="ru-RU" b="1" dirty="0" smtClean="0"/>
              <a:t>	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Химическая формула </a:t>
            </a:r>
          </a:p>
          <a:p>
            <a:pPr lvl="0" algn="ctr">
              <a:buNone/>
            </a:pP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4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54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lvl="0"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количеству атомов водорода: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одноосновная,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двухосновная,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трёхосновная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количеству кислорода: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бескислородная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кислородсодержащая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силе: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слабая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сильная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Угольную кислоту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получают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 растворении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углекислого газа 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воде.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угольной кислоты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 + СО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↔ Н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3200" dirty="0">
                <a:latin typeface="Times New Roman"/>
              </a:rPr>
              <a:t>Угольная кислота. Краткая характеристика.</a:t>
            </a:r>
            <a:endParaRPr lang="ru-RU" sz="3200" dirty="0"/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sz="3200" u="sng" dirty="0">
                <a:latin typeface="Times New Roman"/>
              </a:rPr>
              <a:t>Соли угольной кислоты: </a:t>
            </a:r>
            <a:endParaRPr lang="ru-RU" sz="3200" u="sng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latin typeface="Times New Roman"/>
              </a:rPr>
              <a:t>	</a:t>
            </a:r>
            <a:r>
              <a:rPr lang="ru-RU" sz="3200" u="sng" dirty="0" smtClean="0">
                <a:latin typeface="Times New Roman"/>
              </a:rPr>
              <a:t>а</a:t>
            </a:r>
            <a:r>
              <a:rPr lang="ru-RU" sz="3200" u="sng" dirty="0">
                <a:latin typeface="Times New Roman"/>
              </a:rPr>
              <a:t>) состав</a:t>
            </a:r>
            <a:endParaRPr lang="ru-RU" sz="3200" u="sng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б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) физические свойства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в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) химические свойства</a:t>
            </a:r>
            <a:endParaRPr lang="ru-RU" sz="3200" dirty="0"/>
          </a:p>
          <a:p>
            <a:pPr marL="184150" indent="0"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	г) применение</a:t>
            </a:r>
            <a:endParaRPr lang="ru-RU" sz="3200" dirty="0"/>
          </a:p>
          <a:p>
            <a:pPr>
              <a:spcAft>
                <a:spcPts val="0"/>
              </a:spcAft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1228</TotalTime>
  <Words>975</Words>
  <Application>Microsoft Office PowerPoint</Application>
  <PresentationFormat>Экран (4:3)</PresentationFormat>
  <Paragraphs>330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Эркер</vt:lpstr>
      <vt:lpstr>Презентация PowerPoint</vt:lpstr>
      <vt:lpstr>Задание. Из предложенных утверждений выберите те, которые справедливы для углекислого газа (CO2):</vt:lpstr>
      <vt:lpstr>Задание. Из предложенных утверждений выберите те, которые справедливы для углекислого газа (CO2):</vt:lpstr>
      <vt:lpstr>Тема урока</vt:lpstr>
      <vt:lpstr>Задание. Предложите план урока</vt:lpstr>
      <vt:lpstr>   1. угольная кислота </vt:lpstr>
      <vt:lpstr>   1. угольная кислота </vt:lpstr>
      <vt:lpstr>   Получение угольной кислоты</vt:lpstr>
      <vt:lpstr>План урока</vt:lpstr>
      <vt:lpstr> 2. соли угольной кислоты   </vt:lpstr>
      <vt:lpstr>План урока</vt:lpstr>
      <vt:lpstr>Б). Физические свойства </vt:lpstr>
      <vt:lpstr>План урока</vt:lpstr>
      <vt:lpstr> В). Химические свойства</vt:lpstr>
      <vt:lpstr> В). Химические свойства  Задание. Заполните таблицу. </vt:lpstr>
      <vt:lpstr>В). Химические свойства</vt:lpstr>
      <vt:lpstr> В). Химические свойства  Задание. Заполните таблицу. </vt:lpstr>
      <vt:lpstr>В). Химические свойства</vt:lpstr>
      <vt:lpstr> В). Химические свойства  Задание. Заполните таблицу. </vt:lpstr>
      <vt:lpstr> В). Химические свойства  Задание. Заполните таблицу. </vt:lpstr>
      <vt:lpstr>План урока</vt:lpstr>
      <vt:lpstr>Г) Применение Задание. Прочитайте текст.</vt:lpstr>
      <vt:lpstr>Г) применение Задание. Заполните таблицу.</vt:lpstr>
      <vt:lpstr>Г) применение Задание. Заполните таблицу.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Задание. Установите соответствия между левыми и правыми частями уравнения:</vt:lpstr>
      <vt:lpstr>Задание. Установите соответствия между левыми и правыми частями уравнения:</vt:lpstr>
      <vt:lpstr>Задание. Установите соответствия между левыми и правыми частями уравнения:</vt:lpstr>
      <vt:lpstr>Задание. Установите соответствия между левыми и правыми частями уравнения:</vt:lpstr>
      <vt:lpstr>Задание. Установите соответствия между левыми и правыми частями уравнения:</vt:lpstr>
      <vt:lpstr>Задание. Выполните тест. </vt:lpstr>
      <vt:lpstr>Задание. Поменяйтесь листочками, проверьте ответы друг друга, поставьте отметки.</vt:lpstr>
      <vt:lpstr>Задание. Составьте уравнения реакций по схеме: </vt:lpstr>
      <vt:lpstr>Задание. Оцените свою работу на уроке, ответив на вопросы анкеты</vt:lpstr>
      <vt:lpstr>Презентация PowerPoint</vt:lpstr>
      <vt:lpstr>Решите задачу: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Acer</cp:lastModifiedBy>
  <cp:revision>144</cp:revision>
  <dcterms:created xsi:type="dcterms:W3CDTF">2020-01-25T14:40:38Z</dcterms:created>
  <dcterms:modified xsi:type="dcterms:W3CDTF">2024-06-05T06:43:35Z</dcterms:modified>
</cp:coreProperties>
</file>