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86" r:id="rId13"/>
    <p:sldId id="287" r:id="rId14"/>
    <p:sldId id="288" r:id="rId15"/>
    <p:sldId id="28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9" r:id="rId25"/>
    <p:sldId id="280" r:id="rId26"/>
    <p:sldId id="282" r:id="rId27"/>
    <p:sldId id="284" r:id="rId28"/>
    <p:sldId id="281" r:id="rId29"/>
    <p:sldId id="285" r:id="rId30"/>
    <p:sldId id="28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7:36:13.18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5:34:3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5:35:19.647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5:35:22.20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7:36:26.69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7:36:27.57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7:36:29.41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7:36:46.30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7:36:49.280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5:34:02.16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5:34:04.1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5:34:37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33516-3DF3-4454-894B-9007A90FCF82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2D53-3A95-4F2A-894B-8A403F555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4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2D53-3A95-4F2A-894B-8A403F5558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2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2D53-3A95-4F2A-894B-8A403F5558E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C2BDC-06DC-4C58-BD20-93F026E02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DFC13B-4559-48D0-A7BC-3DB8ED29F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49C6D-0560-47D2-ABCE-128D505E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1222E-14A1-4C38-8CE8-7F3388A6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74DAA-97BD-409D-A6AB-95865EB9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7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BD55F-A57C-4FFD-988E-BA46BBC1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6BB90-35C5-494E-95C7-A7AB26A44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B65B0-7D90-4332-8B98-24261637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FC326-5B43-4699-B2D3-27DACE8F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FB985-9442-46A4-A2BC-EAEC2271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2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16E4BA-0607-4B5C-908A-06F6D5C07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AD3AD8-3CAD-465B-85A0-11D1F5513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38A1A-9286-4642-AC40-53AE95EB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F6587-BBE0-4DBA-80F4-11CF3091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8D09DA-EF86-494B-B0C8-59C63BEB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7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concep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02559" y="862619"/>
            <a:ext cx="7945460" cy="3023111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2538046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lnSpc>
                <a:spcPct val="90000"/>
              </a:lnSpc>
              <a:defRPr sz="33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3" y="4479139"/>
            <a:ext cx="2731911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  <p:extLst>
      <p:ext uri="{BB962C8B-B14F-4D97-AF65-F5344CB8AC3E}">
        <p14:creationId xmlns:p14="http://schemas.microsoft.com/office/powerpoint/2010/main" val="25020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accel="100000" fill="hold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87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30" accel="100000" fill="hold">
                                          <p:stCondLst>
                                            <p:cond delay="38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3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3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87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430" accel="100000" fill="hold">
                          <p:stCondLst>
                            <p:cond delay="387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EE2F3-9BE1-460D-9470-119424C4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B884B-19CD-4E54-8510-54BE1EC14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B5189-5EBC-4E70-86D3-E4D57B60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E36F5-8DB7-4431-B28C-89331E20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5FDA3-ECE7-4291-8E97-BA3D98DB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6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D24E0-29E2-4375-BEE2-056414E2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F2BFAB-7175-4A0E-B487-86D91F38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CC7D6-7D6D-4DA9-BAB5-2DBA8217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C61A3-D256-42B5-B51D-1807A39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3F2051-F652-4AD0-A29F-720B273F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7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256FD-E70D-40AE-BB4B-334CDFA0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EC734-451D-468F-966B-D7594C33E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142456-2902-4F80-A4D0-4B880F764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2F9A8-D89C-4871-BB24-58F4CD28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8B7811-DEDF-4DEB-9645-AD600EB0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D7A14F-566F-48BC-8EDC-5B895273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5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92CFD-F771-4FC3-871F-57E176E8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F6C1C-895D-41F5-93A3-2FC0173AF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5DA80A-D9C0-4058-ACBD-F2B8FB5E3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8008BF-B2CC-4E21-9088-D4A5EC404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9EDB-2CC5-4791-98B8-498CC291E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9AE545-54CE-4130-8BDE-5C1799F8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6D15CE-7DF8-4278-8E7A-B72B2E7D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51E04D-FBF9-4250-A92B-A78F7775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2134F-1BC4-4A52-A647-EE9CDEFD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4371E0-526E-4CAB-BE29-877510B1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B48D6-2A1A-4003-B3EE-6BB2C512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B11034-933F-48EF-A38D-2A4EC274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5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F9FABE-C399-48F9-AAD5-22584667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BF5B-8D3A-4B2F-BA57-A6853D160DBC}" type="datetimeFigureOut">
              <a:rPr lang="ru-RU" smtClean="0"/>
              <a:t>10.06.2024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97265C-D882-4363-959C-8012AD96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A79DF5-E1E1-4DAF-BA05-C5418ED1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3CF7-33DE-4B31-BC40-59223867B2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A1266-3B0B-40B3-B94D-B924590C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86C15-C58A-4446-86E8-E2D94D9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966E3E-10A9-4E1A-8618-F0D2D2895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5B7A94-8F47-4A6B-8DF9-80F4D83F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A2DE62-8F9E-499D-8B11-66EE21E4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33B1DB-D7DE-4F45-A851-9CF55A29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3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CE818-020A-437B-B5AC-95811A48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4F41F3-6F85-44DC-8721-E3754FE4E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4CD2A-E0B1-4CC3-8FC6-FB1AA7B5D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502059-A241-49A1-AC18-4C8187F8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E6C54E-655A-4E49-BA1D-2DE7C167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DD82A5-1DB5-4EBB-BD5F-141BEA2D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5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046D6-A2A0-4202-ABE3-3DD7C8DD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8069F0-F0B6-41DD-9FBB-C63630DF5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C0007-4A34-49DC-A603-5C96D8FFC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FE3B-E63C-40B7-9C39-B06E0DD0840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5EBF8-1794-46F8-88AE-AC95E8EC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281CC-286A-4ABC-A480-58CFA8FD2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32A7-3581-42F5-B69D-645DAF41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5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2.xml"/><Relationship Id="rId3" Type="http://schemas.openxmlformats.org/officeDocument/2006/relationships/image" Target="../media/image7.png"/><Relationship Id="rId7" Type="http://schemas.openxmlformats.org/officeDocument/2006/relationships/customXml" Target="../ink/ink8.xml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ustomXml" Target="../ink/ink11.xml"/><Relationship Id="rId5" Type="http://schemas.openxmlformats.org/officeDocument/2006/relationships/customXml" Target="../ink/ink7.xml"/><Relationship Id="rId10" Type="http://schemas.openxmlformats.org/officeDocument/2006/relationships/customXml" Target="../ink/ink10.xml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13980C-1D10-4377-B6F0-3073C5228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95" y="197957"/>
            <a:ext cx="9528009" cy="56808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7334DB-4C1E-440A-927B-EB2E07F80241}"/>
              </a:ext>
            </a:extLst>
          </p:cNvPr>
          <p:cNvSpPr txBox="1"/>
          <p:nvPr/>
        </p:nvSpPr>
        <p:spPr>
          <a:xfrm>
            <a:off x="2095622" y="3437680"/>
            <a:ext cx="4000378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600" dirty="0">
                <a:latin typeface="Monotype Corsiva" panose="03010101010201010101" pitchFamily="66" charset="0"/>
              </a:rPr>
              <a:t>Пр</a:t>
            </a:r>
            <a:r>
              <a:rPr lang="ru-RU" sz="9600" dirty="0">
                <a:solidFill>
                  <a:schemeClr val="bg1"/>
                </a:solidFill>
                <a:latin typeface="Monotype Corsiva" panose="03010101010201010101" pitchFamily="66" charset="0"/>
              </a:rPr>
              <a:t>я</a:t>
            </a:r>
            <a:r>
              <a:rPr lang="ru-RU" sz="9600" dirty="0">
                <a:latin typeface="Monotype Corsiva" panose="03010101010201010101" pitchFamily="66" charset="0"/>
              </a:rPr>
              <a:t>мая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897FC-4617-4F36-BA78-8DCB4982DD06}"/>
              </a:ext>
            </a:extLst>
          </p:cNvPr>
          <p:cNvSpPr txBox="1"/>
          <p:nvPr/>
        </p:nvSpPr>
        <p:spPr>
          <a:xfrm>
            <a:off x="6773662" y="2875002"/>
            <a:ext cx="1819921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dirty="0">
                <a:latin typeface="Monotype Corsiva" panose="03010101010201010101" pitchFamily="66" charset="0"/>
              </a:rPr>
              <a:t>речь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2380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4667AE14-2D95-494D-8126-CFE119CFBB3B}"/>
              </a:ext>
            </a:extLst>
          </p:cNvPr>
          <p:cNvSpPr txBox="1"/>
          <p:nvPr/>
        </p:nvSpPr>
        <p:spPr>
          <a:xfrm>
            <a:off x="3242930" y="3061528"/>
            <a:ext cx="648586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06C1A-75BB-4F4B-90B4-FAA5FAD2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30" y="3061528"/>
            <a:ext cx="6719777" cy="3779875"/>
          </a:xfrm>
          <a:prstGeom prst="rect">
            <a:avLst/>
          </a:prstGeom>
        </p:spPr>
      </p:pic>
      <p:sp>
        <p:nvSpPr>
          <p:cNvPr id="40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95900233-E481-4DDC-A9AB-B804A52572A2}"/>
              </a:ext>
            </a:extLst>
          </p:cNvPr>
          <p:cNvSpPr/>
          <p:nvPr/>
        </p:nvSpPr>
        <p:spPr>
          <a:xfrm>
            <a:off x="368595" y="108270"/>
            <a:ext cx="10207255" cy="2668770"/>
          </a:xfrm>
          <a:prstGeom prst="wedgeRoundRectCallout">
            <a:avLst>
              <a:gd name="adj1" fmla="val 35938"/>
              <a:gd name="adj2" fmla="val 71265"/>
              <a:gd name="adj3" fmla="val 16667"/>
            </a:avLst>
          </a:prstGeom>
          <a:solidFill>
            <a:schemeClr val="lt1"/>
          </a:solidFill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«Привет,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являться прямой речью.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4B0E92-862C-4048-A6BE-7984AF9E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" y="4080961"/>
            <a:ext cx="3517539" cy="4412351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A39F93A1-E28D-4A08-8CF7-A0515416E4C9}"/>
              </a:ext>
            </a:extLst>
          </p:cNvPr>
          <p:cNvSpPr/>
          <p:nvPr/>
        </p:nvSpPr>
        <p:spPr>
          <a:xfrm>
            <a:off x="3242930" y="3211033"/>
            <a:ext cx="4401879" cy="1988288"/>
          </a:xfrm>
          <a:prstGeom prst="wedgeRoundRectCallout">
            <a:avLst>
              <a:gd name="adj1" fmla="val -50543"/>
              <a:gd name="adj2" fmla="val 72126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Диппер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говорит»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слова автора?</a:t>
            </a:r>
          </a:p>
        </p:txBody>
      </p:sp>
    </p:spTree>
    <p:extLst>
      <p:ext uri="{BB962C8B-B14F-4D97-AF65-F5344CB8AC3E}">
        <p14:creationId xmlns:p14="http://schemas.microsoft.com/office/powerpoint/2010/main" val="4171138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06C1A-75BB-4F4B-90B4-FAA5FAD2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30" y="3061528"/>
            <a:ext cx="6719777" cy="3779875"/>
          </a:xfrm>
          <a:prstGeom prst="rect">
            <a:avLst/>
          </a:prstGeom>
        </p:spPr>
      </p:pic>
      <p:sp>
        <p:nvSpPr>
          <p:cNvPr id="40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95900233-E481-4DDC-A9AB-B804A52572A2}"/>
              </a:ext>
            </a:extLst>
          </p:cNvPr>
          <p:cNvSpPr/>
          <p:nvPr/>
        </p:nvSpPr>
        <p:spPr>
          <a:xfrm>
            <a:off x="411126" y="469777"/>
            <a:ext cx="10207255" cy="2668770"/>
          </a:xfrm>
          <a:prstGeom prst="wedgeRoundRectCallout">
            <a:avLst>
              <a:gd name="adj1" fmla="val 35938"/>
              <a:gd name="adj2" fmla="val 71265"/>
              <a:gd name="adj3" fmla="val 16667"/>
            </a:avLst>
          </a:prstGeom>
          <a:solidFill>
            <a:schemeClr val="lt1"/>
          </a:solidFill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верно!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речь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кто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8505E1-DDD6-41A5-9D53-D9ACF986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9" y="3373417"/>
            <a:ext cx="3467986" cy="34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804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58622F-AF0B-459C-972C-E60DB30B1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48" y="4529896"/>
            <a:ext cx="4138852" cy="2328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BEA5A-EDC8-44D4-AD4E-48AA381D9050}"/>
              </a:ext>
            </a:extLst>
          </p:cNvPr>
          <p:cNvSpPr txBox="1"/>
          <p:nvPr/>
        </p:nvSpPr>
        <p:spPr>
          <a:xfrm>
            <a:off x="470517" y="362986"/>
            <a:ext cx="1158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 автора часто входят глаголы со значением: </a:t>
            </a:r>
            <a:endParaRPr lang="ru-RU" sz="40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2915B96-4B5F-44B2-BB86-32DC5601B6ED}"/>
              </a:ext>
            </a:extLst>
          </p:cNvPr>
          <p:cNvSpPr/>
          <p:nvPr/>
        </p:nvSpPr>
        <p:spPr>
          <a:xfrm>
            <a:off x="1114103" y="1571347"/>
            <a:ext cx="6352017" cy="4643021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D61BB7-70A2-4034-9888-8BDFC6321307}"/>
              </a:ext>
            </a:extLst>
          </p:cNvPr>
          <p:cNvSpPr/>
          <p:nvPr/>
        </p:nvSpPr>
        <p:spPr>
          <a:xfrm>
            <a:off x="1420426" y="3604334"/>
            <a:ext cx="5743853" cy="109195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67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58622F-AF0B-459C-972C-E60DB30B1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48" y="4529896"/>
            <a:ext cx="4138852" cy="2328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BEA5A-EDC8-44D4-AD4E-48AA381D9050}"/>
              </a:ext>
            </a:extLst>
          </p:cNvPr>
          <p:cNvSpPr txBox="1"/>
          <p:nvPr/>
        </p:nvSpPr>
        <p:spPr>
          <a:xfrm>
            <a:off x="470517" y="362986"/>
            <a:ext cx="1158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 автора часто входят глаголы со значением: </a:t>
            </a:r>
            <a:endParaRPr lang="ru-RU" sz="40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ECA9F2C-400E-4EDD-A944-7B6D9B2AA0AF}"/>
              </a:ext>
            </a:extLst>
          </p:cNvPr>
          <p:cNvSpPr/>
          <p:nvPr/>
        </p:nvSpPr>
        <p:spPr>
          <a:xfrm>
            <a:off x="994300" y="1518082"/>
            <a:ext cx="5859262" cy="4856085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60DD37-8103-4678-9924-45CB6ABDE1D0}"/>
              </a:ext>
            </a:extLst>
          </p:cNvPr>
          <p:cNvSpPr/>
          <p:nvPr/>
        </p:nvSpPr>
        <p:spPr>
          <a:xfrm>
            <a:off x="3080551" y="4145872"/>
            <a:ext cx="3426781" cy="67470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8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58622F-AF0B-459C-972C-E60DB30B1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48" y="4529896"/>
            <a:ext cx="4138852" cy="2328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BEA5A-EDC8-44D4-AD4E-48AA381D9050}"/>
              </a:ext>
            </a:extLst>
          </p:cNvPr>
          <p:cNvSpPr txBox="1"/>
          <p:nvPr/>
        </p:nvSpPr>
        <p:spPr>
          <a:xfrm>
            <a:off x="470517" y="362986"/>
            <a:ext cx="1158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 автора часто входят глаголы со значением: </a:t>
            </a:r>
            <a:endParaRPr lang="ru-RU" sz="4000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4562082-905A-46B2-9DA3-867C515606A5}"/>
              </a:ext>
            </a:extLst>
          </p:cNvPr>
          <p:cNvSpPr/>
          <p:nvPr/>
        </p:nvSpPr>
        <p:spPr>
          <a:xfrm>
            <a:off x="2077375" y="1455938"/>
            <a:ext cx="6205491" cy="5157926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982907-977E-4DF5-BDF9-4B54135F8E2A}"/>
              </a:ext>
            </a:extLst>
          </p:cNvPr>
          <p:cNvSpPr/>
          <p:nvPr/>
        </p:nvSpPr>
        <p:spPr>
          <a:xfrm>
            <a:off x="2982897" y="4234649"/>
            <a:ext cx="4323425" cy="69245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10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06C1A-75BB-4F4B-90B4-FAA5FAD2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30" y="3061528"/>
            <a:ext cx="6719777" cy="3779875"/>
          </a:xfrm>
          <a:prstGeom prst="rect">
            <a:avLst/>
          </a:prstGeom>
        </p:spPr>
      </p:pic>
      <p:sp>
        <p:nvSpPr>
          <p:cNvPr id="40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95900233-E481-4DDC-A9AB-B804A52572A2}"/>
              </a:ext>
            </a:extLst>
          </p:cNvPr>
          <p:cNvSpPr/>
          <p:nvPr/>
        </p:nvSpPr>
        <p:spPr>
          <a:xfrm>
            <a:off x="411126" y="469777"/>
            <a:ext cx="10207255" cy="2668770"/>
          </a:xfrm>
          <a:prstGeom prst="wedgeRoundRectCallout">
            <a:avLst>
              <a:gd name="adj1" fmla="val 35938"/>
              <a:gd name="adj2" fmla="val 71265"/>
              <a:gd name="adj3" fmla="val 16667"/>
            </a:avLst>
          </a:prstGeom>
          <a:solidFill>
            <a:schemeClr val="lt1"/>
          </a:solidFill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авторской речи ставится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двоеточие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8505E1-DDD6-41A5-9D53-D9ACF986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9" y="3373417"/>
            <a:ext cx="3467986" cy="34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4224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E4410E-FDDB-4DDE-B713-7D3F2F321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6" b="97732" l="10000" r="90000">
                        <a14:foregroundMark x1="32809" y1="86389" x2="30337" y2="95841"/>
                        <a14:foregroundMark x1="30337" y1="95841" x2="28989" y2="96219"/>
                        <a14:foregroundMark x1="60337" y1="89036" x2="65169" y2="96030"/>
                        <a14:foregroundMark x1="65169" y1="96030" x2="65618" y2="96219"/>
                        <a14:foregroundMark x1="60562" y1="19282" x2="63483" y2="31758"/>
                        <a14:foregroundMark x1="63483" y1="31758" x2="66292" y2="29679"/>
                        <a14:foregroundMark x1="33034" y1="28355" x2="40674" y2="24386"/>
                        <a14:foregroundMark x1="40674" y1="24386" x2="40674" y2="24386"/>
                        <a14:foregroundMark x1="32135" y1="19471" x2="32022" y2="29679"/>
                        <a14:foregroundMark x1="32022" y1="29679" x2="32360" y2="31002"/>
                        <a14:foregroundMark x1="29775" y1="37051" x2="41124" y2="34972"/>
                        <a14:foregroundMark x1="65843" y1="24764" x2="68090" y2="33837"/>
                        <a14:foregroundMark x1="51573" y1="16446" x2="61011" y2="7561"/>
                        <a14:foregroundMark x1="61011" y1="7561" x2="62809" y2="3214"/>
                        <a14:foregroundMark x1="37079" y1="22873" x2="38539" y2="41966"/>
                        <a14:foregroundMark x1="38539" y1="41966" x2="37753" y2="47637"/>
                        <a14:foregroundMark x1="41461" y1="85255" x2="44382" y2="93762"/>
                        <a14:foregroundMark x1="44382" y1="93762" x2="45955" y2="95841"/>
                        <a14:foregroundMark x1="60674" y1="13800" x2="62809" y2="33459"/>
                        <a14:foregroundMark x1="62809" y1="33459" x2="58315" y2="27599"/>
                        <a14:foregroundMark x1="58315" y1="27599" x2="61124" y2="24386"/>
                        <a14:foregroundMark x1="57640" y1="8696" x2="51798" y2="17958"/>
                        <a14:foregroundMark x1="51798" y1="17958" x2="58764" y2="18904"/>
                        <a14:foregroundMark x1="58764" y1="18904" x2="64719" y2="12287"/>
                        <a14:foregroundMark x1="64719" y1="12287" x2="65618" y2="2836"/>
                        <a14:foregroundMark x1="65618" y1="2836" x2="59326" y2="4537"/>
                        <a14:foregroundMark x1="59326" y1="4537" x2="57303" y2="9452"/>
                        <a14:foregroundMark x1="61798" y1="79962" x2="60674" y2="91115"/>
                        <a14:foregroundMark x1="60674" y1="91115" x2="60674" y2="82798"/>
                        <a14:foregroundMark x1="68090" y1="77883" x2="67303" y2="88847"/>
                        <a14:foregroundMark x1="67303" y1="88847" x2="72697" y2="92060"/>
                        <a14:foregroundMark x1="72697" y1="92060" x2="67753" y2="82987"/>
                        <a14:foregroundMark x1="67753" y1="82987" x2="67865" y2="79206"/>
                        <a14:foregroundMark x1="60225" y1="88847" x2="62697" y2="97732"/>
                        <a14:foregroundMark x1="62697" y1="97732" x2="65843" y2="96597"/>
                        <a14:foregroundMark x1="58427" y1="96597" x2="61910" y2="97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71" y="3260955"/>
            <a:ext cx="6212736" cy="3692738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F018AE84-B423-40D6-9B94-C2F351AE78F1}"/>
              </a:ext>
            </a:extLst>
          </p:cNvPr>
          <p:cNvSpPr/>
          <p:nvPr/>
        </p:nvSpPr>
        <p:spPr>
          <a:xfrm>
            <a:off x="74429" y="0"/>
            <a:ext cx="12014790" cy="2813350"/>
          </a:xfrm>
          <a:prstGeom prst="wedgeRoundRectCallout">
            <a:avLst>
              <a:gd name="adj1" fmla="val -12250"/>
              <a:gd name="adj2" fmla="val 66287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Венди при встрече сказала: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Диппер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сегодня в гости, будет весело!»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A2AD849-E4BE-4215-9741-0D17E31C5B32}"/>
              </a:ext>
            </a:extLst>
          </p:cNvPr>
          <p:cNvSpPr/>
          <p:nvPr/>
        </p:nvSpPr>
        <p:spPr>
          <a:xfrm>
            <a:off x="8832112" y="973918"/>
            <a:ext cx="3094074" cy="183943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87359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E4410E-FDDB-4DDE-B713-7D3F2F321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6" b="97732" l="10000" r="90000">
                        <a14:foregroundMark x1="32809" y1="86389" x2="30337" y2="95841"/>
                        <a14:foregroundMark x1="30337" y1="95841" x2="28989" y2="96219"/>
                        <a14:foregroundMark x1="60337" y1="89036" x2="65169" y2="96030"/>
                        <a14:foregroundMark x1="65169" y1="96030" x2="65618" y2="96219"/>
                        <a14:foregroundMark x1="60562" y1="19282" x2="63483" y2="31758"/>
                        <a14:foregroundMark x1="63483" y1="31758" x2="66292" y2="29679"/>
                        <a14:foregroundMark x1="33034" y1="28355" x2="40674" y2="24386"/>
                        <a14:foregroundMark x1="40674" y1="24386" x2="40674" y2="24386"/>
                        <a14:foregroundMark x1="32135" y1="19471" x2="32022" y2="29679"/>
                        <a14:foregroundMark x1="32022" y1="29679" x2="32360" y2="31002"/>
                        <a14:foregroundMark x1="29775" y1="37051" x2="41124" y2="34972"/>
                        <a14:foregroundMark x1="65843" y1="24764" x2="68090" y2="33837"/>
                        <a14:foregroundMark x1="51573" y1="16446" x2="61011" y2="7561"/>
                        <a14:foregroundMark x1="61011" y1="7561" x2="62809" y2="3214"/>
                        <a14:foregroundMark x1="37079" y1="22873" x2="38539" y2="41966"/>
                        <a14:foregroundMark x1="38539" y1="41966" x2="37753" y2="47637"/>
                        <a14:foregroundMark x1="41461" y1="85255" x2="44382" y2="93762"/>
                        <a14:foregroundMark x1="44382" y1="93762" x2="45955" y2="95841"/>
                        <a14:foregroundMark x1="60674" y1="13800" x2="62809" y2="33459"/>
                        <a14:foregroundMark x1="62809" y1="33459" x2="58315" y2="27599"/>
                        <a14:foregroundMark x1="58315" y1="27599" x2="61124" y2="24386"/>
                        <a14:foregroundMark x1="57640" y1="8696" x2="51798" y2="17958"/>
                        <a14:foregroundMark x1="51798" y1="17958" x2="58764" y2="18904"/>
                        <a14:foregroundMark x1="58764" y1="18904" x2="64719" y2="12287"/>
                        <a14:foregroundMark x1="64719" y1="12287" x2="65618" y2="2836"/>
                        <a14:foregroundMark x1="65618" y1="2836" x2="59326" y2="4537"/>
                        <a14:foregroundMark x1="59326" y1="4537" x2="57303" y2="9452"/>
                        <a14:foregroundMark x1="61798" y1="79962" x2="60674" y2="91115"/>
                        <a14:foregroundMark x1="60674" y1="91115" x2="60674" y2="82798"/>
                        <a14:foregroundMark x1="68090" y1="77883" x2="67303" y2="88847"/>
                        <a14:foregroundMark x1="67303" y1="88847" x2="72697" y2="92060"/>
                        <a14:foregroundMark x1="72697" y1="92060" x2="67753" y2="82987"/>
                        <a14:foregroundMark x1="67753" y1="82987" x2="67865" y2="79206"/>
                        <a14:foregroundMark x1="60225" y1="88847" x2="62697" y2="97732"/>
                        <a14:foregroundMark x1="62697" y1="97732" x2="65843" y2="96597"/>
                        <a14:foregroundMark x1="58427" y1="96597" x2="61910" y2="97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21" y="3130571"/>
            <a:ext cx="6212736" cy="3692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279396-27B0-4F5A-8D50-DEB226E67110}"/>
              </a:ext>
            </a:extLst>
          </p:cNvPr>
          <p:cNvSpPr txBox="1"/>
          <p:nvPr/>
        </p:nvSpPr>
        <p:spPr>
          <a:xfrm>
            <a:off x="5660064" y="1809156"/>
            <a:ext cx="4359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53711-F3B1-4334-B545-CD44FEB803B9}"/>
              </a:ext>
            </a:extLst>
          </p:cNvPr>
          <p:cNvSpPr txBox="1"/>
          <p:nvPr/>
        </p:nvSpPr>
        <p:spPr>
          <a:xfrm>
            <a:off x="6096001" y="2274838"/>
            <a:ext cx="6212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Диппер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приходите сегодня в гости, будет весело!»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95AF2-F49B-4445-A4A5-0BB8141548F4}"/>
              </a:ext>
            </a:extLst>
          </p:cNvPr>
          <p:cNvSpPr txBox="1"/>
          <p:nvPr/>
        </p:nvSpPr>
        <p:spPr>
          <a:xfrm>
            <a:off x="642438" y="2288782"/>
            <a:ext cx="5499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Венди при встрече сказала</a:t>
            </a:r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8CAA008D-0254-473C-A782-38E730AF3A06}"/>
              </a:ext>
            </a:extLst>
          </p:cNvPr>
          <p:cNvSpPr/>
          <p:nvPr/>
        </p:nvSpPr>
        <p:spPr>
          <a:xfrm>
            <a:off x="603681" y="3300641"/>
            <a:ext cx="2228295" cy="896644"/>
          </a:xfrm>
          <a:prstGeom prst="wedgeRoundRectCallout">
            <a:avLst>
              <a:gd name="adj1" fmla="val 56059"/>
              <a:gd name="adj2" fmla="val 89233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автора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501A4664-FF5A-48ED-8787-946555999C6E}"/>
              </a:ext>
            </a:extLst>
          </p:cNvPr>
          <p:cNvSpPr/>
          <p:nvPr/>
        </p:nvSpPr>
        <p:spPr>
          <a:xfrm>
            <a:off x="7405456" y="3352056"/>
            <a:ext cx="2228295" cy="896644"/>
          </a:xfrm>
          <a:prstGeom prst="wedgeRoundRectCallout">
            <a:avLst>
              <a:gd name="adj1" fmla="val -118841"/>
              <a:gd name="adj2" fmla="val 81312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речь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03EFEC8-108E-48BD-97B5-D5A32FCEF68D}"/>
              </a:ext>
            </a:extLst>
          </p:cNvPr>
          <p:cNvSpPr/>
          <p:nvPr/>
        </p:nvSpPr>
        <p:spPr>
          <a:xfrm>
            <a:off x="1651247" y="470517"/>
            <a:ext cx="9161755" cy="1343912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слов автора ставится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двоеточие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585EA6C-9B82-46E9-9BD4-DF12DEDA8640}"/>
              </a:ext>
            </a:extLst>
          </p:cNvPr>
          <p:cNvCxnSpPr/>
          <p:nvPr/>
        </p:nvCxnSpPr>
        <p:spPr>
          <a:xfrm flipH="1">
            <a:off x="6016101" y="1388622"/>
            <a:ext cx="2314543" cy="1038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9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03EFEC8-108E-48BD-97B5-D5A32FCEF68D}"/>
              </a:ext>
            </a:extLst>
          </p:cNvPr>
          <p:cNvSpPr/>
          <p:nvPr/>
        </p:nvSpPr>
        <p:spPr>
          <a:xfrm>
            <a:off x="1812811" y="376682"/>
            <a:ext cx="8566377" cy="66331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слов автора ставится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двоеточие</a:t>
            </a:r>
          </a:p>
        </p:txBody>
      </p:sp>
      <p:graphicFrame>
        <p:nvGraphicFramePr>
          <p:cNvPr id="5" name="Таблица 7">
            <a:extLst>
              <a:ext uri="{FF2B5EF4-FFF2-40B4-BE49-F238E27FC236}">
                <a16:creationId xmlns:a16="http://schemas.microsoft.com/office/drawing/2014/main" id="{46EAEC3B-04C6-48BA-A0B7-E9BF66802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602775"/>
              </p:ext>
            </p:extLst>
          </p:nvPr>
        </p:nvGraphicFramePr>
        <p:xfrm>
          <a:off x="0" y="1588883"/>
          <a:ext cx="12192001" cy="4114800"/>
        </p:xfrm>
        <a:graphic>
          <a:graphicData uri="http://schemas.openxmlformats.org/drawingml/2006/table">
            <a:tbl>
              <a:tblPr firstRow="1">
                <a:solidFill>
                  <a:schemeClr val="bg1"/>
                </a:solidFill>
              </a:tblPr>
              <a:tblGrid>
                <a:gridCol w="3730028">
                  <a:extLst>
                    <a:ext uri="{9D8B030D-6E8A-4147-A177-3AD203B41FA5}">
                      <a16:colId xmlns:a16="http://schemas.microsoft.com/office/drawing/2014/main" val="319605815"/>
                    </a:ext>
                  </a:extLst>
                </a:gridCol>
                <a:gridCol w="597528">
                  <a:extLst>
                    <a:ext uri="{9D8B030D-6E8A-4147-A177-3AD203B41FA5}">
                      <a16:colId xmlns:a16="http://schemas.microsoft.com/office/drawing/2014/main" val="693968131"/>
                    </a:ext>
                  </a:extLst>
                </a:gridCol>
                <a:gridCol w="5459240">
                  <a:extLst>
                    <a:ext uri="{9D8B030D-6E8A-4147-A177-3AD203B41FA5}">
                      <a16:colId xmlns:a16="http://schemas.microsoft.com/office/drawing/2014/main" val="2261693952"/>
                    </a:ext>
                  </a:extLst>
                </a:gridCol>
                <a:gridCol w="2405205">
                  <a:extLst>
                    <a:ext uri="{9D8B030D-6E8A-4147-A177-3AD203B41FA5}">
                      <a16:colId xmlns:a16="http://schemas.microsoft.com/office/drawing/2014/main" val="2136174809"/>
                    </a:ext>
                  </a:extLst>
                </a:gridCol>
              </a:tblGrid>
              <a:tr h="55078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 автора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речь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53433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Венди при встрече сказала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Диппер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Мэйбл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приходите сегодня в гости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988362"/>
                  </a:ext>
                </a:extLst>
              </a:tr>
              <a:tr h="1004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Венди при встрече сказала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Диппер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Мэйбл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приходите сегодня в гости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3117833"/>
                  </a:ext>
                </a:extLst>
              </a:tr>
              <a:tr h="1004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Венди при встрече сказала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Диппер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Мэйбл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вы придёте сегодня в гости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8701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82584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06C1A-75BB-4F4B-90B4-FAA5FAD2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30" y="3061528"/>
            <a:ext cx="6719777" cy="3779875"/>
          </a:xfrm>
          <a:prstGeom prst="rect">
            <a:avLst/>
          </a:prstGeom>
        </p:spPr>
      </p:pic>
      <p:sp>
        <p:nvSpPr>
          <p:cNvPr id="40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95900233-E481-4DDC-A9AB-B804A52572A2}"/>
              </a:ext>
            </a:extLst>
          </p:cNvPr>
          <p:cNvSpPr/>
          <p:nvPr/>
        </p:nvSpPr>
        <p:spPr>
          <a:xfrm>
            <a:off x="411126" y="469777"/>
            <a:ext cx="10207255" cy="2668770"/>
          </a:xfrm>
          <a:prstGeom prst="wedgeRoundRectCallout">
            <a:avLst>
              <a:gd name="adj1" fmla="val 35938"/>
              <a:gd name="adj2" fmla="val 71265"/>
              <a:gd name="adj3" fmla="val 16667"/>
            </a:avLst>
          </a:prstGeom>
          <a:solidFill>
            <a:schemeClr val="lt1"/>
          </a:solidFill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автора могут стоять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прямой речи. В данном случае вместо двоеточия будем ставить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тире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8505E1-DDD6-41A5-9D53-D9ACF986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9" y="3373417"/>
            <a:ext cx="3467986" cy="34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83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A4BDCCCF-F2D4-4B43-922E-C7AB2F622EBA}"/>
              </a:ext>
            </a:extLst>
          </p:cNvPr>
          <p:cNvSpPr/>
          <p:nvPr/>
        </p:nvSpPr>
        <p:spPr>
          <a:xfrm>
            <a:off x="5566992" y="4313346"/>
            <a:ext cx="2428373" cy="239464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F6C4C-F889-4543-A4B9-84A431028AE9}"/>
              </a:ext>
            </a:extLst>
          </p:cNvPr>
          <p:cNvSpPr txBox="1"/>
          <p:nvPr/>
        </p:nvSpPr>
        <p:spPr>
          <a:xfrm>
            <a:off x="3322866" y="1459215"/>
            <a:ext cx="79761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формирование представления о 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</a:rPr>
              <a:t>предложениях с прямой речью, умение распознать прямую речь и слова автора, правильно читать предложения с прямой речью, составлять схемы таких предложений, ставить знаки препинания.</a:t>
            </a:r>
            <a:endParaRPr lang="ru-RU" sz="3200" b="1" i="0" u="none" strike="noStrike" dirty="0">
              <a:effectLst/>
              <a:latin typeface="Times New Roman" panose="02020603050405020304" pitchFamily="18" charset="0"/>
            </a:endParaRPr>
          </a:p>
          <a:p>
            <a:pPr algn="just"/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1C0BC2-F17A-4A64-B7CA-2A7C522374D4}"/>
              </a:ext>
            </a:extLst>
          </p:cNvPr>
          <p:cNvSpPr txBox="1"/>
          <p:nvPr/>
        </p:nvSpPr>
        <p:spPr>
          <a:xfrm>
            <a:off x="492858" y="2674932"/>
            <a:ext cx="2428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4209666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E4410E-FDDB-4DDE-B713-7D3F2F321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6" b="97732" l="10000" r="90000">
                        <a14:foregroundMark x1="32809" y1="86389" x2="30337" y2="95841"/>
                        <a14:foregroundMark x1="30337" y1="95841" x2="28989" y2="96219"/>
                        <a14:foregroundMark x1="60337" y1="89036" x2="65169" y2="96030"/>
                        <a14:foregroundMark x1="65169" y1="96030" x2="65618" y2="96219"/>
                        <a14:foregroundMark x1="60562" y1="19282" x2="63483" y2="31758"/>
                        <a14:foregroundMark x1="63483" y1="31758" x2="66292" y2="29679"/>
                        <a14:foregroundMark x1="33034" y1="28355" x2="40674" y2="24386"/>
                        <a14:foregroundMark x1="40674" y1="24386" x2="40674" y2="24386"/>
                        <a14:foregroundMark x1="32135" y1="19471" x2="32022" y2="29679"/>
                        <a14:foregroundMark x1="32022" y1="29679" x2="32360" y2="31002"/>
                        <a14:foregroundMark x1="29775" y1="37051" x2="41124" y2="34972"/>
                        <a14:foregroundMark x1="65843" y1="24764" x2="68090" y2="33837"/>
                        <a14:foregroundMark x1="51573" y1="16446" x2="61011" y2="7561"/>
                        <a14:foregroundMark x1="61011" y1="7561" x2="62809" y2="3214"/>
                        <a14:foregroundMark x1="37079" y1="22873" x2="38539" y2="41966"/>
                        <a14:foregroundMark x1="38539" y1="41966" x2="37753" y2="47637"/>
                        <a14:foregroundMark x1="41461" y1="85255" x2="44382" y2="93762"/>
                        <a14:foregroundMark x1="44382" y1="93762" x2="45955" y2="95841"/>
                        <a14:foregroundMark x1="60674" y1="13800" x2="62809" y2="33459"/>
                        <a14:foregroundMark x1="62809" y1="33459" x2="58315" y2="27599"/>
                        <a14:foregroundMark x1="58315" y1="27599" x2="61124" y2="24386"/>
                        <a14:foregroundMark x1="57640" y1="8696" x2="51798" y2="17958"/>
                        <a14:foregroundMark x1="51798" y1="17958" x2="58764" y2="18904"/>
                        <a14:foregroundMark x1="58764" y1="18904" x2="64719" y2="12287"/>
                        <a14:foregroundMark x1="64719" y1="12287" x2="65618" y2="2836"/>
                        <a14:foregroundMark x1="65618" y1="2836" x2="59326" y2="4537"/>
                        <a14:foregroundMark x1="59326" y1="4537" x2="57303" y2="9452"/>
                        <a14:foregroundMark x1="61798" y1="79962" x2="60674" y2="91115"/>
                        <a14:foregroundMark x1="60674" y1="91115" x2="60674" y2="82798"/>
                        <a14:foregroundMark x1="68090" y1="77883" x2="67303" y2="88847"/>
                        <a14:foregroundMark x1="67303" y1="88847" x2="72697" y2="92060"/>
                        <a14:foregroundMark x1="72697" y1="92060" x2="67753" y2="82987"/>
                        <a14:foregroundMark x1="67753" y1="82987" x2="67865" y2="79206"/>
                        <a14:foregroundMark x1="60225" y1="88847" x2="62697" y2="97732"/>
                        <a14:foregroundMark x1="62697" y1="97732" x2="65843" y2="96597"/>
                        <a14:foregroundMark x1="58427" y1="96597" x2="61910" y2="97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21" y="3130571"/>
            <a:ext cx="6212736" cy="3692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279396-27B0-4F5A-8D50-DEB226E67110}"/>
              </a:ext>
            </a:extLst>
          </p:cNvPr>
          <p:cNvSpPr txBox="1"/>
          <p:nvPr/>
        </p:nvSpPr>
        <p:spPr>
          <a:xfrm>
            <a:off x="5660064" y="1809156"/>
            <a:ext cx="4359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53711-F3B1-4334-B545-CD44FEB803B9}"/>
              </a:ext>
            </a:extLst>
          </p:cNvPr>
          <p:cNvSpPr txBox="1"/>
          <p:nvPr/>
        </p:nvSpPr>
        <p:spPr>
          <a:xfrm>
            <a:off x="6096001" y="2274838"/>
            <a:ext cx="6212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Диппер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приходите сегодня в гости, будет весело!»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95AF2-F49B-4445-A4A5-0BB8141548F4}"/>
              </a:ext>
            </a:extLst>
          </p:cNvPr>
          <p:cNvSpPr txBox="1"/>
          <p:nvPr/>
        </p:nvSpPr>
        <p:spPr>
          <a:xfrm>
            <a:off x="642438" y="2288782"/>
            <a:ext cx="5499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Венди при встрече сказала</a:t>
            </a:r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8CAA008D-0254-473C-A782-38E730AF3A06}"/>
              </a:ext>
            </a:extLst>
          </p:cNvPr>
          <p:cNvSpPr/>
          <p:nvPr/>
        </p:nvSpPr>
        <p:spPr>
          <a:xfrm>
            <a:off x="603681" y="3300641"/>
            <a:ext cx="2228295" cy="896644"/>
          </a:xfrm>
          <a:prstGeom prst="wedgeRoundRectCallout">
            <a:avLst>
              <a:gd name="adj1" fmla="val 56059"/>
              <a:gd name="adj2" fmla="val 89233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автора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501A4664-FF5A-48ED-8787-946555999C6E}"/>
              </a:ext>
            </a:extLst>
          </p:cNvPr>
          <p:cNvSpPr/>
          <p:nvPr/>
        </p:nvSpPr>
        <p:spPr>
          <a:xfrm>
            <a:off x="7405456" y="3352056"/>
            <a:ext cx="2228295" cy="896644"/>
          </a:xfrm>
          <a:prstGeom prst="wedgeRoundRectCallout">
            <a:avLst>
              <a:gd name="adj1" fmla="val -118841"/>
              <a:gd name="adj2" fmla="val 81312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речь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03EFEC8-108E-48BD-97B5-D5A32FCEF68D}"/>
              </a:ext>
            </a:extLst>
          </p:cNvPr>
          <p:cNvSpPr/>
          <p:nvPr/>
        </p:nvSpPr>
        <p:spPr>
          <a:xfrm>
            <a:off x="1651247" y="470517"/>
            <a:ext cx="9161755" cy="1343912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слов автора ставится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двоеточие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585EA6C-9B82-46E9-9BD4-DF12DEDA8640}"/>
              </a:ext>
            </a:extLst>
          </p:cNvPr>
          <p:cNvCxnSpPr/>
          <p:nvPr/>
        </p:nvCxnSpPr>
        <p:spPr>
          <a:xfrm flipH="1">
            <a:off x="6016101" y="1388622"/>
            <a:ext cx="2314543" cy="1038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808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E4410E-FDDB-4DDE-B713-7D3F2F321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6" b="97732" l="10000" r="90000">
                        <a14:foregroundMark x1="32809" y1="86389" x2="30337" y2="95841"/>
                        <a14:foregroundMark x1="30337" y1="95841" x2="28989" y2="96219"/>
                        <a14:foregroundMark x1="60337" y1="89036" x2="65169" y2="96030"/>
                        <a14:foregroundMark x1="65169" y1="96030" x2="65618" y2="96219"/>
                        <a14:foregroundMark x1="60562" y1="19282" x2="63483" y2="31758"/>
                        <a14:foregroundMark x1="63483" y1="31758" x2="66292" y2="29679"/>
                        <a14:foregroundMark x1="33034" y1="28355" x2="40674" y2="24386"/>
                        <a14:foregroundMark x1="40674" y1="24386" x2="40674" y2="24386"/>
                        <a14:foregroundMark x1="32135" y1="19471" x2="32022" y2="29679"/>
                        <a14:foregroundMark x1="32022" y1="29679" x2="32360" y2="31002"/>
                        <a14:foregroundMark x1="29775" y1="37051" x2="41124" y2="34972"/>
                        <a14:foregroundMark x1="65843" y1="24764" x2="68090" y2="33837"/>
                        <a14:foregroundMark x1="51573" y1="16446" x2="61011" y2="7561"/>
                        <a14:foregroundMark x1="61011" y1="7561" x2="62809" y2="3214"/>
                        <a14:foregroundMark x1="37079" y1="22873" x2="38539" y2="41966"/>
                        <a14:foregroundMark x1="38539" y1="41966" x2="37753" y2="47637"/>
                        <a14:foregroundMark x1="41461" y1="85255" x2="44382" y2="93762"/>
                        <a14:foregroundMark x1="44382" y1="93762" x2="45955" y2="95841"/>
                        <a14:foregroundMark x1="60674" y1="13800" x2="62809" y2="33459"/>
                        <a14:foregroundMark x1="62809" y1="33459" x2="58315" y2="27599"/>
                        <a14:foregroundMark x1="58315" y1="27599" x2="61124" y2="24386"/>
                        <a14:foregroundMark x1="57640" y1="8696" x2="51798" y2="17958"/>
                        <a14:foregroundMark x1="51798" y1="17958" x2="58764" y2="18904"/>
                        <a14:foregroundMark x1="58764" y1="18904" x2="64719" y2="12287"/>
                        <a14:foregroundMark x1="64719" y1="12287" x2="65618" y2="2836"/>
                        <a14:foregroundMark x1="65618" y1="2836" x2="59326" y2="4537"/>
                        <a14:foregroundMark x1="59326" y1="4537" x2="57303" y2="9452"/>
                        <a14:foregroundMark x1="61798" y1="79962" x2="60674" y2="91115"/>
                        <a14:foregroundMark x1="60674" y1="91115" x2="60674" y2="82798"/>
                        <a14:foregroundMark x1="68090" y1="77883" x2="67303" y2="88847"/>
                        <a14:foregroundMark x1="67303" y1="88847" x2="72697" y2="92060"/>
                        <a14:foregroundMark x1="72697" y1="92060" x2="67753" y2="82987"/>
                        <a14:foregroundMark x1="67753" y1="82987" x2="67865" y2="79206"/>
                        <a14:foregroundMark x1="60225" y1="88847" x2="62697" y2="97732"/>
                        <a14:foregroundMark x1="62697" y1="97732" x2="65843" y2="96597"/>
                        <a14:foregroundMark x1="58427" y1="96597" x2="61910" y2="97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56" y="3148665"/>
            <a:ext cx="6212736" cy="3692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279396-27B0-4F5A-8D50-DEB226E67110}"/>
              </a:ext>
            </a:extLst>
          </p:cNvPr>
          <p:cNvSpPr txBox="1"/>
          <p:nvPr/>
        </p:nvSpPr>
        <p:spPr>
          <a:xfrm>
            <a:off x="5660064" y="1809156"/>
            <a:ext cx="4359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53711-F3B1-4334-B545-CD44FEB803B9}"/>
              </a:ext>
            </a:extLst>
          </p:cNvPr>
          <p:cNvSpPr txBox="1"/>
          <p:nvPr/>
        </p:nvSpPr>
        <p:spPr>
          <a:xfrm>
            <a:off x="6252595" y="2156744"/>
            <a:ext cx="5924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Диппер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приходите сегодня в гости, будет весело!»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95AF2-F49B-4445-A4A5-0BB8141548F4}"/>
              </a:ext>
            </a:extLst>
          </p:cNvPr>
          <p:cNvSpPr txBox="1"/>
          <p:nvPr/>
        </p:nvSpPr>
        <p:spPr>
          <a:xfrm>
            <a:off x="468685" y="2427310"/>
            <a:ext cx="5499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 Венди при встрече.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03EFEC8-108E-48BD-97B5-D5A32FCEF68D}"/>
              </a:ext>
            </a:extLst>
          </p:cNvPr>
          <p:cNvSpPr/>
          <p:nvPr/>
        </p:nvSpPr>
        <p:spPr>
          <a:xfrm>
            <a:off x="1651247" y="470517"/>
            <a:ext cx="9161755" cy="1343912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словами автора ставится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тире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585EA6C-9B82-46E9-9BD4-DF12DEDA8640}"/>
              </a:ext>
            </a:extLst>
          </p:cNvPr>
          <p:cNvCxnSpPr/>
          <p:nvPr/>
        </p:nvCxnSpPr>
        <p:spPr>
          <a:xfrm flipH="1">
            <a:off x="6016101" y="1388622"/>
            <a:ext cx="2314543" cy="1038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C16783-8D73-4B58-943F-16FDD633CC26}"/>
              </a:ext>
            </a:extLst>
          </p:cNvPr>
          <p:cNvSpPr txBox="1"/>
          <p:nvPr/>
        </p:nvSpPr>
        <p:spPr>
          <a:xfrm>
            <a:off x="5552224" y="1388622"/>
            <a:ext cx="1342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501A4664-FF5A-48ED-8787-946555999C6E}"/>
              </a:ext>
            </a:extLst>
          </p:cNvPr>
          <p:cNvSpPr/>
          <p:nvPr/>
        </p:nvSpPr>
        <p:spPr>
          <a:xfrm>
            <a:off x="7770423" y="3300976"/>
            <a:ext cx="2228295" cy="896644"/>
          </a:xfrm>
          <a:prstGeom prst="wedgeRoundRectCallout">
            <a:avLst>
              <a:gd name="adj1" fmla="val -118841"/>
              <a:gd name="adj2" fmla="val 81312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речь</a:t>
            </a:r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8CAA008D-0254-473C-A782-38E730AF3A06}"/>
              </a:ext>
            </a:extLst>
          </p:cNvPr>
          <p:cNvSpPr/>
          <p:nvPr/>
        </p:nvSpPr>
        <p:spPr>
          <a:xfrm>
            <a:off x="603681" y="3300641"/>
            <a:ext cx="2228295" cy="896644"/>
          </a:xfrm>
          <a:prstGeom prst="wedgeRoundRectCallout">
            <a:avLst>
              <a:gd name="adj1" fmla="val 56059"/>
              <a:gd name="adj2" fmla="val 89233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автора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B4213D-911F-4C3C-9569-FB938023212D}"/>
              </a:ext>
            </a:extLst>
          </p:cNvPr>
          <p:cNvSpPr txBox="1"/>
          <p:nvPr/>
        </p:nvSpPr>
        <p:spPr>
          <a:xfrm>
            <a:off x="-1440798" y="356429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речь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3490A-F983-473A-AEEA-05D4367E3CF0}"/>
              </a:ext>
            </a:extLst>
          </p:cNvPr>
          <p:cNvSpPr txBox="1"/>
          <p:nvPr/>
        </p:nvSpPr>
        <p:spPr>
          <a:xfrm>
            <a:off x="5346173" y="3577362"/>
            <a:ext cx="6957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автора</a:t>
            </a:r>
          </a:p>
        </p:txBody>
      </p:sp>
    </p:spTree>
    <p:extLst>
      <p:ext uri="{BB962C8B-B14F-4D97-AF65-F5344CB8AC3E}">
        <p14:creationId xmlns:p14="http://schemas.microsoft.com/office/powerpoint/2010/main" val="366664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68 -0.02825 L 8.33333E-7 4.44444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4" y="1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47617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03EFEC8-108E-48BD-97B5-D5A32FCEF68D}"/>
              </a:ext>
            </a:extLst>
          </p:cNvPr>
          <p:cNvSpPr/>
          <p:nvPr/>
        </p:nvSpPr>
        <p:spPr>
          <a:xfrm>
            <a:off x="1812811" y="138981"/>
            <a:ext cx="8566377" cy="66331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словами автора ставится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тире</a:t>
            </a:r>
          </a:p>
        </p:txBody>
      </p:sp>
      <p:graphicFrame>
        <p:nvGraphicFramePr>
          <p:cNvPr id="5" name="Таблица 7">
            <a:extLst>
              <a:ext uri="{FF2B5EF4-FFF2-40B4-BE49-F238E27FC236}">
                <a16:creationId xmlns:a16="http://schemas.microsoft.com/office/drawing/2014/main" id="{46EAEC3B-04C6-48BA-A0B7-E9BF66802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82826"/>
              </p:ext>
            </p:extLst>
          </p:nvPr>
        </p:nvGraphicFramePr>
        <p:xfrm>
          <a:off x="0" y="802296"/>
          <a:ext cx="12192001" cy="5577840"/>
        </p:xfrm>
        <a:graphic>
          <a:graphicData uri="http://schemas.openxmlformats.org/drawingml/2006/table">
            <a:tbl>
              <a:tblPr firstRow="1">
                <a:solidFill>
                  <a:schemeClr val="bg1"/>
                </a:solidFill>
              </a:tblPr>
              <a:tblGrid>
                <a:gridCol w="4553893">
                  <a:extLst>
                    <a:ext uri="{9D8B030D-6E8A-4147-A177-3AD203B41FA5}">
                      <a16:colId xmlns:a16="http://schemas.microsoft.com/office/drawing/2014/main" val="319605815"/>
                    </a:ext>
                  </a:extLst>
                </a:gridCol>
                <a:gridCol w="633743">
                  <a:extLst>
                    <a:ext uri="{9D8B030D-6E8A-4147-A177-3AD203B41FA5}">
                      <a16:colId xmlns:a16="http://schemas.microsoft.com/office/drawing/2014/main" val="693968131"/>
                    </a:ext>
                  </a:extLst>
                </a:gridCol>
                <a:gridCol w="4599160">
                  <a:extLst>
                    <a:ext uri="{9D8B030D-6E8A-4147-A177-3AD203B41FA5}">
                      <a16:colId xmlns:a16="http://schemas.microsoft.com/office/drawing/2014/main" val="2261693952"/>
                    </a:ext>
                  </a:extLst>
                </a:gridCol>
                <a:gridCol w="2405205">
                  <a:extLst>
                    <a:ext uri="{9D8B030D-6E8A-4147-A177-3AD203B41FA5}">
                      <a16:colId xmlns:a16="http://schemas.microsoft.com/office/drawing/2014/main" val="2136174809"/>
                    </a:ext>
                  </a:extLst>
                </a:gridCol>
              </a:tblGrid>
              <a:tr h="55078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речь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 автора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53433"/>
                  </a:ext>
                </a:extLst>
              </a:tr>
              <a:tr h="2058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Диппер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Мэйбл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приходите сегодня в гости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сказала Венди при встрече.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3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988362"/>
                  </a:ext>
                </a:extLst>
              </a:tr>
              <a:tr h="1004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Диппер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Мэйбл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приходите сегодня в гости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сказала Венди при встрече.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3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3117833"/>
                  </a:ext>
                </a:extLst>
              </a:tr>
              <a:tr h="1004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Диппер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Мэйбл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вы придёте сегодня в гости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сказала Венди при встрече.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3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8701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37530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D20DC5-E03F-4D05-8A46-922EF6C4D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4" b="91882" l="10000" r="90000">
                        <a14:foregroundMark x1="49778" y1="21218" x2="50889" y2="25277"/>
                        <a14:foregroundMark x1="65333" y1="51476" x2="68111" y2="53875"/>
                        <a14:foregroundMark x1="36444" y1="70111" x2="40556" y2="78044"/>
                        <a14:foregroundMark x1="52889" y1="42251" x2="49889" y2="69188"/>
                        <a14:foregroundMark x1="47444" y1="86716" x2="46333" y2="91882"/>
                        <a14:foregroundMark x1="41111" y1="46310" x2="47444" y2="48339"/>
                        <a14:foregroundMark x1="47444" y1="48339" x2="56333" y2="56273"/>
                        <a14:foregroundMark x1="47667" y1="9779" x2="51222" y2="9594"/>
                        <a14:foregroundMark x1="51778" y1="39668" x2="51444" y2="62915"/>
                        <a14:foregroundMark x1="51444" y1="62915" x2="52778" y2="65867"/>
                        <a14:foregroundMark x1="61889" y1="53506" x2="67333" y2="57934"/>
                        <a14:foregroundMark x1="67333" y1="57934" x2="68000" y2="58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924" y="2920753"/>
            <a:ext cx="8545286" cy="51461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6611A4-2A1B-4927-81C4-17DFA45BD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665" y="3218373"/>
            <a:ext cx="6468417" cy="3639627"/>
          </a:xfrm>
          <a:prstGeom prst="rect">
            <a:avLst/>
          </a:prstGeom>
        </p:spPr>
      </p:pic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B3BA3BC6-CA67-4E9B-BFCE-5AE23518DBD6}"/>
              </a:ext>
            </a:extLst>
          </p:cNvPr>
          <p:cNvSpPr/>
          <p:nvPr/>
        </p:nvSpPr>
        <p:spPr>
          <a:xfrm>
            <a:off x="523781" y="593253"/>
            <a:ext cx="5406501" cy="1882066"/>
          </a:xfrm>
          <a:prstGeom prst="wedgeRoundRectCallout">
            <a:avLst>
              <a:gd name="adj1" fmla="val -3807"/>
              <a:gd name="adj2" fmla="val 91745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будет понятнее, если отработать всё на практике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788795EF-56D8-40C7-8CFC-80EEFA8B7CA4}"/>
              </a:ext>
            </a:extLst>
          </p:cNvPr>
          <p:cNvSpPr/>
          <p:nvPr/>
        </p:nvSpPr>
        <p:spPr>
          <a:xfrm>
            <a:off x="6402278" y="593253"/>
            <a:ext cx="5406501" cy="1882066"/>
          </a:xfrm>
          <a:prstGeom prst="wedgeRoundRectCallout">
            <a:avLst>
              <a:gd name="adj1" fmla="val -25318"/>
              <a:gd name="adj2" fmla="val 128066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идея!</a:t>
            </a:r>
          </a:p>
        </p:txBody>
      </p:sp>
    </p:spTree>
    <p:extLst>
      <p:ext uri="{BB962C8B-B14F-4D97-AF65-F5344CB8AC3E}">
        <p14:creationId xmlns:p14="http://schemas.microsoft.com/office/powerpoint/2010/main" val="118823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79C61A-4A10-4591-940D-1CA3A78DC3C9}"/>
              </a:ext>
            </a:extLst>
          </p:cNvPr>
          <p:cNvSpPr txBox="1"/>
          <p:nvPr/>
        </p:nvSpPr>
        <p:spPr>
          <a:xfrm>
            <a:off x="168676" y="106531"/>
            <a:ext cx="1192271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Определите, есть ли в предложениях прямая речь, объясните расстановку знаков препинания. Составьте схемы.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Одна Снежинка села Ежику на нос с той стороны стекла, привстала на тоненьких ножках и сказала: «Ежик, почему ты не выходишь с нами играть?»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Теперь Ослик стал вспоминать, как они встретились с Медвежонком и под проливным дождём пробежали весь лес.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«Пойду-ка я на горку!» - говорит Ежик сам себе.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Ежик жаловался Муравью: «Хочется мне к морю!»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«Здравствуй, море!» - сказал Ёжик.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Белка сидела в дупле и знала, что это Ёжик стоит под сосной, играет «Грустного Комарика» и называет её Рыжим Солнышком.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«Клюёт!» - крикнул Ежик.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12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79C61A-4A10-4591-940D-1CA3A78DC3C9}"/>
              </a:ext>
            </a:extLst>
          </p:cNvPr>
          <p:cNvSpPr txBox="1"/>
          <p:nvPr/>
        </p:nvSpPr>
        <p:spPr>
          <a:xfrm>
            <a:off x="168676" y="106531"/>
            <a:ext cx="1192271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Определите, есть ли в предложениях прямая речь, объясните расстановку знаков препинания. Составьте схемы.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Одна Снежинка села Ежику на нос с той стороны стекла, при-встала на тоненьких ножках и сказала: «Ежик, почему ты не выходишь с нами играть?»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А: «П?»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Теперь Ослик стал вспоминать, как они встретились с Медвежонком и под проливным дождём пробежали весь лес.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«Пойду-ка я на горку!» - говорит Ежик сам себе.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«П!» – а.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Ежик жаловался Муравью: «Хочется мне к морю!» </a:t>
            </a:r>
            <a:r>
              <a:rPr lang="ru-RU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А: «П!»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«Здравствуй, море!» - сказал Ёжик.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«П!» – а.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Белка сидела в дупле и знала, что это Ёжик стоит под сосной, играет «Грустного Комарика» и называет её Рыжим Солнышком.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«Клюёт!» - крикнул Ежик.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«П!» – 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80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848EFE-301F-437A-A17F-82FC7EDE3436}"/>
              </a:ext>
            </a:extLst>
          </p:cNvPr>
          <p:cNvSpPr txBox="1"/>
          <p:nvPr/>
        </p:nvSpPr>
        <p:spPr>
          <a:xfrm>
            <a:off x="204186" y="178384"/>
            <a:ext cx="12126897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Переделайте предложения в предложения с прямой речью.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сказала, что видела настоящего Деда Мороза. 2) Тётя Оля рассказала, что в Польше на новогоднем столе должно быть двенадцать разных блюд. 3) Мы попросили, чтобы нам открыли дверь.</a:t>
            </a:r>
          </a:p>
          <a:p>
            <a:pPr marL="514350" indent="-514350">
              <a:buAutoNum type="arabicParenR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8D876-9596-4506-BF9C-A083E452A783}"/>
              </a:ext>
            </a:extLst>
          </p:cNvPr>
          <p:cNvSpPr txBox="1"/>
          <p:nvPr/>
        </p:nvSpPr>
        <p:spPr>
          <a:xfrm>
            <a:off x="204185" y="3355556"/>
            <a:ext cx="121268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Проверяем себя. Переделайте предложения в предложения с прямой речью.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сказала: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видела настоящего Деда Мороза».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Тётя Оля рассказала: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Польше на новогоднем столе должно быть двенадцать разных блюд».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Мы попросили: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«Откройте нам дверь».</a:t>
            </a:r>
          </a:p>
        </p:txBody>
      </p:sp>
    </p:spTree>
    <p:extLst>
      <p:ext uri="{BB962C8B-B14F-4D97-AF65-F5344CB8AC3E}">
        <p14:creationId xmlns:p14="http://schemas.microsoft.com/office/powerpoint/2010/main" val="18337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2B483-9D5D-469D-A9EF-57303E69B4FF}"/>
              </a:ext>
            </a:extLst>
          </p:cNvPr>
          <p:cNvSpPr txBox="1"/>
          <p:nvPr/>
        </p:nvSpPr>
        <p:spPr>
          <a:xfrm>
            <a:off x="113189" y="878889"/>
            <a:ext cx="1227781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Найдите схему, соответствующую предложению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кажется сказал он что люди живут по-иному чем мы.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«П», - а. 2.   «П!» –а.    3.   А: «П!»     4. А: «П».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8A13E-7CBD-4EC8-B61E-13751EE74AA0}"/>
              </a:ext>
            </a:extLst>
          </p:cNvPr>
          <p:cNvSpPr txBox="1"/>
          <p:nvPr/>
        </p:nvSpPr>
        <p:spPr>
          <a:xfrm>
            <a:off x="113189" y="3605061"/>
            <a:ext cx="1207881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Проверяем себя. Найдите схему, соответствующую предложению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сказал мне кажется что люди живут по-иному чем мы.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«П», - а. 2.   «П!» –а.    3.   А: «П!»     </a:t>
            </a:r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А: «П».</a:t>
            </a:r>
          </a:p>
        </p:txBody>
      </p:sp>
    </p:spTree>
    <p:extLst>
      <p:ext uri="{BB962C8B-B14F-4D97-AF65-F5344CB8AC3E}">
        <p14:creationId xmlns:p14="http://schemas.microsoft.com/office/powerpoint/2010/main" val="904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2C34F5-A5FA-472B-9EF5-75B88B56BCE1}"/>
              </a:ext>
            </a:extLst>
          </p:cNvPr>
          <p:cNvSpPr txBox="1"/>
          <p:nvPr/>
        </p:nvSpPr>
        <p:spPr>
          <a:xfrm>
            <a:off x="244136" y="310718"/>
            <a:ext cx="119478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Исправьте ошибки в предложениях с прямой речью.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«Не знаете, кто это там так здорово плавает?»: спросил я мальчика.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«Бабушка, это удивительно»!- вскричал 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Он быстро взглянул на меня и усмехнулся- «Просто мне надоело плавать».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«Вы меня разыгрываете».- воскликнул 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Василий Павлович, я достаточно хорошо воспитан: «Сказал Геннадий».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7FFB6-E696-471D-96BA-085DA746C724}"/>
              </a:ext>
            </a:extLst>
          </p:cNvPr>
          <p:cNvSpPr txBox="1"/>
          <p:nvPr/>
        </p:nvSpPr>
        <p:spPr>
          <a:xfrm>
            <a:off x="244136" y="3318570"/>
            <a:ext cx="1194786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 себя. Исправьте ошибки в предложениях с прямой речью.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«Не знаете, кто это там так здорово плавает?»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спросил я мальчика.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«Бабушка, это удивительно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вскричал 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Он быстро взглянул на меня и усмехнулся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«Просто мне надоело плавать».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«Вы меня разыгрываете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 воскликнул 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Павлович, я достаточно хорошо воспитан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сказал Геннадий».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47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81E20B-48D9-4A51-95DC-0778A4D7E8A4}"/>
              </a:ext>
            </a:extLst>
          </p:cNvPr>
          <p:cNvSpPr txBox="1"/>
          <p:nvPr/>
        </p:nvSpPr>
        <p:spPr>
          <a:xfrm>
            <a:off x="124287" y="0"/>
            <a:ext cx="10209321" cy="6001643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72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5. Составьте предложения по схемам.</a:t>
            </a:r>
          </a:p>
          <a:p>
            <a:pPr algn="ctr"/>
            <a:r>
              <a:rPr lang="ru-RU" sz="72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72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1. «П!» - а.</a:t>
            </a:r>
            <a:endParaRPr lang="ru-RU" sz="7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72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2.  А: «П?»</a:t>
            </a:r>
            <a:r>
              <a:rPr lang="ru-RU" sz="7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algn="ctr"/>
            <a:r>
              <a:rPr lang="ru-RU" sz="72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3. «П?» - а.</a:t>
            </a:r>
            <a:r>
              <a:rPr lang="ru-RU" sz="7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algn="ctr"/>
            <a:r>
              <a:rPr lang="ru-RU" sz="72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4. А: «П».</a:t>
            </a:r>
            <a:r>
              <a:rPr lang="ru-RU" sz="7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algn="ctr"/>
            <a:r>
              <a:rPr lang="ru-RU" sz="72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5. «П», - а.</a:t>
            </a:r>
            <a:r>
              <a:rPr lang="ru-RU" sz="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908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FF7805-4D4D-43E6-A86B-B9CFA3633B73}"/>
              </a:ext>
            </a:extLst>
          </p:cNvPr>
          <p:cNvSpPr txBox="1"/>
          <p:nvPr/>
        </p:nvSpPr>
        <p:spPr>
          <a:xfrm>
            <a:off x="3069185" y="2805099"/>
            <a:ext cx="813391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определение понятию «прямая речь»;</a:t>
            </a: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умения и навыки находить прямую речь и слова автора в предложении;</a:t>
            </a:r>
          </a:p>
          <a:p>
            <a:pPr algn="l" fontAlgn="base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ставить знаки препинания при прямой речи.</a:t>
            </a: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A8247708-376E-45C5-A83B-F5BB20279781}"/>
              </a:ext>
            </a:extLst>
          </p:cNvPr>
          <p:cNvSpPr txBox="1">
            <a:spLocks/>
          </p:cNvSpPr>
          <p:nvPr/>
        </p:nvSpPr>
        <p:spPr>
          <a:xfrm>
            <a:off x="59947" y="2677508"/>
            <a:ext cx="3012571" cy="1317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Задачи: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5A633A-9D26-4715-9C94-0F6A61C64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19123" y="1"/>
            <a:ext cx="7834039" cy="23062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FE4400-A616-4BD7-BAFA-B2C66CA985C1}"/>
              </a:ext>
            </a:extLst>
          </p:cNvPr>
          <p:cNvSpPr/>
          <p:nvPr/>
        </p:nvSpPr>
        <p:spPr>
          <a:xfrm rot="10800000">
            <a:off x="3072518" y="3429000"/>
            <a:ext cx="8042221" cy="33539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B7AF37-720F-4D2D-863F-6BB952F3305F}"/>
              </a:ext>
            </a:extLst>
          </p:cNvPr>
          <p:cNvSpPr/>
          <p:nvPr/>
        </p:nvSpPr>
        <p:spPr>
          <a:xfrm>
            <a:off x="11206432" y="572619"/>
            <a:ext cx="325925" cy="5862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DA9A5B8-116C-4F10-A387-88CD11DDC6EB}"/>
              </a:ext>
            </a:extLst>
          </p:cNvPr>
          <p:cNvSpPr/>
          <p:nvPr/>
        </p:nvSpPr>
        <p:spPr>
          <a:xfrm>
            <a:off x="11247172" y="590582"/>
            <a:ext cx="244444" cy="17156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8E6275D9-5FA7-4878-805D-DCD8E561AE0B}"/>
                  </a:ext>
                </a:extLst>
              </p14:cNvPr>
              <p14:cNvContentPartPr/>
              <p14:nvPr/>
            </p14:nvContentPartPr>
            <p14:xfrm>
              <a:off x="1286188" y="4523936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8E6275D9-5FA7-4878-805D-DCD8E561AE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7548" y="45149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5FAE7E7-1868-40F3-BA17-8082833643A8}"/>
              </a:ext>
            </a:extLst>
          </p:cNvPr>
          <p:cNvGrpSpPr/>
          <p:nvPr/>
        </p:nvGrpSpPr>
        <p:grpSpPr>
          <a:xfrm>
            <a:off x="1281499" y="4505611"/>
            <a:ext cx="3960" cy="15120"/>
            <a:chOff x="1281499" y="4505611"/>
            <a:chExt cx="396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120D8836-F4D1-4299-A2F8-7077C06E179B}"/>
                    </a:ext>
                  </a:extLst>
                </p14:cNvPr>
                <p14:cNvContentPartPr/>
                <p14:nvPr/>
              </p14:nvContentPartPr>
              <p14:xfrm>
                <a:off x="1281499" y="4505611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120D8836-F4D1-4299-A2F8-7077C06E17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5499" y="446997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478FBA75-40B4-4FAA-97F2-3BC048875754}"/>
                    </a:ext>
                  </a:extLst>
                </p14:cNvPr>
                <p14:cNvContentPartPr/>
                <p14:nvPr/>
              </p14:nvContentPartPr>
              <p14:xfrm>
                <a:off x="1285099" y="4520371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478FBA75-40B4-4FAA-97F2-3BC0488757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9099" y="448437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537B549-17A1-46F5-8DA1-AC6E74AA5E74}"/>
                  </a:ext>
                </a:extLst>
              </p14:cNvPr>
              <p14:cNvContentPartPr/>
              <p14:nvPr/>
            </p14:nvContentPartPr>
            <p14:xfrm>
              <a:off x="1523779" y="4505611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537B549-17A1-46F5-8DA1-AC6E74AA5E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7779" y="44699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89EF60C-3FC9-4409-9A90-941C7578AA3D}"/>
                  </a:ext>
                </a:extLst>
              </p14:cNvPr>
              <p14:cNvContentPartPr/>
              <p14:nvPr/>
            </p14:nvContentPartPr>
            <p14:xfrm>
              <a:off x="1292299" y="4366291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89EF60C-3FC9-4409-9A90-941C7578AA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6659" y="43302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4DC1FEF9-F231-4BBA-AAC3-786A0171D2E6}"/>
                  </a:ext>
                </a:extLst>
              </p14:cNvPr>
              <p14:cNvContentPartPr/>
              <p14:nvPr/>
            </p14:nvContentPartPr>
            <p14:xfrm>
              <a:off x="1534579" y="4333171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4DC1FEF9-F231-4BBA-AAC3-786A0171D2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8939" y="4297171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Овал 20">
            <a:extLst>
              <a:ext uri="{FF2B5EF4-FFF2-40B4-BE49-F238E27FC236}">
                <a16:creationId xmlns:a16="http://schemas.microsoft.com/office/drawing/2014/main" id="{91B6AAF8-8EF9-4237-8174-C837637D249C}"/>
              </a:ext>
            </a:extLst>
          </p:cNvPr>
          <p:cNvSpPr/>
          <p:nvPr/>
        </p:nvSpPr>
        <p:spPr>
          <a:xfrm>
            <a:off x="208183" y="3908667"/>
            <a:ext cx="2428373" cy="2394642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243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0A229D-28AD-48C7-ABFF-ABE77B55B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48" y="2968710"/>
            <a:ext cx="3100553" cy="3889290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839FD8FB-4CE9-455C-ABDE-C1BC2096743A}"/>
              </a:ext>
            </a:extLst>
          </p:cNvPr>
          <p:cNvSpPr/>
          <p:nvPr/>
        </p:nvSpPr>
        <p:spPr>
          <a:xfrm>
            <a:off x="1631272" y="532661"/>
            <a:ext cx="8598024" cy="2263806"/>
          </a:xfrm>
          <a:prstGeom prst="wedgeRoundRectCallout">
            <a:avLst>
              <a:gd name="adj1" fmla="val 387"/>
              <a:gd name="adj2" fmla="val 102892"/>
              <a:gd name="adj3" fmla="val 16667"/>
            </a:avLst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справились!</a:t>
            </a:r>
          </a:p>
        </p:txBody>
      </p:sp>
    </p:spTree>
    <p:extLst>
      <p:ext uri="{BB962C8B-B14F-4D97-AF65-F5344CB8AC3E}">
        <p14:creationId xmlns:p14="http://schemas.microsoft.com/office/powerpoint/2010/main" val="122699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FF7805-4D4D-43E6-A86B-B9CFA3633B73}"/>
              </a:ext>
            </a:extLst>
          </p:cNvPr>
          <p:cNvSpPr txBox="1"/>
          <p:nvPr/>
        </p:nvSpPr>
        <p:spPr>
          <a:xfrm>
            <a:off x="3072518" y="1107559"/>
            <a:ext cx="789745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определение понятию «прямая речь»;</a:t>
            </a: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умения и навыки находить прямую речь и слова автора в предложении;</a:t>
            </a:r>
          </a:p>
          <a:p>
            <a:pPr algn="l" fontAlgn="base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ставить знаки препинания при прямой речи.</a:t>
            </a: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A8247708-376E-45C5-A83B-F5BB20279781}"/>
              </a:ext>
            </a:extLst>
          </p:cNvPr>
          <p:cNvSpPr txBox="1">
            <a:spLocks/>
          </p:cNvSpPr>
          <p:nvPr/>
        </p:nvSpPr>
        <p:spPr>
          <a:xfrm>
            <a:off x="59947" y="2677508"/>
            <a:ext cx="3012571" cy="1317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Задачи: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5A633A-9D26-4715-9C94-0F6A61C64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15869" y="199166"/>
            <a:ext cx="7834039" cy="23062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FE4400-A616-4BD7-BAFA-B2C66CA985C1}"/>
              </a:ext>
            </a:extLst>
          </p:cNvPr>
          <p:cNvSpPr/>
          <p:nvPr/>
        </p:nvSpPr>
        <p:spPr>
          <a:xfrm rot="10800000">
            <a:off x="3072518" y="4116620"/>
            <a:ext cx="7833795" cy="24143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B7AF37-720F-4D2D-863F-6BB952F3305F}"/>
              </a:ext>
            </a:extLst>
          </p:cNvPr>
          <p:cNvSpPr/>
          <p:nvPr/>
        </p:nvSpPr>
        <p:spPr>
          <a:xfrm>
            <a:off x="11206432" y="572619"/>
            <a:ext cx="325925" cy="5862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DA9A5B8-116C-4F10-A387-88CD11DDC6EB}"/>
              </a:ext>
            </a:extLst>
          </p:cNvPr>
          <p:cNvSpPr/>
          <p:nvPr/>
        </p:nvSpPr>
        <p:spPr>
          <a:xfrm>
            <a:off x="11247172" y="2392749"/>
            <a:ext cx="244444" cy="17156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21183E-7824-4D1A-A47B-7FB2C3C4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16" b="96530" l="10000" r="93537">
                        <a14:foregroundMark x1="50000" y1="28296" x2="57927" y2="35775"/>
                        <a14:foregroundMark x1="63780" y1="28296" x2="68659" y2="37857"/>
                        <a14:foregroundMark x1="68659" y1="37857" x2="68659" y2="38396"/>
                        <a14:foregroundMark x1="69878" y1="28065" x2="71220" y2="34850"/>
                        <a14:foregroundMark x1="52317" y1="28065" x2="50122" y2="36315"/>
                        <a14:foregroundMark x1="50122" y1="36315" x2="50366" y2="36700"/>
                        <a14:foregroundMark x1="71829" y1="29992" x2="72683" y2="33693"/>
                        <a14:foregroundMark x1="72195" y1="30532" x2="73293" y2="33385"/>
                        <a14:foregroundMark x1="72561" y1="30609" x2="73293" y2="33231"/>
                        <a14:foregroundMark x1="72073" y1="30069" x2="72927" y2="33616"/>
                        <a14:foregroundMark x1="36585" y1="10023" x2="38415" y2="10486"/>
                        <a14:foregroundMark x1="29878" y1="18350" x2="53902" y2="13261"/>
                        <a14:foregroundMark x1="53902" y1="13261" x2="39878" y2="19429"/>
                        <a14:foregroundMark x1="39878" y1="19429" x2="55000" y2="18196"/>
                        <a14:foregroundMark x1="55000" y1="18196" x2="66585" y2="13878"/>
                        <a14:foregroundMark x1="66585" y1="13878" x2="58415" y2="8173"/>
                        <a14:foregroundMark x1="58415" y1="8173" x2="53049" y2="8558"/>
                        <a14:foregroundMark x1="60000" y1="11025" x2="68659" y2="16577"/>
                        <a14:foregroundMark x1="68659" y1="16577" x2="42317" y2="22976"/>
                        <a14:foregroundMark x1="42317" y1="22976" x2="29268" y2="21357"/>
                        <a14:foregroundMark x1="29268" y1="21357" x2="33902" y2="17733"/>
                        <a14:foregroundMark x1="59146" y1="8481" x2="35244" y2="12953"/>
                        <a14:foregroundMark x1="35244" y1="12953" x2="30976" y2="15729"/>
                        <a14:foregroundMark x1="88171" y1="18119" x2="89756" y2="23747"/>
                        <a14:foregroundMark x1="89756" y1="20817" x2="93537" y2="18042"/>
                        <a14:foregroundMark x1="41098" y1="9946" x2="53049" y2="7093"/>
                        <a14:foregroundMark x1="53049" y1="7093" x2="64024" y2="8327"/>
                        <a14:foregroundMark x1="64024" y1="8327" x2="72683" y2="12645"/>
                        <a14:foregroundMark x1="72683" y1="12645" x2="72683" y2="12876"/>
                        <a14:foregroundMark x1="37195" y1="82806" x2="33902" y2="90825"/>
                        <a14:foregroundMark x1="33902" y1="90825" x2="40366" y2="96530"/>
                        <a14:foregroundMark x1="40366" y1="96530" x2="38659" y2="89052"/>
                        <a14:foregroundMark x1="52439" y1="81342" x2="49878" y2="89206"/>
                        <a14:foregroundMark x1="49878" y1="89206" x2="60000" y2="92213"/>
                        <a14:foregroundMark x1="60000" y1="92213" x2="59634" y2="89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3" y="3336077"/>
            <a:ext cx="2097026" cy="33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56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FF7805-4D4D-43E6-A86B-B9CFA3633B73}"/>
              </a:ext>
            </a:extLst>
          </p:cNvPr>
          <p:cNvSpPr txBox="1"/>
          <p:nvPr/>
        </p:nvSpPr>
        <p:spPr>
          <a:xfrm>
            <a:off x="3022863" y="-874482"/>
            <a:ext cx="810050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определение понятию «прямая речь»;</a:t>
            </a: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умения и навыки находить прямую речь и слова автора в предложении;</a:t>
            </a:r>
          </a:p>
          <a:p>
            <a:pPr algn="l" fontAlgn="base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ставить знаки препинания при прямой речи.</a:t>
            </a: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A8247708-376E-45C5-A83B-F5BB20279781}"/>
              </a:ext>
            </a:extLst>
          </p:cNvPr>
          <p:cNvSpPr txBox="1">
            <a:spLocks/>
          </p:cNvSpPr>
          <p:nvPr/>
        </p:nvSpPr>
        <p:spPr>
          <a:xfrm>
            <a:off x="59947" y="2677508"/>
            <a:ext cx="3012571" cy="1317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Задачи: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5A633A-9D26-4715-9C94-0F6A61C64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08218" y="371294"/>
            <a:ext cx="7994460" cy="23062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FE4400-A616-4BD7-BAFA-B2C66CA985C1}"/>
              </a:ext>
            </a:extLst>
          </p:cNvPr>
          <p:cNvSpPr/>
          <p:nvPr/>
        </p:nvSpPr>
        <p:spPr>
          <a:xfrm rot="10800000">
            <a:off x="2695137" y="3883387"/>
            <a:ext cx="7833795" cy="251293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B7AF37-720F-4D2D-863F-6BB952F3305F}"/>
              </a:ext>
            </a:extLst>
          </p:cNvPr>
          <p:cNvSpPr/>
          <p:nvPr/>
        </p:nvSpPr>
        <p:spPr>
          <a:xfrm>
            <a:off x="11206432" y="572619"/>
            <a:ext cx="325925" cy="5862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DA9A5B8-116C-4F10-A387-88CD11DDC6EB}"/>
              </a:ext>
            </a:extLst>
          </p:cNvPr>
          <p:cNvSpPr/>
          <p:nvPr/>
        </p:nvSpPr>
        <p:spPr>
          <a:xfrm>
            <a:off x="11247172" y="4634718"/>
            <a:ext cx="244444" cy="17156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653855-839F-416B-8367-BB40FE352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16" b="96530" l="10000" r="93537">
                        <a14:foregroundMark x1="50000" y1="28296" x2="57927" y2="35775"/>
                        <a14:foregroundMark x1="63780" y1="28296" x2="68659" y2="37857"/>
                        <a14:foregroundMark x1="68659" y1="37857" x2="68659" y2="38396"/>
                        <a14:foregroundMark x1="69878" y1="28065" x2="71220" y2="34850"/>
                        <a14:foregroundMark x1="52317" y1="28065" x2="50122" y2="36315"/>
                        <a14:foregroundMark x1="50122" y1="36315" x2="50366" y2="36700"/>
                        <a14:foregroundMark x1="71829" y1="29992" x2="72683" y2="33693"/>
                        <a14:foregroundMark x1="72195" y1="30532" x2="73293" y2="33385"/>
                        <a14:foregroundMark x1="72561" y1="30609" x2="73293" y2="33231"/>
                        <a14:foregroundMark x1="72073" y1="30069" x2="72927" y2="33616"/>
                        <a14:foregroundMark x1="36585" y1="10023" x2="38415" y2="10486"/>
                        <a14:foregroundMark x1="29878" y1="18350" x2="53902" y2="13261"/>
                        <a14:foregroundMark x1="53902" y1="13261" x2="39878" y2="19429"/>
                        <a14:foregroundMark x1="39878" y1="19429" x2="55000" y2="18196"/>
                        <a14:foregroundMark x1="55000" y1="18196" x2="66585" y2="13878"/>
                        <a14:foregroundMark x1="66585" y1="13878" x2="58415" y2="8173"/>
                        <a14:foregroundMark x1="58415" y1="8173" x2="53049" y2="8558"/>
                        <a14:foregroundMark x1="60000" y1="11025" x2="68659" y2="16577"/>
                        <a14:foregroundMark x1="68659" y1="16577" x2="42317" y2="22976"/>
                        <a14:foregroundMark x1="42317" y1="22976" x2="29268" y2="21357"/>
                        <a14:foregroundMark x1="29268" y1="21357" x2="33902" y2="17733"/>
                        <a14:foregroundMark x1="59146" y1="8481" x2="35244" y2="12953"/>
                        <a14:foregroundMark x1="35244" y1="12953" x2="30976" y2="15729"/>
                        <a14:foregroundMark x1="88171" y1="18119" x2="89756" y2="23747"/>
                        <a14:foregroundMark x1="89756" y1="20817" x2="93537" y2="18042"/>
                        <a14:foregroundMark x1="41098" y1="9946" x2="53049" y2="7093"/>
                        <a14:foregroundMark x1="53049" y1="7093" x2="64024" y2="8327"/>
                        <a14:foregroundMark x1="64024" y1="8327" x2="72683" y2="12645"/>
                        <a14:foregroundMark x1="72683" y1="12645" x2="72683" y2="12876"/>
                        <a14:foregroundMark x1="37195" y1="82806" x2="33902" y2="90825"/>
                        <a14:foregroundMark x1="33902" y1="90825" x2="40366" y2="96530"/>
                        <a14:foregroundMark x1="40366" y1="96530" x2="38659" y2="89052"/>
                        <a14:foregroundMark x1="52439" y1="81342" x2="49878" y2="89206"/>
                        <a14:foregroundMark x1="49878" y1="89206" x2="60000" y2="92213"/>
                        <a14:foregroundMark x1="60000" y1="92213" x2="59634" y2="89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3" y="3336077"/>
            <a:ext cx="2097026" cy="3316882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A17F8AF-397F-42F2-9C05-E0943FDF1271}"/>
              </a:ext>
            </a:extLst>
          </p:cNvPr>
          <p:cNvGrpSpPr/>
          <p:nvPr/>
        </p:nvGrpSpPr>
        <p:grpSpPr>
          <a:xfrm>
            <a:off x="1283280" y="4490738"/>
            <a:ext cx="240840" cy="21960"/>
            <a:chOff x="1283280" y="4490738"/>
            <a:chExt cx="240840" cy="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E90A0CB0-69B2-4A0C-AAB8-8310E9BED8BA}"/>
                    </a:ext>
                  </a:extLst>
                </p14:cNvPr>
                <p14:cNvContentPartPr/>
                <p14:nvPr/>
              </p14:nvContentPartPr>
              <p14:xfrm>
                <a:off x="1283280" y="4512338"/>
                <a:ext cx="36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E90A0CB0-69B2-4A0C-AAB8-8310E9BED8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20640" y="44493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D0D200B0-857E-4526-939D-1736016652A0}"/>
                    </a:ext>
                  </a:extLst>
                </p14:cNvPr>
                <p14:cNvContentPartPr/>
                <p14:nvPr/>
              </p14:nvContentPartPr>
              <p14:xfrm>
                <a:off x="1523760" y="4490738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D0D200B0-857E-4526-939D-1736016652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61120" y="442809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8A106686-4D82-4256-AEE8-3722456535C1}"/>
                  </a:ext>
                </a:extLst>
              </p14:cNvPr>
              <p14:cNvContentPartPr/>
              <p14:nvPr/>
            </p14:nvContentPartPr>
            <p14:xfrm>
              <a:off x="1309560" y="4371938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8A106686-4D82-4256-AEE8-372245653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560" y="435393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AB28C135-8A11-446B-880F-6F90192BFE97}"/>
                  </a:ext>
                </a:extLst>
              </p14:cNvPr>
              <p14:cNvContentPartPr/>
              <p14:nvPr/>
            </p14:nvContentPartPr>
            <p14:xfrm>
              <a:off x="1559400" y="4357538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AB28C135-8A11-446B-880F-6F90192BFE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1760" y="433953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A83F518-B67B-42DF-A6C4-C5C1B8D4A386}"/>
                  </a:ext>
                </a:extLst>
              </p14:cNvPr>
              <p14:cNvContentPartPr/>
              <p14:nvPr/>
            </p14:nvContentPartPr>
            <p14:xfrm>
              <a:off x="1304651" y="4369526"/>
              <a:ext cx="360" cy="36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A83F518-B67B-42DF-A6C4-C5C1B8D4A3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69011" y="433352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B960C091-1BD5-4274-AD65-7B5370E67868}"/>
                  </a:ext>
                </a:extLst>
              </p14:cNvPr>
              <p14:cNvContentPartPr/>
              <p14:nvPr/>
            </p14:nvContentPartPr>
            <p14:xfrm>
              <a:off x="1559531" y="4347926"/>
              <a:ext cx="360" cy="36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B960C091-1BD5-4274-AD65-7B5370E678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3531" y="4312286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96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0D93624-A4FD-42B7-B24A-3D14A5398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90" y="3221663"/>
            <a:ext cx="6464597" cy="363633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4CE4F10-B0D1-49DA-9355-19645B08B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7" y="4020852"/>
            <a:ext cx="2129569" cy="2837147"/>
          </a:xfrm>
          <a:prstGeom prst="rect">
            <a:avLst/>
          </a:prstGeom>
        </p:spPr>
      </p:pic>
      <p:sp>
        <p:nvSpPr>
          <p:cNvPr id="39" name="Облачко с текстом: овальное 38">
            <a:extLst>
              <a:ext uri="{FF2B5EF4-FFF2-40B4-BE49-F238E27FC236}">
                <a16:creationId xmlns:a16="http://schemas.microsoft.com/office/drawing/2014/main" id="{78E901B5-3AA0-433D-A99D-F3E56114F1DF}"/>
              </a:ext>
            </a:extLst>
          </p:cNvPr>
          <p:cNvSpPr/>
          <p:nvPr/>
        </p:nvSpPr>
        <p:spPr>
          <a:xfrm>
            <a:off x="762486" y="2009552"/>
            <a:ext cx="5531989" cy="2202685"/>
          </a:xfrm>
          <a:prstGeom prst="wedgeEllipseCallout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Форд, а что такое «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речь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40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95900233-E481-4DDC-A9AB-B804A52572A2}"/>
              </a:ext>
            </a:extLst>
          </p:cNvPr>
          <p:cNvSpPr/>
          <p:nvPr/>
        </p:nvSpPr>
        <p:spPr>
          <a:xfrm>
            <a:off x="6507126" y="1467293"/>
            <a:ext cx="4359348" cy="1754370"/>
          </a:xfrm>
          <a:prstGeom prst="wedgeRoundRectCallout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всё очень просто!</a:t>
            </a:r>
          </a:p>
        </p:txBody>
      </p:sp>
    </p:spTree>
    <p:extLst>
      <p:ext uri="{BB962C8B-B14F-4D97-AF65-F5344CB8AC3E}">
        <p14:creationId xmlns:p14="http://schemas.microsoft.com/office/powerpoint/2010/main" val="4186355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0D93624-A4FD-42B7-B24A-3D14A5398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25" y="3221664"/>
            <a:ext cx="6464597" cy="3636336"/>
          </a:xfrm>
          <a:prstGeom prst="rect">
            <a:avLst/>
          </a:prstGeom>
        </p:spPr>
      </p:pic>
      <p:sp>
        <p:nvSpPr>
          <p:cNvPr id="40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95900233-E481-4DDC-A9AB-B804A52572A2}"/>
              </a:ext>
            </a:extLst>
          </p:cNvPr>
          <p:cNvSpPr/>
          <p:nvPr/>
        </p:nvSpPr>
        <p:spPr>
          <a:xfrm>
            <a:off x="329610" y="238262"/>
            <a:ext cx="10207255" cy="2823266"/>
          </a:xfrm>
          <a:prstGeom prst="wedgeRoundRectCallout">
            <a:avLst>
              <a:gd name="adj1" fmla="val 35938"/>
              <a:gd name="adj2" fmla="val 71265"/>
              <a:gd name="adj3" fmla="val 16667"/>
            </a:avLst>
          </a:prstGeom>
          <a:solidFill>
            <a:schemeClr val="lt1"/>
          </a:solidFill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речь –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высказывание, которое передаётся дословно. Оно состоит из самой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речи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автора.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67AE14-2D95-494D-8126-CFE119CFBB3B}"/>
              </a:ext>
            </a:extLst>
          </p:cNvPr>
          <p:cNvSpPr txBox="1"/>
          <p:nvPr/>
        </p:nvSpPr>
        <p:spPr>
          <a:xfrm>
            <a:off x="3242930" y="3061528"/>
            <a:ext cx="648586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2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0D93624-A4FD-42B7-B24A-3D14A5398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25" y="3221664"/>
            <a:ext cx="6464597" cy="3636336"/>
          </a:xfrm>
          <a:prstGeom prst="rect">
            <a:avLst/>
          </a:prstGeom>
        </p:spPr>
      </p:pic>
      <p:sp>
        <p:nvSpPr>
          <p:cNvPr id="40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95900233-E481-4DDC-A9AB-B804A52572A2}"/>
              </a:ext>
            </a:extLst>
          </p:cNvPr>
          <p:cNvSpPr/>
          <p:nvPr/>
        </p:nvSpPr>
        <p:spPr>
          <a:xfrm>
            <a:off x="265814" y="312690"/>
            <a:ext cx="10207255" cy="2668770"/>
          </a:xfrm>
          <a:prstGeom prst="wedgeRoundRectCallout">
            <a:avLst>
              <a:gd name="adj1" fmla="val 35938"/>
              <a:gd name="adj2" fmla="val 71265"/>
              <a:gd name="adj3" fmla="val 16667"/>
            </a:avLst>
          </a:prstGeom>
          <a:solidFill>
            <a:schemeClr val="lt1"/>
          </a:solidFill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Диппер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тебе говорит: «Привет,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67AE14-2D95-494D-8126-CFE119CFBB3B}"/>
              </a:ext>
            </a:extLst>
          </p:cNvPr>
          <p:cNvSpPr txBox="1"/>
          <p:nvPr/>
        </p:nvSpPr>
        <p:spPr>
          <a:xfrm>
            <a:off x="3242930" y="3061528"/>
            <a:ext cx="648586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7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0D93624-A4FD-42B7-B24A-3D14A5398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25" y="3221664"/>
            <a:ext cx="6464597" cy="3636336"/>
          </a:xfrm>
          <a:prstGeom prst="rect">
            <a:avLst/>
          </a:prstGeom>
        </p:spPr>
      </p:pic>
      <p:sp>
        <p:nvSpPr>
          <p:cNvPr id="40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95900233-E481-4DDC-A9AB-B804A52572A2}"/>
              </a:ext>
            </a:extLst>
          </p:cNvPr>
          <p:cNvSpPr/>
          <p:nvPr/>
        </p:nvSpPr>
        <p:spPr>
          <a:xfrm>
            <a:off x="265814" y="312690"/>
            <a:ext cx="10207255" cy="2668770"/>
          </a:xfrm>
          <a:prstGeom prst="wedgeRoundRectCallout">
            <a:avLst>
              <a:gd name="adj1" fmla="val 35938"/>
              <a:gd name="adj2" fmla="val 71265"/>
              <a:gd name="adj3" fmla="val 16667"/>
            </a:avLst>
          </a:prstGeom>
          <a:solidFill>
            <a:schemeClr val="lt1"/>
          </a:solidFill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Диппер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тебе говорит: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«Привет,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67AE14-2D95-494D-8126-CFE119CFBB3B}"/>
              </a:ext>
            </a:extLst>
          </p:cNvPr>
          <p:cNvSpPr txBox="1"/>
          <p:nvPr/>
        </p:nvSpPr>
        <p:spPr>
          <a:xfrm>
            <a:off x="3242930" y="3061528"/>
            <a:ext cx="648586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3124A-BC02-4CCE-964F-3205A0DB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30" b="97746" l="10000" r="90000">
                        <a14:foregroundMark x1="45222" y1="13944" x2="42333" y2="29859"/>
                        <a14:foregroundMark x1="49889" y1="11549" x2="55667" y2="5070"/>
                        <a14:foregroundMark x1="55667" y1="5070" x2="64333" y2="11972"/>
                        <a14:foregroundMark x1="64333" y1="11972" x2="66000" y2="17042"/>
                        <a14:foregroundMark x1="49778" y1="24648" x2="54444" y2="40986"/>
                        <a14:foregroundMark x1="54444" y1="40986" x2="54444" y2="40986"/>
                        <a14:foregroundMark x1="60000" y1="21408" x2="62778" y2="38028"/>
                        <a14:foregroundMark x1="51111" y1="44789" x2="60000" y2="44648"/>
                        <a14:foregroundMark x1="60000" y1="44648" x2="61333" y2="43380"/>
                        <a14:foregroundMark x1="45111" y1="87324" x2="45667" y2="95493"/>
                        <a14:foregroundMark x1="45667" y1="95493" x2="46889" y2="97746"/>
                        <a14:foregroundMark x1="53889" y1="78592" x2="53556" y2="86761"/>
                        <a14:foregroundMark x1="53556" y1="86761" x2="54889" y2="90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045"/>
            <a:ext cx="4426925" cy="34923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7E3874-7997-4954-8A59-03C30AFA8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94" y="4162558"/>
            <a:ext cx="3085215" cy="3085215"/>
          </a:xfrm>
          <a:prstGeom prst="rect">
            <a:avLst/>
          </a:prstGeom>
        </p:spPr>
      </p:pic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A337FD7D-8637-433C-BA00-813A17B23B0F}"/>
              </a:ext>
            </a:extLst>
          </p:cNvPr>
          <p:cNvSpPr/>
          <p:nvPr/>
        </p:nvSpPr>
        <p:spPr>
          <a:xfrm>
            <a:off x="3333307" y="3262801"/>
            <a:ext cx="4267436" cy="1139824"/>
          </a:xfrm>
          <a:prstGeom prst="wedgeRoundRectCallout">
            <a:avLst>
              <a:gd name="adj1" fmla="val -51230"/>
              <a:gd name="adj2" fmla="val 93283"/>
              <a:gd name="adj3" fmla="val 16667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Привет,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034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13067</TotalTime>
  <Words>1297</Words>
  <Application>Microsoft Office PowerPoint</Application>
  <PresentationFormat>Широкоэкранный</PresentationFormat>
  <Paragraphs>143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Lato Light</vt:lpstr>
      <vt:lpstr>Lato Regular</vt:lpstr>
      <vt:lpstr>Lemon/Milk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9675</dc:creator>
  <cp:lastModifiedBy>9675</cp:lastModifiedBy>
  <cp:revision>72</cp:revision>
  <dcterms:created xsi:type="dcterms:W3CDTF">2024-05-26T16:45:37Z</dcterms:created>
  <dcterms:modified xsi:type="dcterms:W3CDTF">2024-06-11T11:58:06Z</dcterms:modified>
</cp:coreProperties>
</file>