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8" r:id="rId12"/>
    <p:sldId id="267" r:id="rId13"/>
    <p:sldId id="269" r:id="rId14"/>
    <p:sldId id="270" r:id="rId15"/>
    <p:sldId id="266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FE6A5-0F75-45BE-94D0-3B5AD4941802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1949D-0C9A-4FD9-BF4C-BFAB93404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0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1949D-0C9A-4FD9-BF4C-BFAB93404A8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617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597" y="2423146"/>
            <a:ext cx="1592315" cy="19419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037" y="3632667"/>
            <a:ext cx="2250495" cy="30666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423146"/>
            <a:ext cx="2250495" cy="12095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492897"/>
            <a:ext cx="3044949" cy="41974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2404822"/>
            <a:ext cx="5769763" cy="1888274"/>
          </a:xfrm>
          <a:solidFill>
            <a:schemeClr val="bg2">
              <a:lumMod val="75000"/>
              <a:alpha val="57000"/>
            </a:schemeClr>
          </a:solidFill>
        </p:spPr>
        <p:txBody>
          <a:bodyPr/>
          <a:lstStyle>
            <a:lvl1pPr>
              <a:defRPr b="1" baseline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endParaRPr lang="ru-RU" dirty="0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81" y="2132856"/>
            <a:ext cx="1944216" cy="26432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23" y="4293096"/>
            <a:ext cx="3571689" cy="24061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14"/>
          <a:stretch/>
        </p:blipFill>
        <p:spPr bwMode="auto">
          <a:xfrm>
            <a:off x="144462" y="1"/>
            <a:ext cx="2267297" cy="24231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44462"/>
            <a:ext cx="3186599" cy="23484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4462"/>
            <a:ext cx="3528391" cy="23484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-36894"/>
            <a:ext cx="9144000" cy="6894894"/>
          </a:xfrm>
          <a:prstGeom prst="frame">
            <a:avLst>
              <a:gd name="adj1" fmla="val 1494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28.xml"/><Relationship Id="rId18" Type="http://schemas.openxmlformats.org/officeDocument/2006/relationships/slide" Target="slide10.xml"/><Relationship Id="rId26" Type="http://schemas.openxmlformats.org/officeDocument/2006/relationships/slide" Target="slide20.xml"/><Relationship Id="rId39" Type="http://schemas.openxmlformats.org/officeDocument/2006/relationships/slide" Target="slide35.xml"/><Relationship Id="rId3" Type="http://schemas.openxmlformats.org/officeDocument/2006/relationships/slide" Target="slide7.xml"/><Relationship Id="rId21" Type="http://schemas.openxmlformats.org/officeDocument/2006/relationships/slide" Target="slide31.xml"/><Relationship Id="rId34" Type="http://schemas.openxmlformats.org/officeDocument/2006/relationships/slide" Target="slide37.xml"/><Relationship Id="rId42" Type="http://schemas.openxmlformats.org/officeDocument/2006/relationships/slide" Target="slide18.xml"/><Relationship Id="rId7" Type="http://schemas.openxmlformats.org/officeDocument/2006/relationships/slide" Target="slide6.xml"/><Relationship Id="rId12" Type="http://schemas.openxmlformats.org/officeDocument/2006/relationships/slide" Target="slide33.xml"/><Relationship Id="rId17" Type="http://schemas.openxmlformats.org/officeDocument/2006/relationships/slide" Target="slide16.xml"/><Relationship Id="rId25" Type="http://schemas.openxmlformats.org/officeDocument/2006/relationships/slide" Target="slide19.xml"/><Relationship Id="rId33" Type="http://schemas.openxmlformats.org/officeDocument/2006/relationships/slide" Target="slide44.xml"/><Relationship Id="rId38" Type="http://schemas.openxmlformats.org/officeDocument/2006/relationships/slide" Target="slide30.xml"/><Relationship Id="rId2" Type="http://schemas.openxmlformats.org/officeDocument/2006/relationships/slide" Target="slide3.xml"/><Relationship Id="rId16" Type="http://schemas.openxmlformats.org/officeDocument/2006/relationships/slide" Target="slide21.xml"/><Relationship Id="rId20" Type="http://schemas.openxmlformats.org/officeDocument/2006/relationships/slide" Target="slide38.xml"/><Relationship Id="rId29" Type="http://schemas.openxmlformats.org/officeDocument/2006/relationships/slide" Target="slide36.xml"/><Relationship Id="rId41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34.xml"/><Relationship Id="rId24" Type="http://schemas.openxmlformats.org/officeDocument/2006/relationships/slide" Target="slide26.xml"/><Relationship Id="rId32" Type="http://schemas.openxmlformats.org/officeDocument/2006/relationships/slide" Target="slide43.xml"/><Relationship Id="rId37" Type="http://schemas.openxmlformats.org/officeDocument/2006/relationships/slide" Target="slide29.xml"/><Relationship Id="rId40" Type="http://schemas.openxmlformats.org/officeDocument/2006/relationships/slide" Target="slide12.xml"/><Relationship Id="rId5" Type="http://schemas.openxmlformats.org/officeDocument/2006/relationships/slide" Target="slide8.xml"/><Relationship Id="rId15" Type="http://schemas.openxmlformats.org/officeDocument/2006/relationships/slide" Target="slide22.xml"/><Relationship Id="rId23" Type="http://schemas.openxmlformats.org/officeDocument/2006/relationships/slide" Target="slide25.xml"/><Relationship Id="rId28" Type="http://schemas.openxmlformats.org/officeDocument/2006/relationships/slide" Target="slide14.xml"/><Relationship Id="rId36" Type="http://schemas.openxmlformats.org/officeDocument/2006/relationships/slide" Target="slide23.xml"/><Relationship Id="rId10" Type="http://schemas.openxmlformats.org/officeDocument/2006/relationships/slide" Target="slide39.xml"/><Relationship Id="rId19" Type="http://schemas.openxmlformats.org/officeDocument/2006/relationships/slide" Target="slide15.xml"/><Relationship Id="rId31" Type="http://schemas.openxmlformats.org/officeDocument/2006/relationships/slide" Target="slide42.xml"/><Relationship Id="rId4" Type="http://schemas.openxmlformats.org/officeDocument/2006/relationships/slide" Target="slide4.xml"/><Relationship Id="rId9" Type="http://schemas.openxmlformats.org/officeDocument/2006/relationships/slide" Target="slide40.xml"/><Relationship Id="rId14" Type="http://schemas.openxmlformats.org/officeDocument/2006/relationships/slide" Target="slide27.xml"/><Relationship Id="rId22" Type="http://schemas.openxmlformats.org/officeDocument/2006/relationships/slide" Target="slide32.xml"/><Relationship Id="rId27" Type="http://schemas.openxmlformats.org/officeDocument/2006/relationships/slide" Target="slide13.xml"/><Relationship Id="rId30" Type="http://schemas.openxmlformats.org/officeDocument/2006/relationships/slide" Target="slide41.xml"/><Relationship Id="rId35" Type="http://schemas.openxmlformats.org/officeDocument/2006/relationships/slide" Target="slide24.xml"/><Relationship Id="rId43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СВОЯ ИГРА </a:t>
            </a:r>
            <a:r>
              <a:rPr lang="ru-RU" sz="4900" dirty="0" smtClean="0"/>
              <a:t>«Литературные отцы»</a:t>
            </a:r>
            <a:endParaRPr lang="ru-RU" sz="4900" dirty="0"/>
          </a:p>
        </p:txBody>
      </p:sp>
    </p:spTree>
    <p:extLst>
      <p:ext uri="{BB962C8B-B14F-4D97-AF65-F5344CB8AC3E}">
        <p14:creationId xmlns:p14="http://schemas.microsoft.com/office/powerpoint/2010/main" val="70317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Чей отец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 20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3848" y="1628801"/>
            <a:ext cx="5698976" cy="3673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«</a:t>
            </a:r>
            <a:r>
              <a:rPr lang="ru-RU" sz="2800" dirty="0" smtClean="0">
                <a:latin typeface="Georgia" panose="02040502050405020303" pitchFamily="18" charset="0"/>
              </a:rPr>
              <a:t>- За что вы меня благодарите?</a:t>
            </a:r>
          </a:p>
          <a:p>
            <a:pPr marL="0" indent="0">
              <a:buNone/>
            </a:pPr>
            <a:r>
              <a:rPr lang="ru-RU" sz="2800" dirty="0" smtClean="0">
                <a:latin typeface="Georgia" panose="02040502050405020303" pitchFamily="18" charset="0"/>
              </a:rPr>
              <a:t>- За то, что не просрочиваешь, за бабью юбку не держишься. Служба прежде всего.                       …Они молча стояли друг против друга. Быстрые глаза старика прямо были устремлены в глаза сына».</a:t>
            </a:r>
            <a:endParaRPr lang="ru-RU" sz="2800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771800" y="5524637"/>
            <a:ext cx="4989264" cy="100070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князь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Николай Андреевич Болконский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74" y="1700808"/>
            <a:ext cx="2742039" cy="37165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955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Чей отец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30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20" y="2135838"/>
            <a:ext cx="5698976" cy="35972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«По крайней мере я люблю его, как надлежит родителю, то – то умное дитя, то – то разумное, забавник, затейник; иногда я от него вне себя и от радости сам </a:t>
            </a:r>
            <a:r>
              <a:rPr lang="ru-RU" smtClean="0">
                <a:latin typeface="Georgia" panose="02040502050405020303" pitchFamily="18" charset="0"/>
              </a:rPr>
              <a:t>истинно не </a:t>
            </a:r>
            <a:r>
              <a:rPr lang="ru-RU" dirty="0" smtClean="0">
                <a:latin typeface="Georgia" panose="02040502050405020303" pitchFamily="18" charset="0"/>
              </a:rPr>
              <a:t>верю, что он мой сын»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словам.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728616" y="5776665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Простаков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677" y="1844824"/>
            <a:ext cx="2520280" cy="2592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23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Чей отец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40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28901"/>
            <a:ext cx="5266928" cy="262829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 Что за комиссия, Создатель, быть взрослой дочери отцом!»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словам.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555776" y="5308940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Фамусов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679104"/>
            <a:ext cx="3024336" cy="3334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80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Чей отец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50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5698976" cy="35972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«Отец любил её до безумия, стараясь угождать малейшим её прихотям, то пугая её суровым, а иногда и жестоким обращением». Дочь же «привыкла скрывать от него свои мысли и чувства».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описанию.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728616" y="5776665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Троекуров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340768"/>
            <a:ext cx="2520280" cy="18883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429000"/>
            <a:ext cx="2304256" cy="17518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785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98" y="30177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Чей отец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60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15098" y="1052736"/>
            <a:ext cx="8749390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Кто  изображён  на иллюстрации?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979712" y="5798482"/>
            <a:ext cx="5688632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Тарас Бульба с сыновьями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12799"/>
            <a:ext cx="6432915" cy="43646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285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848" y="0"/>
            <a:ext cx="8229600" cy="1008112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Наказ отца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240" y="1558865"/>
            <a:ext cx="7136545" cy="51104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«…Учись</a:t>
            </a:r>
            <a:r>
              <a:rPr lang="ru-RU" dirty="0">
                <a:latin typeface="Georgia" panose="02040502050405020303" pitchFamily="18" charset="0"/>
              </a:rPr>
              <a:t>, не дури и не повесничай, а больше всего угождай учителям и начальникам. </a:t>
            </a:r>
            <a:r>
              <a:rPr lang="ru-RU" dirty="0" smtClean="0">
                <a:latin typeface="Georgia" panose="02040502050405020303" pitchFamily="18" charset="0"/>
              </a:rPr>
              <a:t>С </a:t>
            </a:r>
            <a:r>
              <a:rPr lang="ru-RU" dirty="0">
                <a:latin typeface="Georgia" panose="02040502050405020303" pitchFamily="18" charset="0"/>
              </a:rPr>
              <a:t>товарищами не водись, они тебя добру не научат; а если уж  </a:t>
            </a:r>
            <a:r>
              <a:rPr lang="ru-RU" dirty="0" smtClean="0">
                <a:latin typeface="Georgia" panose="02040502050405020303" pitchFamily="18" charset="0"/>
              </a:rPr>
              <a:t>          пошло </a:t>
            </a:r>
            <a:r>
              <a:rPr lang="ru-RU" dirty="0">
                <a:latin typeface="Georgia" panose="02040502050405020303" pitchFamily="18" charset="0"/>
              </a:rPr>
              <a:t>на то, так водись с теми, которые побогаче, чтобы при случае могли быть тебе </a:t>
            </a:r>
            <a:r>
              <a:rPr lang="ru-RU" dirty="0" smtClean="0">
                <a:latin typeface="Georgia" panose="02040502050405020303" pitchFamily="18" charset="0"/>
              </a:rPr>
              <a:t>полезными …а </a:t>
            </a:r>
            <a:r>
              <a:rPr lang="ru-RU" dirty="0">
                <a:latin typeface="Georgia" panose="02040502050405020303" pitchFamily="18" charset="0"/>
              </a:rPr>
              <a:t>больше всего </a:t>
            </a:r>
            <a:r>
              <a:rPr lang="ru-RU" dirty="0" smtClean="0">
                <a:latin typeface="Georgia" panose="02040502050405020303" pitchFamily="18" charset="0"/>
              </a:rPr>
              <a:t>береги    </a:t>
            </a:r>
            <a:r>
              <a:rPr lang="ru-RU" dirty="0">
                <a:latin typeface="Georgia" panose="02040502050405020303" pitchFamily="18" charset="0"/>
              </a:rPr>
              <a:t>и копи копейку: эта вещь надежнее всего на свете. Товарищ </a:t>
            </a:r>
            <a:r>
              <a:rPr lang="ru-RU" dirty="0" smtClean="0">
                <a:latin typeface="Georgia" panose="02040502050405020303" pitchFamily="18" charset="0"/>
              </a:rPr>
              <a:t>тебя </a:t>
            </a:r>
            <a:r>
              <a:rPr lang="ru-RU" dirty="0">
                <a:latin typeface="Georgia" panose="02040502050405020303" pitchFamily="18" charset="0"/>
              </a:rPr>
              <a:t>надует и в беде первый тебя выдаст, а копейка не выдаст, в какой бы беде ты ни был. Все сделаешь и все прошибешь на свете копейкой».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836712"/>
            <a:ext cx="763284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 отца по его наказу сыну.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932040" y="6001616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 Отец Чичикова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892" y="1412776"/>
            <a:ext cx="2205494" cy="3068513"/>
          </a:xfrm>
          <a:prstGeom prst="rect">
            <a:avLst/>
          </a:prstGeom>
          <a:ln>
            <a:noFill/>
          </a:ln>
          <a:effectLst>
            <a:outerShdw dist="35921" dir="2700000" algn="ctr" rotWithShape="0">
              <a:schemeClr val="bg2"/>
            </a:outerShdw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34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3575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Наказ отца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954" y="1884377"/>
            <a:ext cx="5698976" cy="35972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«Служи верно… Слушайся начальников, за их лаской не гоняйся; от службы не  отговаривайся; и помни пословицу: «Береги платье </a:t>
            </a:r>
            <a:r>
              <a:rPr lang="ru-RU" dirty="0" err="1" smtClean="0">
                <a:latin typeface="Georgia" panose="02040502050405020303" pitchFamily="18" charset="0"/>
              </a:rPr>
              <a:t>снову</a:t>
            </a:r>
            <a:r>
              <a:rPr lang="ru-RU" dirty="0" smtClean="0">
                <a:latin typeface="Georgia" panose="02040502050405020303" pitchFamily="18" charset="0"/>
              </a:rPr>
              <a:t>, а честь смолоду» .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8917" y="908720"/>
            <a:ext cx="8352928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 отца по его наказу сыну.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771800" y="5776665"/>
            <a:ext cx="4989264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отец Петра Гринёва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693750"/>
            <a:ext cx="2883701" cy="33914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150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Наказ отца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796" y="1844824"/>
            <a:ext cx="5698976" cy="35972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«Я знаю лучше твоего, что нужно для твоего </a:t>
            </a:r>
            <a:r>
              <a:rPr lang="ru-RU" dirty="0" err="1" smtClean="0">
                <a:latin typeface="Georgia" panose="02040502050405020303" pitchFamily="18" charset="0"/>
              </a:rPr>
              <a:t>счастия</a:t>
            </a:r>
            <a:r>
              <a:rPr lang="ru-RU" dirty="0" smtClean="0">
                <a:latin typeface="Georgia" panose="02040502050405020303" pitchFamily="18" charset="0"/>
              </a:rPr>
              <a:t>. Слёзы тебе не помогут...»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433726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словам.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051720" y="5315782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Троекуров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852936"/>
            <a:ext cx="3537182" cy="25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091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Наказ отца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643" y="1844824"/>
            <a:ext cx="5698976" cy="35972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« – Ну, теперь прощай!</a:t>
            </a:r>
          </a:p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-Помни одно, …: коли тебя убьют, мне старику больно будет… - а коли узнаю, что ты повёл себя не как сын…, мне будет стыдно!»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136904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 отца по его наказу сыну.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619672" y="5776665"/>
            <a:ext cx="6141392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Отец Андрея Болконского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364" y="1988840"/>
            <a:ext cx="2721414" cy="34285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33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667" y="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Наказ отца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185" y="1844824"/>
            <a:ext cx="5698976" cy="35972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«Отец мой непрестанно мне  твердил одно  то же: имей сердце, имей душу, и будешь человек во всякое время» 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980728"/>
            <a:ext cx="8136904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словам.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763688" y="5330317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Стародум Софье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556792"/>
            <a:ext cx="1921714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293096"/>
            <a:ext cx="2088232" cy="22175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974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69200"/>
              </p:ext>
            </p:extLst>
          </p:nvPr>
        </p:nvGraphicFramePr>
        <p:xfrm>
          <a:off x="286896" y="432482"/>
          <a:ext cx="8568950" cy="6139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9532"/>
                <a:gridCol w="779473"/>
                <a:gridCol w="1083989"/>
                <a:gridCol w="1083989"/>
                <a:gridCol w="1083989"/>
                <a:gridCol w="1083989"/>
                <a:gridCol w="1083989"/>
              </a:tblGrid>
              <a:tr h="0">
                <a:tc>
                  <a:txBody>
                    <a:bodyPr/>
                    <a:lstStyle/>
                    <a:p>
                      <a:r>
                        <a:rPr lang="ru-RU" sz="2400" b="1" i="1" dirty="0" smtClean="0"/>
                        <a:t> </a:t>
                      </a:r>
                      <a:r>
                        <a:rPr lang="ru-RU" sz="2400" b="1" i="1" baseline="0" dirty="0" smtClean="0">
                          <a:latin typeface="Georgia" panose="02040502050405020303" pitchFamily="18" charset="0"/>
                        </a:rPr>
                        <a:t>Портрет</a:t>
                      </a:r>
                    </a:p>
                    <a:p>
                      <a:endParaRPr lang="ru-RU" sz="2000" b="1" i="1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bg1">
                        <a:lumMod val="5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Чей отец?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bg1">
                        <a:lumMod val="5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Наказ отца</a:t>
                      </a:r>
                      <a:endParaRPr lang="ru-RU" sz="2400" b="1" i="1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bg1">
                        <a:lumMod val="5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1993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Поступки отцов</a:t>
                      </a:r>
                      <a:endParaRPr lang="ru-RU" sz="2200" b="1" i="1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bg1">
                        <a:lumMod val="5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1993"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Иллюстрация</a:t>
                      </a:r>
                      <a:endParaRPr lang="ru-RU" sz="2000" b="1" i="1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bg1">
                        <a:lumMod val="5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1993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Сцена из произведения</a:t>
                      </a:r>
                      <a:endParaRPr lang="ru-RU" sz="2200" b="1" i="1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bg1">
                        <a:lumMod val="5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1993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 Слово об отце</a:t>
                      </a:r>
                      <a:endParaRPr lang="ru-RU" sz="2400" b="1" i="1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bg1">
                        <a:lumMod val="5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2643174" y="357166"/>
            <a:ext cx="914400" cy="84296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2" action="ppaction://hlinksldjump"/>
              </a:rPr>
              <a:t>10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3643306" y="357166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4" action="ppaction://hlinksldjump"/>
              </a:rPr>
              <a:t>20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>
            <a:hlinkClick r:id="rId5" action="ppaction://hlinksldjump"/>
          </p:cNvPr>
          <p:cNvSpPr/>
          <p:nvPr/>
        </p:nvSpPr>
        <p:spPr>
          <a:xfrm>
            <a:off x="4714876" y="357166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6" action="ppaction://hlinksldjump"/>
              </a:rPr>
              <a:t>30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>
            <a:hlinkClick r:id="rId7" action="ppaction://hlinksldjump"/>
          </p:cNvPr>
          <p:cNvSpPr/>
          <p:nvPr/>
        </p:nvSpPr>
        <p:spPr>
          <a:xfrm>
            <a:off x="5715008" y="357166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7" action="ppaction://hlinksldjump"/>
              </a:rPr>
              <a:t>40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>
            <a:hlinkClick r:id="rId3" action="ppaction://hlinksldjump"/>
          </p:cNvPr>
          <p:cNvSpPr/>
          <p:nvPr/>
        </p:nvSpPr>
        <p:spPr>
          <a:xfrm>
            <a:off x="6715140" y="357166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3" action="ppaction://hlinksldjump"/>
              </a:rPr>
              <a:t>50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>
            <a:hlinkClick r:id="rId5" action="ppaction://hlinksldjump"/>
          </p:cNvPr>
          <p:cNvSpPr/>
          <p:nvPr/>
        </p:nvSpPr>
        <p:spPr>
          <a:xfrm>
            <a:off x="7786710" y="357166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5" action="ppaction://hlinksldjump"/>
              </a:rPr>
              <a:t>60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10" name="Скругленный прямоугольник 9">
            <a:hlinkClick r:id="rId4" action="ppaction://hlinksldjump"/>
          </p:cNvPr>
          <p:cNvSpPr/>
          <p:nvPr/>
        </p:nvSpPr>
        <p:spPr>
          <a:xfrm>
            <a:off x="2643174" y="1214422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8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1" name="Скругленный прямоугольник 10">
            <a:hlinkClick r:id="" action="ppaction://noaction"/>
          </p:cNvPr>
          <p:cNvSpPr/>
          <p:nvPr/>
        </p:nvSpPr>
        <p:spPr>
          <a:xfrm>
            <a:off x="3643306" y="5643578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9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2" name="Скругленный прямоугольник 11">
            <a:hlinkClick r:id="" action="ppaction://noaction"/>
          </p:cNvPr>
          <p:cNvSpPr/>
          <p:nvPr/>
        </p:nvSpPr>
        <p:spPr>
          <a:xfrm>
            <a:off x="2643174" y="5643578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0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3" name="Скругленный прямоугольник 12">
            <a:hlinkClick r:id="" action="ppaction://noaction"/>
          </p:cNvPr>
          <p:cNvSpPr/>
          <p:nvPr/>
        </p:nvSpPr>
        <p:spPr>
          <a:xfrm>
            <a:off x="3643306" y="4714884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1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>
            <a:hlinkClick r:id="" action="ppaction://noaction"/>
          </p:cNvPr>
          <p:cNvSpPr/>
          <p:nvPr/>
        </p:nvSpPr>
        <p:spPr>
          <a:xfrm>
            <a:off x="2643174" y="4714884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2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5" name="Скругленный прямоугольник 14">
            <a:hlinkClick r:id="" action="ppaction://noaction"/>
          </p:cNvPr>
          <p:cNvSpPr/>
          <p:nvPr/>
        </p:nvSpPr>
        <p:spPr>
          <a:xfrm>
            <a:off x="3656971" y="3786190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3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6" name="Скругленный прямоугольник 15">
            <a:hlinkClick r:id="" action="ppaction://noaction"/>
          </p:cNvPr>
          <p:cNvSpPr/>
          <p:nvPr/>
        </p:nvSpPr>
        <p:spPr>
          <a:xfrm>
            <a:off x="2643174" y="3786190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4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7" name="Скругленный прямоугольник 16">
            <a:hlinkClick r:id="" action="ppaction://noaction"/>
          </p:cNvPr>
          <p:cNvSpPr/>
          <p:nvPr/>
        </p:nvSpPr>
        <p:spPr>
          <a:xfrm>
            <a:off x="3656971" y="2857496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5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>
            <a:hlinkClick r:id="" action="ppaction://noaction"/>
          </p:cNvPr>
          <p:cNvSpPr/>
          <p:nvPr/>
        </p:nvSpPr>
        <p:spPr>
          <a:xfrm>
            <a:off x="2643174" y="2857496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6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9" name="Скругленный прямоугольник 18">
            <a:hlinkClick r:id="" action="ppaction://noaction"/>
          </p:cNvPr>
          <p:cNvSpPr/>
          <p:nvPr/>
        </p:nvSpPr>
        <p:spPr>
          <a:xfrm>
            <a:off x="3643306" y="2071678"/>
            <a:ext cx="914400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7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0" name="Скругленный прямоугольник 19">
            <a:hlinkClick r:id="rId6" action="ppaction://hlinksldjump"/>
          </p:cNvPr>
          <p:cNvSpPr/>
          <p:nvPr/>
        </p:nvSpPr>
        <p:spPr>
          <a:xfrm>
            <a:off x="3643306" y="1214422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8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1" name="Скругленный прямоугольник 20">
            <a:hlinkClick r:id="" action="ppaction://noaction"/>
          </p:cNvPr>
          <p:cNvSpPr/>
          <p:nvPr/>
        </p:nvSpPr>
        <p:spPr>
          <a:xfrm>
            <a:off x="2643174" y="2071678"/>
            <a:ext cx="914400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9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>
            <a:hlinkClick r:id="" action="ppaction://noaction"/>
          </p:cNvPr>
          <p:cNvSpPr/>
          <p:nvPr/>
        </p:nvSpPr>
        <p:spPr>
          <a:xfrm>
            <a:off x="7786710" y="4714884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0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3" name="Скругленный прямоугольник 22">
            <a:hlinkClick r:id="" action="ppaction://noaction"/>
          </p:cNvPr>
          <p:cNvSpPr/>
          <p:nvPr/>
        </p:nvSpPr>
        <p:spPr>
          <a:xfrm>
            <a:off x="6715140" y="3786190"/>
            <a:ext cx="985838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1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4" name="Скругленный прямоугольник 23">
            <a:hlinkClick r:id="" action="ppaction://noaction"/>
          </p:cNvPr>
          <p:cNvSpPr/>
          <p:nvPr/>
        </p:nvSpPr>
        <p:spPr>
          <a:xfrm>
            <a:off x="7786710" y="3786190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2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5" name="Скругленный прямоугольник 24">
            <a:hlinkClick r:id="" action="ppaction://noaction"/>
          </p:cNvPr>
          <p:cNvSpPr/>
          <p:nvPr/>
        </p:nvSpPr>
        <p:spPr>
          <a:xfrm>
            <a:off x="6715140" y="2928934"/>
            <a:ext cx="985838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3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6" name="Скругленный прямоугольник 25">
            <a:hlinkClick r:id="" action="ppaction://noaction"/>
          </p:cNvPr>
          <p:cNvSpPr/>
          <p:nvPr/>
        </p:nvSpPr>
        <p:spPr>
          <a:xfrm>
            <a:off x="7786710" y="2928934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4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7" name="Скругленный прямоугольник 26">
            <a:hlinkClick r:id="" action="ppaction://noaction"/>
          </p:cNvPr>
          <p:cNvSpPr/>
          <p:nvPr/>
        </p:nvSpPr>
        <p:spPr>
          <a:xfrm>
            <a:off x="6715140" y="2071678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5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8" name="Скругленный прямоугольник 27">
            <a:hlinkClick r:id="" action="ppaction://noaction"/>
          </p:cNvPr>
          <p:cNvSpPr/>
          <p:nvPr/>
        </p:nvSpPr>
        <p:spPr>
          <a:xfrm>
            <a:off x="7786710" y="2071678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6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715140" y="1214422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7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0" name="Скругленный прямоугольник 29">
            <a:hlinkClick r:id="" action="ppaction://noaction"/>
          </p:cNvPr>
          <p:cNvSpPr/>
          <p:nvPr/>
        </p:nvSpPr>
        <p:spPr>
          <a:xfrm>
            <a:off x="7786710" y="1214422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8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1" name="Скругленный прямоугольник 30">
            <a:hlinkClick r:id="" action="ppaction://noaction"/>
          </p:cNvPr>
          <p:cNvSpPr/>
          <p:nvPr/>
        </p:nvSpPr>
        <p:spPr>
          <a:xfrm>
            <a:off x="5715008" y="4714884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9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2" name="Скругленный прямоугольник 31">
            <a:hlinkClick r:id="" action="ppaction://noaction"/>
          </p:cNvPr>
          <p:cNvSpPr/>
          <p:nvPr/>
        </p:nvSpPr>
        <p:spPr>
          <a:xfrm>
            <a:off x="4714876" y="5643578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0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3" name="Скругленный прямоугольник 32">
            <a:hlinkClick r:id="rId7" action="ppaction://hlinksldjump"/>
          </p:cNvPr>
          <p:cNvSpPr/>
          <p:nvPr/>
        </p:nvSpPr>
        <p:spPr>
          <a:xfrm>
            <a:off x="5715008" y="5643578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1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4" name="Скругленный прямоугольник 33">
            <a:hlinkClick r:id="" action="ppaction://noaction"/>
          </p:cNvPr>
          <p:cNvSpPr/>
          <p:nvPr/>
        </p:nvSpPr>
        <p:spPr>
          <a:xfrm>
            <a:off x="6786578" y="5643578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2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5" name="Скругленный прямоугольник 34">
            <a:hlinkClick r:id="" action="ppaction://noaction"/>
          </p:cNvPr>
          <p:cNvSpPr/>
          <p:nvPr/>
        </p:nvSpPr>
        <p:spPr>
          <a:xfrm>
            <a:off x="7786710" y="5643578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3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6" name="Скругленный прямоугольник 35">
            <a:hlinkClick r:id="" action="ppaction://noaction"/>
          </p:cNvPr>
          <p:cNvSpPr/>
          <p:nvPr/>
        </p:nvSpPr>
        <p:spPr>
          <a:xfrm>
            <a:off x="6786578" y="4714884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4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7" name="Скругленный прямоугольник 36">
            <a:hlinkClick r:id="" action="ppaction://noaction"/>
          </p:cNvPr>
          <p:cNvSpPr/>
          <p:nvPr/>
        </p:nvSpPr>
        <p:spPr>
          <a:xfrm>
            <a:off x="5715008" y="2857496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5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8" name="Скругленный прямоугольник 37">
            <a:hlinkClick r:id="" action="ppaction://noaction"/>
          </p:cNvPr>
          <p:cNvSpPr/>
          <p:nvPr/>
        </p:nvSpPr>
        <p:spPr>
          <a:xfrm>
            <a:off x="4714876" y="2857496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6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9" name="Скругленный прямоугольник 38">
            <a:hlinkClick r:id="" action="ppaction://noaction"/>
          </p:cNvPr>
          <p:cNvSpPr/>
          <p:nvPr/>
        </p:nvSpPr>
        <p:spPr>
          <a:xfrm>
            <a:off x="4714876" y="3786190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7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0" name="Скругленный прямоугольник 39">
            <a:hlinkClick r:id="" action="ppaction://noaction"/>
          </p:cNvPr>
          <p:cNvSpPr/>
          <p:nvPr/>
        </p:nvSpPr>
        <p:spPr>
          <a:xfrm>
            <a:off x="5715008" y="3857628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8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1" name="Скругленный прямоугольник 40">
            <a:hlinkClick r:id="" action="ppaction://noaction"/>
          </p:cNvPr>
          <p:cNvSpPr/>
          <p:nvPr/>
        </p:nvSpPr>
        <p:spPr>
          <a:xfrm>
            <a:off x="4714876" y="4714884"/>
            <a:ext cx="914400" cy="9286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9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2" name="Скругленный прямоугольник 41">
            <a:hlinkClick r:id="" action="ppaction://noaction"/>
          </p:cNvPr>
          <p:cNvSpPr/>
          <p:nvPr/>
        </p:nvSpPr>
        <p:spPr>
          <a:xfrm>
            <a:off x="5715008" y="1214422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0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3" name="Скругленный прямоугольник 42">
            <a:hlinkClick r:id="" action="ppaction://noaction"/>
          </p:cNvPr>
          <p:cNvSpPr/>
          <p:nvPr/>
        </p:nvSpPr>
        <p:spPr>
          <a:xfrm>
            <a:off x="4714876" y="1214422"/>
            <a:ext cx="914400" cy="8572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1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4" name="Скругленный прямоугольник 43">
            <a:hlinkClick r:id="" action="ppaction://noaction"/>
          </p:cNvPr>
          <p:cNvSpPr/>
          <p:nvPr/>
        </p:nvSpPr>
        <p:spPr>
          <a:xfrm>
            <a:off x="5715008" y="2071678"/>
            <a:ext cx="914400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2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5" name="Скругленный прямоугольник 44">
            <a:hlinkClick r:id="" action="ppaction://noaction"/>
          </p:cNvPr>
          <p:cNvSpPr/>
          <p:nvPr/>
        </p:nvSpPr>
        <p:spPr>
          <a:xfrm>
            <a:off x="4690838" y="2071678"/>
            <a:ext cx="914400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3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11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Наказ отца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60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643" y="1846392"/>
            <a:ext cx="5043445" cy="35972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 …будь счастлива.                     Молись богу: он тебя не оставит. Коли найдётся добрый человек, дай бог           вам  любовь да совет. Живите, как жили мы с Василисой Егоровной.     Ну, прощай…»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 отца по его наказу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дочери.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728616" y="5776665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капитан Миронов Маше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844824"/>
            <a:ext cx="4032448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27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Поступки отцов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3941" y="2132856"/>
            <a:ext cx="4256302" cy="28443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Какое произведение Льва Николаевича Толстого первоначально имело заголовок «Дочь и отец»?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691680" y="5524637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«После бала»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7884" y="1238126"/>
            <a:ext cx="38956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Georgia" panose="02040502050405020303" pitchFamily="18" charset="0"/>
              </a:rPr>
              <a:t>«</a:t>
            </a:r>
            <a:r>
              <a:rPr lang="ru-RU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Кот в мешке»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56992"/>
            <a:ext cx="2592288" cy="3142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004266"/>
            <a:ext cx="2592288" cy="21824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55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Поступки отцов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82402"/>
            <a:ext cx="5698976" cy="35972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Как звали героя рассказа М.А. Шолохова, который потерял на войне всю семью, но, встретив Ваню, такого же сироту, как и он сам, сказал, что он отец мальчика?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419872" y="5776665"/>
            <a:ext cx="4341192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Андрей Соколов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4273" y="1412776"/>
            <a:ext cx="2808312" cy="3775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3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Поступки отцов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923" y="1988840"/>
            <a:ext cx="5349304" cy="35972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Летчик </a:t>
            </a:r>
            <a:r>
              <a:rPr lang="ru-RU" dirty="0">
                <a:latin typeface="Georgia" panose="02040502050405020303" pitchFamily="18" charset="0"/>
              </a:rPr>
              <a:t>Бен, которому акула истерзала руки, был спасен своим 10-летним сыном Дэви, сумевшим под руководством отца долететь до города и благополучно посадить </a:t>
            </a:r>
            <a:r>
              <a:rPr lang="ru-RU" dirty="0" smtClean="0">
                <a:latin typeface="Georgia" panose="02040502050405020303" pitchFamily="18" charset="0"/>
              </a:rPr>
              <a:t>самолет.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автора и произведение по сюжету.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043608" y="5548472"/>
            <a:ext cx="4320480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Джеймс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Олдридж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«Последний дюйм»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260255"/>
            <a:ext cx="2812527" cy="24082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772816"/>
            <a:ext cx="1728192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41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Поступки отцов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5472608" cy="45365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«Отец </a:t>
            </a:r>
            <a:r>
              <a:rPr lang="ru-RU" dirty="0">
                <a:latin typeface="Georgia" panose="02040502050405020303" pitchFamily="18" charset="0"/>
              </a:rPr>
              <a:t>взял его одной рукой за воротник, вывел за ворота, надел ему на голову фуражку и ногой толкнул сзади так, что сшиб с </a:t>
            </a:r>
            <a:r>
              <a:rPr lang="ru-RU" dirty="0" smtClean="0">
                <a:latin typeface="Georgia" panose="02040502050405020303" pitchFamily="18" charset="0"/>
              </a:rPr>
              <a:t>ног».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“Четырнадцати, пятнадцати лет мальчик отправлялся частенько один, в тележке или верхом, с сумкой у седла, с поручениями от отца в город, и никогда не случалось, чтобы он забыл что-нибудь, переиначил, недоглядел или дал промах”.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15098" y="1052736"/>
            <a:ext cx="8208912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 отца по его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поступкам.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419872" y="5776665"/>
            <a:ext cx="4341192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Иван Богданович </a:t>
            </a:r>
            <a:r>
              <a:rPr lang="ru-RU" sz="3000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Штольц</a:t>
            </a:r>
            <a:endParaRPr lang="ru-RU" sz="30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44824"/>
            <a:ext cx="2285274" cy="27084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74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Поступки отцов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098" y="1844824"/>
            <a:ext cx="5698976" cy="35972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Отец </a:t>
            </a:r>
            <a:r>
              <a:rPr lang="ru-RU" dirty="0">
                <a:latin typeface="Georgia" panose="02040502050405020303" pitchFamily="18" charset="0"/>
              </a:rPr>
              <a:t>этого персонажа очень гордится талантливым сыном, </a:t>
            </a:r>
            <a:endParaRPr lang="ru-RU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но </a:t>
            </a:r>
            <a:r>
              <a:rPr lang="ru-RU" dirty="0">
                <a:latin typeface="Georgia" panose="02040502050405020303" pitchFamily="18" charset="0"/>
              </a:rPr>
              <a:t>всё его честолюбие состоит в том, «чтобы со временем в его биографии стояли следующие слова: «Сын простого штаб-лекаря, который, однако, рано умел разгадать его и ничего не жалел для его воспитания».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15098" y="979984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отца по его отношению к сыну.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728616" y="5776665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Василий Иванович Базаров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916832"/>
            <a:ext cx="2592288" cy="34563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219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Поступки отцов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6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2"/>
            <a:ext cx="5698976" cy="35972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«Отец её был добрый малый,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В прошедшем веке запоздалый;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Но в книгах не видал вреда;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Он, не читая никогда,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Их почитал пустой игрушкой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И не заботился о том,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Какой у дочки тайный том</a:t>
            </a:r>
          </a:p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Дремал до утра под подушкой</a:t>
            </a:r>
          </a:p>
          <a:p>
            <a:pPr marL="0" indent="0">
              <a:buNone/>
            </a:pP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 отца по его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описанию.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отец Татьяны Лариной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Иллюстрация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3"/>
            <a:ext cx="5112568" cy="297779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Посмотрите на облако слов и назовите самое известное стихотворение В. Маяковского о поучениях отца сыну.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728616" y="5776665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Что такое хорошо и что такое плохо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7" name="Рисунок 6" descr="https://pdnr.ru/poisk-ruru/baza27/80197746206.files/image004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088" y="1476152"/>
            <a:ext cx="3456384" cy="3681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817884" y="1238126"/>
            <a:ext cx="38956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Georgia" panose="02040502050405020303" pitchFamily="18" charset="0"/>
              </a:rPr>
              <a:t>«</a:t>
            </a:r>
            <a:r>
              <a:rPr lang="ru-RU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Кот в мешке»</a:t>
            </a:r>
          </a:p>
        </p:txBody>
      </p:sp>
    </p:spTree>
    <p:extLst>
      <p:ext uri="{BB962C8B-B14F-4D97-AF65-F5344CB8AC3E}">
        <p14:creationId xmlns:p14="http://schemas.microsoft.com/office/powerpoint/2010/main" val="71335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Иллюстрация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2"/>
            <a:ext cx="7776864" cy="35972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Двухлетнего </a:t>
            </a:r>
            <a:r>
              <a:rPr lang="ru-RU" dirty="0">
                <a:latin typeface="Georgia" panose="02040502050405020303" pitchFamily="18" charset="0"/>
              </a:rPr>
              <a:t>мальчика сержант Вася Воронов нашел в селе, которое отбили у фашистов, и пообещал убитой женщине оставить его себе, отправил мальчика к своей матери и сестре, которые воспитывали его, </a:t>
            </a:r>
            <a:r>
              <a:rPr lang="ru-RU" dirty="0" smtClean="0">
                <a:latin typeface="Georgia" panose="02040502050405020303" pitchFamily="18" charset="0"/>
              </a:rPr>
              <a:t>несмотря </a:t>
            </a:r>
            <a:r>
              <a:rPr lang="ru-RU" dirty="0">
                <a:latin typeface="Georgia" panose="02040502050405020303" pitchFamily="18" charset="0"/>
              </a:rPr>
              <a:t>на выпавшие трудности и голод. А мальчишка все ждал, когда закончится </a:t>
            </a:r>
            <a:r>
              <a:rPr lang="ru-RU" dirty="0" smtClean="0">
                <a:latin typeface="Georgia" panose="02040502050405020303" pitchFamily="18" charset="0"/>
              </a:rPr>
              <a:t>война,  </a:t>
            </a:r>
            <a:r>
              <a:rPr lang="ru-RU" dirty="0">
                <a:latin typeface="Georgia" panose="02040502050405020303" pitchFamily="18" charset="0"/>
              </a:rPr>
              <a:t>и все чаще и чаще говорил: - Отец едет ко мне! А вернувшись с войны, сержант все повторял: - Сын-то, сын-то какой у меня вырос!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103391" y="1224608"/>
            <a:ext cx="496855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автора, 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рассказ, о котором идёт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речь.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В. Осеева «Кочерыжка»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5098" y="1052736"/>
            <a:ext cx="38956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Georgia" panose="02040502050405020303" pitchFamily="18" charset="0"/>
              </a:rPr>
              <a:t>«</a:t>
            </a:r>
            <a:r>
              <a:rPr lang="ru-RU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Кот в мешке»</a:t>
            </a:r>
          </a:p>
        </p:txBody>
      </p:sp>
    </p:spTree>
    <p:extLst>
      <p:ext uri="{BB962C8B-B14F-4D97-AF65-F5344CB8AC3E}">
        <p14:creationId xmlns:p14="http://schemas.microsoft.com/office/powerpoint/2010/main" val="241370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850" y="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Иллюстрация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463689" y="6065912"/>
            <a:ext cx="6768752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«Возвращение»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84785"/>
            <a:ext cx="6479593" cy="4581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215098" y="764704"/>
            <a:ext cx="8749389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рассказ  А. Платонова, к которому дана иллюстрация.  Первоначальное название «Семья Иванова»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2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Портрет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10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95783"/>
            <a:ext cx="5328592" cy="964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описанию.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340768"/>
            <a:ext cx="3200400" cy="3638550"/>
          </a:xfrm>
          <a:prstGeom prst="rect">
            <a:avLst/>
          </a:prstGeom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16248" y="2412886"/>
            <a:ext cx="5328592" cy="34358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>
                <a:latin typeface="Georgia" panose="02040502050405020303" pitchFamily="18" charset="0"/>
              </a:rPr>
              <a:t>«Бедный отец не понимал, каким образом мог он сам позволить своей…ехать вместе с гусаром, как нашло на него ослепление, и что тогда было с его разумом. …Подходя к церкви, увидел он, что народ уже расходился, но… не было ни в ограде, ни на  паперти».</a:t>
            </a:r>
            <a:endParaRPr lang="ru-RU" sz="2800" dirty="0">
              <a:latin typeface="Georgia" panose="02040502050405020303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728616" y="5776665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Самсон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Вырин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26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Иллюстрация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5184576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В </a:t>
            </a:r>
            <a:r>
              <a:rPr lang="ru-RU" dirty="0">
                <a:latin typeface="Georgia" panose="02040502050405020303" pitchFamily="18" charset="0"/>
              </a:rPr>
              <a:t>одной из басен </a:t>
            </a:r>
            <a:r>
              <a:rPr lang="ru-RU" dirty="0" smtClean="0">
                <a:latin typeface="Georgia" panose="02040502050405020303" pitchFamily="18" charset="0"/>
              </a:rPr>
              <a:t>                   Л.Н. Толстого </a:t>
            </a:r>
            <a:r>
              <a:rPr lang="ru-RU" dirty="0">
                <a:latin typeface="Georgia" panose="02040502050405020303" pitchFamily="18" charset="0"/>
              </a:rPr>
              <a:t>отец учил быть сыновей дружными и помогать друг другу. </a:t>
            </a:r>
            <a:r>
              <a:rPr lang="ru-RU" dirty="0" smtClean="0">
                <a:latin typeface="Georgia" panose="02040502050405020303" pitchFamily="18" charset="0"/>
              </a:rPr>
              <a:t>             Но </a:t>
            </a:r>
            <a:r>
              <a:rPr lang="ru-RU" dirty="0">
                <a:latin typeface="Georgia" panose="02040502050405020303" pitchFamily="18" charset="0"/>
              </a:rPr>
              <a:t>они его не слушались. </a:t>
            </a:r>
            <a:r>
              <a:rPr lang="ru-RU" dirty="0" smtClean="0">
                <a:latin typeface="Georgia" panose="02040502050405020303" pitchFamily="18" charset="0"/>
              </a:rPr>
              <a:t>          </a:t>
            </a:r>
            <a:r>
              <a:rPr lang="ru-RU" i="1" dirty="0" smtClean="0">
                <a:latin typeface="Georgia" panose="02040502050405020303" pitchFamily="18" charset="0"/>
              </a:rPr>
              <a:t>Что </a:t>
            </a:r>
            <a:r>
              <a:rPr lang="ru-RU" i="1" dirty="0">
                <a:latin typeface="Georgia" panose="02040502050405020303" pitchFamily="18" charset="0"/>
              </a:rPr>
              <a:t>тогда сделал отец, чтобы сыновья услышали его доводы</a:t>
            </a:r>
            <a:r>
              <a:rPr lang="ru-RU" dirty="0">
                <a:latin typeface="Georgia" panose="02040502050405020303" pitchFamily="18" charset="0"/>
              </a:rPr>
              <a:t>?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Велел принести веник и сломать его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853405"/>
            <a:ext cx="38956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Georgia" panose="02040502050405020303" pitchFamily="18" charset="0"/>
              </a:rPr>
              <a:t>«</a:t>
            </a:r>
            <a:r>
              <a:rPr lang="ru-RU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Кот в мешке»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844824"/>
            <a:ext cx="3384376" cy="27084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85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Иллюстрация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139952" y="1196752"/>
            <a:ext cx="4464496" cy="2289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произведение,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которому даны иллюстрации.</a:t>
            </a:r>
            <a:endParaRPr lang="ru-RU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В. Осеева «Кочерыжка»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04" y="1052736"/>
            <a:ext cx="2998648" cy="45799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435382"/>
            <a:ext cx="3111175" cy="21972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173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178" y="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Иллюстрация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6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06241" y="764704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произведение, к  которому дана иллюстрация.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В. Короленко  «В дурном обществе»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369" y="1729408"/>
            <a:ext cx="5904656" cy="3934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126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Сцена из произведения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8125"/>
            <a:ext cx="4968552" cy="39544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Дочку </a:t>
            </a:r>
            <a:r>
              <a:rPr lang="ru-RU" dirty="0">
                <a:latin typeface="Georgia" panose="02040502050405020303" pitchFamily="18" charset="0"/>
              </a:rPr>
              <a:t>его воспитывает англичанка мисс </a:t>
            </a:r>
            <a:r>
              <a:rPr lang="ru-RU" dirty="0" err="1">
                <a:latin typeface="Georgia" panose="02040502050405020303" pitchFamily="18" charset="0"/>
              </a:rPr>
              <a:t>Жаксон</a:t>
            </a:r>
            <a:r>
              <a:rPr lang="ru-RU" dirty="0">
                <a:latin typeface="Georgia" panose="02040502050405020303" pitchFamily="18" charset="0"/>
              </a:rPr>
              <a:t>, живущая в поместье. Пристрастие отца к английской культуре позволяет его дочери Лизе разыгрывать посетителей званых обедов, гримируясь до </a:t>
            </a:r>
            <a:r>
              <a:rPr lang="ru-RU" dirty="0" err="1">
                <a:latin typeface="Georgia" panose="02040502050405020303" pitchFamily="18" charset="0"/>
              </a:rPr>
              <a:t>неузнавания</a:t>
            </a:r>
            <a:r>
              <a:rPr lang="ru-RU" dirty="0">
                <a:latin typeface="Georgia" panose="02040502050405020303" pitchFamily="18" charset="0"/>
              </a:rPr>
              <a:t> под густо напудренную европейку под париком.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788024" y="1075142"/>
            <a:ext cx="4176464" cy="1561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героя,  автора,  произведение,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 котором идёт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речь.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483768" y="5709640"/>
            <a:ext cx="5997376" cy="1148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А.С. Пушкин «Барышня-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крестьянка»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Отец Григорий Иванович Муромский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5919" y="1052736"/>
            <a:ext cx="38956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Georgia" panose="02040502050405020303" pitchFamily="18" charset="0"/>
              </a:rPr>
              <a:t>«</a:t>
            </a:r>
            <a:r>
              <a:rPr lang="ru-RU" sz="3600" b="1" dirty="0">
                <a:solidFill>
                  <a:srgbClr val="C00000"/>
                </a:solidFill>
                <a:latin typeface="Georgia" panose="02040502050405020303" pitchFamily="18" charset="0"/>
              </a:rPr>
              <a:t>Кот в мешке»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763" y="2420888"/>
            <a:ext cx="2833960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44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Сцена из произведения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2"/>
            <a:ext cx="7776864" cy="3597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«…Закричал …, и побежал, и замахал руками… Несколько мгновений спустя его губы уже прильнули к безбородой, запылённой и загорелой щеке молодого кандидата»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88818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Кто так встречал сына?  Назовите произведение, отца и сына.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835696" y="5053533"/>
            <a:ext cx="5637336" cy="13967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Тургенев «Отцы и дети»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Н. П. Кирсанов, его сын Аркадий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72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Сцена из произведения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2"/>
            <a:ext cx="4104456" cy="35972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«Как хлебный колос, подрезанный серпом, как молодой барашек, почуявший под сердцем смертельное железо, повис он головой и повалился на траву, не сказавши ни одного слова»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052736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автора,  произведение, героев  по сцене из произведения.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907704" y="5539131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Н.В. Гоголь «Тарас Бульба» Смерть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Андрия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5" y="2132856"/>
            <a:ext cx="2503364" cy="3240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368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Сцена из произведения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4523" y="1916832"/>
            <a:ext cx="5256584" cy="35972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«Я стоял перед ним, переминаясь, теребя свои штанишки, и озирался по сторонам. ‹…› Но он смотрел на меня отуманенными глазами, как будто поверх моей головы,  я весь сжимался под этим непонятным для меня взглядом» 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87219" y="1052736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автора,  героев по приведённой сцене.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331640" y="5776665"/>
            <a:ext cx="6429424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В. Г. Короленко «В дурном обществе», Вася и его отец.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541" y="1772816"/>
            <a:ext cx="2627337" cy="3626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77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Сцена из произведения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2"/>
            <a:ext cx="5184576" cy="35972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«В эту ночь</a:t>
            </a:r>
            <a:r>
              <a:rPr lang="ru-RU" sz="3000" dirty="0" smtClean="0">
                <a:latin typeface="Georgia" panose="02040502050405020303" pitchFamily="18" charset="0"/>
              </a:rPr>
              <a:t>‹…</a:t>
            </a:r>
            <a:r>
              <a:rPr lang="ru-RU" dirty="0" smtClean="0">
                <a:latin typeface="Georgia" panose="02040502050405020303" pitchFamily="18" charset="0"/>
              </a:rPr>
              <a:t>› спал крепче и счастливее. Он еле дождался того времени, когда отец вновь пришёл </a:t>
            </a:r>
            <a:r>
              <a:rPr lang="ru-RU" smtClean="0">
                <a:latin typeface="Georgia" panose="02040502050405020303" pitchFamily="18" charset="0"/>
              </a:rPr>
              <a:t>с работы,  </a:t>
            </a:r>
            <a:r>
              <a:rPr lang="ru-RU" dirty="0" smtClean="0">
                <a:latin typeface="Georgia" panose="02040502050405020303" pitchFamily="18" charset="0"/>
              </a:rPr>
              <a:t>вымылся. Не дожидаясь ужина, отец взялся опять за дело. Отец приколотил крышу и под самую дырку приделал небольшую дощечку, чтобы … было где сидеть»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33556" y="1052736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автора, 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рассказ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, героя,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о котором идёт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речь.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В. Белов «Скворцы»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Павлуня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628800"/>
            <a:ext cx="2862356" cy="40324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12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Сцена из произведения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60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1296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Назовите 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литературного героя, который , заблудившись в тайге, вспомнил слова отца и деда.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Васютка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395536" y="2625086"/>
            <a:ext cx="4824536" cy="18840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Georgia" panose="02040502050405020303" pitchFamily="18" charset="0"/>
              </a:rPr>
              <a:t>«Тайга хлипких не любит!»</a:t>
            </a:r>
            <a:endParaRPr lang="ru-RU" sz="3600" dirty="0">
              <a:latin typeface="Georgia" panose="02040502050405020303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247394"/>
            <a:ext cx="3332688" cy="3528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493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Слово об отце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3"/>
            <a:ext cx="4824536" cy="31218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Georgia" panose="02040502050405020303" pitchFamily="18" charset="0"/>
              </a:rPr>
              <a:t>«Не надобно другого образца, когда в глазах пример отца»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Кому принадлежит  суждение об отце?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А. С. Грибоедов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50029"/>
            <a:ext cx="3430665" cy="40046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364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Портрет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20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536" y="2216381"/>
            <a:ext cx="5598999" cy="360520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После смерти жены один воспитывал дочь, оберегал от нападок горожан и поддерживал её веру в чудо.</a:t>
            </a:r>
            <a:endParaRPr lang="ru-RU" dirty="0">
              <a:latin typeface="Georgia" panose="02040502050405020303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198" y="980728"/>
            <a:ext cx="2448271" cy="20162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описанию.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198" y="2996952"/>
            <a:ext cx="2312908" cy="21175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1691680" y="5524636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Лонгрен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114516"/>
            <a:ext cx="2129882" cy="1524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63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Слово об отце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4824536" cy="33123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«Почему отец любит сына сильнее, чем сын отца? Потому что сын – его создание. Все бывают благосклонны к тому, что они сами создали»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Кому принадлежит  суждение об отце?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Аристотель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88840"/>
            <a:ext cx="2808312" cy="3240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096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Слово об отце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4824536" cy="33123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Georgia" panose="02040502050405020303" pitchFamily="18" charset="0"/>
              </a:rPr>
              <a:t>«Отец должен быть столько же отцом, сколько и другом своего сына»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Кому принадлежит  суждение об отце?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В. Г. Белинский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601" y="1822734"/>
            <a:ext cx="3062847" cy="33565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79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Слово об отце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4824536" cy="33123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Georgia" panose="02040502050405020303" pitchFamily="18" charset="0"/>
              </a:rPr>
              <a:t>«Без хороших отцов нет хорошо воспитанных детей, несмотря на все школы, институты и пансионы»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Кому принадлежит  суждение об отце?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Н.М. Карамзин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167" y="1844824"/>
            <a:ext cx="2538282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43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Слово об отце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4824536" cy="33123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Georgia" panose="02040502050405020303" pitchFamily="18" charset="0"/>
              </a:rPr>
              <a:t>«Каждый отец должен помнить, что однажды его сын последует его примеру, а не его совету»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Кому принадлежит  суждение об отце?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Чарльз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Кеттеринг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88840"/>
            <a:ext cx="2589058" cy="30685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884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Слово об отце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60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4824536" cy="33123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Georgia" panose="02040502050405020303" pitchFamily="18" charset="0"/>
              </a:rPr>
              <a:t>«В каждом хорошем отце есть что – то от матери».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820891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Кому принадлежит  суждение об отце?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23728" y="5776665"/>
            <a:ext cx="5637336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В. Гюго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535" y="1988840"/>
            <a:ext cx="2832913" cy="32845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124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Портрет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30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911" y="2348880"/>
            <a:ext cx="5698976" cy="35972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«Дочери мои милые, дочери мои пригожие, еду я по своим делам за тридевять земель, в тридевятое царство, тридесятое государство… и даю я вам сроку думать на три дня, и тогда вы мне скажете, каких гостинцев вам хочется»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052736"/>
            <a:ext cx="2304256" cy="2952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293096"/>
            <a:ext cx="2448272" cy="21242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словам.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712392" y="5929065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купец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82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Портрет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40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28900"/>
            <a:ext cx="5698976" cy="35972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Богатый владелец села Покровского, генерал – </a:t>
            </a:r>
            <a:r>
              <a:rPr lang="ru-RU" dirty="0" err="1" smtClean="0">
                <a:latin typeface="Georgia" panose="02040502050405020303" pitchFamily="18" charset="0"/>
              </a:rPr>
              <a:t>аншеф</a:t>
            </a:r>
            <a:r>
              <a:rPr lang="ru-RU" dirty="0" smtClean="0">
                <a:latin typeface="Georgia" panose="02040502050405020303" pitchFamily="18" charset="0"/>
              </a:rPr>
              <a:t> в отставке, самодур, гроза всех окрестных помещиков.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описанию.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2248722" y="5718956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Троекуров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Кирила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Петрович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556792"/>
            <a:ext cx="2489124" cy="3384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88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807" y="59206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Портрет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50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368" y="2179402"/>
            <a:ext cx="5698976" cy="35972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300" dirty="0" smtClean="0">
                <a:latin typeface="Georgia" panose="02040502050405020303" pitchFamily="18" charset="0"/>
              </a:rPr>
              <a:t>Человек </a:t>
            </a:r>
            <a:r>
              <a:rPr lang="ru-RU" sz="2300" dirty="0">
                <a:latin typeface="Georgia" panose="02040502050405020303" pitchFamily="18" charset="0"/>
              </a:rPr>
              <a:t>уже не молодой, переживший немало бедствий, но не сломленный ими. </a:t>
            </a:r>
            <a:r>
              <a:rPr lang="ru-RU" sz="2300" dirty="0" smtClean="0">
                <a:latin typeface="Georgia" panose="02040502050405020303" pitchFamily="18" charset="0"/>
              </a:rPr>
              <a:t>Идеалист, романтик, </a:t>
            </a:r>
            <a:r>
              <a:rPr lang="ru-RU" sz="2300" dirty="0">
                <a:latin typeface="Georgia" panose="02040502050405020303" pitchFamily="18" charset="0"/>
              </a:rPr>
              <a:t>он на свой лад стремится осуществить в своей жизни идеал</a:t>
            </a:r>
            <a:r>
              <a:rPr lang="ru-RU" sz="2300" dirty="0" smtClean="0">
                <a:latin typeface="Georgia" panose="02040502050405020303" pitchFamily="18" charset="0"/>
              </a:rPr>
              <a:t>, </a:t>
            </a:r>
            <a:r>
              <a:rPr lang="ru-RU" sz="2300" dirty="0">
                <a:latin typeface="Georgia" panose="02040502050405020303" pitchFamily="18" charset="0"/>
              </a:rPr>
              <a:t>трудится, пытается преобразовать в духе времени помещичье хозяйство, устанавливает новые отношения с крестьянами, ищет счастья в любви и духовной опоры в искусстве.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70023" y="1188818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словам.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275856" y="5776665"/>
            <a:ext cx="4485208" cy="892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Николай Петрович Кирсанов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2816"/>
            <a:ext cx="2736304" cy="34563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68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Портрет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60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79402"/>
            <a:ext cx="5698976" cy="35972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Отставной </a:t>
            </a:r>
            <a:r>
              <a:rPr lang="ru-RU" dirty="0" err="1">
                <a:latin typeface="Georgia" panose="02040502050405020303" pitchFamily="18" charset="0"/>
              </a:rPr>
              <a:t>штабс</a:t>
            </a:r>
            <a:r>
              <a:rPr lang="ru-RU" dirty="0">
                <a:latin typeface="Georgia" panose="02040502050405020303" pitchFamily="18" charset="0"/>
              </a:rPr>
              <a:t>-лекарь, живой и трудолюбивый мужчина около 60 лет. М</a:t>
            </a:r>
            <a:r>
              <a:rPr lang="ru-RU" dirty="0" smtClean="0">
                <a:latin typeface="Georgia" panose="02040502050405020303" pitchFamily="18" charset="0"/>
              </a:rPr>
              <a:t>ного </a:t>
            </a:r>
            <a:r>
              <a:rPr lang="ru-RU" dirty="0">
                <a:latin typeface="Georgia" panose="02040502050405020303" pitchFamily="18" charset="0"/>
              </a:rPr>
              <a:t>лет служил военным лекарем и многое видел. За свою службу </a:t>
            </a:r>
            <a:r>
              <a:rPr lang="ru-RU" dirty="0" smtClean="0">
                <a:latin typeface="Georgia" panose="02040502050405020303" pitchFamily="18" charset="0"/>
              </a:rPr>
              <a:t>получил </a:t>
            </a:r>
            <a:r>
              <a:rPr lang="ru-RU" dirty="0">
                <a:latin typeface="Georgia" panose="02040502050405020303" pitchFamily="18" charset="0"/>
              </a:rPr>
              <a:t>личное дворянство. </a:t>
            </a:r>
            <a:r>
              <a:rPr lang="ru-RU" dirty="0" smtClean="0">
                <a:latin typeface="Georgia" panose="02040502050405020303" pitchFamily="18" charset="0"/>
              </a:rPr>
              <a:t>Находясь </a:t>
            </a:r>
            <a:r>
              <a:rPr lang="ru-RU" dirty="0">
                <a:latin typeface="Georgia" panose="02040502050405020303" pitchFamily="18" charset="0"/>
              </a:rPr>
              <a:t>в отставке, </a:t>
            </a:r>
            <a:r>
              <a:rPr lang="ru-RU" dirty="0" smtClean="0">
                <a:latin typeface="Georgia" panose="02040502050405020303" pitchFamily="18" charset="0"/>
              </a:rPr>
              <a:t>всё </a:t>
            </a:r>
            <a:r>
              <a:rPr lang="ru-RU" dirty="0">
                <a:latin typeface="Georgia" panose="02040502050405020303" pitchFamily="18" charset="0"/>
              </a:rPr>
              <a:t>равно продолжает лечить людей.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95536" y="1196752"/>
            <a:ext cx="5328592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Узнайте литературного героя по словам.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275856" y="5589240"/>
            <a:ext cx="4032448" cy="1022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  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Василий Иванович Базаров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556792"/>
            <a:ext cx="2736304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801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Чей отец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10</a:t>
            </a:r>
            <a:endParaRPr lang="ru-RU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098" y="1747548"/>
            <a:ext cx="4706263" cy="35972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Назовите отца, который отправился в Петербург за любимой дочерью, убежавшей из дома с офицером.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5098" y="6165304"/>
            <a:ext cx="571504" cy="504056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483768" y="5344811"/>
            <a:ext cx="4032448" cy="892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Самсон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Вырин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16832"/>
            <a:ext cx="4143375" cy="2664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23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2006</Words>
  <Application>Microsoft Office PowerPoint</Application>
  <PresentationFormat>Экран (4:3)</PresentationFormat>
  <Paragraphs>228</Paragraphs>
  <Slides>44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Тема Office</vt:lpstr>
      <vt:lpstr>СВОЯ ИГРА «Литературные отцы»</vt:lpstr>
      <vt:lpstr>Презентация PowerPoint</vt:lpstr>
      <vt:lpstr>Портрет 10</vt:lpstr>
      <vt:lpstr>Портрет 20</vt:lpstr>
      <vt:lpstr>Портрет 30</vt:lpstr>
      <vt:lpstr>Портрет 40</vt:lpstr>
      <vt:lpstr>Портрет 50</vt:lpstr>
      <vt:lpstr>Портрет 60</vt:lpstr>
      <vt:lpstr>Чей отец 10</vt:lpstr>
      <vt:lpstr>Чей отец  20</vt:lpstr>
      <vt:lpstr>Чей отец 30</vt:lpstr>
      <vt:lpstr>Чей отец 40</vt:lpstr>
      <vt:lpstr>Чей отец 50</vt:lpstr>
      <vt:lpstr>Чей отец 60</vt:lpstr>
      <vt:lpstr>Наказ отца 10</vt:lpstr>
      <vt:lpstr>Наказ отца 20</vt:lpstr>
      <vt:lpstr>Наказ отца 30</vt:lpstr>
      <vt:lpstr>Наказ отца 40</vt:lpstr>
      <vt:lpstr>Наказ отца 50</vt:lpstr>
      <vt:lpstr>Наказ отца 60</vt:lpstr>
      <vt:lpstr>Поступки отцов 10</vt:lpstr>
      <vt:lpstr>Поступки отцов 20</vt:lpstr>
      <vt:lpstr>Поступки отцов 30</vt:lpstr>
      <vt:lpstr>Поступки отцов 40</vt:lpstr>
      <vt:lpstr>Поступки отцов 50</vt:lpstr>
      <vt:lpstr>Поступки отцов 60</vt:lpstr>
      <vt:lpstr>Иллюстрация 10</vt:lpstr>
      <vt:lpstr>Иллюстрация 20</vt:lpstr>
      <vt:lpstr>Иллюстрация 30</vt:lpstr>
      <vt:lpstr>Иллюстрация 40</vt:lpstr>
      <vt:lpstr>Иллюстрация 50</vt:lpstr>
      <vt:lpstr>Иллюстрация 60</vt:lpstr>
      <vt:lpstr>Сцена из произведения 10</vt:lpstr>
      <vt:lpstr>Сцена из произведения 20</vt:lpstr>
      <vt:lpstr>Сцена из произведения 30</vt:lpstr>
      <vt:lpstr>Сцена из произведения 40</vt:lpstr>
      <vt:lpstr>Сцена из произведения 50</vt:lpstr>
      <vt:lpstr>Сцена из произведения 60</vt:lpstr>
      <vt:lpstr>Слово об отце 10</vt:lpstr>
      <vt:lpstr>Слово об отце 20</vt:lpstr>
      <vt:lpstr>Слово об отце 30</vt:lpstr>
      <vt:lpstr>Слово об отце 40</vt:lpstr>
      <vt:lpstr>Слово об отце 50</vt:lpstr>
      <vt:lpstr>Слово об отце 60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DNA7 X86</cp:lastModifiedBy>
  <cp:revision>83</cp:revision>
  <dcterms:created xsi:type="dcterms:W3CDTF">2023-07-29T06:51:47Z</dcterms:created>
  <dcterms:modified xsi:type="dcterms:W3CDTF">2023-08-06T02:52:10Z</dcterms:modified>
</cp:coreProperties>
</file>