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73" r:id="rId4"/>
    <p:sldId id="274" r:id="rId5"/>
    <p:sldId id="267" r:id="rId6"/>
    <p:sldId id="271" r:id="rId7"/>
    <p:sldId id="268" r:id="rId8"/>
    <p:sldId id="270" r:id="rId9"/>
    <p:sldId id="269" r:id="rId10"/>
    <p:sldId id="259" r:id="rId11"/>
    <p:sldId id="260" r:id="rId12"/>
    <p:sldId id="256" r:id="rId13"/>
    <p:sldId id="261" r:id="rId14"/>
    <p:sldId id="258" r:id="rId15"/>
    <p:sldId id="262" r:id="rId16"/>
    <p:sldId id="264" r:id="rId17"/>
    <p:sldId id="266" r:id="rId18"/>
    <p:sldId id="265" r:id="rId19"/>
    <p:sldId id="279" r:id="rId20"/>
    <p:sldId id="278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1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3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5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6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4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7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5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1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4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0D46-55EE-44CA-A330-B7D0A0A7614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5A1B-C847-4244-96EE-25B443503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roza.ru/2019/01/16/1663" TargetMode="External"/><Relationship Id="rId13" Type="http://schemas.openxmlformats.org/officeDocument/2006/relationships/hyperlink" Target="https://von-hoffmann.livejournal.com/1832299.html" TargetMode="External"/><Relationship Id="rId18" Type="http://schemas.openxmlformats.org/officeDocument/2006/relationships/hyperlink" Target="https://&#1074;&#1089;&#1077;&#1081;&#1089;&#1077;&#1084;&#1100;&#1077;&#1081;.&#1088;&#1092;/#bid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zen.ru/a/YNiFmWDPinLgSxEc" TargetMode="External"/><Relationship Id="rId12" Type="http://schemas.openxmlformats.org/officeDocument/2006/relationships/hyperlink" Target="https://cranz-muzeum.ru/novosti/svyatye-petr-i-fevroniya/" TargetMode="External"/><Relationship Id="rId17" Type="http://schemas.openxmlformats.org/officeDocument/2006/relationships/hyperlink" Target="https://&#1075;&#1072;&#1079;&#1077;&#1090;&#1072;-&#1074;&#1089;&#1103;-&#1090;&#1074;&#1077;&#1088;&#1100;.&#1088;&#1092;/news/obshchestvo/v-tveri-zavtra-nagradyat-pobediteley-xi-vserossiyskogo-konkursa-tvorcheskikh-proektov-moya-semeynaya/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indasil.club/24531-mama-i-papa-risunok-dlja-detej.html" TargetMode="External"/><Relationship Id="rId20" Type="http://schemas.openxmlformats.org/officeDocument/2006/relationships/hyperlink" Target="https://ru.pinterest.com/pin/72465739630351857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like.net/7030-fon-semja-dlja-prezentacii-75-foto.html" TargetMode="External"/><Relationship Id="rId11" Type="http://schemas.openxmlformats.org/officeDocument/2006/relationships/hyperlink" Target="https://dachnikam.ru/flower/romashki/" TargetMode="External"/><Relationship Id="rId5" Type="http://schemas.openxmlformats.org/officeDocument/2006/relationships/hyperlink" Target="https://bogatyr.club/3227-fon-semja.html" TargetMode="External"/><Relationship Id="rId15" Type="http://schemas.openxmlformats.org/officeDocument/2006/relationships/hyperlink" Target="https://lifehacker.ru/kak-posadit-derevo/" TargetMode="External"/><Relationship Id="rId10" Type="http://schemas.openxmlformats.org/officeDocument/2006/relationships/hyperlink" Target="https://flomaster.top/o/137-drevo-semi-risunok.html" TargetMode="External"/><Relationship Id="rId19" Type="http://schemas.openxmlformats.org/officeDocument/2006/relationships/hyperlink" Target="https://flomaster.top/uploads/posts/2021-11/thumbs/1637792505_6-flomaster-club-p-papa-risunok-dlya-detei-detskie-6.jpg" TargetMode="External"/><Relationship Id="rId4" Type="http://schemas.openxmlformats.org/officeDocument/2006/relationships/hyperlink" Target="https://papik.pro/risunki/fon/19376-fonovyj-risunok-detskij-sad-30-foto.html" TargetMode="External"/><Relationship Id="rId9" Type="http://schemas.openxmlformats.org/officeDocument/2006/relationships/hyperlink" Target="https://razrisyika.ru/img/cat-semya-dlya-detey-4-5-let-12319?utm_referrer=https://www.google.com/" TargetMode="External"/><Relationship Id="rId14" Type="http://schemas.openxmlformats.org/officeDocument/2006/relationships/hyperlink" Target="https://chitaemvmeste.ru/adverts/media/2020/6/18/oblastnoj-konkurs-fotografij-dom-semya-lyubov-moy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7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782" y="670683"/>
            <a:ext cx="10210905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8" y="1898717"/>
            <a:ext cx="3900474" cy="314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12035" y="2014376"/>
            <a:ext cx="8004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Это слово каждый знает,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Ни на что не променяет!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К цифре «семь» добавлю «я» —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Что получится?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3913" y="5044998"/>
            <a:ext cx="2648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Семья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547" y="1021884"/>
            <a:ext cx="10210905" cy="557351"/>
          </a:xfrm>
          <a:noFill/>
        </p:spPr>
        <p:txBody>
          <a:bodyPr>
            <a:no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Что является символом семейной родословной?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974" y="2478157"/>
            <a:ext cx="31918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Цветок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Дерево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Колыбель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63" y="2169858"/>
            <a:ext cx="5672524" cy="317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8" y="1749287"/>
            <a:ext cx="6522449" cy="47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547" y="1342927"/>
            <a:ext cx="10210905" cy="557351"/>
          </a:xfrm>
          <a:noFill/>
        </p:spPr>
        <p:txBody>
          <a:bodyPr>
            <a:no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Какой цветок принято считать символом семьи на Руси?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974" y="2478157"/>
            <a:ext cx="27895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Лилия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Роза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Ромашка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18" y="2438269"/>
            <a:ext cx="5811904" cy="387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2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229" y="493713"/>
            <a:ext cx="9144000" cy="1508125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Какая русская игрушка олицетворяет идею крепкой семьи, продолжение рода, несёт в себе идею единства?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Петрушка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  Неваляшка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 Матрёшка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52" y="2001838"/>
            <a:ext cx="4350915" cy="4350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7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547" y="1342927"/>
            <a:ext cx="10210905" cy="557351"/>
          </a:xfrm>
          <a:noFill/>
        </p:spPr>
        <p:txBody>
          <a:bodyPr>
            <a:no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Назовите русских православных святых, считающихся покровителями семьи?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974" y="2478157"/>
            <a:ext cx="59955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Пётр и </a:t>
            </a:r>
            <a:r>
              <a:rPr lang="ru-RU" sz="4800" b="1" dirty="0" err="1" smtClean="0">
                <a:latin typeface="Comic Sans MS" panose="030F0702030302020204" pitchFamily="66" charset="0"/>
              </a:rPr>
              <a:t>Феврония</a:t>
            </a:r>
            <a:endParaRPr lang="ru-RU" sz="4800" b="1" dirty="0" smtClean="0">
              <a:latin typeface="Comic Sans MS" panose="030F0702030302020204" pitchFamily="66" charset="0"/>
            </a:endParaRP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Иван и Марья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Владимир и Ольга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3" y="2267121"/>
            <a:ext cx="4429176" cy="32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4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7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229" y="493713"/>
            <a:ext cx="9144000" cy="1508125"/>
          </a:xfrm>
          <a:noFill/>
        </p:spPr>
        <p:txBody>
          <a:bodyPr>
            <a:norm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Как называются обычаи, порядки, сформировавшиеся в семье за определённый период времени?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Традиция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  Поколение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 Праздник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1118"/>
            <a:ext cx="5583511" cy="28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547" y="1514168"/>
            <a:ext cx="10210905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В старину в честь рождения мальчика отец сажал дерево. Какое?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974" y="2478157"/>
            <a:ext cx="21868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Берёза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Дуб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Клён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14" y="2478157"/>
            <a:ext cx="6300012" cy="315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7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522" y="1299133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Кем являются мама и папа для детей?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974" y="2478157"/>
            <a:ext cx="32319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Знакомые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Родители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Товарищи</a:t>
            </a:r>
          </a:p>
          <a:p>
            <a:endParaRPr lang="ru-RU" sz="4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63" y="2128440"/>
            <a:ext cx="4375006" cy="42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293" y="2014330"/>
            <a:ext cx="56076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И у мамы есть,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И у папы есть,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И у меня есть,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И у тебя есть.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Чтоб тебя узнать,</a:t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Надо вслух ее назвать.</a:t>
            </a:r>
            <a:endParaRPr lang="ru-RU" sz="3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1832754"/>
            <a:ext cx="4951349" cy="3728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1704" y="5794061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Фамилия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1612507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Как называются важные и ценные предметы, бумаги, принадлежащие семье и передающиеся из поколение в поколение?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348" y="2941983"/>
            <a:ext cx="47596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Драгоценности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Реликвия</a:t>
            </a:r>
          </a:p>
          <a:p>
            <a:r>
              <a:rPr lang="ru-RU" sz="4800" b="1" dirty="0" smtClean="0">
                <a:latin typeface="Comic Sans MS" panose="030F0702030302020204" pitchFamily="66" charset="0"/>
              </a:rPr>
              <a:t>Клад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23" y="2760481"/>
            <a:ext cx="5084087" cy="338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1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1612507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Какое выражение стало символом большой семьи?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Comic Sans MS" panose="030F0702030302020204" pitchFamily="66" charset="0"/>
              </a:rPr>
              <a:t>Пятеро одного не ждут</a:t>
            </a:r>
          </a:p>
          <a:p>
            <a:pPr algn="just"/>
            <a:r>
              <a:rPr lang="ru-RU" sz="3600" b="1" dirty="0" smtClean="0">
                <a:latin typeface="Comic Sans MS" panose="030F0702030302020204" pitchFamily="66" charset="0"/>
              </a:rPr>
              <a:t>Семеро по лавкам</a:t>
            </a:r>
          </a:p>
          <a:p>
            <a:pPr algn="just"/>
            <a:r>
              <a:rPr lang="ru-RU" sz="3600" b="1" dirty="0" smtClean="0">
                <a:latin typeface="Comic Sans MS" panose="030F0702030302020204" pitchFamily="66" charset="0"/>
              </a:rPr>
              <a:t>Трое в лодке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348" y="294198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92" y="2169858"/>
            <a:ext cx="4203551" cy="43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686598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/>
            </a:r>
            <a:br>
              <a:rPr lang="ru-RU" sz="3600" b="1" dirty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Кто </a:t>
            </a:r>
            <a:r>
              <a:rPr lang="ru-RU" sz="4000" b="1" dirty="0">
                <a:latin typeface="Comic Sans MS" panose="030F0702030302020204" pitchFamily="66" charset="0"/>
              </a:rPr>
              <a:t>милее всех на свете?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Кого любят очень дети?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На вопрос отвечу прямо: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— Всех милее наша...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0456" y="580354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Мама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33" y="1810727"/>
            <a:ext cx="4212811" cy="41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3" y="0"/>
            <a:ext cx="1221078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66" y="1550410"/>
            <a:ext cx="3900474" cy="314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090" y="1341509"/>
            <a:ext cx="5780116" cy="4174981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>
                <a:latin typeface="Comic Sans MS" panose="030F0702030302020204" pitchFamily="66" charset="0"/>
              </a:rPr>
              <a:t>Дом – семья – любовь моя.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Нет и слов прекрасней.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В доме, где живёт семья.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Вот где наше счастье</a:t>
            </a:r>
            <a:r>
              <a:rPr lang="ru-RU" sz="2800" b="1" dirty="0" smtClean="0">
                <a:latin typeface="Comic Sans MS" panose="030F0702030302020204" pitchFamily="66" charset="0"/>
              </a:rPr>
              <a:t>.</a:t>
            </a:r>
            <a:r>
              <a:rPr lang="ru-RU" sz="2800" b="1" dirty="0">
                <a:latin typeface="Comic Sans MS" panose="030F0702030302020204" pitchFamily="66" charset="0"/>
              </a:rPr>
              <a:t> 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 </a:t>
            </a:r>
            <a:r>
              <a:rPr lang="ru-RU" sz="2800" b="1" dirty="0" smtClean="0">
                <a:latin typeface="Comic Sans MS" panose="030F0702030302020204" pitchFamily="66" charset="0"/>
              </a:rPr>
              <a:t>Если </a:t>
            </a:r>
            <a:r>
              <a:rPr lang="ru-RU" sz="2800" b="1" dirty="0">
                <a:latin typeface="Comic Sans MS" panose="030F0702030302020204" pitchFamily="66" charset="0"/>
              </a:rPr>
              <a:t>взять Любовь и Верность,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К ним добавить чувство Нежность,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Все умножить на года,</a:t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>То получится —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СЕМЬЯ!</a:t>
            </a:r>
            <a:r>
              <a:rPr lang="ru-RU" sz="4400" b="1" dirty="0">
                <a:latin typeface="Comic Sans MS" panose="030F0702030302020204" pitchFamily="66" charset="0"/>
              </a:rPr>
              <a:t/>
            </a:r>
            <a:br>
              <a:rPr lang="ru-RU" sz="4400" b="1" dirty="0">
                <a:latin typeface="Comic Sans MS" panose="030F0702030302020204" pitchFamily="66" charset="0"/>
              </a:rPr>
            </a:br>
            <a:endParaRPr lang="ru-RU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3" y="0"/>
            <a:ext cx="1221078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773" y="259879"/>
            <a:ext cx="10880035" cy="528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https://papik.pro/risunki/fon/19376-fonovyj-risunok-detskij-sad-30-foto.html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https://bogatyr.club/3227-fon-semja.html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https://klike.net/7030-fon-semja-dlja-prezentacii-75-foto.html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https://dzen.ru/a/YNiFmWDPinLgSxEc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https://proza.ru/2019/01/16/1663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https://razrisyika.ru/img/cat-semya-dlya-detey-4-5-let-12319?utm_referrer=https%3A%2F%2Fwww.google.com%2F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https://flomaster.top/o/137-drevo-semi-risunok.html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https://dachnikam.ru/flower/romashki/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https://cranz-muzeum.ru/novosti/svyatye-petr-i-fevroniya/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https://von-hoffmann.livejournal.com/1832299.html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https://chitaemvmeste.ru/adverts/media/2020/6/18/oblastnoj-konkurs-fotografij-dom-semya-lyubov-moya/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https://lifehacker.ru/kak-posadit-derevo/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https://indasil.club/24531-mama-i-papa-risunok-dlja-detej.html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https://xn-----6kcalbbrfn0iijf7msb.xn--p1ai/news/obshchestvo/v-tveri-zavtra-nagradyat-pobediteley-xi-vserossiyskogo-konkursa-tvorcheskikh-proektov-moya-semeynaya/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https://xn--b1agaasct0bc6i.xn--p1ai/#bid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https://flomaster.top/uploads/posts/2021-11/thumbs/1637792505_6-flomaster-club-p-papa-risunok-dlya-detei-detskie-6.jpg</a:t>
            </a:r>
            <a:endParaRPr lang="ru-RU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https://ru.pinterest.com/pin/724657396303518577/</a:t>
            </a:r>
            <a:endParaRPr lang="ru-RU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/>
            </a:r>
            <a:br>
              <a:rPr lang="ru-RU" sz="3600" b="1" dirty="0">
                <a:latin typeface="Comic Sans MS" panose="030F0702030302020204" pitchFamily="66" charset="0"/>
              </a:rPr>
            </a:br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0456" y="5803544"/>
            <a:ext cx="182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Папа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00" y="1284616"/>
            <a:ext cx="3381503" cy="44593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6593" y="1815792"/>
            <a:ext cx="6775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Кто не в шутку, а всерьёз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Нас забить научит гвоздь?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Кто научит смелым быть?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С велика упав, не ныть,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И коленку расцарапав,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Не реветь? Конечно...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397" y="2281793"/>
            <a:ext cx="7889690" cy="248339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Comic Sans MS" panose="030F0702030302020204" pitchFamily="66" charset="0"/>
              </a:rPr>
              <a:t>Кто любит и меня, </a:t>
            </a:r>
            <a:r>
              <a:rPr lang="ru-RU" sz="3600" b="1" dirty="0" smtClean="0">
                <a:latin typeface="Comic Sans MS" panose="030F0702030302020204" pitchFamily="66" charset="0"/>
              </a:rPr>
              <a:t>и братца</a:t>
            </a:r>
            <a:r>
              <a:rPr lang="ru-RU" sz="3600" b="1" dirty="0">
                <a:latin typeface="Comic Sans MS" panose="030F0702030302020204" pitchFamily="66" charset="0"/>
              </a:rPr>
              <a:t>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И очень </a:t>
            </a:r>
            <a:r>
              <a:rPr lang="ru-RU" sz="3600" b="1" dirty="0">
                <a:latin typeface="Comic Sans MS" panose="030F0702030302020204" pitchFamily="66" charset="0"/>
              </a:rPr>
              <a:t>любит наряжаться? —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Очень модная девчонка —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Моя старшая...</a:t>
            </a:r>
            <a:r>
              <a:rPr lang="ru-RU" sz="3600" b="1" dirty="0" smtClean="0">
                <a:latin typeface="Comic Sans MS" panose="030F0702030302020204" pitchFamily="66" charset="0"/>
              </a:rPr>
              <a:t>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/>
            </a:r>
            <a:br>
              <a:rPr lang="ru-RU" sz="3600" b="1" dirty="0">
                <a:latin typeface="Comic Sans MS" panose="030F0702030302020204" pitchFamily="66" charset="0"/>
              </a:rPr>
            </a:br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7778" y="5750842"/>
            <a:ext cx="2186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Сестра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78" y="1422772"/>
            <a:ext cx="2887966" cy="43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603883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  </a:t>
            </a:r>
            <a:r>
              <a:rPr lang="ru-RU" sz="4000" b="1" dirty="0" smtClean="0">
                <a:latin typeface="Comic Sans MS" panose="030F0702030302020204" pitchFamily="66" charset="0"/>
              </a:rPr>
              <a:t>Бабушкина </a:t>
            </a:r>
            <a:r>
              <a:rPr lang="ru-RU" sz="4000" b="1" dirty="0">
                <a:latin typeface="Comic Sans MS" panose="030F0702030302020204" pitchFamily="66" charset="0"/>
              </a:rPr>
              <a:t>дочка,</a:t>
            </a:r>
          </a:p>
          <a:p>
            <a:r>
              <a:rPr lang="ru-RU" sz="4000" b="1" dirty="0">
                <a:latin typeface="Comic Sans MS" panose="030F0702030302020204" pitchFamily="66" charset="0"/>
              </a:rPr>
              <a:t> </a:t>
            </a:r>
            <a:r>
              <a:rPr lang="ru-RU" sz="4000" b="1" dirty="0" smtClean="0">
                <a:latin typeface="Comic Sans MS" panose="030F0702030302020204" pitchFamily="66" charset="0"/>
              </a:rPr>
              <a:t>Мамина </a:t>
            </a:r>
            <a:r>
              <a:rPr lang="ru-RU" sz="4000" b="1" dirty="0">
                <a:latin typeface="Comic Sans MS" panose="030F0702030302020204" pitchFamily="66" charset="0"/>
              </a:rPr>
              <a:t>сестра.</a:t>
            </a:r>
          </a:p>
          <a:p>
            <a:r>
              <a:rPr lang="ru-RU" sz="4000" b="1" dirty="0">
                <a:latin typeface="Comic Sans MS" panose="030F0702030302020204" pitchFamily="66" charset="0"/>
              </a:rPr>
              <a:t> </a:t>
            </a:r>
            <a:r>
              <a:rPr lang="ru-RU" sz="4000" b="1" dirty="0" smtClean="0">
                <a:latin typeface="Comic Sans MS" panose="030F0702030302020204" pitchFamily="66" charset="0"/>
              </a:rPr>
              <a:t>Ты </a:t>
            </a:r>
            <a:r>
              <a:rPr lang="ru-RU" sz="4000" b="1" dirty="0">
                <a:latin typeface="Comic Sans MS" panose="030F0702030302020204" pitchFamily="66" charset="0"/>
              </a:rPr>
              <a:t>скажи не мешкай,</a:t>
            </a:r>
          </a:p>
          <a:p>
            <a:r>
              <a:rPr lang="ru-RU" sz="4000" b="1" dirty="0">
                <a:latin typeface="Comic Sans MS" panose="030F0702030302020204" pitchFamily="66" charset="0"/>
              </a:rPr>
              <a:t> </a:t>
            </a:r>
            <a:r>
              <a:rPr lang="ru-RU" sz="4000" b="1" dirty="0" smtClean="0">
                <a:latin typeface="Comic Sans MS" panose="030F0702030302020204" pitchFamily="66" charset="0"/>
              </a:rPr>
              <a:t>Кто </a:t>
            </a:r>
            <a:r>
              <a:rPr lang="ru-RU" sz="4000" b="1" dirty="0">
                <a:latin typeface="Comic Sans MS" panose="030F0702030302020204" pitchFamily="66" charset="0"/>
              </a:rPr>
              <a:t>тебе она?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656" y="5803452"/>
            <a:ext cx="155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Тётя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3" y="1851539"/>
            <a:ext cx="2479574" cy="39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64027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latin typeface="Comic Sans MS" panose="030F0702030302020204" pitchFamily="66" charset="0"/>
              </a:rPr>
              <a:t>Я </a:t>
            </a:r>
            <a:r>
              <a:rPr lang="ru-RU" sz="3600" b="1" dirty="0">
                <a:latin typeface="Comic Sans MS" panose="030F0702030302020204" pitchFamily="66" charset="0"/>
              </a:rPr>
              <a:t>у мамы не один,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У неё ещё есть сын,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Рядом с ним я маловат,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>
                <a:latin typeface="Comic Sans MS" panose="030F0702030302020204" pitchFamily="66" charset="0"/>
              </a:rPr>
              <a:t>Для меня он — старший...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656" y="5803452"/>
            <a:ext cx="1516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Брат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3" y="1517738"/>
            <a:ext cx="3428571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616707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 smtClean="0">
                <a:latin typeface="Comic Sans MS" panose="030F0702030302020204" pitchFamily="66" charset="0"/>
              </a:rPr>
              <a:t>Кто </a:t>
            </a:r>
            <a:r>
              <a:rPr lang="ru-RU" sz="4000" b="1" dirty="0">
                <a:latin typeface="Comic Sans MS" panose="030F0702030302020204" pitchFamily="66" charset="0"/>
              </a:rPr>
              <a:t>любить не устает,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Пироги для нас печет,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Вкусные оладушки?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>Это наша …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656" y="5803452"/>
            <a:ext cx="26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Бабушка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3" y="1683025"/>
            <a:ext cx="4088296" cy="4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7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782" y="670683"/>
            <a:ext cx="10210905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Что такое семья?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874" y="1563802"/>
            <a:ext cx="7089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anose="030F0702030302020204" pitchFamily="66" charset="0"/>
              </a:rPr>
              <a:t>Люди, живущие вместе и связанные между собой родством или супружескими отношениями. </a:t>
            </a:r>
          </a:p>
          <a:p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Люди, живущие на одной улице.</a:t>
            </a:r>
          </a:p>
          <a:p>
            <a:endParaRPr lang="ru-RU" sz="2800" b="1" dirty="0"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Люди, которые живут в одном городе.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77" y="1563802"/>
            <a:ext cx="4175232" cy="33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6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0"/>
            <a:ext cx="12186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992" y="869298"/>
            <a:ext cx="10591852" cy="557351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Отгадайте загадку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19" y="2601119"/>
            <a:ext cx="6651825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24" y="0"/>
            <a:ext cx="1721100" cy="114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228" y="1683025"/>
            <a:ext cx="639790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>
                <a:latin typeface="Comic Sans MS" panose="030F0702030302020204" pitchFamily="66" charset="0"/>
              </a:rPr>
              <a:t>Он стар, но это ничего,</a:t>
            </a:r>
          </a:p>
          <a:p>
            <a:r>
              <a:rPr lang="ru-RU" sz="4000" b="1" dirty="0">
                <a:latin typeface="Comic Sans MS" panose="030F0702030302020204" pitchFamily="66" charset="0"/>
              </a:rPr>
              <a:t>Его добрее нет.</a:t>
            </a:r>
          </a:p>
          <a:p>
            <a:r>
              <a:rPr lang="ru-RU" sz="4000" b="1" dirty="0">
                <a:latin typeface="Comic Sans MS" panose="030F0702030302020204" pitchFamily="66" charset="0"/>
              </a:rPr>
              <a:t>Он папа папы моего,</a:t>
            </a:r>
          </a:p>
          <a:p>
            <a:r>
              <a:rPr lang="ru-RU" sz="4000" b="1" dirty="0">
                <a:latin typeface="Comic Sans MS" panose="030F0702030302020204" pitchFamily="66" charset="0"/>
              </a:rPr>
              <a:t>А для меня он?</a:t>
            </a:r>
          </a:p>
          <a:p>
            <a:endParaRPr lang="ru-RU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656" y="5803452"/>
            <a:ext cx="282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Дедушка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53" y="2018433"/>
            <a:ext cx="3985944" cy="32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321</Words>
  <Application>Microsoft Office PowerPoint</Application>
  <PresentationFormat>Широкоэкранный</PresentationFormat>
  <Paragraphs>114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Тема Office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Что такое семья?</vt:lpstr>
      <vt:lpstr>Отгадайте загадку</vt:lpstr>
      <vt:lpstr>Что является символом семейной родословной?</vt:lpstr>
      <vt:lpstr>Какой цветок принято считать символом семьи на Руси?</vt:lpstr>
      <vt:lpstr>Какая русская игрушка олицетворяет идею крепкой семьи, продолжение рода, несёт в себе идею единства?</vt:lpstr>
      <vt:lpstr>Назовите русских православных святых, считающихся покровителями семьи?</vt:lpstr>
      <vt:lpstr>Как называются обычаи, порядки, сформировавшиеся в семье за определённый период времени?</vt:lpstr>
      <vt:lpstr>В старину в честь рождения мальчика отец сажал дерево. Какое?</vt:lpstr>
      <vt:lpstr>Кем являются мама и папа для детей?</vt:lpstr>
      <vt:lpstr>Отгадайте загадку</vt:lpstr>
      <vt:lpstr>Как называются важные и ценные предметы, бумаги, принадлежащие семье и передающиеся из поколение в поколение?</vt:lpstr>
      <vt:lpstr>Какое выражение стало символом большой семьи?</vt:lpstr>
      <vt:lpstr>Дом – семья – любовь моя. Нет и слов прекрасней. В доме, где живёт семья. Вот где наше счастье.   Если взять Любовь и Верность, К ним добавить чувство Нежность, Все умножить на года, То получится — СЕМЬЯ!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русская игрушка олицетворяет идею крепкой семьи, продолжение рода, несёт в себе идею единства?</dc:title>
  <dc:creator>PC</dc:creator>
  <cp:lastModifiedBy>PC</cp:lastModifiedBy>
  <cp:revision>31</cp:revision>
  <dcterms:created xsi:type="dcterms:W3CDTF">2024-04-09T12:54:04Z</dcterms:created>
  <dcterms:modified xsi:type="dcterms:W3CDTF">2024-05-31T14:53:38Z</dcterms:modified>
</cp:coreProperties>
</file>