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D87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0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40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40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14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27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48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67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87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53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37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94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64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D0FF-39F6-4FEE-B2C6-99699ED1E1C2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B8E3-2B18-463A-B077-E9853F7A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9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8f5NW0z3i_58A9WMD5zb3h6FS6qoBAumDZ47t4M9sNHqowTPcKcNSe3EJD7Dlhc-lceEr0c9hLq9PnLJ1g11rIXSuqGg8uSOrpqyPOFbDq6_R8gzQ2l9p6LKJ6ORfRJqTk4FTvda_ZWqoveCLzkDEQeGzw=n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9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6" r="26500" b="8018"/>
          <a:stretch/>
        </p:blipFill>
        <p:spPr bwMode="auto">
          <a:xfrm rot="16200000">
            <a:off x="3042195" y="-1789297"/>
            <a:ext cx="6544215" cy="10750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2431" y="191548"/>
            <a:ext cx="8266672" cy="3350722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1800" b="1" dirty="0" smtClean="0"/>
              <a:t>МОБУ СОШ №6 г. Таганрога Ростовской области</a:t>
            </a:r>
            <a:br>
              <a:rPr lang="ru-RU" sz="18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ИССЛЕДОВАТЕЛЬСКАЯ </a:t>
            </a:r>
            <a:r>
              <a:rPr lang="ru-RU" sz="3600" b="1" dirty="0"/>
              <a:t>РАБОТА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ПО </a:t>
            </a:r>
            <a:r>
              <a:rPr lang="ru-RU" sz="2800" b="1" dirty="0"/>
              <a:t>КНИГЕ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ИСТОРИЯ АРХИТЕКТУРЫ И ГРАДОСТРОИТЕЛЬСТВА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КОНЦА </a:t>
            </a:r>
            <a:r>
              <a:rPr lang="ru-RU" sz="2400" b="1" dirty="0"/>
              <a:t>XVII - НАЧАЛА XX ВЕКА В ТАГАНРОГЕ.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СВЯЗЬ </a:t>
            </a:r>
            <a:r>
              <a:rPr lang="ru-RU" sz="2400" b="1" dirty="0"/>
              <a:t>ИСТОРИИ И </a:t>
            </a:r>
            <a:r>
              <a:rPr lang="ru-RU" sz="2400" b="1" dirty="0" smtClean="0"/>
              <a:t>МАТЕМАТИКИ»</a:t>
            </a:r>
            <a:br>
              <a:rPr lang="ru-RU" sz="2400" b="1" dirty="0" smtClean="0"/>
            </a:br>
            <a:r>
              <a:rPr lang="ru-RU" sz="2400" b="1" dirty="0" smtClean="0"/>
              <a:t>(ПО </a:t>
            </a:r>
            <a:r>
              <a:rPr lang="ru-RU" sz="2400" b="1" dirty="0"/>
              <a:t>СТРАНИЦАМ КНИГИ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МАРИАННЫ </a:t>
            </a:r>
            <a:r>
              <a:rPr lang="ru-RU" sz="2400" b="1" dirty="0"/>
              <a:t>ГРИГОРЯН И ВИКТОРА РЕШЕТНИКОВА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42422" y="4228113"/>
            <a:ext cx="4349578" cy="805206"/>
          </a:xfrm>
          <a:solidFill>
            <a:srgbClr val="E7E6E6"/>
          </a:solidFill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000" dirty="0"/>
              <a:t>Выполнила </a:t>
            </a:r>
            <a:r>
              <a:rPr lang="ru-RU" sz="2000" dirty="0" err="1"/>
              <a:t>Репунова</a:t>
            </a:r>
            <a:r>
              <a:rPr lang="ru-RU" sz="2000" dirty="0"/>
              <a:t> Елизавета, 8 «Б»</a:t>
            </a:r>
            <a:endParaRPr lang="ru-RU" sz="2000" b="0" dirty="0" smtClean="0">
              <a:effectLst/>
            </a:endParaRPr>
          </a:p>
          <a:p>
            <a:pPr algn="r">
              <a:lnSpc>
                <a:spcPct val="100000"/>
              </a:lnSpc>
            </a:pPr>
            <a:r>
              <a:rPr lang="ru-RU" sz="2000" dirty="0"/>
              <a:t>Руководитель Шейко Е.В.</a:t>
            </a:r>
            <a:endParaRPr lang="ru-RU" sz="2000" b="0" dirty="0" smtClean="0">
              <a:effectLst/>
            </a:endParaRPr>
          </a:p>
          <a:p>
            <a:pPr algn="r"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96151" y="6056906"/>
            <a:ext cx="1293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</a:rPr>
              <a:t>2024 г.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10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5685" y="-673768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0585" y="558265"/>
            <a:ext cx="40522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Ромбовидный паркет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Дворец </a:t>
            </a:r>
            <a:r>
              <a:rPr lang="ru-RU" sz="4000" dirty="0" err="1" smtClean="0"/>
              <a:t>Алфераки</a:t>
            </a:r>
            <a:r>
              <a:rPr lang="ru-RU" sz="4000" dirty="0" smtClean="0"/>
              <a:t>, 1848 г.</a:t>
            </a:r>
          </a:p>
          <a:p>
            <a:r>
              <a:rPr lang="ru-RU" sz="4000" dirty="0" smtClean="0"/>
              <a:t>Двусветный зал.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92961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8598" y="-288756"/>
            <a:ext cx="3407341" cy="4543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509" y="365760"/>
            <a:ext cx="43987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Александровская площадь, </a:t>
            </a:r>
          </a:p>
          <a:p>
            <a:r>
              <a:rPr lang="ru-RU" sz="4000" b="1" u="sng" dirty="0" smtClean="0"/>
              <a:t>1841-1858 гг.</a:t>
            </a:r>
          </a:p>
          <a:p>
            <a:r>
              <a:rPr lang="ru-RU" sz="4000" dirty="0"/>
              <a:t>В</a:t>
            </a:r>
            <a:r>
              <a:rPr lang="ru-RU" sz="4000" dirty="0" smtClean="0"/>
              <a:t> плане форма неправильных прямоугольников с дугообразно угловыми секторами.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7583"/>
          <a:stretch/>
        </p:blipFill>
        <p:spPr>
          <a:xfrm>
            <a:off x="8643487" y="1607418"/>
            <a:ext cx="3389693" cy="50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90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b="1895"/>
          <a:stretch/>
        </p:blipFill>
        <p:spPr>
          <a:xfrm>
            <a:off x="231006" y="129941"/>
            <a:ext cx="4673168" cy="6578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4270" y="1318661"/>
            <a:ext cx="6525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Здание пожарной части на Александровской улице, 1846 г.</a:t>
            </a:r>
          </a:p>
          <a:p>
            <a:endParaRPr lang="ru-RU" sz="4000" b="1" u="sng" dirty="0"/>
          </a:p>
          <a:p>
            <a:r>
              <a:rPr lang="ru-RU" sz="4000" b="1" u="sng" dirty="0" smtClean="0"/>
              <a:t>Восьмигранная кирпичная колонна. </a:t>
            </a: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val="225358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r="12901"/>
          <a:stretch/>
        </p:blipFill>
        <p:spPr>
          <a:xfrm rot="16200000">
            <a:off x="1899389" y="-1349944"/>
            <a:ext cx="359984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8288" y="-320843"/>
            <a:ext cx="3599848" cy="4799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019" y="4360244"/>
            <a:ext cx="11049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1869 г. Кирпичный стиль.</a:t>
            </a:r>
          </a:p>
          <a:p>
            <a:r>
              <a:rPr lang="ru-RU" sz="3600" b="1" u="sng" dirty="0" smtClean="0"/>
              <a:t>Таганрогский ж/д вокзал </a:t>
            </a:r>
            <a:r>
              <a:rPr lang="ru-RU" sz="3600" dirty="0" smtClean="0"/>
              <a:t>– симметричный фасад, полукруглые очертания окон т дверных проёмов.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2923456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16643"/>
          <a:stretch/>
        </p:blipFill>
        <p:spPr>
          <a:xfrm rot="16200000">
            <a:off x="1682379" y="-1335069"/>
            <a:ext cx="4716383" cy="7925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4519" y="269505"/>
            <a:ext cx="39174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Кирпичный стиль, </a:t>
            </a:r>
            <a:r>
              <a:rPr lang="ru-RU" sz="3200" b="1" u="sng" dirty="0" err="1" smtClean="0"/>
              <a:t>Неоренессанс</a:t>
            </a:r>
            <a:r>
              <a:rPr lang="ru-RU" sz="3200" b="1" u="sng" dirty="0" smtClean="0"/>
              <a:t>.</a:t>
            </a:r>
          </a:p>
          <a:p>
            <a:r>
              <a:rPr lang="ru-RU" sz="3200" b="1" dirty="0" smtClean="0"/>
              <a:t>Трёхчетвертные </a:t>
            </a:r>
            <a:r>
              <a:rPr lang="ru-RU" sz="3200" dirty="0" smtClean="0"/>
              <a:t>колонны, ниши, карнизы, пояса.</a:t>
            </a:r>
            <a:r>
              <a:rPr lang="ru-RU" sz="3200" u="sng" dirty="0" smtClean="0"/>
              <a:t> </a:t>
            </a:r>
          </a:p>
          <a:p>
            <a:r>
              <a:rPr lang="ru-RU" sz="3200" b="1" dirty="0" smtClean="0"/>
              <a:t>Луговые и прямоугольные </a:t>
            </a:r>
            <a:r>
              <a:rPr lang="ru-RU" sz="3200" dirty="0" smtClean="0"/>
              <a:t>оконные проёмы.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141" y="5447899"/>
            <a:ext cx="7036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Мариинская женская гимназия, 1875 г.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8348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/>
          <a:stretch/>
        </p:blipFill>
        <p:spPr>
          <a:xfrm rot="16200000">
            <a:off x="5874921" y="-550941"/>
            <a:ext cx="48505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259" y="462013"/>
            <a:ext cx="4042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Дома – </a:t>
            </a:r>
            <a:r>
              <a:rPr lang="ru-RU" sz="2800" dirty="0" smtClean="0"/>
              <a:t>особняки, сочетающие жилую и «доходную» функции.</a:t>
            </a:r>
          </a:p>
          <a:p>
            <a:endParaRPr lang="ru-RU" sz="2800" b="1" dirty="0"/>
          </a:p>
          <a:p>
            <a:r>
              <a:rPr lang="ru-RU" sz="2800" dirty="0" smtClean="0"/>
              <a:t>Здание </a:t>
            </a:r>
            <a:r>
              <a:rPr lang="ru-RU" sz="2800" b="1" dirty="0" smtClean="0"/>
              <a:t>трапециевидной </a:t>
            </a:r>
            <a:r>
              <a:rPr lang="ru-RU" sz="2800" dirty="0" smtClean="0"/>
              <a:t>формы.</a:t>
            </a:r>
          </a:p>
          <a:p>
            <a:r>
              <a:rPr lang="ru-RU" sz="2800" dirty="0" smtClean="0"/>
              <a:t>Выход на балкон оформлен </a:t>
            </a:r>
            <a:r>
              <a:rPr lang="ru-RU" sz="2800" b="1" dirty="0" smtClean="0"/>
              <a:t>трёхчетвертными </a:t>
            </a:r>
            <a:r>
              <a:rPr lang="ru-RU" sz="2800" dirty="0" smtClean="0"/>
              <a:t>кирпичными колоннами и лучковым фронтоном.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7510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76610" y="-389725"/>
            <a:ext cx="3912068" cy="5216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2145" y="-393109"/>
            <a:ext cx="3932372" cy="5243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023" y="4572000"/>
            <a:ext cx="10992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Таганрогские особняки начала </a:t>
            </a:r>
            <a:r>
              <a:rPr lang="en-US" sz="3600" b="1" u="sng" dirty="0" smtClean="0"/>
              <a:t>XX</a:t>
            </a:r>
            <a:r>
              <a:rPr lang="ru-RU" sz="3600" b="1" u="sng" dirty="0" smtClean="0"/>
              <a:t> века</a:t>
            </a:r>
          </a:p>
          <a:p>
            <a:r>
              <a:rPr lang="ru-RU" sz="3600" dirty="0" smtClean="0"/>
              <a:t>Ассиметричная компоновка, стиль круглых арок (угловые дома).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8766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" b="9754"/>
          <a:stretch/>
        </p:blipFill>
        <p:spPr>
          <a:xfrm>
            <a:off x="328664" y="154004"/>
            <a:ext cx="2616667" cy="3326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1191" y="-401854"/>
            <a:ext cx="3335155" cy="4446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>
          <a:xfrm rot="16200000">
            <a:off x="7793780" y="-247568"/>
            <a:ext cx="3326088" cy="4129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8262" y="2964039"/>
            <a:ext cx="3096327" cy="4128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015" y="3821229"/>
            <a:ext cx="660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Экзотические стили</a:t>
            </a:r>
          </a:p>
          <a:p>
            <a:r>
              <a:rPr lang="ru-RU" dirty="0" smtClean="0"/>
              <a:t>Окна с порталами геометрических узоров.</a:t>
            </a:r>
          </a:p>
          <a:p>
            <a:r>
              <a:rPr lang="ru-RU" dirty="0" smtClean="0"/>
              <a:t>Входы во двор – подковообразные арки.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84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/>
          <a:stretch/>
        </p:blipFill>
        <p:spPr>
          <a:xfrm rot="16200000">
            <a:off x="5967663" y="-182880"/>
            <a:ext cx="48657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884" y="2215068"/>
            <a:ext cx="4466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Особняк </a:t>
            </a:r>
            <a:r>
              <a:rPr lang="ru-RU" sz="3200" b="1" u="sng" dirty="0" err="1" smtClean="0"/>
              <a:t>Адабашева</a:t>
            </a:r>
            <a:r>
              <a:rPr lang="ru-RU" sz="3200" b="1" u="sng" dirty="0" smtClean="0"/>
              <a:t>, 1900 г.</a:t>
            </a:r>
          </a:p>
          <a:p>
            <a:r>
              <a:rPr lang="ru-RU" sz="3200" dirty="0" smtClean="0"/>
              <a:t>Несимметричный характер.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0926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9"/>
          <a:stretch/>
        </p:blipFill>
        <p:spPr>
          <a:xfrm rot="16200000">
            <a:off x="6600082" y="438888"/>
            <a:ext cx="4154986" cy="6226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2" y="404262"/>
            <a:ext cx="3945155" cy="5260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802" y="259883"/>
            <a:ext cx="588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Сдвоенные арочные окна.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62" y="5664468"/>
            <a:ext cx="506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Ул. Фрунзе, 29, 1890-е годы.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59655" y="5664468"/>
            <a:ext cx="6131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Красный переулок, 47</a:t>
            </a:r>
          </a:p>
          <a:p>
            <a:r>
              <a:rPr lang="ru-RU" sz="2800" dirty="0" smtClean="0"/>
              <a:t>Конец </a:t>
            </a:r>
            <a:r>
              <a:rPr lang="en-US" sz="2800" dirty="0" smtClean="0"/>
              <a:t>XIX</a:t>
            </a:r>
            <a:r>
              <a:rPr lang="ru-RU" sz="2800" dirty="0" smtClean="0"/>
              <a:t> века.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5204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162" y="560173"/>
            <a:ext cx="10470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/>
              <a:t>Цель:</a:t>
            </a:r>
          </a:p>
          <a:p>
            <a:r>
              <a:rPr lang="ru-RU" sz="4400" dirty="0" smtClean="0"/>
              <a:t>Изучить исследуемую книгу.</a:t>
            </a:r>
          </a:p>
          <a:p>
            <a:endParaRPr lang="ru-RU" sz="4400" dirty="0"/>
          </a:p>
          <a:p>
            <a:r>
              <a:rPr lang="ru-RU" sz="4400" b="1" u="sng" dirty="0" smtClean="0"/>
              <a:t>Задачи:</a:t>
            </a:r>
          </a:p>
          <a:p>
            <a:r>
              <a:rPr lang="ru-RU" sz="4400" dirty="0" smtClean="0"/>
              <a:t>Выявить связь истории и математики (элементы).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7920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891" y="375385"/>
            <a:ext cx="11271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Мимолётный арочный стиль</a:t>
            </a:r>
            <a:r>
              <a:rPr lang="ru-RU" sz="3200" dirty="0" smtClean="0"/>
              <a:t> – от прямых линий и углов, в пользу естественных «природных очертаний».</a:t>
            </a:r>
            <a:endParaRPr lang="ru-RU" sz="32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/>
          <a:stretch/>
        </p:blipFill>
        <p:spPr>
          <a:xfrm rot="16200000">
            <a:off x="1610221" y="536203"/>
            <a:ext cx="50251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3347" y="1799924"/>
            <a:ext cx="36190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Дом Шаронова</a:t>
            </a:r>
          </a:p>
          <a:p>
            <a:endParaRPr lang="ru-RU" sz="2800" b="1" u="sng" dirty="0" smtClean="0"/>
          </a:p>
          <a:p>
            <a:pPr marL="342900" indent="-342900">
              <a:buAutoNum type="arabicParenR"/>
            </a:pPr>
            <a:r>
              <a:rPr lang="ru-RU" sz="2800" dirty="0" smtClean="0"/>
              <a:t>Асимметрия.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Восьмигранный шатёр.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Полуциркульные окна.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5670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6756" r="2047"/>
          <a:stretch/>
        </p:blipFill>
        <p:spPr>
          <a:xfrm rot="16200000">
            <a:off x="4777200" y="-1167726"/>
            <a:ext cx="5672766" cy="862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511" y="1277090"/>
            <a:ext cx="2704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Городская библиотека</a:t>
            </a:r>
          </a:p>
          <a:p>
            <a:r>
              <a:rPr lang="ru-RU" sz="3200" dirty="0" smtClean="0"/>
              <a:t>Преобладает </a:t>
            </a:r>
            <a:r>
              <a:rPr lang="ru-RU" sz="3200" dirty="0" err="1" smtClean="0"/>
              <a:t>геометризм</a:t>
            </a:r>
            <a:r>
              <a:rPr lang="ru-RU" sz="3200" dirty="0" smtClean="0"/>
              <a:t> простых форм.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7973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6" y="952901"/>
            <a:ext cx="10212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Литература</a:t>
            </a:r>
            <a:endParaRPr lang="ru-RU" sz="2000" b="1" u="sng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М.Е. Григорян, В.К. Решетников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Таганрог. История архитектуры и градостроительства конца </a:t>
            </a:r>
            <a:r>
              <a:rPr lang="en-US" sz="2000" dirty="0" smtClean="0"/>
              <a:t>XVIII – </a:t>
            </a:r>
            <a:r>
              <a:rPr lang="ru-RU" sz="2000" dirty="0" smtClean="0"/>
              <a:t>начала </a:t>
            </a:r>
            <a:r>
              <a:rPr lang="en-US" sz="2000" dirty="0" smtClean="0"/>
              <a:t>XX </a:t>
            </a:r>
            <a:r>
              <a:rPr lang="ru-RU" sz="2000" dirty="0" smtClean="0"/>
              <a:t>века.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2023, Таганрог.</a:t>
            </a:r>
          </a:p>
        </p:txBody>
      </p:sp>
    </p:spTree>
    <p:extLst>
      <p:ext uri="{BB962C8B-B14F-4D97-AF65-F5344CB8AC3E}">
        <p14:creationId xmlns:p14="http://schemas.microsoft.com/office/powerpoint/2010/main" val="5607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" b="5079"/>
          <a:stretch/>
        </p:blipFill>
        <p:spPr>
          <a:xfrm>
            <a:off x="3360378" y="186295"/>
            <a:ext cx="4696228" cy="6503038"/>
          </a:xfrm>
        </p:spPr>
      </p:pic>
    </p:spTree>
    <p:extLst>
      <p:ext uri="{BB962C8B-B14F-4D97-AF65-F5344CB8AC3E}">
        <p14:creationId xmlns:p14="http://schemas.microsoft.com/office/powerpoint/2010/main" val="764506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14" y="1683786"/>
            <a:ext cx="2954155" cy="38314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Эдуард </a:t>
            </a:r>
            <a:r>
              <a:rPr lang="ru-RU" dirty="0" err="1" smtClean="0"/>
              <a:t>Вильманн</a:t>
            </a:r>
            <a:r>
              <a:rPr lang="ru-RU" dirty="0" smtClean="0"/>
              <a:t>. Таганрог в России. </a:t>
            </a:r>
            <a:br>
              <a:rPr lang="ru-RU" dirty="0" smtClean="0"/>
            </a:br>
            <a:r>
              <a:rPr lang="ru-RU" dirty="0" smtClean="0"/>
              <a:t>1841 год.</a:t>
            </a:r>
            <a:br>
              <a:rPr lang="ru-RU" dirty="0" smtClean="0"/>
            </a:br>
            <a:r>
              <a:rPr lang="ru-RU" dirty="0" smtClean="0"/>
              <a:t> Цветная литография.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0612" y="-648380"/>
            <a:ext cx="5619017" cy="7492024"/>
          </a:xfrm>
        </p:spPr>
      </p:pic>
    </p:spTree>
    <p:extLst>
      <p:ext uri="{BB962C8B-B14F-4D97-AF65-F5344CB8AC3E}">
        <p14:creationId xmlns:p14="http://schemas.microsoft.com/office/powerpoint/2010/main" val="247964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4" y="365125"/>
            <a:ext cx="4446872" cy="6141553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ПЕРВАЯ МОДЕЛЬ РУССКОГО ГОРОДА</a:t>
            </a:r>
            <a:br>
              <a:rPr lang="ru-RU" sz="2400" b="1" u="sng" dirty="0" smtClean="0"/>
            </a:br>
            <a:r>
              <a:rPr lang="ru-RU" sz="2400" dirty="0" smtClean="0"/>
              <a:t>Более 200 памятников истории, архитектуры, монументального искусства.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2010 г. – </a:t>
            </a:r>
            <a:r>
              <a:rPr lang="ru-RU" sz="2400" dirty="0" smtClean="0"/>
              <a:t>статус исторического поселения федерального значения.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Цель книги </a:t>
            </a:r>
            <a:r>
              <a:rPr lang="ru-RU" sz="2400" dirty="0" smtClean="0"/>
              <a:t>– сохранение архитектурного наследия.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Связь архитектурной теории с инженерно-техническими проблемами и точными науками, знания в фортификации.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6444" y="-29838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5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8701" b="3482"/>
          <a:stretch/>
        </p:blipFill>
        <p:spPr>
          <a:xfrm rot="16200000">
            <a:off x="5551072" y="-391265"/>
            <a:ext cx="5751025" cy="6900648"/>
          </a:xfrm>
        </p:spPr>
      </p:pic>
      <p:sp>
        <p:nvSpPr>
          <p:cNvPr id="5" name="TextBox 4"/>
          <p:cNvSpPr txBox="1"/>
          <p:nvPr/>
        </p:nvSpPr>
        <p:spPr>
          <a:xfrm>
            <a:off x="423512" y="500514"/>
            <a:ext cx="4206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Крепость стоит на ровной возвышенности, поднимающейся на </a:t>
            </a:r>
            <a:r>
              <a:rPr lang="ru-RU" sz="3200" b="1" dirty="0" smtClean="0"/>
              <a:t>30 саженей</a:t>
            </a:r>
            <a:r>
              <a:rPr lang="ru-RU" sz="3200" dirty="0" smtClean="0"/>
              <a:t> над уровнем моря.</a:t>
            </a:r>
          </a:p>
          <a:p>
            <a:r>
              <a:rPr lang="ru-RU" sz="3200" dirty="0" smtClean="0"/>
              <a:t>Длина крепости с востока на запад </a:t>
            </a:r>
            <a:r>
              <a:rPr lang="ru-RU" sz="3200" b="1" dirty="0" smtClean="0"/>
              <a:t>600 саженей</a:t>
            </a:r>
            <a:r>
              <a:rPr lang="ru-RU" sz="3200" dirty="0" smtClean="0"/>
              <a:t>, а ширина с севера на юг </a:t>
            </a:r>
            <a:r>
              <a:rPr lang="ru-RU" sz="3200" b="1" dirty="0" smtClean="0"/>
              <a:t>450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0190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0" y="160454"/>
            <a:ext cx="4766379" cy="6355173"/>
          </a:xfrm>
        </p:spPr>
      </p:pic>
      <p:sp>
        <p:nvSpPr>
          <p:cNvPr id="5" name="TextBox 4"/>
          <p:cNvSpPr txBox="1"/>
          <p:nvPr/>
        </p:nvSpPr>
        <p:spPr>
          <a:xfrm>
            <a:off x="5640404" y="1799924"/>
            <a:ext cx="6304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Ромбовидная конфигурация плана Иерусалимской площади.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55432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82440" y="-452387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135" y="490888"/>
            <a:ext cx="4591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Классицизм</a:t>
            </a:r>
            <a:r>
              <a:rPr lang="ru-RU" sz="2800" dirty="0" smtClean="0"/>
              <a:t> – первая половина </a:t>
            </a:r>
            <a:r>
              <a:rPr lang="en-US" sz="2800" dirty="0" smtClean="0"/>
              <a:t>XIX</a:t>
            </a:r>
            <a:r>
              <a:rPr lang="ru-RU" sz="2800" dirty="0" smtClean="0"/>
              <a:t> века.</a:t>
            </a:r>
          </a:p>
          <a:p>
            <a:endParaRPr lang="ru-RU" sz="2800" b="1" u="sng" dirty="0"/>
          </a:p>
          <a:p>
            <a:r>
              <a:rPr lang="ru-RU" sz="2800" b="1" u="sng" dirty="0" smtClean="0"/>
              <a:t>Нечётное</a:t>
            </a:r>
            <a:r>
              <a:rPr lang="ru-RU" sz="2800" dirty="0" smtClean="0"/>
              <a:t> количество оконных проёмов </a:t>
            </a:r>
            <a:r>
              <a:rPr lang="ru-RU" sz="2800" b="1" dirty="0" smtClean="0"/>
              <a:t>(5 или 7)</a:t>
            </a:r>
            <a:r>
              <a:rPr lang="ru-RU" sz="2800" dirty="0" smtClean="0"/>
              <a:t>.</a:t>
            </a:r>
          </a:p>
          <a:p>
            <a:endParaRPr lang="ru-RU" sz="2800" b="1" u="sng" dirty="0"/>
          </a:p>
          <a:p>
            <a:r>
              <a:rPr lang="ru-RU" sz="2800" b="1" u="sng" dirty="0" smtClean="0"/>
              <a:t>Центральная </a:t>
            </a:r>
            <a:r>
              <a:rPr lang="ru-RU" sz="2800" dirty="0" smtClean="0"/>
              <a:t>ось.</a:t>
            </a:r>
          </a:p>
          <a:p>
            <a:endParaRPr lang="ru-RU" sz="2800" b="1" u="sng" dirty="0"/>
          </a:p>
          <a:p>
            <a:r>
              <a:rPr lang="ru-RU" sz="2800" dirty="0" smtClean="0"/>
              <a:t>Высота потолков не меньше </a:t>
            </a:r>
            <a:r>
              <a:rPr lang="ru-RU" sz="2800" b="1" dirty="0" smtClean="0"/>
              <a:t>4 аршин (2,85 м)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Общие законы пропорции.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91739" y="5732576"/>
            <a:ext cx="552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Ул. Греческая, 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81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/>
          <a:stretch/>
        </p:blipFill>
        <p:spPr>
          <a:xfrm rot="16200000">
            <a:off x="1017760" y="-689704"/>
            <a:ext cx="3786941" cy="5512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7"/>
          <a:stretch/>
        </p:blipFill>
        <p:spPr>
          <a:xfrm rot="16200000">
            <a:off x="7089328" y="-928362"/>
            <a:ext cx="3786941" cy="5990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771" y="4360244"/>
            <a:ext cx="11069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Эклектика </a:t>
            </a:r>
            <a:r>
              <a:rPr lang="ru-RU" sz="4000" dirty="0" smtClean="0"/>
              <a:t>– вторая половина </a:t>
            </a:r>
            <a:r>
              <a:rPr lang="en-US" sz="4000" dirty="0" smtClean="0"/>
              <a:t>XIX</a:t>
            </a:r>
            <a:r>
              <a:rPr lang="ru-RU" sz="4000" dirty="0" smtClean="0"/>
              <a:t> века.</a:t>
            </a:r>
          </a:p>
          <a:p>
            <a:r>
              <a:rPr lang="ru-RU" sz="4000" dirty="0" smtClean="0"/>
              <a:t>Чётное количество окон </a:t>
            </a:r>
            <a:r>
              <a:rPr lang="ru-RU" sz="4000" b="1" dirty="0" smtClean="0"/>
              <a:t>(6 или 8)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Округлённые углы в домах на перекрёстках.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33695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376</Words>
  <Application>Microsoft Office PowerPoint</Application>
  <PresentationFormat>Произвольный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МОБУ СОШ №6 г. Таганрога Ростовской области  ИССЛЕДОВАТЕЛЬСКАЯ РАБОТА  ПО КНИГЕ  «ИСТОРИЯ АРХИТЕКТУРЫ И ГРАДОСТРОИТЕЛЬСТВА  КОНЦА XVII - НАЧАЛА XX ВЕКА В ТАГАНРОГЕ.  СВЯЗЬ ИСТОРИИ И МАТЕМАТИКИ» (ПО СТРАНИЦАМ КНИГИ  МАРИАННЫ ГРИГОРЯН И ВИКТОРА РЕШЕТНИКОВА)</vt:lpstr>
      <vt:lpstr>Презентация PowerPoint</vt:lpstr>
      <vt:lpstr>Презентация PowerPoint</vt:lpstr>
      <vt:lpstr>Эдуард Вильманн. Таганрог в России.  1841 год.  Цветная литография.</vt:lpstr>
      <vt:lpstr>ПЕРВАЯ МОДЕЛЬ РУССКОГО ГОРОДА Более 200 памятников истории, архитектуры, монументального искусства.  2010 г. – статус исторического поселения федерального значения.  Цель книги – сохранение архитектурного наследия.  Связь архитектурной теории с инженерно-техническими проблемами и точными науками, знания в фортификации.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ПО КНИГЕ  «ИСТОРИЯ АРХИТЕКТУРЫ И ГРАДОСТРОИТЕЛЬСТВА КОНЦА XVII - НАЧАЛА XX ВЕКА В ТАГАНРОГЕ. СВЯЗЬ ИСТОРИИ И МАТЕМАТИКИ» (ПО СТРАНИЦАМ КНИГИ МАРИАННЫ ГРИГОРЯН И ВИКТОРА РЕШЕТНИКОВА)</dc:title>
  <dc:creator>Пользователь Windows</dc:creator>
  <cp:lastModifiedBy>Надежда Пронская</cp:lastModifiedBy>
  <cp:revision>17</cp:revision>
  <dcterms:created xsi:type="dcterms:W3CDTF">2024-04-21T14:47:08Z</dcterms:created>
  <dcterms:modified xsi:type="dcterms:W3CDTF">2024-05-27T11:01:09Z</dcterms:modified>
</cp:coreProperties>
</file>