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7" r:id="rId2"/>
    <p:sldId id="303" r:id="rId3"/>
    <p:sldId id="304" r:id="rId4"/>
    <p:sldId id="273" r:id="rId5"/>
    <p:sldId id="269" r:id="rId6"/>
    <p:sldId id="274" r:id="rId7"/>
    <p:sldId id="275" r:id="rId8"/>
    <p:sldId id="278" r:id="rId9"/>
    <p:sldId id="280" r:id="rId10"/>
    <p:sldId id="283" r:id="rId11"/>
    <p:sldId id="284" r:id="rId12"/>
    <p:sldId id="287" r:id="rId13"/>
    <p:sldId id="286" r:id="rId14"/>
    <p:sldId id="290" r:id="rId15"/>
    <p:sldId id="288" r:id="rId16"/>
    <p:sldId id="289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379"/>
    <a:srgbClr val="260000"/>
    <a:srgbClr val="DCB39C"/>
    <a:srgbClr val="D0997A"/>
    <a:srgbClr val="FCF8F6"/>
    <a:srgbClr val="460000"/>
    <a:srgbClr val="EFDCD1"/>
    <a:srgbClr val="2A0000"/>
    <a:srgbClr val="6C00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97" autoAdjust="0"/>
  </p:normalViewPr>
  <p:slideViewPr>
    <p:cSldViewPr snapToGrid="0">
      <p:cViewPr varScale="1">
        <p:scale>
          <a:sx n="99" d="100"/>
          <a:sy n="99" d="100"/>
        </p:scale>
        <p:origin x="-114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81339-EAD3-4625-A1FF-4A96EAF7B186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99EF6-3012-407B-B939-71A5C5552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65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99EF6-3012-407B-B939-71A5C5552F9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72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99EF6-3012-407B-B939-71A5C5552F9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31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99EF6-3012-407B-B939-71A5C5552F9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079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99EF6-3012-407B-B939-71A5C5552F9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04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0CB082-DF43-936E-E820-BEFF1E16E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F83DB37-D0CA-8CAF-2E17-B569C2BF8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2989DCA-6608-613E-AFD6-7163371AF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9168-3374-47A3-975A-AF7102C610F9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CE96BA-84FF-929C-6D0C-FE2A1AFD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C39627-3E3F-E116-819F-F5CE0F35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016C-19BC-4107-8F9D-1DBA4895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78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92FCBE-A7B4-7E9D-EF71-B119E17A2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287775B-1A11-0162-DC49-BCEC3A88F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0B205B0-7C1A-8B6D-1DA2-3BB38D842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9168-3374-47A3-975A-AF7102C610F9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3E772D-8CC8-C05E-36DF-60E59A2D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3EDE3F0-EDFC-385C-734A-E288D5EF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016C-19BC-4107-8F9D-1DBA4895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15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7C6836B-9F17-50EC-87DE-401CE55FA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7D517EC-4492-47E3-000D-99CAE8674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6D55D8-D07A-F3F3-A407-3405A7F15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9168-3374-47A3-975A-AF7102C610F9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1CB54BE-987D-9D63-DB79-5BA86812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69EB433-E4F9-4A5C-C063-F30C1FB2D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016C-19BC-4107-8F9D-1DBA4895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30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BA74F9-588E-4058-D9C4-E6D234E0E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33097D8-70C1-1E9B-6BBB-6810FE64D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D4509B0-3C6D-0563-5502-20FBC5A3D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9168-3374-47A3-975A-AF7102C610F9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E151D2-B83F-B9C0-1082-7351B2965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4A8BCF1-FB4C-B3D0-AB88-F32885D8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016C-19BC-4107-8F9D-1DBA4895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67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CF593D-9920-FB51-A48B-836718175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0C87502-7609-B3CC-110A-93485D180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EC7AC35-FBB9-6026-0096-9B885200F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9168-3374-47A3-975A-AF7102C610F9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EB827D8-731F-7A39-35D2-9CE94D4EC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0DE04DA-3292-29F6-0A55-00050FD37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016C-19BC-4107-8F9D-1DBA4895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6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4468BC-C6F4-7DD4-1666-7FEB2675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6DD089-A9A2-66DB-2C3B-9AE4C89E8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B79CEB3-EB5D-1567-E76E-1938D0D87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0A54227-251C-0C12-B2BF-68BF5B2A1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9168-3374-47A3-975A-AF7102C610F9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61F3BAB-A9E5-C8AA-0D2B-AA942CF1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87739F8-A0C7-945C-7174-30A3EC7F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016C-19BC-4107-8F9D-1DBA4895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3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EDAF63-A32E-FA03-7032-CCBBD52E9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DDF5C3A-4B8E-5E7A-9A0A-4CA0F6A92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100C1C0-E86A-2E65-B29E-D2CDFFF8F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C41704B-ED26-D288-AEB5-08C39C8584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F2C49E2-E84A-98FE-1BCC-1A10B0BBA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9B2E877-2667-3F7C-6A43-7AD04A91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9168-3374-47A3-975A-AF7102C610F9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42E8EA9-5AD7-086E-D8D4-5360BFFF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B38CF9F-5E36-AF1D-0FD7-5C935CD5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016C-19BC-4107-8F9D-1DBA4895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70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45E0B2-48F6-FA1B-2558-021B3C64B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0DF0840-FA71-1712-C03E-44030AF26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9168-3374-47A3-975A-AF7102C610F9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65C2926-3713-2B5A-80B8-A6144C0B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C86719C-7A7F-E179-6A85-2F21529B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016C-19BC-4107-8F9D-1DBA4895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5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40105FD-3120-993B-D0B2-DE3DC57D8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9168-3374-47A3-975A-AF7102C610F9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7494C25-D817-EF98-6AC5-108A8EBE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433E2F5-1EF1-70F5-3192-2585FB76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016C-19BC-4107-8F9D-1DBA4895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9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EE8367-D9CE-0228-A20C-0BB1EFE6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8CDAA70-74FF-7261-5645-ED82E4CE4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3E33194-D65E-C284-7D80-FE58D16C8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5EB5998-9F24-6BFA-B230-1381ACDE9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9168-3374-47A3-975A-AF7102C610F9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D63EA28-CF93-F851-0290-37561F38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70D178F-6E8E-8F1C-C6F4-1C8BD36D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016C-19BC-4107-8F9D-1DBA4895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5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B434FF-4D7C-1841-9337-C806188E1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CEC4022-5119-DC60-AEBF-EA7E9FB973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6D5F889-417E-2F6F-420E-C3D88C119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36DC647-A501-CF35-674D-43552F65F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9168-3374-47A3-975A-AF7102C610F9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6FC8A59-5C1F-5E7C-897D-FC93FDB1F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DA0780E-06C1-56E2-88E1-AD981EBB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016C-19BC-4107-8F9D-1DBA4895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4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238A39-FE32-928C-773B-FE096177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C75B9E2-C712-3FCC-833E-894F36E35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F58C77D-371F-A375-98D2-782AC3242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59168-3374-47A3-975A-AF7102C610F9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0A9FBC8-2266-E0F3-224A-8674C3E1A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32E3BF4-E9EC-B7E5-A619-D64F58302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6016C-19BC-4107-8F9D-1DBA4895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8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B90EE-992B-EAC9-1E48-23133E765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48D4C87-1DAE-8243-0958-02AA702AB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B90EE-992B-EAC9-1E48-23133E765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EF63705-594A-7278-ADE8-AF1562723CA8}"/>
              </a:ext>
            </a:extLst>
          </p:cNvPr>
          <p:cNvSpPr/>
          <p:nvPr/>
        </p:nvSpPr>
        <p:spPr>
          <a:xfrm>
            <a:off x="0" y="-253055"/>
            <a:ext cx="12012403" cy="2359647"/>
          </a:xfrm>
          <a:prstGeom prst="roundRect">
            <a:avLst/>
          </a:prstGeom>
          <a:solidFill>
            <a:srgbClr val="EFDCD1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5B048BB-5DF1-8C68-2AE0-38143BE7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ВЛАДИМИР МАЯКОВСКИЙ </a:t>
            </a:r>
            <a:b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 СОВЕТСКАЯ ВЛАСТЬ</a:t>
            </a:r>
            <a:endParaRPr lang="ru-RU" sz="3600" dirty="0">
              <a:solidFill>
                <a:srgbClr val="2A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2253306-1D70-97E6-77C5-E42F74E2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8438" y="1825625"/>
            <a:ext cx="4555361" cy="4351338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0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Октябрьскую революцию   1917 г. Маяковский назвал «Моя революция» и был одним из первых деятелей искусства, кто откликнулся на призыв Советской власти сотрудничать с ней. </a:t>
            </a:r>
          </a:p>
          <a:p>
            <a:pPr marL="0" indent="457200">
              <a:buNone/>
            </a:pPr>
            <a:r>
              <a:rPr lang="ru-RU" sz="20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1917‑1918 гг. были отмечены выходом нескольких произведений Маяковского, посвящённых революционным событиям («Ода революции», «Наш марш» и др.). </a:t>
            </a:r>
          </a:p>
          <a:p>
            <a:pPr marL="0" indent="0">
              <a:buNone/>
            </a:pPr>
            <a:endParaRPr lang="ru-RU" sz="2200" dirty="0">
              <a:solidFill>
                <a:srgbClr val="2A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8BC5672-D8BA-4F4A-138D-40E58DE0B805}"/>
              </a:ext>
            </a:extLst>
          </p:cNvPr>
          <p:cNvSpPr txBox="1"/>
          <p:nvPr/>
        </p:nvSpPr>
        <p:spPr>
          <a:xfrm>
            <a:off x="656231" y="5937827"/>
            <a:ext cx="5745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В. Маяковский выступает перед красноармейцами</a:t>
            </a:r>
            <a:endParaRPr lang="ru-RU" b="1" i="1" dirty="0">
              <a:solidFill>
                <a:srgbClr val="254379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36B5A4F-6691-716E-958F-CFA4EB453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41" y="1825625"/>
            <a:ext cx="58039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B90EE-992B-EAC9-1E48-23133E765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EF63705-594A-7278-ADE8-AF1562723CA8}"/>
              </a:ext>
            </a:extLst>
          </p:cNvPr>
          <p:cNvSpPr/>
          <p:nvPr/>
        </p:nvSpPr>
        <p:spPr>
          <a:xfrm>
            <a:off x="0" y="-253055"/>
            <a:ext cx="12012403" cy="2359647"/>
          </a:xfrm>
          <a:prstGeom prst="roundRect">
            <a:avLst/>
          </a:prstGeom>
          <a:solidFill>
            <a:srgbClr val="EFDCD1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5B048BB-5DF1-8C68-2AE0-38143BE7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ВЛАДИМИР МАЯКОВСКИЙ.</a:t>
            </a:r>
            <a:b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РАБОТА В «РОСТА»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2253306-1D70-97E6-77C5-E42F74E2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668929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 марте 1919 г. Маяковский начинает активно сотрудничать в РОСТА (Российское телеграфное агентство), оформляет (как поэт и как художник) для РОСТА агитационно-сатирические плакаты.</a:t>
            </a:r>
            <a:endParaRPr lang="ru-RU" sz="2200" dirty="0">
              <a:solidFill>
                <a:srgbClr val="2A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51E9EED-4012-B6C2-3A84-DF6F64F11A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485" y="1943743"/>
            <a:ext cx="2774735" cy="381526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775754B-B1A0-DCB1-BF51-D53B2C814946}"/>
              </a:ext>
            </a:extLst>
          </p:cNvPr>
          <p:cNvSpPr txBox="1"/>
          <p:nvPr/>
        </p:nvSpPr>
        <p:spPr>
          <a:xfrm>
            <a:off x="8322277" y="5791930"/>
            <a:ext cx="35815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В. Маяковский в мастерской „роста“».             Худ. А. А. Дейнека, 1941 Г.</a:t>
            </a:r>
            <a:endParaRPr lang="ru-RU" b="1" i="1" dirty="0">
              <a:solidFill>
                <a:srgbClr val="254379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BA14AE5-3FAC-E958-05C3-A7F98A3FFD0E}"/>
              </a:ext>
            </a:extLst>
          </p:cNvPr>
          <p:cNvSpPr txBox="1"/>
          <p:nvPr/>
        </p:nvSpPr>
        <p:spPr>
          <a:xfrm>
            <a:off x="3658300" y="5791930"/>
            <a:ext cx="5396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Плакаты В.В. Маяковского</a:t>
            </a:r>
            <a:endParaRPr lang="ru-RU" b="1" i="1" dirty="0">
              <a:solidFill>
                <a:srgbClr val="254379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C01245E-796F-9B02-0784-FC7311F22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003" y="1943743"/>
            <a:ext cx="2552700" cy="38481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6F2CC0C-C282-A356-A23D-707D2C9DD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725" y="1932085"/>
            <a:ext cx="25050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B90EE-992B-EAC9-1E48-23133E765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EF63705-594A-7278-ADE8-AF1562723CA8}"/>
              </a:ext>
            </a:extLst>
          </p:cNvPr>
          <p:cNvSpPr/>
          <p:nvPr/>
        </p:nvSpPr>
        <p:spPr>
          <a:xfrm>
            <a:off x="0" y="-253055"/>
            <a:ext cx="12012403" cy="2359647"/>
          </a:xfrm>
          <a:prstGeom prst="roundRect">
            <a:avLst/>
          </a:prstGeom>
          <a:solidFill>
            <a:srgbClr val="EFDCD1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5B048BB-5DF1-8C68-2AE0-38143BE7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ВЛАДИМИР МАЯКОВСКИЙ </a:t>
            </a:r>
            <a:b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КАК СЦЕНАРИСТ И АКТЁР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2253306-1D70-97E6-77C5-E42F74E28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0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Помимо поэзии, Маяковский активно занимался самым молодым на тот момент искусством – кинематографом. Он играл («Драма в кабаре футуристов №13»), в том числе в фильмах по собственным сценариям («Не для денег родившийся»).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1FD1E85-8CD7-F6B5-376E-884D688792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227" y="3199355"/>
            <a:ext cx="4213764" cy="280917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D1AB862-E7EA-2CBB-49C9-AF7450CCE7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178389"/>
            <a:ext cx="3615255" cy="283014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74F77D8-BE0B-A4BC-C4BE-C23ECAFAE77B}"/>
              </a:ext>
            </a:extLst>
          </p:cNvPr>
          <p:cNvSpPr txBox="1"/>
          <p:nvPr/>
        </p:nvSpPr>
        <p:spPr>
          <a:xfrm>
            <a:off x="594960" y="6005558"/>
            <a:ext cx="3946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«Драма в кабаре футуристов № 13», 1914 г.</a:t>
            </a:r>
            <a:endParaRPr lang="ru-RU" b="1" i="1" dirty="0">
              <a:solidFill>
                <a:srgbClr val="254379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903832-E95D-5C32-A123-12A7055BCBF9}"/>
              </a:ext>
            </a:extLst>
          </p:cNvPr>
          <p:cNvSpPr txBox="1"/>
          <p:nvPr/>
        </p:nvSpPr>
        <p:spPr>
          <a:xfrm>
            <a:off x="4541227" y="6005558"/>
            <a:ext cx="3946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«Барышня и хулиган»,</a:t>
            </a:r>
          </a:p>
          <a:p>
            <a:pPr algn="ctr"/>
            <a:r>
              <a:rPr lang="ru-RU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1918 г.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C024767-5C30-152A-6183-9BC0781A6887}"/>
              </a:ext>
            </a:extLst>
          </p:cNvPr>
          <p:cNvSpPr txBox="1"/>
          <p:nvPr/>
        </p:nvSpPr>
        <p:spPr>
          <a:xfrm>
            <a:off x="8487494" y="5966647"/>
            <a:ext cx="27298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«Закованная </a:t>
            </a:r>
            <a:r>
              <a:rPr lang="ru-RU" sz="1800" b="1" i="1" dirty="0" err="1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фильмой</a:t>
            </a:r>
            <a:r>
              <a:rPr lang="ru-RU" sz="1800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», </a:t>
            </a:r>
            <a:r>
              <a:rPr lang="ru-RU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1918 г.</a:t>
            </a:r>
          </a:p>
          <a:p>
            <a:pPr algn="ctr"/>
            <a:endParaRPr lang="ru-RU" b="1" i="1" dirty="0">
              <a:solidFill>
                <a:srgbClr val="254379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8A5F952-3A4F-B776-FB65-2E7594989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639" y="3169472"/>
            <a:ext cx="19716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B90EE-992B-EAC9-1E48-23133E765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EF63705-594A-7278-ADE8-AF1562723CA8}"/>
              </a:ext>
            </a:extLst>
          </p:cNvPr>
          <p:cNvSpPr/>
          <p:nvPr/>
        </p:nvSpPr>
        <p:spPr>
          <a:xfrm>
            <a:off x="0" y="-253055"/>
            <a:ext cx="12012403" cy="2359647"/>
          </a:xfrm>
          <a:prstGeom prst="roundRect">
            <a:avLst/>
          </a:prstGeom>
          <a:solidFill>
            <a:srgbClr val="EFDCD1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5B048BB-5DF1-8C68-2AE0-38143BE7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ВЛАДИМИР МАЯКОВСКИЙ</a:t>
            </a:r>
            <a:b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КАК ДРАМАТУРГ</a:t>
            </a:r>
            <a:endParaRPr lang="ru-RU" sz="3600" dirty="0">
              <a:solidFill>
                <a:srgbClr val="2A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2253306-1D70-97E6-77C5-E42F74E2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12013" cy="4351338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0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Под конец 20-х годов Маяковский обращается к драматургии. Он готовит две пьесы: «Клоп» (1928)                   и «Баня» (1929), предназначенные специально для театральной сцены                           В.Э. Мейерхольда. В них продумано сочетается сатирическая подача действительности 20-х годов со взглядом в будущее.</a:t>
            </a:r>
          </a:p>
          <a:p>
            <a:pPr marL="0" indent="0">
              <a:buNone/>
            </a:pPr>
            <a:endParaRPr lang="ru-RU" sz="2200" dirty="0">
              <a:solidFill>
                <a:srgbClr val="2A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86A80F8-A864-7992-6422-53E5CC1E36CE}"/>
              </a:ext>
            </a:extLst>
          </p:cNvPr>
          <p:cNvSpPr txBox="1"/>
          <p:nvPr/>
        </p:nvSpPr>
        <p:spPr>
          <a:xfrm>
            <a:off x="4717556" y="5653726"/>
            <a:ext cx="72914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Сцена из спектакля «Клоп» по пьесе В. Маяковского                         в постановке Государственного театра                                          им. В. Мейерхольда (1929 год). Реж. В. Мейерхольд. </a:t>
            </a:r>
            <a:endParaRPr lang="ru-RU" b="1" i="1" dirty="0">
              <a:solidFill>
                <a:srgbClr val="254379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6A7AACA-6FD0-6968-51A1-74EEAD507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213" y="1805626"/>
            <a:ext cx="59436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B90EE-992B-EAC9-1E48-23133E765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EF63705-594A-7278-ADE8-AF1562723CA8}"/>
              </a:ext>
            </a:extLst>
          </p:cNvPr>
          <p:cNvSpPr/>
          <p:nvPr/>
        </p:nvSpPr>
        <p:spPr>
          <a:xfrm>
            <a:off x="0" y="-253055"/>
            <a:ext cx="12012403" cy="2359647"/>
          </a:xfrm>
          <a:prstGeom prst="roundRect">
            <a:avLst/>
          </a:prstGeom>
          <a:solidFill>
            <a:srgbClr val="EFDCD1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5B048BB-5DF1-8C68-2AE0-38143BE7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ЗАДАНИЕ «</a:t>
            </a:r>
            <a:r>
              <a:rPr lang="ru-RU" sz="3600" b="1" dirty="0" err="1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ДаНет</a:t>
            </a:r>
            <a:r>
              <a:rPr lang="ru-RU" sz="3600" b="1" i="1" dirty="0" err="1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КА</a:t>
            </a:r>
            <a:r>
              <a:rPr lang="ru-RU" sz="3600" b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2253306-1D70-97E6-77C5-E42F74E28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0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Прочитайте утверждения о В. Маяковском. Отметьте верные словом «да», неверные – словом «нет».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В. Маяковский родился в 1893 году в грузинском городе Мцхета.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Во время обучения в Кутаисской гимназии Маяковский увлекался чтением Ж. Верна и учился рисованию у известного художника.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Во время обучения в Московском суворовском училище В. Маяковский познакомился с Д. </a:t>
            </a:r>
            <a:r>
              <a:rPr lang="ru-RU" sz="2000" dirty="0" err="1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Бюрлюком</a:t>
            </a:r>
            <a:r>
              <a:rPr lang="ru-RU" sz="20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и примкнул к символистам.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В. Маяковский сотрудничал с Советской властью, прославлял революцию в своих произведениях.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В. Маяковский известен не только как поэт, но и как художник, драматург и актёр.</a:t>
            </a:r>
          </a:p>
          <a:p>
            <a:pPr marL="0" indent="0">
              <a:buNone/>
            </a:pPr>
            <a:endParaRPr lang="ru-RU" sz="2200" dirty="0">
              <a:solidFill>
                <a:srgbClr val="2A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54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B90EE-992B-EAC9-1E48-23133E765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EF63705-594A-7278-ADE8-AF1562723CA8}"/>
              </a:ext>
            </a:extLst>
          </p:cNvPr>
          <p:cNvSpPr/>
          <p:nvPr/>
        </p:nvSpPr>
        <p:spPr>
          <a:xfrm>
            <a:off x="0" y="-253055"/>
            <a:ext cx="12012403" cy="2359647"/>
          </a:xfrm>
          <a:prstGeom prst="roundRect">
            <a:avLst/>
          </a:prstGeom>
          <a:solidFill>
            <a:srgbClr val="EFDCD1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5B048BB-5DF1-8C68-2AE0-38143BE7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ЗАДАНИЕ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2253306-1D70-97E6-77C5-E42F74E2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284"/>
            <a:ext cx="10515600" cy="4660679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0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Рассмотрите фотографии, на которых изображён                                             В.В. Маяковский. Что вы можете сказать по ним о поэте?</a:t>
            </a:r>
          </a:p>
          <a:p>
            <a:pPr marL="0" indent="0">
              <a:buNone/>
            </a:pPr>
            <a:endParaRPr lang="ru-RU" sz="2200" dirty="0">
              <a:solidFill>
                <a:srgbClr val="2A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DE98472-9B6D-D936-D2F1-D87AE74A23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6" y="2347276"/>
            <a:ext cx="2153686" cy="341403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C183E6-884A-AD95-E5C4-B7078D5F7086}"/>
              </a:ext>
            </a:extLst>
          </p:cNvPr>
          <p:cNvSpPr txBox="1"/>
          <p:nvPr/>
        </p:nvSpPr>
        <p:spPr>
          <a:xfrm>
            <a:off x="455512" y="5709797"/>
            <a:ext cx="30540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В. Маяковский с подарком Лили –  бульдогом Булькой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FED6CE2-306B-06E6-B9CD-71E2F986A115}"/>
              </a:ext>
            </a:extLst>
          </p:cNvPr>
          <p:cNvSpPr txBox="1"/>
          <p:nvPr/>
        </p:nvSpPr>
        <p:spPr>
          <a:xfrm>
            <a:off x="3408278" y="5761309"/>
            <a:ext cx="2222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В. Маяковский </a:t>
            </a:r>
          </a:p>
          <a:p>
            <a:pPr algn="ctr"/>
            <a:r>
              <a:rPr lang="ru-RU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 котом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0CC33D1-7D46-5B02-CB96-9E3B536404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191" y="2331465"/>
            <a:ext cx="2551634" cy="34140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1B19C8D-FBB9-9013-4AAA-86AC9C17C9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529" y="2331466"/>
            <a:ext cx="2423524" cy="341943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8F94B41-CA97-AE8D-565A-7E84748537C0}"/>
              </a:ext>
            </a:extLst>
          </p:cNvPr>
          <p:cNvSpPr txBox="1"/>
          <p:nvPr/>
        </p:nvSpPr>
        <p:spPr>
          <a:xfrm>
            <a:off x="5855966" y="5742970"/>
            <a:ext cx="2222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В. Маяковский со Скотиком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47CD76E-E925-975A-CE2A-D40AE55F8211}"/>
              </a:ext>
            </a:extLst>
          </p:cNvPr>
          <p:cNvSpPr txBox="1"/>
          <p:nvPr/>
        </p:nvSpPr>
        <p:spPr>
          <a:xfrm>
            <a:off x="7572674" y="5755886"/>
            <a:ext cx="41452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В. Маяковский </a:t>
            </a:r>
          </a:p>
          <a:p>
            <a:pPr algn="ctr"/>
            <a:r>
              <a:rPr lang="ru-RU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 котом М. </a:t>
            </a:r>
            <a:r>
              <a:rPr lang="ru-RU" b="1" i="1" dirty="0" err="1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Майеровой</a:t>
            </a:r>
            <a:endParaRPr lang="ru-RU" b="1" i="1" dirty="0">
              <a:solidFill>
                <a:srgbClr val="254379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30C5F6B-1994-F03E-3E01-548EDC1F020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97" y="2318819"/>
            <a:ext cx="2419250" cy="34194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44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B90EE-992B-EAC9-1E48-23133E765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EF63705-594A-7278-ADE8-AF1562723CA8}"/>
              </a:ext>
            </a:extLst>
          </p:cNvPr>
          <p:cNvSpPr/>
          <p:nvPr/>
        </p:nvSpPr>
        <p:spPr>
          <a:xfrm>
            <a:off x="0" y="-253055"/>
            <a:ext cx="12012403" cy="2359647"/>
          </a:xfrm>
          <a:prstGeom prst="roundRect">
            <a:avLst/>
          </a:prstGeom>
          <a:solidFill>
            <a:srgbClr val="EFDCD1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5B048BB-5DF1-8C68-2AE0-38143BE7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«Я ЛЮБЛЮ ЗВЕРЬЁ» - </a:t>
            </a:r>
            <a:b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ПИСАЛ ВЛАДИМИР МАЯКОВСКИЙ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2253306-1D70-97E6-77C5-E42F74E2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17860" cy="4594630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0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В.В. Маяковский очень любил животных. Лиля Бриг, возлюбленная и муза Маяковского, вспоминала: </a:t>
            </a:r>
            <a:r>
              <a:rPr lang="ru-RU" sz="2000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«В нашей совместной жизни постоянной темой разговора были животные. Когда я приходила откуда-нибудь домой, Володя всегда спрашивал, не видела ли я “каких-нибудь интересных собаков и кошков”»</a:t>
            </a:r>
            <a:r>
              <a:rPr lang="ru-RU" sz="20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. </a:t>
            </a:r>
          </a:p>
          <a:p>
            <a:pPr marL="0" indent="457200">
              <a:buNone/>
            </a:pPr>
            <a:r>
              <a:rPr lang="ru-RU" sz="20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Однажды Маяковский подобрал на улице пса, назвал его Щеном. Л. Бриг вспоминает: </a:t>
            </a:r>
            <a:r>
              <a:rPr lang="ru-RU" sz="2000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«Они были очень похожи друг на друга. – Оба – большелапые, большеголовые. Оба носились, задрав хвост. Оба скулили жалобно, когда просили о чем-нибудь… Мы стали звать Владимира Владимировича Щеном. Стало два Щена — Щен большой и Щен маленький».</a:t>
            </a:r>
          </a:p>
          <a:p>
            <a:pPr marL="0" indent="457200">
              <a:buNone/>
            </a:pPr>
            <a:r>
              <a:rPr lang="ru-RU" sz="20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Даже в своих письмах к любимой женщине Маяковский всегда подписывался «Щен».</a:t>
            </a:r>
          </a:p>
          <a:p>
            <a:pPr marL="0" indent="0">
              <a:buNone/>
            </a:pPr>
            <a:endParaRPr lang="ru-RU" sz="2000" dirty="0">
              <a:solidFill>
                <a:srgbClr val="26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B0F9E60-20C3-B4C6-07B5-C9033D3FB3B9}"/>
              </a:ext>
            </a:extLst>
          </p:cNvPr>
          <p:cNvSpPr txBox="1"/>
          <p:nvPr/>
        </p:nvSpPr>
        <p:spPr>
          <a:xfrm>
            <a:off x="7816518" y="5943634"/>
            <a:ext cx="4145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Лиля Бриг и пёс Щеник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1DA19F5-E8E7-0AD9-C296-8B7A66973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7700" y="1803434"/>
            <a:ext cx="30861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B90EE-992B-EAC9-1E48-23133E765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EF63705-594A-7278-ADE8-AF1562723CA8}"/>
              </a:ext>
            </a:extLst>
          </p:cNvPr>
          <p:cNvSpPr/>
          <p:nvPr/>
        </p:nvSpPr>
        <p:spPr>
          <a:xfrm>
            <a:off x="0" y="-253055"/>
            <a:ext cx="12012403" cy="2359647"/>
          </a:xfrm>
          <a:prstGeom prst="roundRect">
            <a:avLst/>
          </a:prstGeom>
          <a:solidFill>
            <a:srgbClr val="EFDCD1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5B048BB-5DF1-8C68-2AE0-38143BE7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«ХОРОШЕЕ ОТНОШЕНИЕ К ЛОШАДЯМ».</a:t>
            </a:r>
            <a:b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ИСТОРИЯ СОЗДАНИЯ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2253306-1D70-97E6-77C5-E42F74E2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6442275" cy="4905915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0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Стихотворение «Хорошее отношение к лошадям» было написано в 1918 г. Шла гражданская война (1917–1922 гг.). Народное хозяйство было разрушено. Не было хлеба, топлива. Вот как о том времени рассказывает свидетель событий: </a:t>
            </a:r>
            <a:r>
              <a:rPr lang="ru-RU" sz="2000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«Было очень холодно. На улицах палые лошади. Убирать их было некому...» </a:t>
            </a:r>
            <a:r>
              <a:rPr lang="ru-RU" sz="20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Такие сцены были нередкими в голодающей Москве 1918 г. Однажды Маяковский сам стал свидетелем того, как обессиленная лошадь упала на обледеневшую мостовую. В этом же году в московском издании газеты «Новая жизнь» №8 было напечатано стихотворение «Хорошее отношение к лошадям». </a:t>
            </a:r>
          </a:p>
          <a:p>
            <a:pPr marL="0" indent="457200">
              <a:buNone/>
            </a:pPr>
            <a:endParaRPr lang="ru-RU" sz="2200" dirty="0">
              <a:solidFill>
                <a:srgbClr val="26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554DBC3-378F-8E20-7CC5-093BAB035B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8822" y="1943743"/>
            <a:ext cx="4004978" cy="280766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E68598-C94D-6B80-C950-A1430C8E4125}"/>
              </a:ext>
            </a:extLst>
          </p:cNvPr>
          <p:cNvSpPr txBox="1"/>
          <p:nvPr/>
        </p:nvSpPr>
        <p:spPr>
          <a:xfrm>
            <a:off x="7280476" y="4819798"/>
            <a:ext cx="41452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Иллюстрация к стихотворению                                  В,В, Маяковского</a:t>
            </a:r>
          </a:p>
        </p:txBody>
      </p:sp>
    </p:spTree>
    <p:extLst>
      <p:ext uri="{BB962C8B-B14F-4D97-AF65-F5344CB8AC3E}">
        <p14:creationId xmlns:p14="http://schemas.microsoft.com/office/powerpoint/2010/main" val="33550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B90EE-992B-EAC9-1E48-23133E765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EF63705-594A-7278-ADE8-AF1562723CA8}"/>
              </a:ext>
            </a:extLst>
          </p:cNvPr>
          <p:cNvSpPr/>
          <p:nvPr/>
        </p:nvSpPr>
        <p:spPr>
          <a:xfrm>
            <a:off x="0" y="-253055"/>
            <a:ext cx="12012403" cy="2359647"/>
          </a:xfrm>
          <a:prstGeom prst="roundRect">
            <a:avLst/>
          </a:prstGeom>
          <a:solidFill>
            <a:srgbClr val="EFDCD1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5B048BB-5DF1-8C68-2AE0-38143BE7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«ХОРОШЕЕ ОТНОШЕНИЕ К ЛОШАДЯМ».</a:t>
            </a:r>
            <a:b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600" b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ЗНАКОМСТВО СО СТИХОТВОРЕНИЕМ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2253306-1D70-97E6-77C5-E42F74E2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854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Прослушайте выразительное чтение стихотворения В. Маяковского «Хорошее отношение к лошадям».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Какое происшествие описано в стихотворении?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Какие чувства оно вызывает: смех, радость, жалость, сочувствие, сострадание, недоумение, безразличие, гнев? Объясните свою позицию. </a:t>
            </a:r>
          </a:p>
          <a:p>
            <a:pPr marL="0" indent="0">
              <a:buNone/>
            </a:pPr>
            <a:endParaRPr lang="ru-RU" sz="2200" dirty="0">
              <a:solidFill>
                <a:srgbClr val="26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A18A032-07B3-3058-980D-ED6834359300}"/>
              </a:ext>
            </a:extLst>
          </p:cNvPr>
          <p:cNvSpPr txBox="1"/>
          <p:nvPr/>
        </p:nvSpPr>
        <p:spPr>
          <a:xfrm>
            <a:off x="6816085" y="5132487"/>
            <a:ext cx="41452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Иллюстрация к стихотворению                                  </a:t>
            </a:r>
            <a:r>
              <a:rPr lang="ru-RU" b="1" i="1" dirty="0" err="1" smtClean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В.В.Маяковского</a:t>
            </a:r>
            <a:endParaRPr lang="ru-RU" b="1" i="1" dirty="0">
              <a:solidFill>
                <a:srgbClr val="254379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DC0705E-BAD8-B80F-6D3C-3A37A2010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902719"/>
            <a:ext cx="49530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B90EE-992B-EAC9-1E48-23133E765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EF63705-594A-7278-ADE8-AF1562723CA8}"/>
              </a:ext>
            </a:extLst>
          </p:cNvPr>
          <p:cNvSpPr/>
          <p:nvPr/>
        </p:nvSpPr>
        <p:spPr>
          <a:xfrm>
            <a:off x="0" y="-253055"/>
            <a:ext cx="12012403" cy="2359647"/>
          </a:xfrm>
          <a:prstGeom prst="roundRect">
            <a:avLst/>
          </a:prstGeom>
          <a:solidFill>
            <a:srgbClr val="EFDCD1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5B048BB-5DF1-8C68-2AE0-38143BE7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«ХОРОШЕЕ ОТНОШЕНИЕ К ЛОШАДЯМ».</a:t>
            </a:r>
            <a:b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600" b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АНАЛИЗ ФРАГМЕНТА 1</a:t>
            </a:r>
            <a:endParaRPr lang="ru-RU" sz="3600" b="1" dirty="0">
              <a:solidFill>
                <a:srgbClr val="2A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8" name="Объект 4">
            <a:extLst>
              <a:ext uri="{FF2B5EF4-FFF2-40B4-BE49-F238E27FC236}">
                <a16:creationId xmlns="" xmlns:a16="http://schemas.microsoft.com/office/drawing/2014/main" id="{FF0B339A-9EC4-6B1B-44E2-F2D040ED1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Били копыта.</a:t>
            </a:r>
            <a:b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Пели будто:</a:t>
            </a:r>
            <a:b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— Гриб.</a:t>
            </a:r>
            <a:b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Грабь.</a:t>
            </a:r>
            <a:b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Гроб.</a:t>
            </a:r>
            <a:b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Груб. —</a:t>
            </a:r>
            <a:b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Ветром опита,</a:t>
            </a:r>
            <a:b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льдом обута,</a:t>
            </a:r>
            <a:b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улица скользила.</a:t>
            </a:r>
            <a:b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Лошадь на круп</a:t>
            </a:r>
            <a:b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грохнулась,</a:t>
            </a:r>
          </a:p>
          <a:p>
            <a:endParaRPr lang="ru-RU" dirty="0"/>
          </a:p>
        </p:txBody>
      </p:sp>
      <p:sp>
        <p:nvSpPr>
          <p:cNvPr id="9" name="Объект 4">
            <a:extLst>
              <a:ext uri="{FF2B5EF4-FFF2-40B4-BE49-F238E27FC236}">
                <a16:creationId xmlns="" xmlns:a16="http://schemas.microsoft.com/office/drawing/2014/main" id="{53C9D816-7B2C-DA88-55E7-624A36E6BFBE}"/>
              </a:ext>
            </a:extLst>
          </p:cNvPr>
          <p:cNvSpPr txBox="1">
            <a:spLocks/>
          </p:cNvSpPr>
          <p:nvPr/>
        </p:nvSpPr>
        <p:spPr>
          <a:xfrm>
            <a:off x="4968240" y="1825625"/>
            <a:ext cx="55321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rgbClr val="647C8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 сразу</a:t>
            </a:r>
            <a:b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за зевакой зевака,</a:t>
            </a:r>
            <a:b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штаны пришедшие Кузнецким</a:t>
            </a:r>
            <a:b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клёшить,</a:t>
            </a:r>
            <a:b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сгрудились,</a:t>
            </a:r>
            <a:b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смех зазвенел и зазвякал:</a:t>
            </a:r>
            <a:b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— Лошадь упала! —</a:t>
            </a:r>
            <a:b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— Упала лошадь! —</a:t>
            </a:r>
            <a:b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Смеялся Кузнецкий…</a:t>
            </a:r>
            <a:endParaRPr lang="ru-RU" dirty="0">
              <a:solidFill>
                <a:srgbClr val="460000"/>
              </a:solidFill>
              <a:latin typeface="Gungsuh" panose="02030600000101010101" pitchFamily="18" charset="-127"/>
              <a:ea typeface="Gungsuh" panose="02030600000101010101" pitchFamily="18" charset="-127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5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B90EE-992B-EAC9-1E48-23133E765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EF63705-594A-7278-ADE8-AF1562723CA8}"/>
              </a:ext>
            </a:extLst>
          </p:cNvPr>
          <p:cNvSpPr/>
          <p:nvPr/>
        </p:nvSpPr>
        <p:spPr>
          <a:xfrm>
            <a:off x="0" y="-253055"/>
            <a:ext cx="12012403" cy="2359647"/>
          </a:xfrm>
          <a:prstGeom prst="roundRect">
            <a:avLst/>
          </a:prstGeom>
          <a:solidFill>
            <a:srgbClr val="EFDCD1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5B048BB-5DF1-8C68-2AE0-38143BE7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ЦЕЛИ УРОКА: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2253306-1D70-97E6-77C5-E42F74E28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познакомиться с личностью и биографией В.В. Маяковского, особенностями творчества поэта и понятием «футуризм»;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познакомиться с историей создания стихотворения В.В. Маяковского «Хорошее отношение к лошадям» и выявить его идейное и нравственное содержание;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совершенствовать умения анализировать лирические тексты; находить изобразительно-выразительные средства и комментировать их роль; строить логичное устное высказывание, аргументировать своё мнение.</a:t>
            </a:r>
          </a:p>
        </p:txBody>
      </p:sp>
    </p:spTree>
    <p:extLst>
      <p:ext uri="{BB962C8B-B14F-4D97-AF65-F5344CB8AC3E}">
        <p14:creationId xmlns:p14="http://schemas.microsoft.com/office/powerpoint/2010/main" val="6694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B90EE-992B-EAC9-1E48-23133E765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EF63705-594A-7278-ADE8-AF1562723CA8}"/>
              </a:ext>
            </a:extLst>
          </p:cNvPr>
          <p:cNvSpPr/>
          <p:nvPr/>
        </p:nvSpPr>
        <p:spPr>
          <a:xfrm>
            <a:off x="0" y="-253055"/>
            <a:ext cx="12012403" cy="2359647"/>
          </a:xfrm>
          <a:prstGeom prst="roundRect">
            <a:avLst/>
          </a:prstGeom>
          <a:solidFill>
            <a:srgbClr val="EFDCD1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5B048BB-5DF1-8C68-2AE0-38143BE7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«ХОРОШЕЕ ОТНОШЕНИЕ К ЛОШАДЯМ».</a:t>
            </a:r>
            <a:b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600" b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ВОПРОСЫ К ФРАГМЕНТУ 1</a:t>
            </a:r>
            <a:endParaRPr lang="ru-RU" sz="3600" b="1" dirty="0">
              <a:solidFill>
                <a:srgbClr val="2A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2253306-1D70-97E6-77C5-E42F74E2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41334" cy="466725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Где происходит происшествие?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Какие ассоциации у вас вызывают строки «Гриб. Грабь. Гроб. Груб»?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Как вы понимаете выражения: «ветром опита», «льдом обута», «улица скользила»?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Какое слово подчеркивают большой размер лошади?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Как относятся зеваки к падению лошади? Как Маяковский изображает зевак?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Какие средства выразительности есть в данном фрагменте?</a:t>
            </a:r>
          </a:p>
          <a:p>
            <a:pPr marL="0" indent="0">
              <a:buNone/>
            </a:pPr>
            <a:endParaRPr lang="ru-RU" sz="2200" dirty="0">
              <a:solidFill>
                <a:srgbClr val="26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366E469-5E21-0CDB-F6E0-51C8AA34F1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5070" y="1915298"/>
            <a:ext cx="4361935" cy="29409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465010-D3EE-2A72-D150-92AE52D53AE6}"/>
              </a:ext>
            </a:extLst>
          </p:cNvPr>
          <p:cNvSpPr txBox="1"/>
          <p:nvPr/>
        </p:nvSpPr>
        <p:spPr>
          <a:xfrm>
            <a:off x="6979534" y="4933773"/>
            <a:ext cx="41452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Кузнецкий мост, </a:t>
            </a:r>
          </a:p>
          <a:p>
            <a:pPr algn="ctr"/>
            <a:r>
              <a:rPr lang="ru-RU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фотография конца XIX – начала XX вв.</a:t>
            </a:r>
          </a:p>
        </p:txBody>
      </p:sp>
    </p:spTree>
    <p:extLst>
      <p:ext uri="{BB962C8B-B14F-4D97-AF65-F5344CB8AC3E}">
        <p14:creationId xmlns:p14="http://schemas.microsoft.com/office/powerpoint/2010/main" val="331997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B90EE-992B-EAC9-1E48-23133E765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EF63705-594A-7278-ADE8-AF1562723CA8}"/>
              </a:ext>
            </a:extLst>
          </p:cNvPr>
          <p:cNvSpPr/>
          <p:nvPr/>
        </p:nvSpPr>
        <p:spPr>
          <a:xfrm>
            <a:off x="0" y="-253055"/>
            <a:ext cx="12012403" cy="2359647"/>
          </a:xfrm>
          <a:prstGeom prst="roundRect">
            <a:avLst/>
          </a:prstGeom>
          <a:solidFill>
            <a:srgbClr val="EFDCD1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5B048BB-5DF1-8C68-2AE0-38143BE7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«ХОРОШЕЕ ОТНОШЕНИЕ К ЛОШАДЯМ».</a:t>
            </a:r>
            <a:b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600" b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АНАЛИЗ ФРАГМЕНТА 2</a:t>
            </a:r>
            <a:endParaRPr lang="ru-RU" sz="3600" b="1" dirty="0">
              <a:solidFill>
                <a:srgbClr val="2A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8" name="Объект 4">
            <a:extLst>
              <a:ext uri="{FF2B5EF4-FFF2-40B4-BE49-F238E27FC236}">
                <a16:creationId xmlns="" xmlns:a16="http://schemas.microsoft.com/office/drawing/2014/main" id="{5DC093CA-FB43-BA3F-EA33-A1A64EF9B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3743"/>
            <a:ext cx="4889090" cy="401959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…Смеялся Кузнецкий.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Лишь один 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голос свой не вмешивал в вой ему.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Подошел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 вижу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глаза лошадиные...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Улица опрокинулась,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течет по-своему...</a:t>
            </a:r>
          </a:p>
          <a:p>
            <a:endParaRPr lang="ru-RU" dirty="0"/>
          </a:p>
        </p:txBody>
      </p:sp>
      <p:sp>
        <p:nvSpPr>
          <p:cNvPr id="9" name="Объект 4">
            <a:extLst>
              <a:ext uri="{FF2B5EF4-FFF2-40B4-BE49-F238E27FC236}">
                <a16:creationId xmlns="" xmlns:a16="http://schemas.microsoft.com/office/drawing/2014/main" id="{53DD7B73-A77A-98B4-BB30-0253532445D5}"/>
              </a:ext>
            </a:extLst>
          </p:cNvPr>
          <p:cNvSpPr txBox="1">
            <a:spLocks/>
          </p:cNvSpPr>
          <p:nvPr/>
        </p:nvSpPr>
        <p:spPr>
          <a:xfrm>
            <a:off x="6238568" y="1825625"/>
            <a:ext cx="54421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rgbClr val="647C8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24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Подошел и вижу —</a:t>
            </a:r>
          </a:p>
          <a:p>
            <a:pPr>
              <a:lnSpc>
                <a:spcPct val="110000"/>
              </a:lnSpc>
            </a:pPr>
            <a:r>
              <a:rPr lang="ru-RU" sz="24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за каплищей каплища</a:t>
            </a:r>
          </a:p>
          <a:p>
            <a:pPr>
              <a:lnSpc>
                <a:spcPct val="110000"/>
              </a:lnSpc>
            </a:pPr>
            <a:r>
              <a:rPr lang="ru-RU" sz="24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по морде катится,</a:t>
            </a:r>
          </a:p>
          <a:p>
            <a:pPr>
              <a:lnSpc>
                <a:spcPct val="110000"/>
              </a:lnSpc>
            </a:pPr>
            <a:r>
              <a:rPr lang="ru-RU" sz="24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прячется в шерсти...</a:t>
            </a:r>
          </a:p>
          <a:p>
            <a:pPr>
              <a:lnSpc>
                <a:spcPct val="110000"/>
              </a:lnSpc>
            </a:pPr>
            <a:r>
              <a:rPr lang="ru-RU" sz="24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 какая-то общая</a:t>
            </a:r>
          </a:p>
          <a:p>
            <a:pPr>
              <a:lnSpc>
                <a:spcPct val="110000"/>
              </a:lnSpc>
            </a:pPr>
            <a:r>
              <a:rPr lang="ru-RU" sz="24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звериная тоска, плеща,</a:t>
            </a:r>
          </a:p>
          <a:p>
            <a:pPr>
              <a:lnSpc>
                <a:spcPct val="110000"/>
              </a:lnSpc>
            </a:pPr>
            <a:r>
              <a:rPr lang="ru-RU" sz="24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вылилась из меня</a:t>
            </a:r>
          </a:p>
          <a:p>
            <a:pPr>
              <a:lnSpc>
                <a:spcPct val="110000"/>
              </a:lnSpc>
            </a:pPr>
            <a:r>
              <a:rPr lang="ru-RU" sz="24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 расплылась в шелесте.</a:t>
            </a:r>
            <a:endParaRPr lang="ru-RU" dirty="0">
              <a:solidFill>
                <a:srgbClr val="46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71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B90EE-992B-EAC9-1E48-23133E765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EF63705-594A-7278-ADE8-AF1562723CA8}"/>
              </a:ext>
            </a:extLst>
          </p:cNvPr>
          <p:cNvSpPr/>
          <p:nvPr/>
        </p:nvSpPr>
        <p:spPr>
          <a:xfrm>
            <a:off x="0" y="-253055"/>
            <a:ext cx="12012403" cy="2359647"/>
          </a:xfrm>
          <a:prstGeom prst="roundRect">
            <a:avLst/>
          </a:prstGeom>
          <a:solidFill>
            <a:srgbClr val="EFDCD1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5B048BB-5DF1-8C68-2AE0-38143BE7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«ХОРОШЕЕ ОТНОШЕНИЕ К ЛОШАДЯМ».</a:t>
            </a:r>
            <a:b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600" b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ВОПРОСЫ К ФРАГМЕНТУ 2</a:t>
            </a:r>
            <a:endParaRPr lang="ru-RU" sz="3600" b="1" dirty="0">
              <a:solidFill>
                <a:srgbClr val="2A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2253306-1D70-97E6-77C5-E42F74E2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58428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Почему «смеялся Кузнецкий», а лирический герой испытывал «звериную тоску»? Почему он увидел «глаза лошадиные»?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Как вы понимаете слова «Улица опрокинулась, / течет по-своему...»?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Какие средства выразительности есть в данном фрагменте?</a:t>
            </a:r>
          </a:p>
          <a:p>
            <a:pPr marL="0" indent="0">
              <a:buNone/>
            </a:pPr>
            <a:endParaRPr lang="ru-RU" sz="2200" dirty="0">
              <a:solidFill>
                <a:srgbClr val="26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C9F9860-1339-9AB4-351F-89463DA043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052" y="1825624"/>
            <a:ext cx="4967748" cy="320419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CE720F2-2848-14E2-670C-38A975FDE14F}"/>
              </a:ext>
            </a:extLst>
          </p:cNvPr>
          <p:cNvSpPr txBox="1"/>
          <p:nvPr/>
        </p:nvSpPr>
        <p:spPr>
          <a:xfrm>
            <a:off x="6816085" y="5132487"/>
            <a:ext cx="41452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Иллюстрация к стихотворению                                  В.В. Маяковского</a:t>
            </a:r>
          </a:p>
        </p:txBody>
      </p:sp>
    </p:spTree>
    <p:extLst>
      <p:ext uri="{BB962C8B-B14F-4D97-AF65-F5344CB8AC3E}">
        <p14:creationId xmlns:p14="http://schemas.microsoft.com/office/powerpoint/2010/main" val="10637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B90EE-992B-EAC9-1E48-23133E765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EF63705-594A-7278-ADE8-AF1562723CA8}"/>
              </a:ext>
            </a:extLst>
          </p:cNvPr>
          <p:cNvSpPr/>
          <p:nvPr/>
        </p:nvSpPr>
        <p:spPr>
          <a:xfrm>
            <a:off x="0" y="-253055"/>
            <a:ext cx="12012403" cy="2359647"/>
          </a:xfrm>
          <a:prstGeom prst="roundRect">
            <a:avLst/>
          </a:prstGeom>
          <a:solidFill>
            <a:srgbClr val="EFDCD1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5B048BB-5DF1-8C68-2AE0-38143BE7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«ХОРОШЕЕ ОТНОШЕНИЕ К ЛОШАДЯМ».</a:t>
            </a:r>
            <a:b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600" b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АНАЛИЗ ФРАГМЕНТА 3</a:t>
            </a:r>
            <a:endParaRPr lang="ru-RU" sz="3600" b="1" dirty="0">
              <a:solidFill>
                <a:srgbClr val="2A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8" name="Объект 4">
            <a:extLst>
              <a:ext uri="{FF2B5EF4-FFF2-40B4-BE49-F238E27FC236}">
                <a16:creationId xmlns="" xmlns:a16="http://schemas.microsoft.com/office/drawing/2014/main" id="{A363EDBA-824E-DF7E-FDBF-F5D764C63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816212" cy="46672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«Лошадь, не надо.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Лошадь, слушайте —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Чего вы думаете, что вы их плоше?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Деточка,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все мы немножко лошади,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каждый из нас по-своему лошадь».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Может быть —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старая —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 не нуждалась в няньке,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может быть, и мысль ей моя казалась пошла,</a:t>
            </a:r>
          </a:p>
          <a:p>
            <a:pPr marL="0" indent="0">
              <a:buNone/>
            </a:pPr>
            <a:r>
              <a:rPr lang="ru-RU" sz="3200" b="0" dirty="0">
                <a:solidFill>
                  <a:srgbClr val="46000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только</a:t>
            </a:r>
          </a:p>
          <a:p>
            <a:pPr marL="0" indent="0">
              <a:buNone/>
            </a:pPr>
            <a:r>
              <a:rPr lang="ru-RU" sz="3200" b="0" dirty="0">
                <a:solidFill>
                  <a:srgbClr val="46000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лошадь</a:t>
            </a:r>
          </a:p>
          <a:p>
            <a:endParaRPr lang="ru-RU" sz="2400" b="0" dirty="0">
              <a:solidFill>
                <a:srgbClr val="647C8F"/>
              </a:solidFill>
              <a:effectLst/>
              <a:latin typeface="+mn-lt"/>
            </a:endParaRPr>
          </a:p>
          <a:p>
            <a:pPr>
              <a:lnSpc>
                <a:spcPct val="80000"/>
              </a:lnSpc>
            </a:pPr>
            <a:endParaRPr lang="ru-RU" dirty="0"/>
          </a:p>
          <a:p>
            <a:endParaRPr lang="ru-RU" dirty="0"/>
          </a:p>
        </p:txBody>
      </p:sp>
      <p:sp>
        <p:nvSpPr>
          <p:cNvPr id="9" name="Объект 4">
            <a:extLst>
              <a:ext uri="{FF2B5EF4-FFF2-40B4-BE49-F238E27FC236}">
                <a16:creationId xmlns="" xmlns:a16="http://schemas.microsoft.com/office/drawing/2014/main" id="{83F922BA-C583-822F-A4F6-D5F0BC17F684}"/>
              </a:ext>
            </a:extLst>
          </p:cNvPr>
          <p:cNvSpPr txBox="1">
            <a:spLocks/>
          </p:cNvSpPr>
          <p:nvPr/>
        </p:nvSpPr>
        <p:spPr>
          <a:xfrm>
            <a:off x="7654413" y="1825625"/>
            <a:ext cx="384932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rgbClr val="647C8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ru-RU" b="0" dirty="0">
                <a:solidFill>
                  <a:srgbClr val="46000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рванулась,</a:t>
            </a:r>
          </a:p>
          <a:p>
            <a:pPr>
              <a:lnSpc>
                <a:spcPct val="70000"/>
              </a:lnSpc>
            </a:pPr>
            <a:r>
              <a:rPr lang="ru-RU" b="0" dirty="0">
                <a:solidFill>
                  <a:srgbClr val="46000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встала на ноги,</a:t>
            </a:r>
          </a:p>
          <a:p>
            <a:pPr>
              <a:lnSpc>
                <a:spcPct val="70000"/>
              </a:lnSpc>
            </a:pPr>
            <a:r>
              <a:rPr lang="ru-RU" b="0" dirty="0">
                <a:solidFill>
                  <a:srgbClr val="46000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ржанула</a:t>
            </a:r>
          </a:p>
          <a:p>
            <a:pPr>
              <a:lnSpc>
                <a:spcPct val="70000"/>
              </a:lnSpc>
            </a:pPr>
            <a:r>
              <a:rPr lang="ru-RU" b="0" dirty="0">
                <a:solidFill>
                  <a:srgbClr val="46000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и пошла.</a:t>
            </a:r>
          </a:p>
          <a:p>
            <a:pPr>
              <a:lnSpc>
                <a:spcPct val="70000"/>
              </a:lnSpc>
            </a:pPr>
            <a:r>
              <a:rPr lang="ru-RU" b="0" dirty="0">
                <a:solidFill>
                  <a:srgbClr val="46000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Хвостом помахивала,</a:t>
            </a:r>
          </a:p>
          <a:p>
            <a:pPr>
              <a:lnSpc>
                <a:spcPct val="70000"/>
              </a:lnSpc>
            </a:pPr>
            <a:r>
              <a:rPr lang="ru-RU" b="0" dirty="0">
                <a:solidFill>
                  <a:srgbClr val="46000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рыжий ребенок.</a:t>
            </a:r>
          </a:p>
          <a:p>
            <a:pPr>
              <a:lnSpc>
                <a:spcPct val="70000"/>
              </a:lnSpc>
            </a:pPr>
            <a:r>
              <a:rPr lang="ru-RU" b="0" dirty="0">
                <a:solidFill>
                  <a:srgbClr val="46000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Пришла веселая,</a:t>
            </a:r>
          </a:p>
          <a:p>
            <a:pPr>
              <a:lnSpc>
                <a:spcPct val="70000"/>
              </a:lnSpc>
            </a:pPr>
            <a:r>
              <a:rPr lang="ru-RU" b="0" dirty="0">
                <a:solidFill>
                  <a:srgbClr val="46000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стала в стойло.</a:t>
            </a:r>
          </a:p>
          <a:p>
            <a:pPr>
              <a:lnSpc>
                <a:spcPct val="70000"/>
              </a:lnSpc>
            </a:pPr>
            <a:r>
              <a:rPr lang="ru-RU" b="0" dirty="0">
                <a:solidFill>
                  <a:srgbClr val="46000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И все ей казалось —</a:t>
            </a:r>
          </a:p>
          <a:p>
            <a:pPr>
              <a:lnSpc>
                <a:spcPct val="70000"/>
              </a:lnSpc>
            </a:pPr>
            <a:r>
              <a:rPr lang="ru-RU" b="0" dirty="0">
                <a:solidFill>
                  <a:srgbClr val="46000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она жеребенок,</a:t>
            </a:r>
          </a:p>
          <a:p>
            <a:pPr>
              <a:lnSpc>
                <a:spcPct val="70000"/>
              </a:lnSpc>
            </a:pPr>
            <a:r>
              <a:rPr lang="ru-RU" b="0" dirty="0">
                <a:solidFill>
                  <a:srgbClr val="46000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и стоило жить,</a:t>
            </a:r>
          </a:p>
          <a:p>
            <a:pPr>
              <a:lnSpc>
                <a:spcPct val="70000"/>
              </a:lnSpc>
            </a:pPr>
            <a:r>
              <a:rPr lang="ru-RU" b="0" dirty="0">
                <a:solidFill>
                  <a:srgbClr val="46000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и работать стоило.</a:t>
            </a:r>
            <a:endParaRPr lang="ru-RU" dirty="0">
              <a:solidFill>
                <a:srgbClr val="46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04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B90EE-992B-EAC9-1E48-23133E765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EF63705-594A-7278-ADE8-AF1562723CA8}"/>
              </a:ext>
            </a:extLst>
          </p:cNvPr>
          <p:cNvSpPr/>
          <p:nvPr/>
        </p:nvSpPr>
        <p:spPr>
          <a:xfrm>
            <a:off x="0" y="-253055"/>
            <a:ext cx="12012403" cy="2359647"/>
          </a:xfrm>
          <a:prstGeom prst="roundRect">
            <a:avLst/>
          </a:prstGeom>
          <a:solidFill>
            <a:srgbClr val="EFDCD1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5B048BB-5DF1-8C68-2AE0-38143BE7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«ХОРОШЕЕ ОТНОШЕНИЕ К ЛОШАДЯМ».</a:t>
            </a:r>
            <a:b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600" b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ВОПРОСЫ К ФРАГМЕНТУ 3</a:t>
            </a:r>
            <a:endParaRPr lang="ru-RU" sz="3600" b="1" dirty="0">
              <a:solidFill>
                <a:srgbClr val="2A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2253306-1D70-97E6-77C5-E42F74E28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Как вы понимаете слова «все мы немножко лошади, каждый из нас по-своему лошадь»?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Почему слова, обращённые к лошади, взяты в кавычки? Как их произносит герой: вслух или про себя?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Как изменяется настроение лошади? Докажите текстом.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Какие средства выразительности есть в данном фрагменте?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Первоначально это стихотворение называлось «Отношение к лошадям». Впоследствии поэт изменил название: «Хорошее отношение к лошадям». Как вы думаете, почему?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Как вы считаете, только ли о лошади это стихотворение?</a:t>
            </a:r>
          </a:p>
          <a:p>
            <a:pPr marL="0" indent="0">
              <a:buNone/>
            </a:pPr>
            <a:endParaRPr lang="ru-RU" sz="2200" dirty="0">
              <a:solidFill>
                <a:srgbClr val="26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48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B90EE-992B-EAC9-1E48-23133E765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EF63705-594A-7278-ADE8-AF1562723CA8}"/>
              </a:ext>
            </a:extLst>
          </p:cNvPr>
          <p:cNvSpPr/>
          <p:nvPr/>
        </p:nvSpPr>
        <p:spPr>
          <a:xfrm>
            <a:off x="0" y="-253055"/>
            <a:ext cx="12012403" cy="2359647"/>
          </a:xfrm>
          <a:prstGeom prst="roundRect">
            <a:avLst/>
          </a:prstGeom>
          <a:solidFill>
            <a:srgbClr val="EFDCD1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5B048BB-5DF1-8C68-2AE0-38143BE7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ЗАДАНИЕ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2253306-1D70-97E6-77C5-E42F74E2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698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Рассмотрите иллюстрации к стихотворению В. Маяковского «Хорошее отношение к лошадям». Какая из иллюстраций, на ваш взгляд, более подходит к стихотворению. Аргументируйте свою позицию.</a:t>
            </a:r>
          </a:p>
          <a:p>
            <a:pPr marL="0" indent="0">
              <a:buNone/>
            </a:pPr>
            <a:endParaRPr lang="ru-RU" sz="2200" dirty="0">
              <a:solidFill>
                <a:srgbClr val="26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8C4E0C3-1FDD-8029-B710-587201C14E3D}"/>
              </a:ext>
            </a:extLst>
          </p:cNvPr>
          <p:cNvSpPr txBox="1"/>
          <p:nvPr/>
        </p:nvSpPr>
        <p:spPr>
          <a:xfrm>
            <a:off x="4042806" y="5807631"/>
            <a:ext cx="2636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Рис.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917829C-39DB-BB25-687B-FBF6D15EF6E6}"/>
              </a:ext>
            </a:extLst>
          </p:cNvPr>
          <p:cNvSpPr txBox="1"/>
          <p:nvPr/>
        </p:nvSpPr>
        <p:spPr>
          <a:xfrm>
            <a:off x="7790969" y="5807530"/>
            <a:ext cx="2636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Рис. 2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4F7C650-EE65-7A6C-8322-6FC128743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806" y="1916775"/>
            <a:ext cx="2419350" cy="37433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FA55F4E-FF29-4B8A-AC06-255204B97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989" y="1916774"/>
            <a:ext cx="49625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B90EE-992B-EAC9-1E48-23133E765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EF63705-594A-7278-ADE8-AF1562723CA8}"/>
              </a:ext>
            </a:extLst>
          </p:cNvPr>
          <p:cNvSpPr/>
          <p:nvPr/>
        </p:nvSpPr>
        <p:spPr>
          <a:xfrm>
            <a:off x="0" y="-253055"/>
            <a:ext cx="12012403" cy="2359647"/>
          </a:xfrm>
          <a:prstGeom prst="roundRect">
            <a:avLst/>
          </a:prstGeom>
          <a:solidFill>
            <a:srgbClr val="EFDCD1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5B048BB-5DF1-8C68-2AE0-38143BE7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ЗАДАНИЕ «ТАБЛИЦА»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2253306-1D70-97E6-77C5-E42F74E2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882"/>
            <a:ext cx="10515600" cy="4568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Заполните таблицу «Выявление изобразительно-выразительных средств поэта» примерами-цитатами из текста, укажите, какую роль в стихотворении В.В. Маяковского «Хорошее отношение к лошадям» они играют.</a:t>
            </a:r>
          </a:p>
          <a:p>
            <a:pPr marL="0" indent="0">
              <a:buNone/>
            </a:pPr>
            <a:endParaRPr lang="ru-RU" sz="2200" dirty="0">
              <a:solidFill>
                <a:srgbClr val="26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1BC17688-D6EB-C73E-3B3E-1B39A376C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720555"/>
              </p:ext>
            </p:extLst>
          </p:nvPr>
        </p:nvGraphicFramePr>
        <p:xfrm>
          <a:off x="930314" y="3016251"/>
          <a:ext cx="10331371" cy="2840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816">
                  <a:extLst>
                    <a:ext uri="{9D8B030D-6E8A-4147-A177-3AD203B41FA5}">
                      <a16:colId xmlns="" xmlns:a16="http://schemas.microsoft.com/office/drawing/2014/main" val="3981331159"/>
                    </a:ext>
                  </a:extLst>
                </a:gridCol>
                <a:gridCol w="4629874">
                  <a:extLst>
                    <a:ext uri="{9D8B030D-6E8A-4147-A177-3AD203B41FA5}">
                      <a16:colId xmlns="" xmlns:a16="http://schemas.microsoft.com/office/drawing/2014/main" val="3640799583"/>
                    </a:ext>
                  </a:extLst>
                </a:gridCol>
                <a:gridCol w="1532367">
                  <a:extLst>
                    <a:ext uri="{9D8B030D-6E8A-4147-A177-3AD203B41FA5}">
                      <a16:colId xmlns="" xmlns:a16="http://schemas.microsoft.com/office/drawing/2014/main" val="3083899857"/>
                    </a:ext>
                  </a:extLst>
                </a:gridCol>
                <a:gridCol w="1905314">
                  <a:extLst>
                    <a:ext uri="{9D8B030D-6E8A-4147-A177-3AD203B41FA5}">
                      <a16:colId xmlns="" xmlns:a16="http://schemas.microsoft.com/office/drawing/2014/main" val="2785027892"/>
                    </a:ext>
                  </a:extLst>
                </a:gridCol>
              </a:tblGrid>
              <a:tr h="377923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rgbClr val="254379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Группы</a:t>
                      </a:r>
                    </a:p>
                  </a:txBody>
                  <a:tcPr>
                    <a:lnL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rgbClr val="254379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Задание</a:t>
                      </a:r>
                    </a:p>
                  </a:txBody>
                  <a:tcPr>
                    <a:lnL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rgbClr val="254379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Примеры</a:t>
                      </a:r>
                    </a:p>
                  </a:txBody>
                  <a:tcPr>
                    <a:lnL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rgbClr val="254379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Роль в тексте</a:t>
                      </a:r>
                    </a:p>
                  </a:txBody>
                  <a:tcPr>
                    <a:lnL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1493435"/>
                  </a:ext>
                </a:extLst>
              </a:tr>
              <a:tr h="560463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ru-RU" sz="1800" b="0" dirty="0">
                          <a:solidFill>
                            <a:srgbClr val="254379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Звукопись</a:t>
                      </a:r>
                    </a:p>
                  </a:txBody>
                  <a:tcPr>
                    <a:lnL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rgbClr val="254379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Найдите аллитерации и ассонансы</a:t>
                      </a:r>
                    </a:p>
                  </a:txBody>
                  <a:tcPr>
                    <a:lnL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rgbClr val="254379"/>
                        </a:solidFill>
                        <a:latin typeface="Gungsuh" panose="02030600000101010101" pitchFamily="18" charset="-127"/>
                        <a:ea typeface="Gungsuh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rgbClr val="254379"/>
                        </a:solidFill>
                        <a:latin typeface="Gungsuh" panose="02030600000101010101" pitchFamily="18" charset="-127"/>
                        <a:ea typeface="Gungsuh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7847060"/>
                  </a:ext>
                </a:extLst>
              </a:tr>
              <a:tr h="571652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rgbClr val="254379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2. Поэтическая лексика</a:t>
                      </a:r>
                    </a:p>
                  </a:txBody>
                  <a:tcPr>
                    <a:lnL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rgbClr val="254379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Найдите метафоры, эпитеты, гиперболы, сравнения, антитезы</a:t>
                      </a:r>
                    </a:p>
                  </a:txBody>
                  <a:tcPr>
                    <a:lnL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rgbClr val="254379"/>
                        </a:solidFill>
                        <a:latin typeface="Gungsuh" panose="02030600000101010101" pitchFamily="18" charset="-127"/>
                        <a:ea typeface="Gungsuh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rgbClr val="254379"/>
                        </a:solidFill>
                        <a:latin typeface="Gungsuh" panose="02030600000101010101" pitchFamily="18" charset="-127"/>
                        <a:ea typeface="Gungsuh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4738313"/>
                  </a:ext>
                </a:extLst>
              </a:tr>
              <a:tr h="87220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rgbClr val="254379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3. Поэтический синтаксис</a:t>
                      </a:r>
                    </a:p>
                  </a:txBody>
                  <a:tcPr>
                    <a:lnL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rgbClr val="254379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Найдите анафоры, инверсии, риторические восклицания и обращения</a:t>
                      </a:r>
                    </a:p>
                  </a:txBody>
                  <a:tcPr>
                    <a:lnL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rgbClr val="254379"/>
                        </a:solidFill>
                        <a:latin typeface="Gungsuh" panose="02030600000101010101" pitchFamily="18" charset="-127"/>
                        <a:ea typeface="Gungsuh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rgbClr val="254379"/>
                        </a:solidFill>
                        <a:latin typeface="Gungsuh" panose="02030600000101010101" pitchFamily="18" charset="-127"/>
                        <a:ea typeface="Gungsuh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4651348"/>
                  </a:ext>
                </a:extLst>
              </a:tr>
              <a:tr h="389863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rgbClr val="254379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4. Неологизмы </a:t>
                      </a:r>
                    </a:p>
                  </a:txBody>
                  <a:tcPr>
                    <a:lnL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rgbClr val="254379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Найдите авторские неологизмы</a:t>
                      </a:r>
                    </a:p>
                  </a:txBody>
                  <a:tcPr>
                    <a:lnL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rgbClr val="254379"/>
                        </a:solidFill>
                        <a:latin typeface="Gungsuh" panose="02030600000101010101" pitchFamily="18" charset="-127"/>
                        <a:ea typeface="Gungsuh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rgbClr val="254379"/>
                        </a:solidFill>
                        <a:latin typeface="Gungsuh" panose="02030600000101010101" pitchFamily="18" charset="-127"/>
                        <a:ea typeface="Gungsuh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4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9357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84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B90EE-992B-EAC9-1E48-23133E765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EF63705-594A-7278-ADE8-AF1562723CA8}"/>
              </a:ext>
            </a:extLst>
          </p:cNvPr>
          <p:cNvSpPr/>
          <p:nvPr/>
        </p:nvSpPr>
        <p:spPr>
          <a:xfrm>
            <a:off x="0" y="-253055"/>
            <a:ext cx="12012403" cy="2359647"/>
          </a:xfrm>
          <a:prstGeom prst="roundRect">
            <a:avLst/>
          </a:prstGeom>
          <a:solidFill>
            <a:srgbClr val="EFDCD1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5B048BB-5DF1-8C68-2AE0-38143BE7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ИТОГИ УРОКА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078D032C-00ED-2FED-043E-BF3FBE655C0D}"/>
              </a:ext>
            </a:extLst>
          </p:cNvPr>
          <p:cNvSpPr/>
          <p:nvPr/>
        </p:nvSpPr>
        <p:spPr>
          <a:xfrm>
            <a:off x="2999768" y="2228514"/>
            <a:ext cx="3470357" cy="48251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291C0F9-CC11-81E8-0412-CABCC1080A58}"/>
              </a:ext>
            </a:extLst>
          </p:cNvPr>
          <p:cNvSpPr/>
          <p:nvPr/>
        </p:nvSpPr>
        <p:spPr>
          <a:xfrm>
            <a:off x="188651" y="1658159"/>
            <a:ext cx="3470357" cy="48251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CBA60372-B882-831A-523E-DD1D8F08BEB8}"/>
              </a:ext>
            </a:extLst>
          </p:cNvPr>
          <p:cNvSpPr/>
          <p:nvPr/>
        </p:nvSpPr>
        <p:spPr>
          <a:xfrm>
            <a:off x="5573146" y="1521236"/>
            <a:ext cx="3470357" cy="48251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36576C43-A967-8723-B9B0-998CFAFAC256}"/>
              </a:ext>
            </a:extLst>
          </p:cNvPr>
          <p:cNvSpPr/>
          <p:nvPr/>
        </p:nvSpPr>
        <p:spPr>
          <a:xfrm>
            <a:off x="7856849" y="2240774"/>
            <a:ext cx="3939600" cy="48251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16">
            <a:extLst>
              <a:ext uri="{FF2B5EF4-FFF2-40B4-BE49-F238E27FC236}">
                <a16:creationId xmlns="" xmlns:a16="http://schemas.microsoft.com/office/drawing/2014/main" id="{E43AABB9-0B9D-64FF-A621-CFD470502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Рассмотрите подписи-рисунки В. Маяковского к письмам Л. Бриг. Какой рисунок отражает ваше отношение к событиям, произошедшим в стихотворении «Хорошее отношение к лошадям»?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031726A-F8A2-EA19-51CA-8A581032EBCC}"/>
              </a:ext>
            </a:extLst>
          </p:cNvPr>
          <p:cNvSpPr txBox="1"/>
          <p:nvPr/>
        </p:nvSpPr>
        <p:spPr>
          <a:xfrm>
            <a:off x="457380" y="4641103"/>
            <a:ext cx="29093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А. </a:t>
            </a:r>
            <a:r>
              <a:rPr lang="ru-RU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Пришёл к выводу о том, что нужно хорошо относиться к животным, ведь «все мы немножко лошади».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D6AC27E-1F09-7228-D473-DE124F6F5643}"/>
              </a:ext>
            </a:extLst>
          </p:cNvPr>
          <p:cNvSpPr txBox="1"/>
          <p:nvPr/>
        </p:nvSpPr>
        <p:spPr>
          <a:xfrm>
            <a:off x="3447570" y="2828835"/>
            <a:ext cx="24229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Б. </a:t>
            </a:r>
            <a:r>
              <a:rPr lang="ru-RU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Негодовал и злился по поводу того, что «смеялся Кузнецкий».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07FCAB4-7BD7-ACC2-78FF-6287E4E02E58}"/>
              </a:ext>
            </a:extLst>
          </p:cNvPr>
          <p:cNvSpPr txBox="1"/>
          <p:nvPr/>
        </p:nvSpPr>
        <p:spPr>
          <a:xfrm>
            <a:off x="6091382" y="4641103"/>
            <a:ext cx="23017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В. </a:t>
            </a:r>
            <a:r>
              <a:rPr lang="ru-RU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Испытывал «звериную тоску» вместе с лошадью.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ADB0E64-E51F-6B1C-6954-4ABC098FB9F0}"/>
              </a:ext>
            </a:extLst>
          </p:cNvPr>
          <p:cNvSpPr txBox="1"/>
          <p:nvPr/>
        </p:nvSpPr>
        <p:spPr>
          <a:xfrm>
            <a:off x="8393096" y="2908786"/>
            <a:ext cx="29607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Г. </a:t>
            </a:r>
            <a:r>
              <a:rPr lang="ru-RU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Воображал себя в Крыму на вершине Ай-Петри, с шашлыком в руке.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3F25C02D-D88C-9214-03EA-6291D945D4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193" y="2598382"/>
            <a:ext cx="1762298" cy="208649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C6838126-47DD-01A2-4A16-55353D0C7D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090" y="4511518"/>
            <a:ext cx="1988820" cy="16504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894A78DC-D3AE-F990-AA9A-1E3FA5359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961" y="2875167"/>
            <a:ext cx="2105025" cy="170497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59C714CB-7612-C890-F72D-EE6162E18B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1693" y="4130020"/>
            <a:ext cx="2299716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B90EE-992B-EAC9-1E48-23133E765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EF63705-594A-7278-ADE8-AF1562723CA8}"/>
              </a:ext>
            </a:extLst>
          </p:cNvPr>
          <p:cNvSpPr/>
          <p:nvPr/>
        </p:nvSpPr>
        <p:spPr>
          <a:xfrm>
            <a:off x="0" y="-253055"/>
            <a:ext cx="12012403" cy="2359647"/>
          </a:xfrm>
          <a:prstGeom prst="roundRect">
            <a:avLst/>
          </a:prstGeom>
          <a:solidFill>
            <a:srgbClr val="EFDCD1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5B048BB-5DF1-8C68-2AE0-38143BE7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ВВЕДЕНИЕ В ТЕМУ УРОКА</a:t>
            </a:r>
            <a:b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600" b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АНАЛИЗ ЦИТАТ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2253306-1D70-97E6-77C5-E42F74E2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0131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Прочитайте высказывания современников о личности В. Маяковского и его творчестве. Как вы понимаете эти высказывания?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«Маяковский появлялся на эстраде во всеоружии из ряда вон выходящей манеры. Это был не лектор, а поэт-разговорщик. Даже более того, это был поэт-театр»                     </a:t>
            </a:r>
            <a:r>
              <a:rPr lang="ru-RU" sz="22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(П.В. Незнамов)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«Он ворвался в поэзию со своим высоким ростом, решительной походкой, «пожарами сердца», азартом, нетерпением, тревогой, со своей речью, басом, жестом...»                                </a:t>
            </a:r>
            <a:r>
              <a:rPr lang="ru-RU" sz="2200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(З. С. Паперный)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67A7E74-DAFC-D698-DEE3-E1307C0A8765}"/>
              </a:ext>
            </a:extLst>
          </p:cNvPr>
          <p:cNvSpPr txBox="1"/>
          <p:nvPr/>
        </p:nvSpPr>
        <p:spPr>
          <a:xfrm>
            <a:off x="7809886" y="5730135"/>
            <a:ext cx="42025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Владимир Маяковский – русский и советский </a:t>
            </a:r>
          </a:p>
          <a:p>
            <a:pPr algn="ctr"/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поэт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XX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века 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D7D082B-ACBC-BBC5-3E52-963A836603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822" y="1825625"/>
            <a:ext cx="3090978" cy="386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B90EE-992B-EAC9-1E48-23133E765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BD16DCA9-599B-E6F5-AE11-C68BF6AB1911}"/>
              </a:ext>
            </a:extLst>
          </p:cNvPr>
          <p:cNvSpPr/>
          <p:nvPr/>
        </p:nvSpPr>
        <p:spPr>
          <a:xfrm>
            <a:off x="0" y="-253055"/>
            <a:ext cx="12012403" cy="2359647"/>
          </a:xfrm>
          <a:prstGeom prst="roundRect">
            <a:avLst/>
          </a:prstGeom>
          <a:solidFill>
            <a:srgbClr val="EFDCD1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5B048BB-5DF1-8C68-2AE0-38143BE7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ВЛАДИМИР МАЯКОВСКИЙ</a:t>
            </a:r>
            <a:r>
              <a:rPr lang="en-US" sz="3600" b="1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/>
            </a:r>
            <a:br>
              <a:rPr lang="en-US" sz="3600" b="1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600" b="1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(1893—1930)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2253306-1D70-97E6-77C5-E42F74E2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046982" cy="4810893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0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В.В. Маяковский родился в селе </a:t>
            </a:r>
            <a:r>
              <a:rPr lang="ru-RU" sz="2000" dirty="0" err="1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Багдати</a:t>
            </a:r>
            <a:r>
              <a:rPr lang="ru-RU" sz="20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(Грузия) 19 июля 1893 г. в семье лесничего. </a:t>
            </a:r>
          </a:p>
          <a:p>
            <a:pPr marL="0" indent="457200">
              <a:buNone/>
            </a:pPr>
            <a:r>
              <a:rPr lang="ru-RU" sz="2000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«... Отец легко находил тему для разговора с каждым. Хорошо владея речью, он пересыпал ее пословицами, прибаутками... Знал бесчисленное множество случаев и анекдотов и передавал их на русском, грузинском, армянском, татарском языках... Мама худая... болезненная... Своим характером и внутренним тактом мама нейтрализовала вспыльчивость, горячность отца... и тем создавала самые благоприятные условия для общей семейной жизни и для воспитания детей... Лицом Володя похож на мать, а сложением, манерами — на отца...»</a:t>
            </a:r>
            <a:r>
              <a:rPr lang="ru-RU" sz="2000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– пишет сестра поэта</a:t>
            </a:r>
            <a:r>
              <a:rPr lang="ru-RU" sz="2000" i="1" dirty="0">
                <a:solidFill>
                  <a:srgbClr val="4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84DEFA6-4378-F82D-BA11-1B06A215E1C1}"/>
              </a:ext>
            </a:extLst>
          </p:cNvPr>
          <p:cNvSpPr txBox="1"/>
          <p:nvPr/>
        </p:nvSpPr>
        <p:spPr>
          <a:xfrm>
            <a:off x="7635491" y="6123543"/>
            <a:ext cx="4127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Семья Маяковских, 1905 г.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67FCE3B-33ED-5F6A-ECB2-49F2A3478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182" y="1761093"/>
            <a:ext cx="34671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B90EE-992B-EAC9-1E48-23133E765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EF63705-594A-7278-ADE8-AF1562723CA8}"/>
              </a:ext>
            </a:extLst>
          </p:cNvPr>
          <p:cNvSpPr/>
          <p:nvPr/>
        </p:nvSpPr>
        <p:spPr>
          <a:xfrm>
            <a:off x="0" y="-253055"/>
            <a:ext cx="12012403" cy="2359647"/>
          </a:xfrm>
          <a:prstGeom prst="roundRect">
            <a:avLst/>
          </a:prstGeom>
          <a:solidFill>
            <a:srgbClr val="EFDCD1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5B048BB-5DF1-8C68-2AE0-38143BE7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ВЛАДИМИР МАЯКОВСКИЙ.</a:t>
            </a:r>
            <a:br>
              <a:rPr lang="ru-RU" sz="3600" b="1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600" b="1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ДЕТСТВО ПОЭТА В КУТАИСИ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2253306-1D70-97E6-77C5-E42F74E2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569890" cy="4528876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0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 1902 г. Маяковский поступил в гимназию в Кутаиси: «</a:t>
            </a:r>
            <a:r>
              <a:rPr lang="ru-RU" sz="2000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Приготовительный, 1-й, 2-й. Иду первым. Весь в пятерках. Читаю Жюля Верна. Вообще фантастическое. Какой-то бородач стал во мне обнаруживать способности художника. Учит даром». </a:t>
            </a:r>
          </a:p>
          <a:p>
            <a:pPr marL="0" indent="457200">
              <a:buNone/>
            </a:pPr>
            <a:r>
              <a:rPr lang="ru-RU" sz="20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 феврале 1906 г. от столбняка умер его отец: </a:t>
            </a:r>
            <a:r>
              <a:rPr lang="ru-RU" sz="2000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«Умер отец. Уколол палец (сшивал бумаги). Заражение крови... Благополучие кончилось. После похорон отца у нас в кармане 3 рубля...»</a:t>
            </a:r>
          </a:p>
          <a:p>
            <a:pPr marL="0" indent="457200">
              <a:buNone/>
            </a:pPr>
            <a:endParaRPr lang="ru-RU" sz="2000" dirty="0">
              <a:solidFill>
                <a:srgbClr val="2A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0" indent="0">
              <a:buNone/>
            </a:pPr>
            <a:endParaRPr lang="ru-RU" sz="2200" dirty="0">
              <a:solidFill>
                <a:srgbClr val="2A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DE71CBA-F6F2-0856-75AB-6EF2D5CB003A}"/>
              </a:ext>
            </a:extLst>
          </p:cNvPr>
          <p:cNvSpPr txBox="1"/>
          <p:nvPr/>
        </p:nvSpPr>
        <p:spPr>
          <a:xfrm>
            <a:off x="7885181" y="5846544"/>
            <a:ext cx="41272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Маяковский среди учеников Кутаисской гимназии, 1905 г.</a:t>
            </a:r>
            <a:endParaRPr lang="ru-RU" b="1" i="1" dirty="0">
              <a:solidFill>
                <a:srgbClr val="254379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21D5195-4A8F-9EA6-5542-10DE4DE2A3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825" y="1825625"/>
            <a:ext cx="2792882" cy="394925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E3486DB-2E71-2F0C-AE14-498D9E28EF1C}"/>
              </a:ext>
            </a:extLst>
          </p:cNvPr>
          <p:cNvSpPr txBox="1"/>
          <p:nvPr/>
        </p:nvSpPr>
        <p:spPr>
          <a:xfrm>
            <a:off x="5408091" y="5839148"/>
            <a:ext cx="2973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Маяковский </a:t>
            </a:r>
            <a:r>
              <a:rPr lang="ru-RU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 детстве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F0C2487-B86C-0845-A44B-F40A1B47B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441" y="1819052"/>
            <a:ext cx="3048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B90EE-992B-EAC9-1E48-23133E765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EF63705-594A-7278-ADE8-AF1562723CA8}"/>
              </a:ext>
            </a:extLst>
          </p:cNvPr>
          <p:cNvSpPr/>
          <p:nvPr/>
        </p:nvSpPr>
        <p:spPr>
          <a:xfrm>
            <a:off x="0" y="-253055"/>
            <a:ext cx="12012403" cy="2359647"/>
          </a:xfrm>
          <a:prstGeom prst="roundRect">
            <a:avLst/>
          </a:prstGeom>
          <a:solidFill>
            <a:srgbClr val="EFDCD1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5B048BB-5DF1-8C68-2AE0-38143BE7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ВЛАДИМИР МАЯКОВСКИЙ.</a:t>
            </a:r>
            <a:br>
              <a:rPr lang="ru-RU" sz="3600" b="1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600" b="1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ПЕРЕЕЗД В МОСКВУ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2253306-1D70-97E6-77C5-E42F74E2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81207" cy="4667250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0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 июле 1906 г. Маяковский вместе с мамой и сёстрами переехал в Москву, где поступил в IV класс 5-й классической гимназии. Во время обучения напечатал первое стихотворение. </a:t>
            </a:r>
            <a:r>
              <a:rPr lang="ru-RU" sz="2000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«Получилось невероятно революционно и в такой же степени безобразно». </a:t>
            </a:r>
            <a:r>
              <a:rPr lang="ru-RU" sz="20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 марте 1908 г. был исключён из V класса из-за неуплаты за обучение. </a:t>
            </a:r>
          </a:p>
          <a:p>
            <a:pPr marL="0" indent="457200">
              <a:buNone/>
            </a:pPr>
            <a:r>
              <a:rPr lang="ru-RU" sz="20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Взрослея, начал увлекаться революционной деятельностью, марксизмом, в 1908 г. вступил в РСДРП, занимался пропагандой среди рабочих. Был трижды арестован, пробыл в Бутырской тюрьме 11 месяцев. В тюрьме написал тетрадь стихов (1909), которая была отобрана надзирателями; с нее поэт исчислял начало своего творчества. </a:t>
            </a:r>
          </a:p>
          <a:p>
            <a:pPr marL="0" indent="0">
              <a:buNone/>
            </a:pPr>
            <a:endParaRPr lang="ru-RU" sz="2000" dirty="0">
              <a:solidFill>
                <a:srgbClr val="2A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0" indent="0">
              <a:buNone/>
            </a:pPr>
            <a:endParaRPr lang="ru-RU" sz="2200" dirty="0">
              <a:solidFill>
                <a:srgbClr val="2A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9833B42-2C82-2C95-29BC-0FB6A50AF591}"/>
              </a:ext>
            </a:extLst>
          </p:cNvPr>
          <p:cNvSpPr txBox="1"/>
          <p:nvPr/>
        </p:nvSpPr>
        <p:spPr>
          <a:xfrm>
            <a:off x="7859211" y="5655568"/>
            <a:ext cx="38521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Маяковский на учётной карточке Московского охранного отделения, 1908 г.</a:t>
            </a:r>
            <a:endParaRPr lang="ru-RU" b="1" i="1" dirty="0">
              <a:solidFill>
                <a:srgbClr val="254379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D550D6D-05A6-6259-16EB-5AB0BD9BE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823" y="1704968"/>
            <a:ext cx="3124912" cy="395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B90EE-992B-EAC9-1E48-23133E765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EF63705-594A-7278-ADE8-AF1562723CA8}"/>
              </a:ext>
            </a:extLst>
          </p:cNvPr>
          <p:cNvSpPr/>
          <p:nvPr/>
        </p:nvSpPr>
        <p:spPr>
          <a:xfrm>
            <a:off x="0" y="-253055"/>
            <a:ext cx="12012403" cy="2359647"/>
          </a:xfrm>
          <a:prstGeom prst="roundRect">
            <a:avLst/>
          </a:prstGeom>
          <a:solidFill>
            <a:srgbClr val="EFDCD1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5B048BB-5DF1-8C68-2AE0-38143BE7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ВЛАДИМИР МАЯКОВСКИЙ </a:t>
            </a:r>
            <a:b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 КУБОФУТУРИСТЫ</a:t>
            </a:r>
            <a:endParaRPr lang="ru-RU" sz="3600" dirty="0">
              <a:solidFill>
                <a:srgbClr val="2A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2253306-1D70-97E6-77C5-E42F74E2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6772" cy="4351338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0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 1911 г. занимался в Московском училище живописи, ваяния и зодчества. Там, познакомившись с              Д. Бурлюком, основателем футуристической группы «Гилея», вошёл в поэтический круг и примкнул к </a:t>
            </a:r>
            <a:r>
              <a:rPr lang="ru-RU" sz="2000" dirty="0" err="1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кубофутуристам</a:t>
            </a:r>
            <a:r>
              <a:rPr lang="ru-RU" sz="20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. </a:t>
            </a:r>
          </a:p>
          <a:p>
            <a:pPr marL="0" indent="457200">
              <a:buNone/>
            </a:pPr>
            <a:r>
              <a:rPr lang="ru-RU" sz="2000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«... Бурлюк, знакомя меня с кем-то, басил: „Не знаете? Мой гениальный друг. Знаменитый поэт Маяковский". Толкаю. Но Бурлюк непреклонен. Еще и рычал на меня, отойдя: „Теперь пишите. А то вы меня ставите в глупейшее положение". Пришлось писать. Я и написал...»</a:t>
            </a:r>
          </a:p>
          <a:p>
            <a:pPr marL="0" indent="0">
              <a:buNone/>
            </a:pPr>
            <a:endParaRPr lang="ru-RU" sz="2200" dirty="0">
              <a:solidFill>
                <a:srgbClr val="2A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C37119B-7DA3-9F03-E9E7-5FEA2B7B7B6B}"/>
              </a:ext>
            </a:extLst>
          </p:cNvPr>
          <p:cNvSpPr txBox="1"/>
          <p:nvPr/>
        </p:nvSpPr>
        <p:spPr>
          <a:xfrm>
            <a:off x="6643869" y="5670322"/>
            <a:ext cx="48623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2A0000"/>
                </a:solidFill>
                <a:latin typeface="Century Schoolbook" panose="02040604050505020304" pitchFamily="18" charset="0"/>
              </a:rPr>
              <a:t>«</a:t>
            </a:r>
            <a:r>
              <a:rPr lang="ru-RU" sz="1800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Пророки футуризма»: Андрей </a:t>
            </a:r>
            <a:r>
              <a:rPr lang="ru-RU" sz="1800" b="1" i="1" dirty="0" err="1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Шемшурин</a:t>
            </a:r>
            <a:r>
              <a:rPr lang="ru-RU" sz="1800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Давид Бурлюк, Владимир Маяковский, </a:t>
            </a:r>
            <a:r>
              <a:rPr lang="ru-RU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1914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AC8F0C5-0AB1-0705-974C-0E7F6EE1D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272" y="1860322"/>
            <a:ext cx="48863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2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B90EE-992B-EAC9-1E48-23133E765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EF63705-594A-7278-ADE8-AF1562723CA8}"/>
              </a:ext>
            </a:extLst>
          </p:cNvPr>
          <p:cNvSpPr/>
          <p:nvPr/>
        </p:nvSpPr>
        <p:spPr>
          <a:xfrm>
            <a:off x="0" y="-253055"/>
            <a:ext cx="12012403" cy="2359647"/>
          </a:xfrm>
          <a:prstGeom prst="roundRect">
            <a:avLst/>
          </a:prstGeom>
          <a:solidFill>
            <a:srgbClr val="EFDCD1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5B048BB-5DF1-8C68-2AE0-38143BE7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ФУТУРИЗМ.</a:t>
            </a:r>
            <a:br>
              <a:rPr lang="ru-RU" sz="3600" b="1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600" b="1" dirty="0">
                <a:solidFill>
                  <a:srgbClr val="26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ИЗ ТЕОРИИ ЛИТЕРАТУРЫ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2253306-1D70-97E6-77C5-E42F74E2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19320" cy="409160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200" b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Футуризм</a:t>
            </a:r>
            <a:r>
              <a:rPr lang="ru-RU" sz="22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(от лат. </a:t>
            </a:r>
            <a:r>
              <a:rPr lang="ru-RU" sz="2200" dirty="0" err="1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futurum</a:t>
            </a:r>
            <a:r>
              <a:rPr lang="ru-RU" sz="22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- будущее) - авангардистское литературно-художественное течение XX в. (зародилось в Италии), в основе которого – </a:t>
            </a:r>
            <a:r>
              <a:rPr lang="ru-RU" sz="22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отрицание традиционной культуры</a:t>
            </a:r>
            <a:r>
              <a:rPr lang="ru-RU" sz="22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бунтарство, динамики, урбанизм (воспевание техники, городской, индустриальной цивилизации), </a:t>
            </a:r>
            <a:r>
              <a:rPr lang="ru-RU" sz="22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литературные эксперименты с поэтической формой, ритмом, словом </a:t>
            </a:r>
            <a:r>
              <a:rPr lang="ru-RU" sz="22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 др.</a:t>
            </a:r>
          </a:p>
          <a:p>
            <a:pPr marL="0" indent="0">
              <a:buNone/>
            </a:pPr>
            <a:endParaRPr lang="ru-RU" sz="2200" dirty="0">
              <a:solidFill>
                <a:srgbClr val="2A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3FB8C49-AA54-A04C-500E-01A4E3950E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829" y="1825625"/>
            <a:ext cx="2608544" cy="409160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62EC77E-FEC8-793A-17AB-8BEB167AF1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381" y="1825626"/>
            <a:ext cx="2821391" cy="409160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D73D822-BD7E-D021-F8CF-84B7F656DAC6}"/>
              </a:ext>
            </a:extLst>
          </p:cNvPr>
          <p:cNvSpPr txBox="1"/>
          <p:nvPr/>
        </p:nvSpPr>
        <p:spPr>
          <a:xfrm>
            <a:off x="5557520" y="5894148"/>
            <a:ext cx="5745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Страницы из сборника В, Маяковского «Для голоса». Илл. Э. Лисицкого, 1923 г.</a:t>
            </a:r>
            <a:endParaRPr lang="ru-RU" b="1" i="1" dirty="0">
              <a:solidFill>
                <a:srgbClr val="254379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36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B90EE-992B-EAC9-1E48-23133E765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EF63705-594A-7278-ADE8-AF1562723CA8}"/>
              </a:ext>
            </a:extLst>
          </p:cNvPr>
          <p:cNvSpPr/>
          <p:nvPr/>
        </p:nvSpPr>
        <p:spPr>
          <a:xfrm>
            <a:off x="0" y="-253055"/>
            <a:ext cx="12012403" cy="2359647"/>
          </a:xfrm>
          <a:prstGeom prst="roundRect">
            <a:avLst/>
          </a:prstGeom>
          <a:solidFill>
            <a:srgbClr val="EFDCD1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5B048BB-5DF1-8C68-2AE0-38143BE7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ВЛАДИМИР МАЯКОВСКИЙ.</a:t>
            </a:r>
            <a:b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6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НАЧАЛО ЛИТЕРАТУРНОЙ ДЕЯТЕЛЬНОСТИ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2253306-1D70-97E6-77C5-E42F74E2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85254" cy="4667250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0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 1912 г. Маяковский дебютирует как поэт в альманахе </a:t>
            </a:r>
            <a:r>
              <a:rPr lang="ru-RU" sz="20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«Пощечина общественному вкусу»</a:t>
            </a:r>
            <a:r>
              <a:rPr lang="ru-RU" sz="20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(«Ночь», «Утро»). В нём же публикуется манифест русских </a:t>
            </a:r>
            <a:r>
              <a:rPr lang="ru-RU" sz="2000" dirty="0" err="1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кубофутуристов</a:t>
            </a:r>
            <a:r>
              <a:rPr lang="ru-RU" sz="20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. </a:t>
            </a:r>
          </a:p>
          <a:p>
            <a:pPr marL="0" indent="457200">
              <a:buNone/>
            </a:pPr>
            <a:r>
              <a:rPr lang="ru-RU" sz="20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 1913 г. выходит в свет первый сборник стихотворений </a:t>
            </a:r>
            <a:r>
              <a:rPr lang="ru-RU" sz="20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«Я»</a:t>
            </a:r>
            <a:r>
              <a:rPr lang="ru-RU" sz="20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; поэт пишет и ставит трагедию </a:t>
            </a:r>
            <a:r>
              <a:rPr lang="ru-RU" sz="2000" b="1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«Владимир Маяковский»</a:t>
            </a:r>
            <a:r>
              <a:rPr lang="ru-RU" sz="2000" dirty="0">
                <a:solidFill>
                  <a:srgbClr val="2A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. Вместе с другими футуристами совершает больше турне по городам России, в котором читает лекции о футуризме.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9E3BCCF-2D4C-5D52-102D-DD4F07F0CD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453" y="1932498"/>
            <a:ext cx="2715271" cy="353341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11DFE79-3591-69F5-94C0-8EF0884600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5388" y="1930721"/>
            <a:ext cx="2614810" cy="353341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34382D8-6AAE-3481-3B80-1FA3937A649C}"/>
              </a:ext>
            </a:extLst>
          </p:cNvPr>
          <p:cNvSpPr txBox="1"/>
          <p:nvPr/>
        </p:nvSpPr>
        <p:spPr>
          <a:xfrm>
            <a:off x="5765863" y="5464132"/>
            <a:ext cx="57457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Сборник «Я» был написан от руки, снабжен рисунками В.Н. Чекрыгина и </a:t>
            </a:r>
            <a:r>
              <a:rPr lang="ru-RU" sz="1800" b="1" i="1" dirty="0" err="1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Л.Шехтеля</a:t>
            </a:r>
            <a:r>
              <a:rPr lang="ru-RU" sz="1800" b="1" i="1" dirty="0">
                <a:solidFill>
                  <a:srgbClr val="254379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и размножен литографическим способом в количестве 300 экземпляров. </a:t>
            </a:r>
          </a:p>
          <a:p>
            <a:pPr algn="ctr"/>
            <a:endParaRPr lang="ru-RU" sz="1800" b="1" i="1" dirty="0">
              <a:solidFill>
                <a:srgbClr val="254379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96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2031</Words>
  <Application>Microsoft Office PowerPoint</Application>
  <PresentationFormat>Произвольный</PresentationFormat>
  <Paragraphs>174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ЦЕЛИ УРОКА:</vt:lpstr>
      <vt:lpstr>ВВЕДЕНИЕ В ТЕМУ УРОКА АНАЛИЗ ЦИТАТ</vt:lpstr>
      <vt:lpstr>ВЛАДИМИР МАЯКОВСКИЙ (1893—1930)</vt:lpstr>
      <vt:lpstr>ВЛАДИМИР МАЯКОВСКИЙ. ДЕТСТВО ПОЭТА В КУТАИСИ</vt:lpstr>
      <vt:lpstr>ВЛАДИМИР МАЯКОВСКИЙ. ПЕРЕЕЗД В МОСКВУ</vt:lpstr>
      <vt:lpstr>ВЛАДИМИР МАЯКОВСКИЙ  И КУБОФУТУРИСТЫ</vt:lpstr>
      <vt:lpstr>ФУТУРИЗМ. ИЗ ТЕОРИИ ЛИТЕРАТУРЫ</vt:lpstr>
      <vt:lpstr>ВЛАДИМИР МАЯКОВСКИЙ. НАЧАЛО ЛИТЕРАТУРНОЙ ДЕЯТЕЛЬНОСТИ</vt:lpstr>
      <vt:lpstr>ВЛАДИМИР МАЯКОВСКИЙ  И СОВЕТСКАЯ ВЛАСТЬ</vt:lpstr>
      <vt:lpstr>ВЛАДИМИР МАЯКОВСКИЙ. РАБОТА В «РОСТА»</vt:lpstr>
      <vt:lpstr>ВЛАДИМИР МАЯКОВСКИЙ  КАК СЦЕНАРИСТ И АКТЁР</vt:lpstr>
      <vt:lpstr>ВЛАДИМИР МАЯКОВСКИЙ КАК ДРАМАТУРГ</vt:lpstr>
      <vt:lpstr>ЗАДАНИЕ «ДаНетКА»</vt:lpstr>
      <vt:lpstr>ЗАДАНИЕ</vt:lpstr>
      <vt:lpstr>«Я ЛЮБЛЮ ЗВЕРЬЁ» -  ПИСАЛ ВЛАДИМИР МАЯКОВСКИЙ</vt:lpstr>
      <vt:lpstr>«ХОРОШЕЕ ОТНОШЕНИЕ К ЛОШАДЯМ». ИСТОРИЯ СОЗДАНИЯ </vt:lpstr>
      <vt:lpstr>«ХОРОШЕЕ ОТНОШЕНИЕ К ЛОШАДЯМ». ЗНАКОМСТВО СО СТИХОТВОРЕНИЕМ</vt:lpstr>
      <vt:lpstr>«ХОРОШЕЕ ОТНОШЕНИЕ К ЛОШАДЯМ». АНАЛИЗ ФРАГМЕНТА 1</vt:lpstr>
      <vt:lpstr>«ХОРОШЕЕ ОТНОШЕНИЕ К ЛОШАДЯМ». ВОПРОСЫ К ФРАГМЕНТУ 1</vt:lpstr>
      <vt:lpstr>«ХОРОШЕЕ ОТНОШЕНИЕ К ЛОШАДЯМ». АНАЛИЗ ФРАГМЕНТА 2</vt:lpstr>
      <vt:lpstr>«ХОРОШЕЕ ОТНОШЕНИЕ К ЛОШАДЯМ». ВОПРОСЫ К ФРАГМЕНТУ 2</vt:lpstr>
      <vt:lpstr>«ХОРОШЕЕ ОТНОШЕНИЕ К ЛОШАДЯМ». АНАЛИЗ ФРАГМЕНТА 3</vt:lpstr>
      <vt:lpstr>«ХОРОШЕЕ ОТНОШЕНИЕ К ЛОШАДЯМ». ВОПРОСЫ К ФРАГМЕНТУ 3</vt:lpstr>
      <vt:lpstr>ЗАДАНИЕ</vt:lpstr>
      <vt:lpstr>ЗАДАНИЕ «ТАБЛИЦА»</vt:lpstr>
      <vt:lpstr>ИТОГИ УРОКА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В.В. Маяковский. Биография и творчество.</dc:title>
  <dc:creator>Анастасия Туголукова</dc:creator>
  <cp:lastModifiedBy>Надежда Пронская</cp:lastModifiedBy>
  <cp:revision>20</cp:revision>
  <dcterms:created xsi:type="dcterms:W3CDTF">2024-05-23T13:30:02Z</dcterms:created>
  <dcterms:modified xsi:type="dcterms:W3CDTF">2024-06-03T11:00:27Z</dcterms:modified>
</cp:coreProperties>
</file>