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sldIdLst>
    <p:sldId id="256" r:id="rId2"/>
    <p:sldId id="258" r:id="rId3"/>
    <p:sldId id="259" r:id="rId4"/>
    <p:sldId id="264" r:id="rId5"/>
    <p:sldId id="265" r:id="rId6"/>
    <p:sldId id="268" r:id="rId7"/>
    <p:sldId id="269" r:id="rId8"/>
    <p:sldId id="267" r:id="rId9"/>
    <p:sldId id="260" r:id="rId10"/>
    <p:sldId id="262" r:id="rId11"/>
    <p:sldId id="284" r:id="rId12"/>
    <p:sldId id="263" r:id="rId13"/>
    <p:sldId id="285" r:id="rId14"/>
    <p:sldId id="282" r:id="rId15"/>
    <p:sldId id="288" r:id="rId16"/>
    <p:sldId id="286" r:id="rId17"/>
    <p:sldId id="287" r:id="rId18"/>
    <p:sldId id="281" r:id="rId19"/>
  </p:sldIdLst>
  <p:sldSz cx="9144000" cy="6858000" type="screen4x3"/>
  <p:notesSz cx="6761163" cy="98821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76" y="-7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823B9-C839-4771-847B-FDFE8EAE8DD5}" type="datetimeFigureOut">
              <a:rPr lang="ru-RU" smtClean="0"/>
              <a:pPr/>
              <a:t>15.05.2024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ACE50-1CE5-469F-8265-4A47670592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823B9-C839-4771-847B-FDFE8EAE8DD5}" type="datetimeFigureOut">
              <a:rPr lang="ru-RU" smtClean="0"/>
              <a:pPr/>
              <a:t>15.05.2024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ACE50-1CE5-469F-8265-4A47670592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823B9-C839-4771-847B-FDFE8EAE8DD5}" type="datetimeFigureOut">
              <a:rPr lang="ru-RU" smtClean="0"/>
              <a:pPr/>
              <a:t>15.05.2024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ACE50-1CE5-469F-8265-4A47670592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823B9-C839-4771-847B-FDFE8EAE8DD5}" type="datetimeFigureOut">
              <a:rPr lang="ru-RU" smtClean="0"/>
              <a:pPr/>
              <a:t>15.05.2024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ACE50-1CE5-469F-8265-4A47670592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823B9-C839-4771-847B-FDFE8EAE8DD5}" type="datetimeFigureOut">
              <a:rPr lang="ru-RU" smtClean="0"/>
              <a:pPr/>
              <a:t>15.05.2024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ACE50-1CE5-469F-8265-4A47670592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823B9-C839-4771-847B-FDFE8EAE8DD5}" type="datetimeFigureOut">
              <a:rPr lang="ru-RU" smtClean="0"/>
              <a:pPr/>
              <a:t>15.05.2024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ACE50-1CE5-469F-8265-4A47670592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823B9-C839-4771-847B-FDFE8EAE8DD5}" type="datetimeFigureOut">
              <a:rPr lang="ru-RU" smtClean="0"/>
              <a:pPr/>
              <a:t>15.05.2024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ACE50-1CE5-469F-8265-4A47670592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823B9-C839-4771-847B-FDFE8EAE8DD5}" type="datetimeFigureOut">
              <a:rPr lang="ru-RU" smtClean="0"/>
              <a:pPr/>
              <a:t>15.05.2024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ACE50-1CE5-469F-8265-4A47670592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823B9-C839-4771-847B-FDFE8EAE8DD5}" type="datetimeFigureOut">
              <a:rPr lang="ru-RU" smtClean="0"/>
              <a:pPr/>
              <a:t>15.05.2024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ACE50-1CE5-469F-8265-4A47670592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823B9-C839-4771-847B-FDFE8EAE8DD5}" type="datetimeFigureOut">
              <a:rPr lang="ru-RU" smtClean="0"/>
              <a:pPr/>
              <a:t>15.05.2024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ACE50-1CE5-469F-8265-4A47670592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823B9-C839-4771-847B-FDFE8EAE8DD5}" type="datetimeFigureOut">
              <a:rPr lang="ru-RU" smtClean="0"/>
              <a:pPr/>
              <a:t>15.05.2024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ACE50-1CE5-469F-8265-4A47670592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7823B9-C839-4771-847B-FDFE8EAE8DD5}" type="datetimeFigureOut">
              <a:rPr lang="ru-RU" smtClean="0"/>
              <a:pPr/>
              <a:t>15.05.2024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EACE50-1CE5-469F-8265-4A47670592F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" y="0"/>
            <a:ext cx="9143999" cy="1000108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Блиц-опрос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" y="928670"/>
            <a:ext cx="9286908" cy="592933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ru-RU" sz="5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«Я знаю про наречие всё!»</a:t>
            </a:r>
          </a:p>
          <a:p>
            <a:endParaRPr lang="ru-RU" sz="5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Users\Пользователь\Desktop\visual_top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489" y="2786059"/>
            <a:ext cx="3238500" cy="3438525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285784" y="0"/>
            <a:ext cx="9429784" cy="121442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accent2"/>
                </a:solidFill>
              </a:rPr>
              <a:t>Проверка – приём подстановки.</a:t>
            </a:r>
            <a:endParaRPr lang="ru-RU" dirty="0">
              <a:solidFill>
                <a:schemeClr val="accent2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1142985"/>
            <a:ext cx="9144000" cy="5715016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l"/>
            <a:r>
              <a:rPr lang="ru-RU" dirty="0" smtClean="0">
                <a:solidFill>
                  <a:srgbClr val="002060"/>
                </a:solidFill>
              </a:rPr>
              <a:t>   В      </a:t>
            </a:r>
            <a:r>
              <a:rPr lang="ru-RU" dirty="0" smtClean="0"/>
              <a:t>                                                                          </a:t>
            </a:r>
            <a:r>
              <a:rPr lang="ru-RU" dirty="0" smtClean="0">
                <a:solidFill>
                  <a:srgbClr val="C00000"/>
                </a:solidFill>
              </a:rPr>
              <a:t>О</a:t>
            </a:r>
          </a:p>
          <a:p>
            <a:pPr algn="l"/>
            <a:r>
              <a:rPr lang="ru-RU" dirty="0" smtClean="0">
                <a:solidFill>
                  <a:srgbClr val="002060"/>
                </a:solidFill>
              </a:rPr>
              <a:t>   НА</a:t>
            </a:r>
            <a:r>
              <a:rPr lang="ru-RU" dirty="0" smtClean="0"/>
              <a:t>                                                                             </a:t>
            </a:r>
            <a:r>
              <a:rPr lang="ru-RU" dirty="0" smtClean="0">
                <a:solidFill>
                  <a:srgbClr val="C00000"/>
                </a:solidFill>
              </a:rPr>
              <a:t>О</a:t>
            </a:r>
          </a:p>
          <a:p>
            <a:pPr algn="l"/>
            <a:r>
              <a:rPr lang="ru-RU" dirty="0" smtClean="0">
                <a:solidFill>
                  <a:srgbClr val="002060"/>
                </a:solidFill>
              </a:rPr>
              <a:t>   ЗА</a:t>
            </a:r>
            <a:r>
              <a:rPr lang="ru-RU" dirty="0" smtClean="0"/>
              <a:t>                                                                              </a:t>
            </a:r>
            <a:r>
              <a:rPr lang="ru-RU" dirty="0" smtClean="0">
                <a:solidFill>
                  <a:srgbClr val="C00000"/>
                </a:solidFill>
              </a:rPr>
              <a:t>О</a:t>
            </a:r>
          </a:p>
          <a:p>
            <a:pPr algn="l"/>
            <a:endParaRPr lang="ru-RU" dirty="0" smtClean="0"/>
          </a:p>
          <a:p>
            <a:pPr algn="l"/>
            <a:r>
              <a:rPr lang="ru-RU" dirty="0" smtClean="0">
                <a:solidFill>
                  <a:srgbClr val="002060"/>
                </a:solidFill>
              </a:rPr>
              <a:t>   ИЗ </a:t>
            </a:r>
            <a:r>
              <a:rPr lang="ru-RU" dirty="0" smtClean="0"/>
              <a:t>                                                                             </a:t>
            </a:r>
            <a:r>
              <a:rPr lang="ru-RU" dirty="0" smtClean="0">
                <a:solidFill>
                  <a:srgbClr val="C00000"/>
                </a:solidFill>
              </a:rPr>
              <a:t>А  </a:t>
            </a:r>
            <a:r>
              <a:rPr lang="ru-RU" dirty="0" smtClean="0">
                <a:solidFill>
                  <a:schemeClr val="accent2"/>
                </a:solidFill>
              </a:rPr>
              <a:t>  </a:t>
            </a:r>
            <a:r>
              <a:rPr lang="ru-RU" dirty="0" smtClean="0"/>
              <a:t>   </a:t>
            </a:r>
            <a:endParaRPr lang="ru-RU" dirty="0" smtClean="0">
              <a:solidFill>
                <a:srgbClr val="C00000"/>
              </a:solidFill>
            </a:endParaRPr>
          </a:p>
          <a:p>
            <a:pPr algn="l"/>
            <a:r>
              <a:rPr lang="ru-RU" dirty="0" smtClean="0">
                <a:solidFill>
                  <a:srgbClr val="002060"/>
                </a:solidFill>
              </a:rPr>
              <a:t>  ДО</a:t>
            </a:r>
            <a:r>
              <a:rPr lang="ru-RU" dirty="0" smtClean="0"/>
              <a:t>                                                                              </a:t>
            </a:r>
            <a:r>
              <a:rPr lang="ru-RU" dirty="0" smtClean="0">
                <a:solidFill>
                  <a:srgbClr val="C00000"/>
                </a:solidFill>
              </a:rPr>
              <a:t>А</a:t>
            </a:r>
          </a:p>
          <a:p>
            <a:pPr algn="l"/>
            <a:r>
              <a:rPr lang="ru-RU" dirty="0" smtClean="0">
                <a:solidFill>
                  <a:srgbClr val="002060"/>
                </a:solidFill>
              </a:rPr>
              <a:t>  С   </a:t>
            </a:r>
            <a:r>
              <a:rPr lang="ru-RU" dirty="0" smtClean="0"/>
              <a:t>                                                                               </a:t>
            </a:r>
            <a:r>
              <a:rPr lang="ru-RU" dirty="0" smtClean="0">
                <a:solidFill>
                  <a:srgbClr val="C00000"/>
                </a:solidFill>
              </a:rPr>
              <a:t>А</a:t>
            </a:r>
          </a:p>
          <a:p>
            <a:pPr algn="l"/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3108" y="1214423"/>
            <a:ext cx="4572032" cy="53060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2143116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accent2"/>
                </a:solidFill>
              </a:rPr>
              <a:t>В наречиях, образованных от прилагательных с приставками,  суффиксальным способом</a:t>
            </a:r>
            <a:endParaRPr lang="ru-RU" dirty="0">
              <a:solidFill>
                <a:schemeClr val="accent2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 </a:t>
            </a:r>
            <a:r>
              <a:rPr lang="ru-RU" dirty="0" smtClean="0"/>
              <a:t>                           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1" y="2143116"/>
            <a:ext cx="4540223" cy="4714884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досрочно-</a:t>
            </a:r>
          </a:p>
          <a:p>
            <a:pPr marL="0" indent="0">
              <a:buNone/>
            </a:pPr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досрочный ( экзамен)</a:t>
            </a:r>
            <a:endParaRPr lang="ru-RU" sz="36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dirty="0" smtClean="0"/>
              <a:t>                        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500563" y="2071679"/>
            <a:ext cx="4643437" cy="4786321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ctr">
              <a:buNone/>
            </a:pPr>
            <a:endParaRPr lang="ru-RU" dirty="0" smtClean="0"/>
          </a:p>
          <a:p>
            <a:pPr>
              <a:buNone/>
            </a:pPr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ИЗ- (</a:t>
            </a:r>
            <a:r>
              <a:rPr lang="ru-RU" sz="5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ис</a:t>
            </a:r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-)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pPr>
              <a:buNone/>
            </a:pPr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ДО-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…               </a:t>
            </a:r>
            <a:r>
              <a:rPr lang="ru-RU" sz="6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endParaRPr lang="ru-RU" sz="6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С-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pPr algn="ctr"/>
            <a:endParaRPr lang="ru-RU" dirty="0"/>
          </a:p>
        </p:txBody>
      </p:sp>
      <p:cxnSp>
        <p:nvCxnSpPr>
          <p:cNvPr id="33" name="Прямая со стрелкой 32"/>
          <p:cNvCxnSpPr/>
          <p:nvPr/>
        </p:nvCxnSpPr>
        <p:spPr>
          <a:xfrm rot="10800000" flipV="1">
            <a:off x="1571604" y="2143116"/>
            <a:ext cx="1143008" cy="6429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>
            <a:off x="6072198" y="2143117"/>
            <a:ext cx="928695" cy="71438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4714876" y="4714884"/>
            <a:ext cx="500067" cy="158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4786315" y="3857628"/>
            <a:ext cx="571504" cy="158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4714877" y="2928935"/>
            <a:ext cx="714380" cy="158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rot="5400000">
            <a:off x="5108579" y="4821247"/>
            <a:ext cx="214314" cy="158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rot="5400000">
            <a:off x="5251455" y="3963992"/>
            <a:ext cx="214314" cy="158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rot="5400000">
            <a:off x="5322894" y="3035298"/>
            <a:ext cx="214314" cy="158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>
            <a:off x="6929453" y="3429001"/>
            <a:ext cx="785819" cy="7143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/>
          <p:cNvCxnSpPr/>
          <p:nvPr/>
        </p:nvCxnSpPr>
        <p:spPr>
          <a:xfrm>
            <a:off x="6215073" y="4357695"/>
            <a:ext cx="1357323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 flipV="1">
            <a:off x="6000761" y="4714884"/>
            <a:ext cx="1571636" cy="357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единительная линия 75"/>
          <p:cNvCxnSpPr/>
          <p:nvPr/>
        </p:nvCxnSpPr>
        <p:spPr>
          <a:xfrm rot="16200000" flipV="1">
            <a:off x="8036743" y="3464718"/>
            <a:ext cx="571504" cy="35719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Прямая соединительная линия 77"/>
          <p:cNvCxnSpPr/>
          <p:nvPr/>
        </p:nvCxnSpPr>
        <p:spPr>
          <a:xfrm rot="5400000" flipH="1" flipV="1">
            <a:off x="7715273" y="3500438"/>
            <a:ext cx="571504" cy="28575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Прямая соединительная линия 87"/>
          <p:cNvCxnSpPr/>
          <p:nvPr/>
        </p:nvCxnSpPr>
        <p:spPr>
          <a:xfrm>
            <a:off x="5786447" y="2928935"/>
            <a:ext cx="714380" cy="158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Прямая соединительная линия 88"/>
          <p:cNvCxnSpPr/>
          <p:nvPr/>
        </p:nvCxnSpPr>
        <p:spPr>
          <a:xfrm rot="5400000">
            <a:off x="6394463" y="3035298"/>
            <a:ext cx="214314" cy="158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631896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142907" y="1"/>
            <a:ext cx="9286908" cy="1428735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ru-RU" sz="4000" dirty="0" smtClean="0">
                <a:solidFill>
                  <a:schemeClr val="accent2"/>
                </a:solidFill>
              </a:rPr>
              <a:t>Закрепляем</a:t>
            </a:r>
            <a:br>
              <a:rPr lang="ru-RU" sz="4000" dirty="0" smtClean="0">
                <a:solidFill>
                  <a:schemeClr val="accent2"/>
                </a:solidFill>
              </a:rPr>
            </a:br>
            <a:r>
              <a:rPr lang="ru-RU" sz="4000" dirty="0" smtClean="0">
                <a:solidFill>
                  <a:schemeClr val="accent2"/>
                </a:solidFill>
              </a:rPr>
              <a:t>Комментированное письмо</a:t>
            </a:r>
            <a:endParaRPr lang="ru-RU" sz="4000" dirty="0">
              <a:solidFill>
                <a:schemeClr val="accent2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1357298"/>
            <a:ext cx="9144000" cy="5500702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ru-RU" sz="4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Употребите суффиксы О или А </a:t>
            </a:r>
          </a:p>
          <a:p>
            <a:endParaRPr lang="ru-RU" dirty="0" smtClean="0">
              <a:solidFill>
                <a:schemeClr val="accent2"/>
              </a:solidFill>
            </a:endParaRPr>
          </a:p>
          <a:p>
            <a:pPr algn="l"/>
            <a:r>
              <a:rPr lang="ru-RU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4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Докрасн</a:t>
            </a:r>
            <a:r>
              <a:rPr lang="ru-RU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…раскалённый, обойти </a:t>
            </a:r>
            <a:r>
              <a:rPr lang="ru-RU" sz="4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слев</a:t>
            </a:r>
            <a:r>
              <a:rPr lang="ru-RU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…, пойти </a:t>
            </a:r>
            <a:r>
              <a:rPr lang="ru-RU" sz="4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направ</a:t>
            </a:r>
            <a:r>
              <a:rPr lang="ru-RU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…, начать </a:t>
            </a:r>
            <a:r>
              <a:rPr lang="ru-RU" sz="4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сначал</a:t>
            </a:r>
            <a:r>
              <a:rPr lang="ru-RU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…, закончить </a:t>
            </a:r>
            <a:r>
              <a:rPr lang="ru-RU" sz="4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засветл</a:t>
            </a:r>
            <a:r>
              <a:rPr lang="ru-RU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…, отмыть </a:t>
            </a:r>
            <a:r>
              <a:rPr lang="ru-RU" sz="4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добел</a:t>
            </a:r>
            <a:r>
              <a:rPr lang="ru-RU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…, поссориться </a:t>
            </a:r>
            <a:r>
              <a:rPr lang="ru-RU" sz="4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сгоряч</a:t>
            </a:r>
            <a:r>
              <a:rPr lang="ru-RU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…, свернуть </a:t>
            </a:r>
            <a:r>
              <a:rPr lang="ru-RU" sz="4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влев</a:t>
            </a:r>
            <a:r>
              <a:rPr lang="ru-RU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endParaRPr lang="ru-RU" sz="4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-15058"/>
            <a:ext cx="9144000" cy="1988840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ru-RU" dirty="0" smtClean="0">
                <a:solidFill>
                  <a:schemeClr val="accent2"/>
                </a:solidFill>
              </a:rPr>
              <a:t>Физкультминутка</a:t>
            </a:r>
            <a:endParaRPr lang="ru-RU" dirty="0">
              <a:solidFill>
                <a:schemeClr val="accent2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1772816"/>
            <a:ext cx="9144000" cy="5085184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55000" lnSpcReduction="20000"/>
          </a:bodyPr>
          <a:lstStyle/>
          <a:p>
            <a:r>
              <a:rPr lang="ru-RU" sz="4800" dirty="0">
                <a:solidFill>
                  <a:srgbClr val="474646"/>
                </a:solidFill>
                <a:latin typeface="Times New Roman"/>
              </a:rPr>
              <a:t>Сначала, дети, встанем в ряд,</a:t>
            </a:r>
            <a:endParaRPr lang="ru-RU" sz="4800" dirty="0">
              <a:solidFill>
                <a:srgbClr val="474646"/>
              </a:solidFill>
              <a:latin typeface="Arial"/>
            </a:endParaRPr>
          </a:p>
          <a:p>
            <a:r>
              <a:rPr lang="ru-RU" sz="4800" dirty="0">
                <a:solidFill>
                  <a:srgbClr val="474646"/>
                </a:solidFill>
                <a:latin typeface="Times New Roman"/>
              </a:rPr>
              <a:t>Чуть попятимся назад.</a:t>
            </a:r>
            <a:endParaRPr lang="ru-RU" sz="4800" dirty="0">
              <a:solidFill>
                <a:srgbClr val="474646"/>
              </a:solidFill>
              <a:latin typeface="Arial"/>
            </a:endParaRPr>
          </a:p>
          <a:p>
            <a:r>
              <a:rPr lang="ru-RU" sz="4800" dirty="0">
                <a:solidFill>
                  <a:srgbClr val="474646"/>
                </a:solidFill>
                <a:latin typeface="Times New Roman"/>
              </a:rPr>
              <a:t>А потом шагнём вперёд,</a:t>
            </a:r>
            <a:endParaRPr lang="ru-RU" sz="4800" dirty="0">
              <a:solidFill>
                <a:srgbClr val="474646"/>
              </a:solidFill>
              <a:latin typeface="Arial"/>
            </a:endParaRPr>
          </a:p>
          <a:p>
            <a:r>
              <a:rPr lang="ru-RU" sz="4800" dirty="0">
                <a:solidFill>
                  <a:srgbClr val="474646"/>
                </a:solidFill>
                <a:latin typeface="Times New Roman"/>
              </a:rPr>
              <a:t>Улыбнувшись в полный рот.</a:t>
            </a:r>
            <a:endParaRPr lang="ru-RU" sz="4800" dirty="0">
              <a:solidFill>
                <a:srgbClr val="474646"/>
              </a:solidFill>
              <a:latin typeface="Arial"/>
            </a:endParaRPr>
          </a:p>
          <a:p>
            <a:r>
              <a:rPr lang="ru-RU" sz="4800" dirty="0">
                <a:solidFill>
                  <a:srgbClr val="474646"/>
                </a:solidFill>
                <a:latin typeface="Times New Roman"/>
              </a:rPr>
              <a:t>Вправо плавно мы качнёмся,</a:t>
            </a:r>
            <a:endParaRPr lang="ru-RU" sz="4800" dirty="0">
              <a:solidFill>
                <a:srgbClr val="474646"/>
              </a:solidFill>
              <a:latin typeface="Arial"/>
            </a:endParaRPr>
          </a:p>
          <a:p>
            <a:r>
              <a:rPr lang="ru-RU" sz="4800" dirty="0">
                <a:solidFill>
                  <a:srgbClr val="474646"/>
                </a:solidFill>
                <a:latin typeface="Times New Roman"/>
              </a:rPr>
              <a:t>Затем влево повернёмся.</a:t>
            </a:r>
            <a:endParaRPr lang="ru-RU" sz="4800" dirty="0">
              <a:solidFill>
                <a:srgbClr val="474646"/>
              </a:solidFill>
              <a:latin typeface="Arial"/>
            </a:endParaRPr>
          </a:p>
          <a:p>
            <a:r>
              <a:rPr lang="ru-RU" sz="4800" dirty="0">
                <a:solidFill>
                  <a:srgbClr val="474646"/>
                </a:solidFill>
                <a:latin typeface="Times New Roman"/>
              </a:rPr>
              <a:t>Колени чуточку согнём,</a:t>
            </a:r>
            <a:endParaRPr lang="ru-RU" sz="4800" dirty="0">
              <a:solidFill>
                <a:srgbClr val="474646"/>
              </a:solidFill>
              <a:latin typeface="Arial"/>
            </a:endParaRPr>
          </a:p>
          <a:p>
            <a:r>
              <a:rPr lang="ru-RU" sz="4800" dirty="0">
                <a:solidFill>
                  <a:srgbClr val="474646"/>
                </a:solidFill>
                <a:latin typeface="Times New Roman"/>
              </a:rPr>
              <a:t>Руки крепко в них упрём,</a:t>
            </a:r>
            <a:endParaRPr lang="ru-RU" sz="4800" dirty="0">
              <a:solidFill>
                <a:srgbClr val="474646"/>
              </a:solidFill>
              <a:latin typeface="Arial"/>
            </a:endParaRPr>
          </a:p>
          <a:p>
            <a:r>
              <a:rPr lang="ru-RU" sz="4800" dirty="0">
                <a:solidFill>
                  <a:srgbClr val="474646"/>
                </a:solidFill>
                <a:latin typeface="Times New Roman"/>
              </a:rPr>
              <a:t>Плечи дружно разведём</a:t>
            </a:r>
            <a:endParaRPr lang="ru-RU" sz="4800" dirty="0">
              <a:solidFill>
                <a:srgbClr val="474646"/>
              </a:solidFill>
              <a:latin typeface="Arial"/>
            </a:endParaRPr>
          </a:p>
          <a:p>
            <a:r>
              <a:rPr lang="ru-RU" sz="4800" dirty="0">
                <a:solidFill>
                  <a:srgbClr val="474646"/>
                </a:solidFill>
                <a:latin typeface="Times New Roman"/>
              </a:rPr>
              <a:t>И в итоге - их сведём.</a:t>
            </a:r>
            <a:endParaRPr lang="ru-RU" sz="4800" dirty="0">
              <a:solidFill>
                <a:srgbClr val="474646"/>
              </a:solidFill>
              <a:latin typeface="Arial"/>
            </a:endParaRPr>
          </a:p>
          <a:p>
            <a:r>
              <a:rPr lang="ru-RU" sz="4800" dirty="0">
                <a:solidFill>
                  <a:srgbClr val="474646"/>
                </a:solidFill>
                <a:latin typeface="Times New Roman"/>
              </a:rPr>
              <a:t>Всё! Закончилась минутка -</a:t>
            </a:r>
            <a:endParaRPr lang="ru-RU" sz="4800" dirty="0">
              <a:solidFill>
                <a:srgbClr val="474646"/>
              </a:solidFill>
              <a:latin typeface="Arial"/>
            </a:endParaRPr>
          </a:p>
          <a:p>
            <a:r>
              <a:rPr lang="ru-RU" sz="4800" dirty="0">
                <a:solidFill>
                  <a:srgbClr val="474646"/>
                </a:solidFill>
                <a:latin typeface="Times New Roman"/>
              </a:rPr>
              <a:t>Продолжаем слушать чутко.</a:t>
            </a:r>
            <a:endParaRPr lang="ru-RU" sz="4800" dirty="0">
              <a:solidFill>
                <a:srgbClr val="474646"/>
              </a:solidFill>
              <a:latin typeface="Arial"/>
            </a:endParaRPr>
          </a:p>
          <a:p>
            <a:endParaRPr lang="ru-RU" sz="4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128063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64305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Делаем выводы…</a:t>
            </a:r>
            <a:endParaRPr lang="ru-RU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1571612"/>
            <a:ext cx="9144000" cy="5286388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marL="514350" indent="-514350" algn="l">
              <a:buAutoNum type="arabicPeriod"/>
            </a:pPr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 какой орфограммой мы  познакомились сегодня на уроке?</a:t>
            </a:r>
          </a:p>
          <a:p>
            <a:pPr marL="514350" indent="-514350" algn="l">
              <a:buAutoNum type="arabicPeriod"/>
            </a:pPr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каких случаях на конце наречий следует писать суффикс О?</a:t>
            </a:r>
          </a:p>
          <a:p>
            <a:pPr marL="514350" indent="-514350" algn="l">
              <a:buFont typeface="Arial" pitchFamily="34" charset="0"/>
              <a:buAutoNum type="arabicPeriod"/>
            </a:pPr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каких случаях на конце наречий следует писать суффикс А?</a:t>
            </a:r>
          </a:p>
          <a:p>
            <a:pPr marL="514350" indent="-514350" algn="l">
              <a:buFont typeface="Arial" pitchFamily="34" charset="0"/>
              <a:buAutoNum type="arabicPeriod"/>
            </a:pPr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Какой приём можно использовать для проверки правильности написания букв О или А на конце наречий?</a:t>
            </a:r>
          </a:p>
          <a:p>
            <a:pPr marL="514350" indent="-514350"/>
            <a:endParaRPr lang="ru-RU" sz="3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252520" cy="1988840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ru-RU" dirty="0" smtClean="0">
                <a:solidFill>
                  <a:schemeClr val="accent2"/>
                </a:solidFill>
              </a:rPr>
              <a:t>Домашнее задание</a:t>
            </a:r>
            <a:endParaRPr lang="ru-RU" dirty="0">
              <a:solidFill>
                <a:schemeClr val="accent2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1772816"/>
            <a:ext cx="9144000" cy="5085184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ru-RU" sz="4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§ 45 упражнение № 288</a:t>
            </a:r>
            <a:endParaRPr lang="ru-RU" sz="4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109768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252520" cy="1988840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ru-RU" dirty="0" smtClean="0">
                <a:solidFill>
                  <a:schemeClr val="accent2"/>
                </a:solidFill>
              </a:rPr>
              <a:t>Рефлексия</a:t>
            </a:r>
            <a:endParaRPr lang="ru-RU" dirty="0">
              <a:solidFill>
                <a:schemeClr val="accent2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1772816"/>
            <a:ext cx="9144000" cy="5085184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ru-RU" sz="4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Закончите предложение,</a:t>
            </a:r>
          </a:p>
          <a:p>
            <a:r>
              <a:rPr lang="ru-RU" sz="4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употребив наречие:</a:t>
            </a:r>
          </a:p>
          <a:p>
            <a:r>
              <a:rPr lang="ru-RU" sz="4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Я сегодня на уроке работал…</a:t>
            </a:r>
            <a:endParaRPr lang="ru-RU" sz="4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128063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-старательно</a:t>
            </a:r>
          </a:p>
          <a:p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-плохо</a:t>
            </a:r>
          </a:p>
          <a:p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-хорошо</a:t>
            </a:r>
          </a:p>
          <a:p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-усердно</a:t>
            </a:r>
          </a:p>
          <a:p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-отлично</a:t>
            </a:r>
          </a:p>
          <a:p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-добросовестно</a:t>
            </a:r>
          </a:p>
          <a:p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-неохотно</a:t>
            </a:r>
          </a:p>
          <a:p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-активно</a:t>
            </a:r>
          </a:p>
          <a:p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-успешно</a:t>
            </a:r>
          </a:p>
          <a:p>
            <a:endParaRPr lang="ru-RU" sz="3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 flipV="1">
            <a:off x="685800" y="6237311"/>
            <a:ext cx="7772400" cy="36003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2128063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285860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ru-RU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У нас всё получилось!</a:t>
            </a:r>
            <a:endParaRPr lang="ru-RU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1071546"/>
            <a:ext cx="9144000" cy="5786454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ru-RU" sz="66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Спасибо!</a:t>
            </a:r>
          </a:p>
          <a:p>
            <a:endParaRPr lang="ru-RU" sz="6600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268759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Орфографическая минутка</a:t>
            </a:r>
            <a:br>
              <a:rPr lang="ru-RU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Объясните орфограммы:</a:t>
            </a:r>
            <a:endParaRPr lang="ru-RU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1268760"/>
            <a:ext cx="9144000" cy="5589240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marL="514350" indent="-514350" algn="l">
              <a:buAutoNum type="arabicPeriod"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Аквалангист погрузился совсем (не)глубоко.</a:t>
            </a:r>
          </a:p>
          <a:p>
            <a:pPr marL="514350" indent="-514350" algn="l">
              <a:buAutoNum type="arabicPeriod"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(Не)где ступить.</a:t>
            </a:r>
          </a:p>
          <a:p>
            <a:pPr marL="514350" indent="-514350" algn="l">
              <a:buAutoNum type="arabicPeriod"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Моряк затянул узелок совсем (не)крепко.</a:t>
            </a:r>
          </a:p>
          <a:p>
            <a:pPr marL="514350" indent="-514350" algn="l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 Девочки сегодня выглядели (не)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лепо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 algn="l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5. Роза смотрелась в вазе сегодня ещ… свеж…</a:t>
            </a:r>
          </a:p>
          <a:p>
            <a:pPr marL="514350" indent="-514350" algn="l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6. Конферансье торжестве(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н,нн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)о объявил начало концерта.</a:t>
            </a:r>
          </a:p>
          <a:p>
            <a:pPr marL="514350" indent="-514350"/>
            <a:endParaRPr lang="ru-RU" dirty="0" smtClean="0"/>
          </a:p>
          <a:p>
            <a:pPr marL="514350" indent="-514350"/>
            <a:endParaRPr lang="ru-RU" dirty="0" smtClean="0"/>
          </a:p>
          <a:p>
            <a:pPr marL="514350" indent="-514350"/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357298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ru-RU" sz="4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Прочитайте предложения, найдите в них наречия</a:t>
            </a:r>
            <a:endParaRPr lang="ru-RU" sz="4000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1285860"/>
            <a:ext cx="9144000" cy="557214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2500" lnSpcReduction="20000"/>
          </a:bodyPr>
          <a:lstStyle/>
          <a:p>
            <a:pPr algn="l"/>
            <a:r>
              <a:rPr lang="ru-RU" sz="4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И навечно совпало с нами это время в календаре.</a:t>
            </a:r>
          </a:p>
          <a:p>
            <a:pPr algn="l"/>
            <a:r>
              <a:rPr lang="ru-RU" sz="4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Печку мать докрасна протопила.</a:t>
            </a:r>
          </a:p>
          <a:p>
            <a:pPr algn="l"/>
            <a:r>
              <a:rPr lang="ru-RU" sz="4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Подарю тебе чудо я запросто.</a:t>
            </a:r>
          </a:p>
          <a:p>
            <a:pPr algn="l"/>
            <a:r>
              <a:rPr lang="ru-RU" sz="4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 Снова над бескрайнею землёю зашумят и закружат ветра. </a:t>
            </a:r>
          </a:p>
          <a:p>
            <a:pPr algn="l"/>
            <a:r>
              <a:rPr lang="ru-RU" sz="4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5. Изредка письма приходят ко мне.</a:t>
            </a:r>
          </a:p>
          <a:p>
            <a:pPr algn="l"/>
            <a:r>
              <a:rPr lang="ru-RU" sz="4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6.Вправо дорога уходит, а жизнь…</a:t>
            </a:r>
          </a:p>
          <a:p>
            <a:pPr algn="l"/>
            <a:r>
              <a:rPr lang="ru-RU" dirty="0" smtClean="0"/>
              <a:t>                                                       </a:t>
            </a:r>
            <a:r>
              <a:rPr lang="ru-RU" dirty="0" smtClean="0">
                <a:solidFill>
                  <a:srgbClr val="0070C0"/>
                </a:solidFill>
              </a:rPr>
              <a:t>Р. Рождественский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500174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Наречия:</a:t>
            </a:r>
            <a:endParaRPr lang="ru-RU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1357298"/>
            <a:ext cx="9144000" cy="5500702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навечно</a:t>
            </a:r>
          </a:p>
          <a:p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докрасна </a:t>
            </a:r>
          </a:p>
          <a:p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запросто </a:t>
            </a:r>
          </a:p>
          <a:p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снова </a:t>
            </a:r>
          </a:p>
          <a:p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изредка </a:t>
            </a:r>
          </a:p>
          <a:p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вправо </a:t>
            </a:r>
            <a:endParaRPr lang="ru-RU" sz="4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785925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ru-RU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Что их объединяет?</a:t>
            </a:r>
            <a:endParaRPr lang="ru-RU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142907" y="1643050"/>
            <a:ext cx="9286908" cy="521495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ru-RU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навечно</a:t>
            </a:r>
          </a:p>
          <a:p>
            <a:r>
              <a:rPr lang="ru-RU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докрасна </a:t>
            </a:r>
          </a:p>
          <a:p>
            <a:r>
              <a:rPr lang="ru-RU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запросто </a:t>
            </a:r>
          </a:p>
          <a:p>
            <a:r>
              <a:rPr lang="ru-RU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снова </a:t>
            </a:r>
          </a:p>
          <a:p>
            <a:r>
              <a:rPr lang="ru-RU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изредка </a:t>
            </a:r>
          </a:p>
          <a:p>
            <a:r>
              <a:rPr lang="ru-RU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вправо </a:t>
            </a:r>
          </a:p>
          <a:p>
            <a:endParaRPr lang="ru-RU" sz="4000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3571868" y="1714488"/>
            <a:ext cx="571504" cy="158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rot="5400000">
            <a:off x="4037010" y="1820852"/>
            <a:ext cx="214314" cy="158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3428992" y="2500307"/>
            <a:ext cx="571504" cy="1588"/>
          </a:xfrm>
          <a:prstGeom prst="line">
            <a:avLst/>
          </a:prstGeom>
          <a:ln w="25400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5400000">
            <a:off x="3929853" y="2570951"/>
            <a:ext cx="142876" cy="158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3500429" y="3214686"/>
            <a:ext cx="500067" cy="158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rot="5400000">
            <a:off x="3929059" y="3286125"/>
            <a:ext cx="142876" cy="158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3857620" y="4000505"/>
            <a:ext cx="285752" cy="158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rot="5400000">
            <a:off x="4072729" y="4071149"/>
            <a:ext cx="142876" cy="158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3571868" y="4714884"/>
            <a:ext cx="571504" cy="158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rot="5400000">
            <a:off x="4072729" y="4785528"/>
            <a:ext cx="142876" cy="158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3571869" y="5429265"/>
            <a:ext cx="428628" cy="158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rot="5400000">
            <a:off x="3929853" y="5499909"/>
            <a:ext cx="142876" cy="158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rot="16200000" flipH="1">
            <a:off x="5184923" y="1737692"/>
            <a:ext cx="357190" cy="142876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rot="5400000" flipH="1" flipV="1">
            <a:off x="5027786" y="1768126"/>
            <a:ext cx="357190" cy="142876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rot="5400000" flipH="1" flipV="1">
            <a:off x="5184923" y="2430457"/>
            <a:ext cx="357190" cy="142876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rot="5400000" flipH="1" flipV="1">
            <a:off x="5113485" y="3215481"/>
            <a:ext cx="357190" cy="142876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rot="5400000" flipH="1" flipV="1">
            <a:off x="4813472" y="3833755"/>
            <a:ext cx="357190" cy="142876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rot="5400000" flipH="1" flipV="1">
            <a:off x="5021066" y="4643446"/>
            <a:ext cx="357190" cy="142876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rot="5400000" flipH="1" flipV="1">
            <a:off x="4942087" y="5357827"/>
            <a:ext cx="357190" cy="142876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rot="16200000" flipH="1">
            <a:off x="5092504" y="5359415"/>
            <a:ext cx="357190" cy="142876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rot="16200000" flipH="1">
            <a:off x="5163942" y="4607727"/>
            <a:ext cx="357190" cy="142876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rot="16200000" flipH="1">
            <a:off x="4942087" y="3824251"/>
            <a:ext cx="357190" cy="142876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rot="16200000" flipH="1">
            <a:off x="5265885" y="3229795"/>
            <a:ext cx="357190" cy="142876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rot="16200000" flipH="1">
            <a:off x="5292599" y="2411057"/>
            <a:ext cx="357190" cy="142876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844824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Наречия:</a:t>
            </a:r>
            <a:br>
              <a:rPr lang="ru-RU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о какому признаку разделены слова </a:t>
            </a:r>
            <a:br>
              <a:rPr lang="ru-RU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два два столбика</a:t>
            </a:r>
            <a:endParaRPr lang="ru-RU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0" y="1357298"/>
            <a:ext cx="4495800" cy="550070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ru-RU" sz="6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навечно</a:t>
            </a:r>
          </a:p>
          <a:p>
            <a:pPr>
              <a:buNone/>
            </a:pPr>
            <a:r>
              <a:rPr lang="ru-RU" sz="6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запросто</a:t>
            </a:r>
          </a:p>
          <a:p>
            <a:pPr>
              <a:buNone/>
            </a:pPr>
            <a:r>
              <a:rPr lang="ru-RU" sz="6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вправо </a:t>
            </a:r>
            <a:endParaRPr lang="ru-RU" sz="6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357685" y="1357298"/>
            <a:ext cx="4786315" cy="550070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       </a:t>
            </a:r>
            <a:r>
              <a:rPr lang="ru-RU" sz="6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докрасна</a:t>
            </a:r>
          </a:p>
          <a:p>
            <a:pPr>
              <a:buNone/>
            </a:pPr>
            <a:r>
              <a:rPr lang="ru-RU" sz="6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снова</a:t>
            </a:r>
          </a:p>
          <a:p>
            <a:pPr>
              <a:buNone/>
            </a:pPr>
            <a:r>
              <a:rPr lang="ru-RU" sz="6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изредка</a:t>
            </a:r>
          </a:p>
          <a:p>
            <a:endParaRPr lang="ru-RU" sz="6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43050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ru-RU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Наречия:</a:t>
            </a:r>
            <a:endParaRPr lang="ru-RU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0" y="1600200"/>
            <a:ext cx="4495800" cy="5257800"/>
          </a:xfr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ru-RU" sz="6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навечно</a:t>
            </a:r>
          </a:p>
          <a:p>
            <a:pPr>
              <a:buNone/>
            </a:pPr>
            <a:r>
              <a:rPr lang="ru-RU" sz="6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запросто</a:t>
            </a:r>
          </a:p>
          <a:p>
            <a:pPr>
              <a:buNone/>
            </a:pPr>
            <a:r>
              <a:rPr lang="ru-RU" sz="6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вправо </a:t>
            </a:r>
            <a:endParaRPr lang="ru-RU" sz="6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00562" y="1600200"/>
            <a:ext cx="4643439" cy="52578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       </a:t>
            </a:r>
            <a:r>
              <a:rPr lang="ru-RU" sz="6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докрасна</a:t>
            </a:r>
          </a:p>
          <a:p>
            <a:pPr>
              <a:buNone/>
            </a:pPr>
            <a:r>
              <a:rPr lang="ru-RU" sz="6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снова</a:t>
            </a:r>
          </a:p>
          <a:p>
            <a:pPr>
              <a:buNone/>
            </a:pPr>
            <a:r>
              <a:rPr lang="ru-RU" sz="6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изредка</a:t>
            </a:r>
          </a:p>
          <a:p>
            <a:endParaRPr lang="ru-RU" sz="6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rot="5400000" flipH="1" flipV="1">
            <a:off x="2750332" y="1750208"/>
            <a:ext cx="357190" cy="142876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rot="5400000" flipH="1" flipV="1">
            <a:off x="3071803" y="2857497"/>
            <a:ext cx="285752" cy="142876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rot="5400000" flipH="1" flipV="1">
            <a:off x="2393142" y="3893348"/>
            <a:ext cx="357190" cy="142876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rot="5400000" flipH="1" flipV="1">
            <a:off x="7643834" y="3929066"/>
            <a:ext cx="357190" cy="214315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rot="5400000" flipH="1" flipV="1">
            <a:off x="6929454" y="2786058"/>
            <a:ext cx="357190" cy="214315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rot="16200000" flipH="1">
            <a:off x="3214679" y="2857497"/>
            <a:ext cx="285752" cy="142876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 rot="16200000" flipH="1">
            <a:off x="8179620" y="1750208"/>
            <a:ext cx="357190" cy="142876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 rot="16200000" flipH="1">
            <a:off x="7822430" y="3964785"/>
            <a:ext cx="357190" cy="142876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 rot="16200000" flipH="1">
            <a:off x="7108049" y="2821776"/>
            <a:ext cx="428628" cy="214315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 rot="16200000" flipH="1">
            <a:off x="2571737" y="3857628"/>
            <a:ext cx="357190" cy="214315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 rot="5400000" flipH="1" flipV="1">
            <a:off x="8036744" y="1750208"/>
            <a:ext cx="357190" cy="142876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/>
          <p:cNvCxnSpPr/>
          <p:nvPr/>
        </p:nvCxnSpPr>
        <p:spPr>
          <a:xfrm rot="16200000" flipH="1">
            <a:off x="2928926" y="1714488"/>
            <a:ext cx="357190" cy="214315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142907" y="1"/>
            <a:ext cx="9286908" cy="192880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Буквы (суффиксы) О и А на конце наречий (орфограмма)</a:t>
            </a:r>
            <a:endParaRPr lang="ru-RU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1857364"/>
            <a:ext cx="9144000" cy="5000636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Цели: </a:t>
            </a:r>
          </a:p>
          <a:p>
            <a:pPr algn="l"/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- познакомиться с правилом написания      букв О и А на конце наречий;</a:t>
            </a:r>
          </a:p>
          <a:p>
            <a:pPr algn="l"/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- научиться, применяя правило, писать буквы О и А на конце наречий.</a:t>
            </a:r>
            <a:endParaRPr lang="ru-RU" sz="36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2143116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accent2"/>
                </a:solidFill>
              </a:rPr>
              <a:t>В наречиях, образованных от прилагательных приставочно-суффиксальным способом</a:t>
            </a:r>
            <a:endParaRPr lang="ru-RU" dirty="0">
              <a:solidFill>
                <a:schemeClr val="accent2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 </a:t>
            </a:r>
            <a:r>
              <a:rPr lang="ru-RU" dirty="0" smtClean="0"/>
              <a:t>                           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1" y="2143116"/>
            <a:ext cx="4540223" cy="4714884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endParaRPr lang="ru-RU" dirty="0"/>
          </a:p>
          <a:p>
            <a:pPr>
              <a:buNone/>
            </a:pPr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В-…</a:t>
            </a:r>
          </a:p>
          <a:p>
            <a:pPr>
              <a:buNone/>
            </a:pPr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НА-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…               </a:t>
            </a:r>
            <a:r>
              <a:rPr lang="ru-RU" sz="6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</a:p>
          <a:p>
            <a:pPr>
              <a:buNone/>
            </a:pPr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ЗА-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dirty="0" smtClean="0"/>
              <a:t>                        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500563" y="2071679"/>
            <a:ext cx="4643437" cy="4786321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ctr">
              <a:buNone/>
            </a:pPr>
            <a:endParaRPr lang="ru-RU" dirty="0" smtClean="0"/>
          </a:p>
          <a:p>
            <a:pPr>
              <a:buNone/>
            </a:pPr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ИЗ- (</a:t>
            </a:r>
            <a:r>
              <a:rPr lang="ru-RU" sz="5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ис</a:t>
            </a:r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-)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pPr>
              <a:buNone/>
            </a:pPr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ДО-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…               </a:t>
            </a:r>
            <a:r>
              <a:rPr lang="ru-RU" sz="6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</a:p>
          <a:p>
            <a:pPr>
              <a:buNone/>
            </a:pPr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С-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pPr algn="ctr"/>
            <a:endParaRPr lang="ru-RU" dirty="0"/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107504" y="4149080"/>
            <a:ext cx="571504" cy="158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rot="5400000">
            <a:off x="577205" y="4255443"/>
            <a:ext cx="214314" cy="158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 rot="10800000" flipV="1">
            <a:off x="1571604" y="2143116"/>
            <a:ext cx="1143008" cy="6429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>
            <a:off x="6072198" y="2143117"/>
            <a:ext cx="928695" cy="71438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rot="5400000">
            <a:off x="505197" y="3175323"/>
            <a:ext cx="214314" cy="158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107504" y="3068960"/>
            <a:ext cx="500067" cy="158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4714876" y="4714884"/>
            <a:ext cx="500067" cy="158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4786315" y="3857628"/>
            <a:ext cx="571504" cy="158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4714877" y="2928935"/>
            <a:ext cx="714380" cy="158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107504" y="5013176"/>
            <a:ext cx="500067" cy="158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rot="5400000">
            <a:off x="5108579" y="4821247"/>
            <a:ext cx="214314" cy="158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rot="5400000">
            <a:off x="5251455" y="3963992"/>
            <a:ext cx="214314" cy="158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rot="5400000">
            <a:off x="5322894" y="3035298"/>
            <a:ext cx="214314" cy="158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rot="5400000">
            <a:off x="505197" y="5119539"/>
            <a:ext cx="214314" cy="158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>
            <a:off x="1571604" y="3571877"/>
            <a:ext cx="1428760" cy="571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>
            <a:off x="1928795" y="4429133"/>
            <a:ext cx="114300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 flipV="1">
            <a:off x="1785919" y="4643446"/>
            <a:ext cx="1428760" cy="7143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>
            <a:off x="6929453" y="3429001"/>
            <a:ext cx="785819" cy="7143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/>
          <p:cNvCxnSpPr/>
          <p:nvPr/>
        </p:nvCxnSpPr>
        <p:spPr>
          <a:xfrm>
            <a:off x="6215073" y="4357695"/>
            <a:ext cx="1357323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 flipV="1">
            <a:off x="6000761" y="4714884"/>
            <a:ext cx="1571636" cy="357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 rot="5400000" flipH="1" flipV="1">
            <a:off x="3250397" y="3536157"/>
            <a:ext cx="571504" cy="35719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единительная линия 75"/>
          <p:cNvCxnSpPr/>
          <p:nvPr/>
        </p:nvCxnSpPr>
        <p:spPr>
          <a:xfrm rot="16200000" flipV="1">
            <a:off x="8036743" y="3464718"/>
            <a:ext cx="571504" cy="35719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единительная линия 76"/>
          <p:cNvCxnSpPr/>
          <p:nvPr/>
        </p:nvCxnSpPr>
        <p:spPr>
          <a:xfrm rot="16200000" flipV="1">
            <a:off x="3608382" y="3536951"/>
            <a:ext cx="500066" cy="28416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Прямая соединительная линия 77"/>
          <p:cNvCxnSpPr/>
          <p:nvPr/>
        </p:nvCxnSpPr>
        <p:spPr>
          <a:xfrm rot="5400000" flipH="1" flipV="1">
            <a:off x="7715273" y="3500438"/>
            <a:ext cx="571504" cy="28575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Прямая соединительная линия 87"/>
          <p:cNvCxnSpPr/>
          <p:nvPr/>
        </p:nvCxnSpPr>
        <p:spPr>
          <a:xfrm>
            <a:off x="5786447" y="2928935"/>
            <a:ext cx="714380" cy="158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Прямая соединительная линия 88"/>
          <p:cNvCxnSpPr/>
          <p:nvPr/>
        </p:nvCxnSpPr>
        <p:spPr>
          <a:xfrm rot="5400000">
            <a:off x="6394463" y="3035298"/>
            <a:ext cx="214314" cy="158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984</TotalTime>
  <Words>472</Words>
  <Application>Microsoft Office PowerPoint</Application>
  <PresentationFormat>Экран (4:3)</PresentationFormat>
  <Paragraphs>122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Блиц-опрос</vt:lpstr>
      <vt:lpstr>Орфографическая минутка Объясните орфограммы:</vt:lpstr>
      <vt:lpstr>Прочитайте предложения, найдите в них наречия</vt:lpstr>
      <vt:lpstr>Наречия:</vt:lpstr>
      <vt:lpstr>Что их объединяет?</vt:lpstr>
      <vt:lpstr>Наречия: по какому признаку разделены слова  два два столбика</vt:lpstr>
      <vt:lpstr>Наречия:</vt:lpstr>
      <vt:lpstr>Буквы (суффиксы) О и А на конце наречий (орфограмма)</vt:lpstr>
      <vt:lpstr>В наречиях, образованных от прилагательных приставочно-суффиксальным способом</vt:lpstr>
      <vt:lpstr>Проверка – приём подстановки.</vt:lpstr>
      <vt:lpstr>В наречиях, образованных от прилагательных с приставками,  суффиксальным способом</vt:lpstr>
      <vt:lpstr>Закрепляем Комментированное письмо</vt:lpstr>
      <vt:lpstr>Физкультминутка</vt:lpstr>
      <vt:lpstr>Делаем выводы…</vt:lpstr>
      <vt:lpstr>Домашнее задание</vt:lpstr>
      <vt:lpstr>Рефлексия</vt:lpstr>
      <vt:lpstr>Презентация PowerPoint</vt:lpstr>
      <vt:lpstr>У нас всё получилось!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Надежда Пронская</cp:lastModifiedBy>
  <cp:revision>85</cp:revision>
  <cp:lastPrinted>2023-02-16T08:00:54Z</cp:lastPrinted>
  <dcterms:created xsi:type="dcterms:W3CDTF">2012-12-17T13:56:00Z</dcterms:created>
  <dcterms:modified xsi:type="dcterms:W3CDTF">2024-05-15T12:51:07Z</dcterms:modified>
</cp:coreProperties>
</file>