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321" r:id="rId4"/>
    <p:sldId id="259" r:id="rId5"/>
    <p:sldId id="320" r:id="rId6"/>
    <p:sldId id="288" r:id="rId7"/>
    <p:sldId id="325" r:id="rId8"/>
    <p:sldId id="326" r:id="rId9"/>
    <p:sldId id="291" r:id="rId10"/>
    <p:sldId id="276" r:id="rId11"/>
    <p:sldId id="315" r:id="rId12"/>
    <p:sldId id="292" r:id="rId13"/>
    <p:sldId id="323" r:id="rId14"/>
    <p:sldId id="293" r:id="rId15"/>
    <p:sldId id="274" r:id="rId16"/>
    <p:sldId id="277" r:id="rId17"/>
    <p:sldId id="294" r:id="rId18"/>
    <p:sldId id="328" r:id="rId19"/>
    <p:sldId id="295" r:id="rId20"/>
    <p:sldId id="317" r:id="rId21"/>
    <p:sldId id="327" r:id="rId22"/>
    <p:sldId id="318" r:id="rId23"/>
    <p:sldId id="296" r:id="rId24"/>
    <p:sldId id="319" r:id="rId25"/>
    <p:sldId id="329" r:id="rId26"/>
    <p:sldId id="275" r:id="rId27"/>
    <p:sldId id="297" r:id="rId28"/>
    <p:sldId id="289" r:id="rId29"/>
    <p:sldId id="284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8683-B485-4FF1-95BC-4302F9A6D28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2656-81CF-4092-BF5B-B7D4EA891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4CFE-616F-4F15-9352-30F00C1C4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Дыхание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Носовая полость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99" y="694814"/>
            <a:ext cx="531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Придаточные пазухи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воздухоносные полости в костях черепа, сообщающиеся с полостью носа.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4221088"/>
            <a:ext cx="293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Уменьшение массы лицевых костей черепа.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Голосовые резонаторы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Термоизоляция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Увлажнение и согревание воздуха</a:t>
            </a:r>
          </a:p>
        </p:txBody>
      </p:sp>
      <p:pic>
        <p:nvPicPr>
          <p:cNvPr id="4" name="Picture 2" descr="Гайморит (воспаление слизистой придаточных пазух носа) - операция в клин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" y="2170547"/>
            <a:ext cx="5928593" cy="38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5769" y="691520"/>
            <a:ext cx="3281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Гайморит</a:t>
            </a:r>
            <a:r>
              <a:rPr lang="ru-RU" sz="24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воспалительное заболевание верхнечелюстных пазух носа, при котором в них скапливается гнойный секрет.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9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окрестности н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9154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носовой полост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>
            <a:off x="323528" y="1844824"/>
            <a:ext cx="7097713" cy="3849688"/>
          </a:xfrm>
        </p:spPr>
        <p:txBody>
          <a:bodyPr/>
          <a:lstStyle/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Очищение воздуха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Увлажнение воздуха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 воздуха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Согревание воздуха</a:t>
            </a:r>
          </a:p>
          <a:p>
            <a:pPr eaLnBrk="1" hangingPunct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запахов (орган обоняния).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1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002599"/>
              </p:ext>
            </p:extLst>
          </p:nvPr>
        </p:nvGraphicFramePr>
        <p:xfrm>
          <a:off x="611560" y="1196752"/>
          <a:ext cx="8075240" cy="246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2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023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из носоглотки и ротовой части глотки, переходящей в гортань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согретого и очищенного воздуха в гортань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Глотк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7" y="3645066"/>
            <a:ext cx="4680520" cy="30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5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6A8C5-46F6-4DAD-94F1-24149363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2656"/>
            <a:ext cx="6732240" cy="4409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69168-4716-462B-A8DC-7D537521D983}"/>
              </a:ext>
            </a:extLst>
          </p:cNvPr>
          <p:cNvSpPr txBox="1"/>
          <p:nvPr/>
        </p:nvSpPr>
        <p:spPr>
          <a:xfrm>
            <a:off x="34988" y="4797152"/>
            <a:ext cx="88209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вдоха воздух поступает в носовую полость через ноздри - парные передние отверстия, пройдя через носовые ходы, выходит в полость глотки (носоглотку) через хоаны.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8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83987"/>
              </p:ext>
            </p:extLst>
          </p:nvPr>
        </p:nvGraphicFramePr>
        <p:xfrm>
          <a:off x="457200" y="1196752"/>
          <a:ext cx="8579296" cy="4978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5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0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Гортань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Образована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хрящами (щитовидный, перстневидный, черпаловидные),  голосовые связки, образующие голосовую щель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воздуха из глотки в трахею;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дыхательных путей от попадания пищи надгортанником;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Защитный рефлекс -  кашель;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звуков в результате колебания голосовых связок при участии языка, губ, челюсти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3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5957909" cy="335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496" y="282997"/>
            <a:ext cx="1703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</a:t>
            </a:r>
          </a:p>
        </p:txBody>
      </p:sp>
      <p:pic>
        <p:nvPicPr>
          <p:cNvPr id="2054" name="Picture 6" descr="K:\8 класс биология\Дыхание\связк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3" y="1268760"/>
            <a:ext cx="18330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29" y="404664"/>
            <a:ext cx="5345560" cy="39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6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228600" y="-76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</a:p>
        </p:txBody>
      </p:sp>
      <p:pic>
        <p:nvPicPr>
          <p:cNvPr id="12291" name="Picture 8" descr="Scan0001"/>
          <p:cNvPicPr>
            <a:picLocks noChangeAspect="1" noChangeArrowheads="1"/>
          </p:cNvPicPr>
          <p:nvPr/>
        </p:nvPicPr>
        <p:blipFill>
          <a:blip r:embed="rId2" cstate="email">
            <a:lum bright="-12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5702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Scan000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5" y="959569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343400" y="25908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2667000" y="25908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810000" y="2209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Трахея</a:t>
            </a:r>
          </a:p>
        </p:txBody>
      </p:sp>
      <p:pic>
        <p:nvPicPr>
          <p:cNvPr id="1026" name="Picture 2" descr="C:\Users\teacher\Desktop\i1X0SJB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5970332" cy="44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439C1D-FCEC-424F-85C5-A3B51AAE7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0" y="4863815"/>
            <a:ext cx="370509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83067"/>
              </p:ext>
            </p:extLst>
          </p:nvPr>
        </p:nvGraphicFramePr>
        <p:xfrm>
          <a:off x="457200" y="1196752"/>
          <a:ext cx="8579296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5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0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Трахея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длиной около 12 см, составлена из 16-20 хрящевых полуколец, которые не смыкаются сзади, предотвращая спадание трахеи во время выдоха.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Задняя часть трахеи и промежутки между хрящевыми полукольцами затянуты соединительнотканной перепонкой.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Позади трахеи расположен пищевод. Слизистая содержит клетки реснитчатого эпителия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воздуха;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Защитная – очищение и увлажнение воздуха;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Защитный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рефлекс – кашель.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8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961996-93D5-48CB-B8CF-F692CE7C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338"/>
            <a:ext cx="4277876" cy="4130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C7855-A236-4F57-8D8C-C0C7B93E080A}"/>
              </a:ext>
            </a:extLst>
          </p:cNvPr>
          <p:cNvSpPr txBox="1"/>
          <p:nvPr/>
        </p:nvSpPr>
        <p:spPr>
          <a:xfrm>
            <a:off x="4067944" y="157170"/>
            <a:ext cx="51480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 — дыхательная трубка длиной около 12 см.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составлена из 16−20 хрящевых полуколец, которые не смыкаются сзади; полукольца предотвращают спадание трахеи во время выдоха.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Задняя часть трахеи и промежутки между хрящевыми полукольцами затянуты соединительнотканной перепонкой. Позади трахеи лежит пищевод, стенка которого во время прохождения пищевого комка слегка выпячивается в её просвет.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05F95-1054-44EB-AFE2-3011E4E59F76}"/>
              </a:ext>
            </a:extLst>
          </p:cNvPr>
          <p:cNvSpPr txBox="1"/>
          <p:nvPr/>
        </p:nvSpPr>
        <p:spPr>
          <a:xfrm>
            <a:off x="109646" y="5500501"/>
            <a:ext cx="892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Поперечный срез трахеи: 1 — мерцательный эпителий; 2 — собственный слой слизистой оболочки; 3 — хрящевое полукольцо; 4 — соединительнотканная перепонка</a:t>
            </a:r>
          </a:p>
        </p:txBody>
      </p:sp>
    </p:spTree>
    <p:extLst>
      <p:ext uri="{BB962C8B-B14F-4D97-AF65-F5344CB8AC3E}">
        <p14:creationId xmlns:p14="http://schemas.microsoft.com/office/powerpoint/2010/main" val="166939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12890"/>
              </p:ext>
            </p:extLst>
          </p:nvPr>
        </p:nvGraphicFramePr>
        <p:xfrm>
          <a:off x="457200" y="1196752"/>
          <a:ext cx="822960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8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48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Укреплены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хрящевыми кольцами. Внутренняя поверхность покрыта слизистой оболочкой из многорядного мерцательного эпителия.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 многократно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делятся, образуя бронхиальное дерево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воздуха;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Очищение, согревание, увлажнение воздуха. Микробы обезвреживаются лимфоцитами слизистой оболочки.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1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Дыхание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Почему дыхание является признаком жизни?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64992"/>
            <a:ext cx="10358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00B0F0"/>
                </a:solidFill>
              </a:rPr>
              <a:t>О</a:t>
            </a:r>
            <a:r>
              <a:rPr lang="ru-RU" sz="6600" b="1" i="1" baseline="-25000" dirty="0">
                <a:solidFill>
                  <a:srgbClr val="00B0F0"/>
                </a:solidFill>
              </a:rPr>
              <a:t>2</a:t>
            </a:r>
            <a:endParaRPr lang="ru-RU" sz="6600" b="1" dirty="0">
              <a:solidFill>
                <a:srgbClr val="00B0F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61299" y="3918990"/>
            <a:ext cx="1052371" cy="4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519873" y="2420888"/>
            <a:ext cx="3528392" cy="3240360"/>
          </a:xfrm>
          <a:prstGeom prst="ellipse">
            <a:avLst/>
          </a:prstGeom>
          <a:solidFill>
            <a:srgbClr val="FCD4C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Биологическое окисление органических веществ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56176" y="391899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365708" y="3364992"/>
            <a:ext cx="14750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7030A0"/>
                </a:solidFill>
              </a:rPr>
              <a:t>СО</a:t>
            </a:r>
            <a:r>
              <a:rPr lang="ru-RU" sz="6600" b="1" i="1" baseline="-25000" dirty="0">
                <a:solidFill>
                  <a:srgbClr val="7030A0"/>
                </a:solidFill>
              </a:rPr>
              <a:t>2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581128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7828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Трахея и бронхи – органы нижних дыхательных путей.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4897438" cy="5256212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Строение: широкая трубка, состоящая и хрящевых полуколец с мягкой стороны, обращенной к пищеводу. Внутренняя стенка трахеи покрыта мерцательным эпителием.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свободное прохождение воздуха в легкие, выведение пыльцевых частиц из легких в глотку.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Строение: ветвящиеся трубки более мелкого диаметра. Состоят из хрящевых колец, которые защищают их от спадания во время вдоха.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воздуха к альвеолам легких.</a:t>
            </a:r>
          </a:p>
        </p:txBody>
      </p:sp>
      <p:pic>
        <p:nvPicPr>
          <p:cNvPr id="14340" name="Picture 10" descr="p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57887"/>
            <a:ext cx="3815779" cy="490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DAF237-7BF1-4008-9457-3C028325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704"/>
            <a:ext cx="9144000" cy="6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9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6552728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занимают все свободное пространство в грудной полости. Расширенная часть легких прилегает к диафрагме. Общая поверхность легких 100 м</a:t>
            </a:r>
            <a:r>
              <a:rPr lang="ru-RU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399584" y="1052736"/>
            <a:ext cx="3744416" cy="374441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легкое одето оболочкой	 - легочной  плеврой. Грудную полость тоже выстилает оболочка – пристеночная плевра. Между пристеночной и легочной плеврой узкая щель – плевральная полость, которая заполнена тончайшим слоем жидкости, которая облегчает скольжение легочной стенки во время вдоха и выдоха.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4" descr="7fb75f0d50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3" y="2276873"/>
            <a:ext cx="51847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РАБОТА\8 класс\дыхательная система\газообмен\плевра легочная и пристеночн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8682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86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75879"/>
              </p:ext>
            </p:extLst>
          </p:nvPr>
        </p:nvGraphicFramePr>
        <p:xfrm>
          <a:off x="457200" y="1196752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48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легких мелкие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заканчиваются легочными пузырьками (альвеолами).  Альвеолы густо оплетены капиллярами. Общая поверхность газообмена 100 кв. м. Правое легкое состоит из трех долей, левое из двух долей. Размещены в замкнутой плевральной полости.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Газообмен с внешней средой: между кровью и альвеолярным воздухом путем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диффузии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 кровь поступает кислород, из крови выходит углекислый газ.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9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человека состоят из мельчайших легочных пузырьков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альвеол.</a:t>
            </a:r>
          </a:p>
        </p:txBody>
      </p:sp>
      <p:pic>
        <p:nvPicPr>
          <p:cNvPr id="16387" name="Picture 7" descr="альвеолы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4525963"/>
          </a:xfrm>
          <a:noFill/>
        </p:spPr>
      </p:pic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4139952" y="1557338"/>
            <a:ext cx="500404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Альвеолы густо оплетены сетью кровеносных сосудов – капилляров. Образованы альвеолы эпителием, который выделяет специальную жидкость, тончайшей пленкой выстилающую альвеолу. Ее функции: уменьшает поверхностное натяжение и не дает альвеолам смыкаться; убивает микробов, проникших в легкие. В альвеолах осуществляется газообмен между кровью и окружающим воздухом путем диффузии.</a:t>
            </a:r>
          </a:p>
        </p:txBody>
      </p:sp>
    </p:spTree>
    <p:extLst>
      <p:ext uri="{BB962C8B-B14F-4D97-AF65-F5344CB8AC3E}">
        <p14:creationId xmlns:p14="http://schemas.microsoft.com/office/powerpoint/2010/main" val="206312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DBA1DC-20F3-456B-8821-8653AEF0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76" y="116632"/>
            <a:ext cx="4268787" cy="41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1096F-09E8-434C-AEAC-F6ABB7A879FA}"/>
              </a:ext>
            </a:extLst>
          </p:cNvPr>
          <p:cNvSpPr txBox="1"/>
          <p:nvPr/>
        </p:nvSpPr>
        <p:spPr>
          <a:xfrm>
            <a:off x="173460" y="404664"/>
            <a:ext cx="490259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Структурно-функциональной единицей легкого является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ацинус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 представляет собой систему альвеол, осуществляющих газообмен между кровью и воздухом. 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ацинуса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дыхательные бронхиолы ветвятся на бронхиолы 2–3-го порядка, а последние дыхательные бронхиолы дают 2–9 альвеолярных ходов.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ацинуса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форме напоминает виноградную гроздь.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ацинусов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обоих легких достигает 800 тыс., а альвеол - 300-500 млн. Из совокупности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ацинусов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слагаются дольки, из долек - сегменты, из сегментов - доли, а из долей - целое легкое.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3BF327-4546-4FEA-9586-A89AFB33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80" y="4286286"/>
            <a:ext cx="3240360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U25_02_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8146"/>
            <a:ext cx="2818656" cy="267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U25_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528392" cy="42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457200" y="3810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653136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Диффу́зия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перемещения вещества из области с высокой концентрацией в область с низкой концентрацией.</a:t>
            </a:r>
          </a:p>
        </p:txBody>
      </p:sp>
    </p:spTree>
    <p:extLst>
      <p:ext uri="{BB962C8B-B14F-4D97-AF65-F5344CB8AC3E}">
        <p14:creationId xmlns:p14="http://schemas.microsoft.com/office/powerpoint/2010/main" val="350432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клеточное дыхание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78611"/>
              </p:ext>
            </p:extLst>
          </p:nvPr>
        </p:nvGraphicFramePr>
        <p:xfrm>
          <a:off x="395536" y="908004"/>
          <a:ext cx="8291264" cy="5203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Органоид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0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Клеточная мембрана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Диффузия газов:  кислорода внутрь,  углекислого газа наружу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70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Цитоплазма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Гликолиз (бескислородное расщепление) глюкозы до двух молекул пировиноградной кислоты, синтез 2 молекул АТФ из одной молекулы глюкозы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70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Митохондрии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Окисление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органических веществ (ПВК) до углекислого газа и воды, синтез 36 молекул АТФ, из одной молекулы глюкозы.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5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566936"/>
              </p:ext>
            </p:extLst>
          </p:nvPr>
        </p:nvGraphicFramePr>
        <p:xfrm>
          <a:off x="179512" y="0"/>
          <a:ext cx="8784975" cy="650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дыхательного акта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Вдох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Выдох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Диафрагма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Расслабляется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Межреберные мышцы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Расслабляется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Поднимаются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Опускаются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34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Грудная клетка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Увеличивается в объеме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в объеме до обычных размеров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27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Легкие: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Увеличивается за счет растяжения стенок альвеол и бронхов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за счет сокращения стенок альвеол и бронхов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214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движение воздуха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 самопроизвольно поступает в легкие: движется из места с большим давлением (окружающая среда) в место с меньшим давлением (легкие)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 силой давления альвеол и бронхов выталкивается наружу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2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3534" y="32288"/>
            <a:ext cx="5586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емкость легких 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463" name="Picture 7" descr="U25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32" y="222071"/>
            <a:ext cx="2592646" cy="19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755255" y="226207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Спирометр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1066800"/>
            <a:ext cx="54829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/>
                </a:solidFill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максимальное количество воздуха, которое можно выдохнуть после глубокого вдоха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34" y="2996952"/>
            <a:ext cx="8306721" cy="33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6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4B1928-78A0-4144-AB7C-8F0B6DF5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70" y="0"/>
            <a:ext cx="631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дыхания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Дыхательный объем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воздуха, вдыхаемое и выдыхаемое при обычном спокойном вдохе и выдохе;</a:t>
            </a:r>
          </a:p>
          <a:p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объем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(резервный объем вдоха) – количество воздуха, которое можно вдохнуть при максимальном вдохе после обычного спокойного вдоха;  </a:t>
            </a:r>
          </a:p>
          <a:p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объем (резервный объем выдоха)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количество воздуха, которое можно выдохнуть при максимальном выдохе после обычного спокойного выдоха;  </a:t>
            </a:r>
          </a:p>
          <a:p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Остаточный объем воздуха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объем воздуха, остающийся в легких после максимального выдоха.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48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79296" cy="626469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процессов, обеспечивающих поступление в организм кислорода, его использование в окислительно-восстановительных реакциях, обеспечение организма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удаление из организма углекислого газа и других конечных продуктов обмена веществ.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дыхание (легочное)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поступление  в организм кислорода и удаление углекислого газа.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дыхание (клеточное, тканевое)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окисление органических веществ, образование молекул АТФ.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дыхания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организ­ма состоит в освобождении энергии, заключённой в органических веществах и запасание ее в молекулах АТФ (универсальный источник энергии).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0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254" y="116632"/>
            <a:ext cx="5328592" cy="6741368"/>
          </a:xfrm>
        </p:spPr>
        <p:txBody>
          <a:bodyPr>
            <a:normAutofit fontScale="62500" lnSpcReduction="20000"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органов дыхания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лишь первую часть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газообмена. Остальное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система органов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кровообращения. Между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и кровеносной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существует глубокая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взаимосвязь. 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дыхания обеспечивают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дыхание, т. е. вентиляцию лёгких (поступление и выведение газов);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 в лёгких (поступление кислорода из воздуха в кровь, а углекислого газа — из крови в выдыхаемый воздух);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газов кровью;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 в тканях (поступление углекислого газа из тканей в кровь, а кислорода — из крови в ткани);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тканевое дыхание (окисление органических веществ в клетках и синтез АТФ).</a:t>
            </a:r>
          </a:p>
        </p:txBody>
      </p:sp>
      <p:pic>
        <p:nvPicPr>
          <p:cNvPr id="8195" name="Picture 7" descr="д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481"/>
            <a:ext cx="383381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8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76" y="133308"/>
            <a:ext cx="5760640" cy="634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Дыхательная 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932" y="1531331"/>
            <a:ext cx="417646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Дыхательные (воздухоносные) пути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2460" y="1490743"/>
            <a:ext cx="3364779" cy="9046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Легкие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5328" y="3012831"/>
            <a:ext cx="3257128" cy="489026"/>
          </a:xfrm>
          <a:prstGeom prst="rect">
            <a:avLst/>
          </a:prstGeom>
          <a:solidFill>
            <a:srgbClr val="E5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Носовая полость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5328" y="3785785"/>
            <a:ext cx="3257128" cy="489026"/>
          </a:xfrm>
          <a:prstGeom prst="rect">
            <a:avLst/>
          </a:prstGeom>
          <a:solidFill>
            <a:srgbClr val="E5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Носоглотка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9437" y="4545328"/>
            <a:ext cx="3257128" cy="489026"/>
          </a:xfrm>
          <a:prstGeom prst="rect">
            <a:avLst/>
          </a:prstGeom>
          <a:solidFill>
            <a:srgbClr val="E5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Гортань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5328" y="5250395"/>
            <a:ext cx="3257128" cy="489026"/>
          </a:xfrm>
          <a:prstGeom prst="rect">
            <a:avLst/>
          </a:prstGeom>
          <a:solidFill>
            <a:srgbClr val="E5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Трахея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5328" y="6021288"/>
            <a:ext cx="3257128" cy="489026"/>
          </a:xfrm>
          <a:prstGeom prst="rect">
            <a:avLst/>
          </a:prstGeom>
          <a:solidFill>
            <a:srgbClr val="E5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Бронхи</a:t>
            </a:r>
          </a:p>
        </p:txBody>
      </p: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 flipH="1">
            <a:off x="2930204" y="767959"/>
            <a:ext cx="172819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723" y="817862"/>
            <a:ext cx="1799477" cy="62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4" y="2835160"/>
            <a:ext cx="4702756" cy="40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38E3C2-68A0-4F21-89D8-8C70BFC2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474"/>
            <a:ext cx="5472608" cy="66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9F78F-D3EB-4933-BEB2-D346064A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0" t="26284" r="11597" b="9976"/>
          <a:stretch/>
        </p:blipFill>
        <p:spPr>
          <a:xfrm>
            <a:off x="971600" y="200159"/>
            <a:ext cx="7344816" cy="63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2431"/>
            <a:ext cx="1510482" cy="22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дыхательной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2226"/>
              </p:ext>
            </p:extLst>
          </p:nvPr>
        </p:nvGraphicFramePr>
        <p:xfrm>
          <a:off x="457200" y="1196752"/>
          <a:ext cx="8229600" cy="4975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5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0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Носовая полость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Извилистые носовые ходы, разделенные на две половины носовой перегородкой. Много мелких кровеносных сосудов, эпителиальные клетки покрыты ресничками и выделяют слизь.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 согревается, увлажняется, очищается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пыли ресничным эпителием. Железы слизистой выделяют бактерицидные вещества. В носовых ходах располагаются обонятельные рецепторы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27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1294</Words>
  <Application>Microsoft Office PowerPoint</Application>
  <PresentationFormat>Экран (4:3)</PresentationFormat>
  <Paragraphs>165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Дыхание</vt:lpstr>
      <vt:lpstr>Дыхание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дыхательной системы</vt:lpstr>
      <vt:lpstr>Презентация PowerPoint</vt:lpstr>
      <vt:lpstr>Функции носовой полости</vt:lpstr>
      <vt:lpstr>Органы дыхательной системы</vt:lpstr>
      <vt:lpstr>Презентация PowerPoint</vt:lpstr>
      <vt:lpstr>Органы дыхательной системы</vt:lpstr>
      <vt:lpstr>Презентация PowerPoint</vt:lpstr>
      <vt:lpstr>Презентация PowerPoint</vt:lpstr>
      <vt:lpstr>Органы дыхательной системы</vt:lpstr>
      <vt:lpstr>Презентация PowerPoint</vt:lpstr>
      <vt:lpstr>Органы дыхательной системы</vt:lpstr>
      <vt:lpstr>Трахея и бронхи – органы нижних дыхательных путей.</vt:lpstr>
      <vt:lpstr>Презентация PowerPoint</vt:lpstr>
      <vt:lpstr>Легкие занимают все свободное пространство в грудной полости. Расширенная часть легких прилегает к диафрагме. Общая поверхность легких 100 м2.</vt:lpstr>
      <vt:lpstr>Органы дыхательной системы</vt:lpstr>
      <vt:lpstr>Легкие человека состоят из мельчайших легочных пузырьков – альвеол.</vt:lpstr>
      <vt:lpstr>Презентация PowerPoint</vt:lpstr>
      <vt:lpstr>Презентация PowerPoint</vt:lpstr>
      <vt:lpstr>Внутреннее клеточное дыхание</vt:lpstr>
      <vt:lpstr>Презентация PowerPoint</vt:lpstr>
      <vt:lpstr>Презентация PowerPoint</vt:lpstr>
      <vt:lpstr>Количественные показатели дыхания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Дыхание организмов</dc:title>
  <dc:creator>ВитальГе</dc:creator>
  <cp:lastModifiedBy>Виталий</cp:lastModifiedBy>
  <cp:revision>74</cp:revision>
  <dcterms:modified xsi:type="dcterms:W3CDTF">2024-05-06T06:50:21Z</dcterms:modified>
</cp:coreProperties>
</file>