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2" r:id="rId12"/>
    <p:sldId id="269" r:id="rId13"/>
    <p:sldId id="270" r:id="rId14"/>
    <p:sldId id="271" r:id="rId15"/>
    <p:sldId id="272" r:id="rId16"/>
    <p:sldId id="281" r:id="rId17"/>
    <p:sldId id="273" r:id="rId18"/>
    <p:sldId id="274" r:id="rId19"/>
    <p:sldId id="275" r:id="rId20"/>
    <p:sldId id="277" r:id="rId21"/>
    <p:sldId id="276" r:id="rId22"/>
    <p:sldId id="280" r:id="rId23"/>
    <p:sldId id="279" r:id="rId24"/>
    <p:sldId id="25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A02"/>
    <a:srgbClr val="A88B3A"/>
    <a:srgbClr val="C0A148"/>
    <a:srgbClr val="6B4223"/>
    <a:srgbClr val="D09622"/>
    <a:srgbClr val="CC9900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86323" autoAdjust="0"/>
  </p:normalViewPr>
  <p:slideViewPr>
    <p:cSldViewPr>
      <p:cViewPr>
        <p:scale>
          <a:sx n="60" d="100"/>
          <a:sy n="60" d="100"/>
        </p:scale>
        <p:origin x="-159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6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Покупки. Финансовая грамотность</a:t>
            </a:r>
            <a:r>
              <a:rPr lang="en-US" b="1" dirty="0">
                <a:latin typeface="Monotype Corsiva" pitchFamily="66" charset="0"/>
              </a:rPr>
              <a:t>/</a:t>
            </a:r>
            <a:r>
              <a:rPr lang="en-US" b="1" dirty="0" smtClean="0">
                <a:latin typeface="Monotype Corsiva" pitchFamily="66" charset="0"/>
              </a:rPr>
              <a:t/>
            </a:r>
            <a:br>
              <a:rPr lang="en-US" b="1" dirty="0" smtClean="0">
                <a:latin typeface="Monotype Corsiva" pitchFamily="66" charset="0"/>
              </a:rPr>
            </a:br>
            <a:r>
              <a:rPr lang="en-US" b="1" dirty="0" smtClean="0">
                <a:latin typeface="Monotype Corsiva" pitchFamily="66" charset="0"/>
              </a:rPr>
              <a:t>Shopping. Financial Literacy</a:t>
            </a:r>
            <a:endParaRPr lang="en-US" b="1" dirty="0">
              <a:latin typeface="Monotype Corsiv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5108755"/>
            <a:ext cx="6400800" cy="835455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Урок-исследование, 10 класс</a:t>
            </a:r>
            <a:endParaRPr lang="en-US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82256" cy="3734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4039820"/>
            <a:ext cx="1267850" cy="1689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12490" y="6059069"/>
            <a:ext cx="664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Сенцова Оксана Ивановна, учитель иностранного языка МАОУ «Лицей №5», Камышловский городской округ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9540" y="2818180"/>
            <a:ext cx="6311466" cy="1014150"/>
          </a:xfrm>
          <a:ln w="38100">
            <a:solidFill>
              <a:srgbClr val="D09622"/>
            </a:solidFill>
          </a:ln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are your hopes for the future?</a:t>
            </a:r>
            <a:endParaRPr lang="en-US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577793"/>
            <a:ext cx="992583" cy="1323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01307" y="3887115"/>
            <a:ext cx="73033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I want to travel round the world and have an interesting life.</a:t>
            </a:r>
          </a:p>
          <a:p>
            <a:pPr marL="514350" indent="-514350" algn="just">
              <a:buAutoNum type="alphaLcParenR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I want to buy a nice house and a car, and have enough money to be comfortable.</a:t>
            </a:r>
          </a:p>
          <a:p>
            <a:pPr marL="514350" indent="-514350" algn="just">
              <a:buAutoNum type="alphaLcParenR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I just want to be happy – money isn’t really important.</a:t>
            </a:r>
            <a:endParaRPr lang="en-US" sz="2800" b="1" i="1" dirty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2050" name="Picture 2" descr="https://img.haikudeck.com/mg/VAS0w3Coty_1445488915734.jpg?rasterSignature=9c7be83791bd48e1bbe1ef960348d876&amp;theme=Five%20Seven%20Five&amp;imageFilter=fals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5"/>
          <a:stretch/>
        </p:blipFill>
        <p:spPr bwMode="auto">
          <a:xfrm>
            <a:off x="1701307" y="222195"/>
            <a:ext cx="3908924" cy="2406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87550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3188" y="237142"/>
            <a:ext cx="3817624" cy="1143000"/>
          </a:xfrm>
          <a:ln w="38100">
            <a:solidFill>
              <a:srgbClr val="D09622"/>
            </a:solidFill>
          </a:ln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Scores</a:t>
            </a:r>
            <a:endParaRPr lang="en-US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307757"/>
            <a:ext cx="992583" cy="1323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54795" y="2512770"/>
            <a:ext cx="5226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3600" b="1" i="1" dirty="0" smtClean="0">
                <a:solidFill>
                  <a:schemeClr val="bg1"/>
                </a:solidFill>
                <a:latin typeface="Bodoni MT" pitchFamily="18" charset="0"/>
              </a:rPr>
              <a:t> a: 3       b: 1      c: 2</a:t>
            </a:r>
          </a:p>
          <a:p>
            <a:pPr marL="342900" indent="-342900" algn="just">
              <a:buAutoNum type="arabicPeriod"/>
            </a:pPr>
            <a:r>
              <a:rPr lang="en-US" sz="3600" b="1" i="1" dirty="0" smtClean="0">
                <a:solidFill>
                  <a:schemeClr val="bg1"/>
                </a:solidFill>
                <a:latin typeface="Bodoni MT" pitchFamily="18" charset="0"/>
              </a:rPr>
              <a:t> a: 1       b: 3      c: 2</a:t>
            </a:r>
          </a:p>
          <a:p>
            <a:pPr marL="342900" indent="-342900" algn="just">
              <a:buAutoNum type="arabicPeriod"/>
            </a:pPr>
            <a:r>
              <a:rPr lang="en-US" sz="3600" b="1" i="1" dirty="0" smtClean="0">
                <a:solidFill>
                  <a:schemeClr val="bg1"/>
                </a:solidFill>
                <a:latin typeface="Bodoni MT" pitchFamily="18" charset="0"/>
              </a:rPr>
              <a:t> a: 2       b: 3      c: 1</a:t>
            </a:r>
          </a:p>
          <a:p>
            <a:pPr marL="342900" indent="-342900" algn="just">
              <a:buAutoNum type="arabicPeriod"/>
            </a:pPr>
            <a:r>
              <a:rPr lang="en-US" sz="3600" b="1" i="1" dirty="0" smtClean="0">
                <a:solidFill>
                  <a:schemeClr val="bg1"/>
                </a:solidFill>
                <a:latin typeface="Bodoni MT" pitchFamily="18" charset="0"/>
              </a:rPr>
              <a:t> a: 1       b: 2      c: 3</a:t>
            </a:r>
          </a:p>
          <a:p>
            <a:pPr marL="342900" indent="-342900" algn="just">
              <a:buAutoNum type="arabicPeriod"/>
            </a:pPr>
            <a:r>
              <a:rPr lang="en-US" sz="3600" b="1" i="1" dirty="0" smtClean="0">
                <a:solidFill>
                  <a:schemeClr val="bg1"/>
                </a:solidFill>
                <a:latin typeface="Bodoni MT" pitchFamily="18" charset="0"/>
              </a:rPr>
              <a:t> a: 2       b: 3      c: 1</a:t>
            </a:r>
          </a:p>
          <a:p>
            <a:pPr marL="342900" indent="-342900" algn="just">
              <a:buAutoNum type="arabicPeriod"/>
            </a:pPr>
            <a:r>
              <a:rPr lang="en-US" sz="3600" b="1" i="1" dirty="0" smtClean="0">
                <a:solidFill>
                  <a:schemeClr val="bg1"/>
                </a:solidFill>
                <a:latin typeface="Bodoni MT" pitchFamily="18" charset="0"/>
              </a:rPr>
              <a:t> a: 3       b: 1      c: 2</a:t>
            </a:r>
            <a:endParaRPr lang="en-US" sz="3600" b="1" i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212490" y="1293899"/>
            <a:ext cx="6719020" cy="11430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You a Saver or a Spender?</a:t>
            </a:r>
            <a:endParaRPr lang="en-US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2" t="4487" r="28347" b="21839"/>
          <a:stretch/>
        </p:blipFill>
        <p:spPr>
          <a:xfrm>
            <a:off x="6657762" y="3429000"/>
            <a:ext cx="2264501" cy="286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31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8357" y="464903"/>
            <a:ext cx="6260905" cy="837590"/>
          </a:xfrm>
          <a:ln w="38100">
            <a:solidFill>
              <a:srgbClr val="D09622"/>
            </a:solidFill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You a Saver or a Spender?</a:t>
            </a:r>
            <a:endParaRPr lang="en-US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81" y="222195"/>
            <a:ext cx="992583" cy="1323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281425" y="1901950"/>
            <a:ext cx="641360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6 – 9 You’re a saver. You’re good with money, but don’t forget to have some fun too.</a:t>
            </a:r>
          </a:p>
          <a:p>
            <a:pPr algn="just"/>
            <a:endParaRPr lang="en-US" sz="2800" b="1" i="1" dirty="0" smtClean="0">
              <a:solidFill>
                <a:schemeClr val="bg1"/>
              </a:solidFill>
              <a:latin typeface="Bodoni MT" pitchFamily="18" charset="0"/>
            </a:endParaRPr>
          </a:p>
          <a:p>
            <a:pPr algn="just"/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10 – 14 You’ve got a healthy attitude to money. You’re generous and balanced.</a:t>
            </a:r>
          </a:p>
          <a:p>
            <a:pPr algn="just"/>
            <a:endParaRPr lang="en-US" sz="2800" b="1" i="1" dirty="0" smtClean="0">
              <a:solidFill>
                <a:schemeClr val="bg1"/>
              </a:solidFill>
              <a:latin typeface="Bodoni MT" pitchFamily="18" charset="0"/>
            </a:endParaRPr>
          </a:p>
          <a:p>
            <a:pPr algn="just"/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15 – 18 You’re a big spender. You enjoy life to the maximum, but just remember: money doesn’t grow on trees.</a:t>
            </a:r>
            <a:endParaRPr lang="en-US" sz="2800" b="1" i="1" dirty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t="18319" r="59651" b="21562"/>
          <a:stretch/>
        </p:blipFill>
        <p:spPr bwMode="auto">
          <a:xfrm>
            <a:off x="1212490" y="5178868"/>
            <a:ext cx="916230" cy="1072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17349" r="52666" b="21229"/>
          <a:stretch/>
        </p:blipFill>
        <p:spPr bwMode="auto">
          <a:xfrm>
            <a:off x="1210581" y="2054655"/>
            <a:ext cx="918139" cy="976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3" t="16595" r="36386" b="21871"/>
          <a:stretch/>
        </p:blipFill>
        <p:spPr bwMode="auto">
          <a:xfrm>
            <a:off x="1168381" y="3772589"/>
            <a:ext cx="1080973" cy="721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52392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5195" y="222195"/>
            <a:ext cx="5039265" cy="1143000"/>
          </a:xfrm>
          <a:ln w="38100">
            <a:solidFill>
              <a:srgbClr val="D09622"/>
            </a:solidFill>
          </a:ln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Vocabulary</a:t>
            </a:r>
            <a:br>
              <a:rPr lang="en-US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Spending money</a:t>
            </a:r>
            <a:endParaRPr lang="en-US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215006"/>
            <a:ext cx="992583" cy="1323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90807" y="1443835"/>
            <a:ext cx="668565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1. </a:t>
            </a:r>
            <a:r>
              <a:rPr lang="en-US" sz="2800" b="1" i="1" u="sng" dirty="0" smtClean="0">
                <a:solidFill>
                  <a:schemeClr val="bg1"/>
                </a:solidFill>
                <a:latin typeface="Bodoni MT" pitchFamily="18" charset="0"/>
              </a:rPr>
              <a:t>What do you think teenagers in your country spend their money on? </a:t>
            </a: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Choose from the list.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Bodoni MT" pitchFamily="18" charset="0"/>
              </a:rPr>
              <a:t>c</a:t>
            </a: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lothes and accessories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Bodoni MT" pitchFamily="18" charset="0"/>
              </a:rPr>
              <a:t>s</a:t>
            </a: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upermarket shopping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eating out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Bodoni MT" pitchFamily="18" charset="0"/>
              </a:rPr>
              <a:t>m</a:t>
            </a: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obile phone cards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Bodoni MT" pitchFamily="18" charset="0"/>
              </a:rPr>
              <a:t>s</a:t>
            </a: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weets and snacks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Bodoni MT" pitchFamily="18" charset="0"/>
              </a:rPr>
              <a:t>r</a:t>
            </a: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ent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Bodoni MT" pitchFamily="18" charset="0"/>
              </a:rPr>
              <a:t>c</a:t>
            </a: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omputer games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Bodoni MT" pitchFamily="18" charset="0"/>
              </a:rPr>
              <a:t>g</a:t>
            </a: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oing out (cinema, concerts, sporting evens)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35" y="3609749"/>
            <a:ext cx="3283157" cy="1718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8413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1425" y="114734"/>
            <a:ext cx="4275740" cy="1023691"/>
          </a:xfrm>
          <a:ln w="38100">
            <a:solidFill>
              <a:srgbClr val="D09622"/>
            </a:solidFill>
          </a:ln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Vocabulary</a:t>
            </a:r>
            <a:br>
              <a:rPr lang="en-US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Spending money</a:t>
            </a:r>
            <a:endParaRPr lang="en-US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432" y="8583"/>
            <a:ext cx="872459" cy="1162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42595" y="1164134"/>
            <a:ext cx="775785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u="sng" dirty="0" smtClean="0">
                <a:solidFill>
                  <a:schemeClr val="bg1"/>
                </a:solidFill>
                <a:latin typeface="Bodoni MT" pitchFamily="18" charset="0"/>
              </a:rPr>
              <a:t>2. Complete with:</a:t>
            </a: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800" b="1" i="1" dirty="0" smtClean="0">
                <a:solidFill>
                  <a:schemeClr val="accent6"/>
                </a:solidFill>
                <a:latin typeface="Bodoni MT" pitchFamily="18" charset="0"/>
              </a:rPr>
              <a:t>waste, pay, cost, lend, borrow, save</a:t>
            </a: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. </a:t>
            </a:r>
            <a:r>
              <a:rPr lang="en-US" sz="2800" b="1" i="1" u="sng" dirty="0" smtClean="0">
                <a:solidFill>
                  <a:schemeClr val="bg1"/>
                </a:solidFill>
                <a:latin typeface="Bodoni MT" pitchFamily="18" charset="0"/>
              </a:rPr>
              <a:t>Answer the questions about yourself.</a:t>
            </a:r>
          </a:p>
          <a:p>
            <a:pPr marL="514350" indent="-514350" algn="just">
              <a:buAutoNum type="arabicPeriod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How do you … for things you buy: in cash, by cheque or by credit card?</a:t>
            </a:r>
          </a:p>
          <a:p>
            <a:pPr marL="514350" indent="-514350" algn="just">
              <a:buAutoNum type="arabicPeriod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Do you ever … money to your friends?</a:t>
            </a:r>
          </a:p>
          <a:p>
            <a:pPr marL="514350" indent="-514350" algn="just">
              <a:buAutoNum type="arabicPeriod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Do you ever … money from your friends?</a:t>
            </a:r>
          </a:p>
          <a:p>
            <a:pPr marL="514350" indent="-514350" algn="just">
              <a:buAutoNum type="arabicPeriod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Do you … up buy something you want, e.g. a new bike?</a:t>
            </a:r>
          </a:p>
          <a:p>
            <a:pPr marL="514350" indent="-514350" algn="just">
              <a:buAutoNum type="arabicPeriod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Do you think teenagers … their money on things they don’t really need?</a:t>
            </a:r>
          </a:p>
          <a:p>
            <a:pPr marL="514350" indent="-514350" algn="just">
              <a:buAutoNum type="arabicPeriod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Which of the things you buy … a lot and which are reasonably priced?</a:t>
            </a:r>
          </a:p>
        </p:txBody>
      </p:sp>
    </p:spTree>
    <p:extLst>
      <p:ext uri="{BB962C8B-B14F-4D97-AF65-F5344CB8AC3E}">
        <p14:creationId xmlns:p14="http://schemas.microsoft.com/office/powerpoint/2010/main" val="4029265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0115" y="1752125"/>
            <a:ext cx="3089666" cy="1143000"/>
          </a:xfrm>
          <a:ln w="38100">
            <a:solidFill>
              <a:srgbClr val="D09622"/>
            </a:solidFill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Speaking</a:t>
            </a:r>
            <a:endParaRPr lang="en-US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283298"/>
            <a:ext cx="992583" cy="1323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70605" y="3276295"/>
            <a:ext cx="66856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u="sng" dirty="0" smtClean="0">
                <a:solidFill>
                  <a:schemeClr val="bg1"/>
                </a:solidFill>
                <a:latin typeface="Bodoni MT" pitchFamily="18" charset="0"/>
              </a:rPr>
              <a:t>3. Work in pairs. Discuss the questions.</a:t>
            </a:r>
          </a:p>
          <a:p>
            <a:pPr algn="just"/>
            <a:endParaRPr lang="en-US" sz="2800" b="1" i="1" dirty="0" smtClean="0">
              <a:solidFill>
                <a:schemeClr val="bg1"/>
              </a:solidFill>
              <a:latin typeface="Bodoni MT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Bodoni MT" pitchFamily="18" charset="0"/>
              </a:rPr>
              <a:t>h</a:t>
            </a: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ow much money you get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Bodoni MT" pitchFamily="18" charset="0"/>
              </a:rPr>
              <a:t>w</a:t>
            </a: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here you get your money from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Bodoni MT" pitchFamily="18" charset="0"/>
              </a:rPr>
              <a:t>w</a:t>
            </a: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hat you spend your money on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Bodoni MT" pitchFamily="18" charset="0"/>
              </a:rPr>
              <a:t>w</a:t>
            </a: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hether you are good with money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t="17888" r="41717" b="20474"/>
          <a:stretch/>
        </p:blipFill>
        <p:spPr bwMode="auto">
          <a:xfrm>
            <a:off x="1432667" y="222195"/>
            <a:ext cx="3359510" cy="2683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78513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62741" y="187143"/>
            <a:ext cx="3089666" cy="1143000"/>
          </a:xfrm>
          <a:ln w="38100">
            <a:solidFill>
              <a:srgbClr val="D09622"/>
            </a:solidFill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Reading</a:t>
            </a:r>
            <a:endParaRPr lang="en-US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249556"/>
            <a:ext cx="992583" cy="1323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12490" y="1572562"/>
            <a:ext cx="7193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4. </a:t>
            </a:r>
            <a:r>
              <a:rPr lang="en-US" sz="2800" b="1" i="1" u="sng" dirty="0" smtClean="0">
                <a:solidFill>
                  <a:schemeClr val="bg1"/>
                </a:solidFill>
                <a:latin typeface="Bodoni MT" pitchFamily="18" charset="0"/>
              </a:rPr>
              <a:t>What do you think British teenagers spend their money on? </a:t>
            </a: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Read to find out.</a:t>
            </a:r>
          </a:p>
          <a:p>
            <a:pPr algn="just"/>
            <a:endParaRPr lang="en-US" sz="2800" b="1" i="1" dirty="0" smtClean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1" t="17509" r="48867" b="14171"/>
          <a:stretch/>
        </p:blipFill>
        <p:spPr bwMode="auto">
          <a:xfrm>
            <a:off x="1670604" y="2665475"/>
            <a:ext cx="2595985" cy="3673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5305686" y="2650814"/>
            <a:ext cx="2816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p. 28, ex. 2, 3 </a:t>
            </a:r>
          </a:p>
          <a:p>
            <a:pPr algn="just"/>
            <a:endParaRPr lang="en-US" sz="2800" b="1" i="1" dirty="0" smtClean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22521" r="31582" b="46602"/>
          <a:stretch/>
        </p:blipFill>
        <p:spPr bwMode="auto">
          <a:xfrm>
            <a:off x="5312803" y="3356485"/>
            <a:ext cx="2809585" cy="2982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76889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08475" y="140899"/>
            <a:ext cx="3817625" cy="1203591"/>
          </a:xfrm>
          <a:ln w="38100">
            <a:solidFill>
              <a:srgbClr val="D09622"/>
            </a:solidFill>
          </a:ln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 Money Buy Happiness?</a:t>
            </a:r>
            <a:endParaRPr lang="en-US" sz="26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57" y="665744"/>
            <a:ext cx="992583" cy="1323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12490" y="1425785"/>
            <a:ext cx="76352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                           </a:t>
            </a:r>
            <a:r>
              <a:rPr lang="en-US" sz="2400" b="1" i="1" dirty="0" smtClean="0">
                <a:solidFill>
                  <a:schemeClr val="bg1"/>
                </a:solidFill>
                <a:latin typeface="Bodoni MT" pitchFamily="18" charset="0"/>
              </a:rPr>
              <a:t>BEFORE WATCHING</a:t>
            </a:r>
          </a:p>
          <a:p>
            <a:pPr algn="just"/>
            <a:r>
              <a:rPr lang="en-US" sz="2800" b="1" i="1" u="sng" dirty="0" smtClean="0">
                <a:solidFill>
                  <a:schemeClr val="bg1"/>
                </a:solidFill>
                <a:latin typeface="Bodoni MT" pitchFamily="18" charset="0"/>
              </a:rPr>
              <a:t>5. Discuss the questions.</a:t>
            </a:r>
          </a:p>
          <a:p>
            <a:pPr algn="just"/>
            <a:endParaRPr lang="en-US" sz="2800" b="1" i="1" dirty="0" smtClean="0">
              <a:solidFill>
                <a:schemeClr val="bg1"/>
              </a:solidFill>
              <a:latin typeface="Bodoni MT" pitchFamily="18" charset="0"/>
            </a:endParaRPr>
          </a:p>
          <a:p>
            <a:pPr marL="514350" indent="-514350" algn="just">
              <a:buAutoNum type="arabicPeriod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Do you believe that money can buy happiness?</a:t>
            </a:r>
          </a:p>
          <a:p>
            <a:pPr marL="514350" indent="-514350" algn="just">
              <a:buAutoNum type="arabicPeriod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How much money would you need to make to live comfortably in your culture?</a:t>
            </a:r>
          </a:p>
          <a:p>
            <a:pPr marL="514350" indent="-514350" algn="just">
              <a:buAutoNum type="arabicPeriod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What kinds of things do people with a lot of money buy?</a:t>
            </a:r>
          </a:p>
          <a:p>
            <a:pPr marL="514350" indent="-514350" algn="just">
              <a:buAutoNum type="arabicPeriod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What kinds of things would you spend extra money on? Why?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8" t="46983" r="21803" b="13362"/>
          <a:stretch/>
        </p:blipFill>
        <p:spPr bwMode="auto">
          <a:xfrm>
            <a:off x="1212490" y="886383"/>
            <a:ext cx="2290575" cy="881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56704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955" y="349001"/>
            <a:ext cx="992583" cy="1323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8" t="34052" r="37653" b="26293"/>
          <a:stretch/>
        </p:blipFill>
        <p:spPr bwMode="auto">
          <a:xfrm>
            <a:off x="1337517" y="1291130"/>
            <a:ext cx="6406120" cy="3587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1319006" y="5089816"/>
            <a:ext cx="7635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chemeClr val="bg1"/>
                </a:solidFill>
                <a:latin typeface="Bodoni MT" pitchFamily="18" charset="0"/>
              </a:rPr>
              <a:t>Ссылка на видео:</a:t>
            </a:r>
          </a:p>
          <a:p>
            <a:r>
              <a:rPr lang="en-US" sz="2800" b="1" i="1" dirty="0">
                <a:solidFill>
                  <a:srgbClr val="0070C0"/>
                </a:solidFill>
                <a:latin typeface="Bodoni MT" pitchFamily="18" charset="0"/>
              </a:rPr>
              <a:t>https://www.youtube.com/watch?v=JSIkdWxotKw&amp;t=5s </a:t>
            </a:r>
            <a:r>
              <a:rPr lang="ru-RU" sz="2800" b="1" i="1" dirty="0" smtClean="0">
                <a:solidFill>
                  <a:srgbClr val="0070C0"/>
                </a:solidFill>
                <a:latin typeface="Bodoni MT" pitchFamily="18" charset="0"/>
              </a:rPr>
              <a:t> 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733118" y="222195"/>
            <a:ext cx="5614917" cy="942129"/>
          </a:xfrm>
          <a:ln w="38100">
            <a:solidFill>
              <a:srgbClr val="D09622"/>
            </a:solidFill>
          </a:ln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 Money Buy Happiness?</a:t>
            </a:r>
            <a:endParaRPr lang="en-US" sz="26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97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1" y="222195"/>
            <a:ext cx="5344674" cy="990295"/>
          </a:xfrm>
          <a:ln w="38100">
            <a:solidFill>
              <a:srgbClr val="D09622"/>
            </a:solidFill>
          </a:ln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 Money B</a:t>
            </a:r>
            <a:r>
              <a:rPr lang="en-US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 Happiness?</a:t>
            </a:r>
            <a:endParaRPr lang="en-US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332" y="222195"/>
            <a:ext cx="992583" cy="1323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43564" y="1291130"/>
            <a:ext cx="75207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                       WHILE WATCHING</a:t>
            </a:r>
            <a:endParaRPr lang="en-US" sz="2800" b="1" i="1" dirty="0">
              <a:solidFill>
                <a:schemeClr val="bg1"/>
              </a:solidFill>
              <a:latin typeface="Bodoni MT" pitchFamily="18" charset="0"/>
            </a:endParaRPr>
          </a:p>
          <a:p>
            <a:pPr algn="just"/>
            <a:r>
              <a:rPr lang="en-US" sz="2800" b="1" i="1" u="sng" dirty="0" smtClean="0">
                <a:solidFill>
                  <a:schemeClr val="bg1"/>
                </a:solidFill>
                <a:latin typeface="Bodoni MT" pitchFamily="18" charset="0"/>
              </a:rPr>
              <a:t>6. Complete the sentences.</a:t>
            </a:r>
            <a:endParaRPr lang="en-US" sz="2800" b="1" i="1" u="sng" dirty="0">
              <a:solidFill>
                <a:schemeClr val="bg1"/>
              </a:solidFill>
              <a:latin typeface="Bodoni MT" pitchFamily="18" charset="0"/>
            </a:endParaRPr>
          </a:p>
          <a:p>
            <a:pPr algn="just"/>
            <a:r>
              <a:rPr lang="en-US" sz="2800" b="1" i="1" dirty="0">
                <a:solidFill>
                  <a:schemeClr val="bg1"/>
                </a:solidFill>
                <a:latin typeface="Bodoni MT" pitchFamily="18" charset="0"/>
              </a:rPr>
              <a:t>1.	Humans are very … … .</a:t>
            </a:r>
          </a:p>
          <a:p>
            <a:pPr algn="just"/>
            <a:r>
              <a:rPr lang="en-US" sz="2800" b="1" i="1" dirty="0">
                <a:solidFill>
                  <a:schemeClr val="bg1"/>
                </a:solidFill>
                <a:latin typeface="Bodoni MT" pitchFamily="18" charset="0"/>
              </a:rPr>
              <a:t>2.	Well, … … …  that the problem may actually be in the way we spend money.</a:t>
            </a:r>
          </a:p>
          <a:p>
            <a:pPr algn="just"/>
            <a:r>
              <a:rPr lang="en-US" sz="2800" b="1" i="1" dirty="0">
                <a:solidFill>
                  <a:schemeClr val="bg1"/>
                </a:solidFill>
                <a:latin typeface="Bodoni MT" pitchFamily="18" charset="0"/>
              </a:rPr>
              <a:t>3.	The same principle has been tested on … … …  as well.</a:t>
            </a:r>
          </a:p>
          <a:p>
            <a:pPr algn="just"/>
            <a:r>
              <a:rPr lang="en-US" sz="2800" b="1" i="1" dirty="0">
                <a:solidFill>
                  <a:schemeClr val="bg1"/>
                </a:solidFill>
                <a:latin typeface="Bodoni MT" pitchFamily="18" charset="0"/>
              </a:rPr>
              <a:t>4.	This has been seen in both … … … … .</a:t>
            </a:r>
          </a:p>
          <a:p>
            <a:pPr algn="just"/>
            <a:r>
              <a:rPr lang="en-US" sz="2800" b="1" i="1" dirty="0">
                <a:solidFill>
                  <a:schemeClr val="bg1"/>
                </a:solidFill>
                <a:latin typeface="Bodoni MT" pitchFamily="18" charset="0"/>
              </a:rPr>
              <a:t>5.	… … … … …  are even detectable at the neural level.</a:t>
            </a:r>
          </a:p>
          <a:p>
            <a:pPr algn="just"/>
            <a:r>
              <a:rPr lang="en-US" sz="2800" b="1" i="1" dirty="0">
                <a:solidFill>
                  <a:schemeClr val="bg1"/>
                </a:solidFill>
                <a:latin typeface="Bodoni MT" pitchFamily="18" charset="0"/>
              </a:rPr>
              <a:t>6.	</a:t>
            </a: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Travel</a:t>
            </a:r>
            <a:r>
              <a:rPr lang="en-US" sz="2800" b="1" i="1" dirty="0">
                <a:solidFill>
                  <a:schemeClr val="bg1"/>
                </a:solidFill>
                <a:latin typeface="Bodoni MT" pitchFamily="18" charset="0"/>
              </a:rPr>
              <a:t>l</a:t>
            </a: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ing </a:t>
            </a:r>
            <a:r>
              <a:rPr lang="en-US" sz="2800" b="1" i="1" dirty="0">
                <a:solidFill>
                  <a:schemeClr val="bg1"/>
                </a:solidFill>
                <a:latin typeface="Bodoni MT" pitchFamily="18" charset="0"/>
              </a:rPr>
              <a:t>or going to an event is … … … … …  of people in the long run</a:t>
            </a: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.</a:t>
            </a:r>
            <a:endParaRPr lang="en-US" sz="2800" b="1" i="1" dirty="0">
              <a:solidFill>
                <a:schemeClr val="bg1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77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1131"/>
            <a:ext cx="8229600" cy="490909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38" y="1383673"/>
            <a:ext cx="1006807" cy="1341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96260" y="2054655"/>
            <a:ext cx="8704185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dwardian Script ITC" pitchFamily="66" charset="0"/>
                <a:ea typeface="Batang" pitchFamily="18" charset="-127"/>
              </a:rPr>
              <a:t>Words of Wisdom</a:t>
            </a:r>
          </a:p>
          <a:p>
            <a:pPr algn="ctr"/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doni MT" pitchFamily="18" charset="0"/>
                <a:ea typeface="Batang" pitchFamily="18" charset="-127"/>
              </a:rPr>
              <a:t>The art is not in making money, but in keeping it.</a:t>
            </a:r>
          </a:p>
          <a:p>
            <a:pPr algn="r"/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doni MT" pitchFamily="18" charset="0"/>
                <a:ea typeface="Batang" pitchFamily="18" charset="-127"/>
              </a:rPr>
              <a:t>(Author unknown)</a:t>
            </a:r>
            <a:endParaRPr lang="ru-RU" sz="44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5" y="4345229"/>
            <a:ext cx="2585709" cy="2161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70" y="4951497"/>
            <a:ext cx="1939876" cy="1623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5195" y="374900"/>
            <a:ext cx="5497380" cy="991697"/>
          </a:xfrm>
          <a:ln w="38100">
            <a:solidFill>
              <a:srgbClr val="D09622"/>
            </a:solidFill>
          </a:ln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 Money Buy Happiness?</a:t>
            </a:r>
            <a:endParaRPr lang="en-US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349001"/>
            <a:ext cx="992583" cy="1323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517899" y="1443841"/>
            <a:ext cx="71771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                       AFTER WATCHING</a:t>
            </a:r>
            <a:endParaRPr lang="en-US" sz="2800" b="1" i="1" dirty="0">
              <a:solidFill>
                <a:schemeClr val="bg1"/>
              </a:solidFill>
              <a:latin typeface="Bodoni MT" pitchFamily="18" charset="0"/>
            </a:endParaRPr>
          </a:p>
          <a:p>
            <a:pPr algn="just"/>
            <a:r>
              <a:rPr lang="en-US" sz="2800" b="1" i="1" u="sng" dirty="0" smtClean="0">
                <a:solidFill>
                  <a:schemeClr val="bg1"/>
                </a:solidFill>
                <a:latin typeface="Bodoni MT" pitchFamily="18" charset="0"/>
              </a:rPr>
              <a:t>7. Answer the questions. </a:t>
            </a:r>
          </a:p>
          <a:p>
            <a:pPr algn="just"/>
            <a:r>
              <a:rPr lang="en-US" sz="2800" b="1" i="1" dirty="0">
                <a:solidFill>
                  <a:schemeClr val="bg1"/>
                </a:solidFill>
                <a:latin typeface="Bodoni MT" pitchFamily="18" charset="0"/>
              </a:rPr>
              <a:t>1.	Do you agree with the idea that how you spend your money can increase your happiness?</a:t>
            </a:r>
          </a:p>
          <a:p>
            <a:pPr algn="just"/>
            <a:r>
              <a:rPr lang="en-US" sz="2800" b="1" i="1" dirty="0">
                <a:solidFill>
                  <a:schemeClr val="bg1"/>
                </a:solidFill>
                <a:latin typeface="Bodoni MT" pitchFamily="18" charset="0"/>
              </a:rPr>
              <a:t>2.	Do you agree that people should spend more money on travel and experiences than material things?</a:t>
            </a:r>
          </a:p>
          <a:p>
            <a:pPr algn="just"/>
            <a:r>
              <a:rPr lang="en-US" sz="2800" b="1" i="1" dirty="0">
                <a:solidFill>
                  <a:schemeClr val="bg1"/>
                </a:solidFill>
                <a:latin typeface="Bodoni MT" pitchFamily="18" charset="0"/>
              </a:rPr>
              <a:t>3.	If you had the choice of an amazing trip or an amazing car, what would you choose? Why</a:t>
            </a: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?</a:t>
            </a:r>
            <a:endParaRPr lang="en-US" sz="2800" b="1" i="1" dirty="0">
              <a:solidFill>
                <a:schemeClr val="bg1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84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90" y="364954"/>
            <a:ext cx="992583" cy="1323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Овал 4"/>
          <p:cNvSpPr/>
          <p:nvPr/>
        </p:nvSpPr>
        <p:spPr>
          <a:xfrm>
            <a:off x="1487889" y="222195"/>
            <a:ext cx="4030352" cy="2394740"/>
          </a:xfrm>
          <a:prstGeom prst="ellipse">
            <a:avLst/>
          </a:prstGeom>
          <a:noFill/>
          <a:ln>
            <a:solidFill>
              <a:srgbClr val="FE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44391" y="450069"/>
            <a:ext cx="33549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Тема: «Покупки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. Финансовая 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грамотность»</a:t>
            </a:r>
            <a:r>
              <a:rPr lang="en-US" sz="2400" b="1" dirty="0" smtClean="0">
                <a:solidFill>
                  <a:schemeClr val="bg1"/>
                </a:solidFill>
                <a:latin typeface="Monotype Corsiva" pitchFamily="66" charset="0"/>
              </a:rPr>
              <a:t>/</a:t>
            </a:r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«</a:t>
            </a:r>
            <a:r>
              <a:rPr lang="en-US" sz="2400" b="1" dirty="0" smtClean="0">
                <a:solidFill>
                  <a:schemeClr val="bg1"/>
                </a:solidFill>
                <a:latin typeface="Monotype Corsiva" pitchFamily="66" charset="0"/>
              </a:rPr>
              <a:t>Shopping</a:t>
            </a:r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. Financial </a:t>
            </a:r>
            <a:r>
              <a:rPr lang="en-US" sz="2400" b="1" dirty="0" smtClean="0">
                <a:solidFill>
                  <a:schemeClr val="bg1"/>
                </a:solidFill>
                <a:latin typeface="Monotype Corsiva" pitchFamily="66" charset="0"/>
              </a:rPr>
              <a:t>Literacy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2099736">
            <a:off x="5690412" y="2372317"/>
            <a:ext cx="425455" cy="286473"/>
          </a:xfrm>
          <a:prstGeom prst="rightArrow">
            <a:avLst/>
          </a:prstGeom>
          <a:solidFill>
            <a:srgbClr val="FEAA02"/>
          </a:solidFill>
          <a:ln>
            <a:solidFill>
              <a:srgbClr val="FE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961181" y="2970885"/>
            <a:ext cx="4680388" cy="523220"/>
          </a:xfrm>
          <a:prstGeom prst="rect">
            <a:avLst/>
          </a:prstGeom>
          <a:noFill/>
          <a:ln>
            <a:solidFill>
              <a:srgbClr val="FEAA0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Гипотеза, Цель, Задачи</a:t>
            </a:r>
            <a:endParaRPr lang="ru-RU" sz="2800" dirty="0"/>
          </a:p>
        </p:txBody>
      </p:sp>
      <p:sp>
        <p:nvSpPr>
          <p:cNvPr id="13" name="Стрелка вправо 12"/>
          <p:cNvSpPr/>
          <p:nvPr/>
        </p:nvSpPr>
        <p:spPr>
          <a:xfrm rot="8724609">
            <a:off x="5578019" y="3919425"/>
            <a:ext cx="425455" cy="343077"/>
          </a:xfrm>
          <a:prstGeom prst="rightArrow">
            <a:avLst/>
          </a:prstGeom>
          <a:solidFill>
            <a:srgbClr val="FEAA02"/>
          </a:solidFill>
          <a:ln>
            <a:solidFill>
              <a:srgbClr val="FE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26483" y="4039820"/>
            <a:ext cx="4030352" cy="2394740"/>
          </a:xfrm>
          <a:prstGeom prst="ellipse">
            <a:avLst/>
          </a:prstGeom>
          <a:noFill/>
          <a:ln>
            <a:solidFill>
              <a:srgbClr val="FE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951507" y="4125687"/>
            <a:ext cx="33549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Обсуждение,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Выводы,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(включая результаты опроса)</a:t>
            </a:r>
            <a:endParaRPr lang="en-US" sz="24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Рекомендации</a:t>
            </a:r>
            <a:r>
              <a:rPr lang="en-US" sz="2400" b="1" dirty="0" smtClean="0">
                <a:solidFill>
                  <a:schemeClr val="bg1"/>
                </a:solidFill>
                <a:latin typeface="Monotype Corsiva" pitchFamily="66" charset="0"/>
              </a:rPr>
              <a:t> (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на будущее)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32" y="4352946"/>
            <a:ext cx="2597780" cy="1948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18" y="3134988"/>
            <a:ext cx="759462" cy="1114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Стрелка вправо 15"/>
          <p:cNvSpPr/>
          <p:nvPr/>
        </p:nvSpPr>
        <p:spPr>
          <a:xfrm rot="16200000">
            <a:off x="3051934" y="3140840"/>
            <a:ext cx="425455" cy="343077"/>
          </a:xfrm>
          <a:prstGeom prst="rightArrow">
            <a:avLst/>
          </a:prstGeom>
          <a:solidFill>
            <a:srgbClr val="FEAA02"/>
          </a:solidFill>
          <a:ln>
            <a:solidFill>
              <a:srgbClr val="FE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198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0605" y="374900"/>
            <a:ext cx="4733855" cy="940771"/>
          </a:xfrm>
          <a:ln w="38100">
            <a:solidFill>
              <a:srgbClr val="D09622"/>
            </a:solidFill>
          </a:ln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Homework</a:t>
            </a:r>
            <a:endParaRPr lang="en-US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19812" y="1777662"/>
            <a:ext cx="7329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Bodoni MT" pitchFamily="18" charset="0"/>
              </a:rPr>
              <a:t>Writing</a:t>
            </a:r>
          </a:p>
          <a:p>
            <a:pPr algn="ctr"/>
            <a:r>
              <a:rPr lang="ru-RU" sz="3200" b="1" i="1" u="sng" dirty="0">
                <a:solidFill>
                  <a:schemeClr val="bg1"/>
                </a:solidFill>
                <a:latin typeface="Bodoni MT" pitchFamily="18" charset="0"/>
              </a:rPr>
              <a:t>«</a:t>
            </a:r>
            <a:r>
              <a:rPr lang="en-US" sz="3200" b="1" i="1" u="sng" dirty="0">
                <a:solidFill>
                  <a:schemeClr val="bg1"/>
                </a:solidFill>
                <a:latin typeface="Bodoni MT" pitchFamily="18" charset="0"/>
              </a:rPr>
              <a:t>What Is Financial Literacy and Why Is It Important?</a:t>
            </a:r>
            <a:r>
              <a:rPr lang="ru-RU" sz="3200" b="1" i="1" u="sng" dirty="0">
                <a:solidFill>
                  <a:schemeClr val="bg1"/>
                </a:solidFill>
                <a:latin typeface="Bodoni MT" pitchFamily="18" charset="0"/>
              </a:rPr>
              <a:t>»</a:t>
            </a:r>
            <a:endParaRPr lang="en-US" sz="3200" b="1" i="1" u="sng" dirty="0">
              <a:solidFill>
                <a:schemeClr val="bg1"/>
              </a:solidFill>
              <a:latin typeface="Bodoni MT" pitchFamily="18" charset="0"/>
            </a:endParaRPr>
          </a:p>
          <a:p>
            <a:r>
              <a:rPr lang="en-US" sz="3200" b="1" i="1" dirty="0" smtClean="0">
                <a:solidFill>
                  <a:schemeClr val="bg1"/>
                </a:solidFill>
                <a:latin typeface="Bodoni MT" pitchFamily="18" charset="0"/>
              </a:rPr>
              <a:t>What is your opinion?</a:t>
            </a:r>
          </a:p>
          <a:p>
            <a:r>
              <a:rPr lang="en-US" sz="3200" b="1" i="1" dirty="0" smtClean="0">
                <a:solidFill>
                  <a:schemeClr val="bg1"/>
                </a:solidFill>
                <a:latin typeface="Bodoni MT" pitchFamily="18" charset="0"/>
              </a:rPr>
              <a:t>Write 150-200 words</a:t>
            </a:r>
            <a:endParaRPr lang="ru-RU" sz="3200" b="1" i="1" dirty="0" smtClean="0">
              <a:solidFill>
                <a:schemeClr val="bg1"/>
              </a:solidFill>
              <a:latin typeface="Bodoni MT" pitchFamily="18" charset="0"/>
            </a:endParaRPr>
          </a:p>
          <a:p>
            <a:r>
              <a:rPr lang="ru-RU" sz="3200" b="1" i="1" dirty="0" smtClean="0">
                <a:solidFill>
                  <a:schemeClr val="bg1"/>
                </a:solidFill>
                <a:latin typeface="Bodoni MT" pitchFamily="18" charset="0"/>
              </a:rPr>
              <a:t>(</a:t>
            </a:r>
            <a:r>
              <a:rPr lang="en-US" sz="3200" b="1" i="1" dirty="0" smtClean="0">
                <a:solidFill>
                  <a:schemeClr val="bg1"/>
                </a:solidFill>
                <a:latin typeface="Bodoni MT" pitchFamily="18" charset="0"/>
              </a:rPr>
              <a:t>make an introduce, </a:t>
            </a:r>
          </a:p>
          <a:p>
            <a:r>
              <a:rPr lang="en-US" sz="3200" b="1" i="1" dirty="0" smtClean="0">
                <a:solidFill>
                  <a:schemeClr val="bg1"/>
                </a:solidFill>
                <a:latin typeface="Bodoni MT" pitchFamily="18" charset="0"/>
              </a:rPr>
              <a:t>express your personal </a:t>
            </a:r>
          </a:p>
          <a:p>
            <a:r>
              <a:rPr lang="en-US" sz="3200" b="1" i="1" dirty="0" smtClean="0">
                <a:solidFill>
                  <a:schemeClr val="bg1"/>
                </a:solidFill>
                <a:latin typeface="Bodoni MT" pitchFamily="18" charset="0"/>
              </a:rPr>
              <a:t>opinion, make </a:t>
            </a:r>
          </a:p>
          <a:p>
            <a:r>
              <a:rPr lang="en-US" sz="3200" b="1" i="1" dirty="0" smtClean="0">
                <a:solidFill>
                  <a:schemeClr val="bg1"/>
                </a:solidFill>
                <a:latin typeface="Bodoni MT" pitchFamily="18" charset="0"/>
              </a:rPr>
              <a:t>a conclusion)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538" y="412251"/>
            <a:ext cx="992583" cy="1323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1125" y="4106287"/>
            <a:ext cx="3049282" cy="2140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3218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08475" y="563942"/>
            <a:ext cx="3664920" cy="940771"/>
          </a:xfrm>
          <a:ln w="38100">
            <a:solidFill>
              <a:srgbClr val="D09622"/>
            </a:solidFill>
          </a:ln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Summarizing the results of the lesson</a:t>
            </a:r>
            <a:endParaRPr lang="en-US" sz="2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333" y="181707"/>
            <a:ext cx="992583" cy="1323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197655" y="1901950"/>
            <a:ext cx="54973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What new information have you learned at the lesson?</a:t>
            </a:r>
          </a:p>
          <a:p>
            <a:pPr marL="514350" indent="-514350" algn="just">
              <a:buAutoNum type="arabicPeriod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What was the most interesting</a:t>
            </a:r>
            <a:r>
              <a:rPr lang="ru-RU" sz="2800" b="1" i="1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and useful to you at the lesson?</a:t>
            </a:r>
          </a:p>
          <a:p>
            <a:pPr marL="514350" indent="-514350" algn="just">
              <a:buAutoNum type="arabicPeriod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Did you have any difficulties?</a:t>
            </a:r>
          </a:p>
          <a:p>
            <a:pPr marL="514350" indent="-514350" algn="just">
              <a:buAutoNum type="arabicPeriod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How did you feel at the lesson? </a:t>
            </a:r>
            <a:endParaRPr lang="en-US" sz="2800" b="1" i="1" u="sng" dirty="0" smtClean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9" t="16595" r="39333" b="20690"/>
          <a:stretch/>
        </p:blipFill>
        <p:spPr bwMode="auto">
          <a:xfrm>
            <a:off x="1479537" y="181707"/>
            <a:ext cx="1994900" cy="1553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2" t="19073" r="48425" b="14117"/>
          <a:stretch/>
        </p:blipFill>
        <p:spPr bwMode="auto">
          <a:xfrm>
            <a:off x="1670605" y="2179261"/>
            <a:ext cx="950727" cy="140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3" t="29125" r="55574" b="26831"/>
          <a:stretch/>
        </p:blipFill>
        <p:spPr bwMode="auto">
          <a:xfrm>
            <a:off x="1670605" y="4102552"/>
            <a:ext cx="916611" cy="153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963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3555" y="5108755"/>
            <a:ext cx="7167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Bodoni MT" pitchFamily="18" charset="0"/>
              </a:rPr>
              <a:t>Thank you for your attention!!!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532" y="4883815"/>
            <a:ext cx="992583" cy="1323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9" t="17349" r="37521" b="21833"/>
          <a:stretch/>
        </p:blipFill>
        <p:spPr bwMode="auto">
          <a:xfrm>
            <a:off x="0" y="1222969"/>
            <a:ext cx="4956909" cy="3304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t="17995" r="50848" b="25700"/>
          <a:stretch/>
        </p:blipFill>
        <p:spPr bwMode="auto">
          <a:xfrm>
            <a:off x="4956909" y="1222969"/>
            <a:ext cx="4187091" cy="3304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3525" y="335486"/>
            <a:ext cx="6108199" cy="1029520"/>
          </a:xfrm>
          <a:ln w="38100">
            <a:solidFill>
              <a:srgbClr val="D09622"/>
            </a:solidFill>
          </a:ln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1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*Методологические аспекты урока</a:t>
            </a:r>
            <a:br>
              <a:rPr lang="ru-RU" sz="31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600" b="1" i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обсуждение совместно с обучающимися</a:t>
            </a:r>
            <a:r>
              <a:rPr lang="en-US" b="1" dirty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Monotype Corsiva" pitchFamily="66" charset="0"/>
              </a:rPr>
            </a:br>
            <a:endParaRPr lang="en-US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212" y="243285"/>
            <a:ext cx="857391" cy="1142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892245" y="2512770"/>
            <a:ext cx="4243080" cy="2233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3640" y="1749244"/>
            <a:ext cx="2750832" cy="954107"/>
          </a:xfrm>
          <a:prstGeom prst="rect">
            <a:avLst/>
          </a:prstGeom>
          <a:noFill/>
          <a:ln>
            <a:solidFill>
              <a:srgbClr val="FEAA0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1. Актуальность темы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2892246" y="2970885"/>
            <a:ext cx="4030352" cy="2394740"/>
          </a:xfrm>
          <a:prstGeom prst="ellipse">
            <a:avLst/>
          </a:prstGeom>
          <a:noFill/>
          <a:ln>
            <a:solidFill>
              <a:srgbClr val="FE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64422" y="3057301"/>
            <a:ext cx="228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u="sng" dirty="0">
                <a:solidFill>
                  <a:prstClr val="white"/>
                </a:solidFill>
                <a:latin typeface="Monotype Corsiva" pitchFamily="66" charset="0"/>
              </a:rPr>
              <a:t>Тема: </a:t>
            </a:r>
            <a:r>
              <a:rPr lang="ru-RU" sz="2400" b="1" dirty="0">
                <a:solidFill>
                  <a:prstClr val="white"/>
                </a:solidFill>
                <a:latin typeface="Monotype Corsiva" pitchFamily="66" charset="0"/>
              </a:rPr>
              <a:t>«Покупки. Финансовая грамотность»</a:t>
            </a:r>
            <a:r>
              <a:rPr lang="en-US" sz="2400" b="1" dirty="0">
                <a:solidFill>
                  <a:prstClr val="white"/>
                </a:solidFill>
                <a:latin typeface="Monotype Corsiva" pitchFamily="66" charset="0"/>
              </a:rPr>
              <a:t>/</a:t>
            </a:r>
            <a:br>
              <a:rPr lang="en-US" sz="2400" b="1" dirty="0">
                <a:solidFill>
                  <a:prstClr val="white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prstClr val="white"/>
                </a:solidFill>
                <a:latin typeface="Monotype Corsiva" pitchFamily="66" charset="0"/>
              </a:rPr>
              <a:t>«</a:t>
            </a:r>
            <a:r>
              <a:rPr lang="en-US" sz="2400" b="1" dirty="0">
                <a:solidFill>
                  <a:prstClr val="white"/>
                </a:solidFill>
                <a:latin typeface="Monotype Corsiva" pitchFamily="66" charset="0"/>
              </a:rPr>
              <a:t>Shopping. Financial Literacy</a:t>
            </a:r>
            <a:r>
              <a:rPr lang="ru-RU" sz="2400" b="1" dirty="0">
                <a:solidFill>
                  <a:prstClr val="white"/>
                </a:solidFill>
                <a:latin typeface="Monotype Corsiva" pitchFamily="66" charset="0"/>
              </a:rPr>
              <a:t>»</a:t>
            </a:r>
            <a:endParaRPr lang="en-US" sz="2400" b="1" dirty="0">
              <a:solidFill>
                <a:prstClr val="white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7166" y="2795691"/>
            <a:ext cx="2344438" cy="523220"/>
          </a:xfrm>
          <a:prstGeom prst="rect">
            <a:avLst/>
          </a:prstGeom>
          <a:noFill/>
          <a:ln>
            <a:solidFill>
              <a:srgbClr val="FEAA0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2. Проблема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434472" y="5237038"/>
            <a:ext cx="2467086" cy="523220"/>
          </a:xfrm>
          <a:prstGeom prst="rect">
            <a:avLst/>
          </a:prstGeom>
          <a:noFill/>
          <a:ln>
            <a:solidFill>
              <a:srgbClr val="FEAA0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3. Гипотеза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240360" y="5272582"/>
            <a:ext cx="2443280" cy="523220"/>
          </a:xfrm>
          <a:prstGeom prst="rect">
            <a:avLst/>
          </a:prstGeom>
          <a:noFill/>
          <a:ln>
            <a:solidFill>
              <a:srgbClr val="FEAA0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4. Цель урока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82623" y="2795691"/>
            <a:ext cx="2115033" cy="523220"/>
          </a:xfrm>
          <a:prstGeom prst="rect">
            <a:avLst/>
          </a:prstGeom>
          <a:noFill/>
          <a:ln>
            <a:solidFill>
              <a:srgbClr val="FEAA0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5. Задачи</a:t>
            </a:r>
            <a:endParaRPr lang="ru-RU" sz="2800" dirty="0"/>
          </a:p>
        </p:txBody>
      </p:sp>
      <p:sp>
        <p:nvSpPr>
          <p:cNvPr id="17" name="Стрелка вправо 16"/>
          <p:cNvSpPr/>
          <p:nvPr/>
        </p:nvSpPr>
        <p:spPr>
          <a:xfrm rot="2090211">
            <a:off x="6709870" y="2226297"/>
            <a:ext cx="425455" cy="286473"/>
          </a:xfrm>
          <a:prstGeom prst="rightArrow">
            <a:avLst/>
          </a:prstGeom>
          <a:solidFill>
            <a:srgbClr val="FEAA02"/>
          </a:solidFill>
          <a:ln>
            <a:solidFill>
              <a:srgbClr val="FE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7405760" y="4074087"/>
            <a:ext cx="425455" cy="286473"/>
          </a:xfrm>
          <a:prstGeom prst="rightArrow">
            <a:avLst/>
          </a:prstGeom>
          <a:solidFill>
            <a:srgbClr val="FEAA02"/>
          </a:solidFill>
          <a:ln>
            <a:solidFill>
              <a:srgbClr val="FE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4801057" y="5534192"/>
            <a:ext cx="425455" cy="286473"/>
          </a:xfrm>
          <a:prstGeom prst="rightArrow">
            <a:avLst/>
          </a:prstGeom>
          <a:solidFill>
            <a:srgbClr val="FEAA02"/>
          </a:solidFill>
          <a:ln>
            <a:solidFill>
              <a:srgbClr val="FE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6200000">
            <a:off x="2221402" y="4074087"/>
            <a:ext cx="425455" cy="286473"/>
          </a:xfrm>
          <a:prstGeom prst="rightArrow">
            <a:avLst/>
          </a:prstGeom>
          <a:solidFill>
            <a:srgbClr val="FEAA02"/>
          </a:solidFill>
          <a:ln>
            <a:solidFill>
              <a:srgbClr val="FE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9447393">
            <a:off x="2886353" y="2265434"/>
            <a:ext cx="425455" cy="286473"/>
          </a:xfrm>
          <a:prstGeom prst="rightArrow">
            <a:avLst/>
          </a:prstGeom>
          <a:solidFill>
            <a:srgbClr val="FEAA02"/>
          </a:solidFill>
          <a:ln>
            <a:solidFill>
              <a:srgbClr val="FE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009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601" y="319852"/>
            <a:ext cx="1297993" cy="1730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730" y="3429000"/>
            <a:ext cx="732069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6" y="34193"/>
            <a:ext cx="6278269" cy="3394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20395" y="1184895"/>
            <a:ext cx="3688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Are You a Save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doni MT" pitchFamily="18" charset="0"/>
              </a:rPr>
              <a:t>r</a:t>
            </a:r>
            <a:endParaRPr lang="ru-RU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0927" y="2970885"/>
            <a:ext cx="89659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or</a:t>
            </a:r>
            <a:endParaRPr lang="ru-RU" sz="40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8985" y="4789557"/>
            <a:ext cx="287987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a Spender?</a:t>
            </a:r>
            <a:endParaRPr lang="ru-RU" sz="40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84411" y="180495"/>
            <a:ext cx="3859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QUIZ</a:t>
            </a:r>
            <a:endParaRPr lang="ru-RU" sz="3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334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58725" y="2970885"/>
            <a:ext cx="6169076" cy="916230"/>
          </a:xfrm>
          <a:ln w="38100">
            <a:solidFill>
              <a:srgbClr val="D09622"/>
            </a:solidFill>
          </a:ln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Imagine you win £100 . What do you do?</a:t>
            </a:r>
            <a:endParaRPr lang="en-US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374900"/>
            <a:ext cx="992583" cy="1323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90491" y="4039820"/>
            <a:ext cx="73033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I go shopping and spend it all.</a:t>
            </a:r>
          </a:p>
          <a:p>
            <a:pPr marL="514350" indent="-514350" algn="just">
              <a:buAutoNum type="alphaLcParenR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I save it all to buy something big later.</a:t>
            </a:r>
          </a:p>
          <a:p>
            <a:pPr marL="514350" indent="-514350" algn="just">
              <a:buAutoNum type="alphaLcParenR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I save £50 and then buy presents for my family.</a:t>
            </a:r>
            <a:endParaRPr lang="en-US" sz="2800" b="1" i="1" dirty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 t="16380" r="36629" b="20690"/>
          <a:stretch/>
        </p:blipFill>
        <p:spPr bwMode="auto">
          <a:xfrm>
            <a:off x="1365195" y="140537"/>
            <a:ext cx="4164650" cy="2544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4137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6835" y="2892880"/>
            <a:ext cx="6184553" cy="927325"/>
          </a:xfrm>
          <a:ln w="38100">
            <a:solidFill>
              <a:srgbClr val="D09622"/>
            </a:solidFill>
          </a:ln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you ever borrow money?</a:t>
            </a:r>
            <a:endParaRPr lang="en-US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374900"/>
            <a:ext cx="992583" cy="1323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01307" y="3887115"/>
            <a:ext cx="73033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No, never. But I sometimes lend it to my friends.</a:t>
            </a:r>
          </a:p>
          <a:p>
            <a:pPr marL="514350" indent="-514350" algn="just">
              <a:buAutoNum type="alphaLcParenR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Yes, I do. I often borrow money from my parents and friends.</a:t>
            </a:r>
          </a:p>
          <a:p>
            <a:pPr marL="514350" indent="-514350" algn="just">
              <a:buAutoNum type="alphaLcParenR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Sometimes, but I always return it quickly.</a:t>
            </a:r>
            <a:endParaRPr lang="en-US" sz="2800" b="1" i="1" dirty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65" y="167861"/>
            <a:ext cx="3434458" cy="2518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2718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9540" y="2818180"/>
            <a:ext cx="6311466" cy="1014150"/>
          </a:xfrm>
          <a:ln w="38100">
            <a:solidFill>
              <a:srgbClr val="D09622"/>
            </a:solidFill>
          </a:ln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much money do you usually spend every week?</a:t>
            </a:r>
            <a:endParaRPr lang="en-US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374900"/>
            <a:ext cx="992583" cy="1323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01307" y="3887115"/>
            <a:ext cx="73033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It depends. Some weeks I spend a lot, but other weeks I save money.</a:t>
            </a:r>
          </a:p>
          <a:p>
            <a:pPr marL="514350" indent="-514350" algn="just">
              <a:buAutoNum type="alphaLcParenR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Too much. I always spend all my pocket money – it’s never enough.</a:t>
            </a:r>
          </a:p>
          <a:p>
            <a:pPr marL="514350" indent="-514350" algn="just">
              <a:buAutoNum type="alphaLcParenR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I don’t spend much – I always save all my pocket money.</a:t>
            </a:r>
            <a:endParaRPr lang="en-US" sz="2800" b="1" i="1" dirty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07" y="152218"/>
            <a:ext cx="3817626" cy="2531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4919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9540" y="2818180"/>
            <a:ext cx="6311466" cy="1014150"/>
          </a:xfrm>
          <a:ln w="38100">
            <a:solidFill>
              <a:srgbClr val="D09622"/>
            </a:solidFill>
          </a:ln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Have you got a bank account?</a:t>
            </a:r>
            <a:endParaRPr lang="en-US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374900"/>
            <a:ext cx="992583" cy="1323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01307" y="3887115"/>
            <a:ext cx="73033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Yes, I have. I always put my birthday and Christmas money in there.</a:t>
            </a:r>
          </a:p>
          <a:p>
            <a:pPr marL="514350" indent="-514350" algn="just">
              <a:buAutoNum type="alphaLcParenR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Yes, I have – but I haven’t got much money in it.</a:t>
            </a:r>
          </a:p>
          <a:p>
            <a:pPr marL="514350" indent="-514350" algn="just">
              <a:buAutoNum type="alphaLcParenR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No, I haven’t. But I know I should open one soon.</a:t>
            </a:r>
            <a:endParaRPr lang="en-US" sz="2800" b="1" i="1" dirty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" t="23210" r="32586" b="26078"/>
          <a:stretch/>
        </p:blipFill>
        <p:spPr bwMode="auto">
          <a:xfrm>
            <a:off x="1517900" y="160303"/>
            <a:ext cx="5161267" cy="2461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7336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7396" y="2689330"/>
            <a:ext cx="6413610" cy="1143000"/>
          </a:xfrm>
          <a:ln w="38100">
            <a:solidFill>
              <a:srgbClr val="D09622"/>
            </a:solidFill>
          </a:ln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many times a month do you go shopping?</a:t>
            </a:r>
            <a:endParaRPr lang="en-US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374900"/>
            <a:ext cx="992583" cy="1323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01307" y="3887115"/>
            <a:ext cx="73033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Probably about once or twice a month. I buy clothes or CDs.</a:t>
            </a:r>
          </a:p>
          <a:p>
            <a:pPr marL="514350" indent="-514350" algn="just">
              <a:buAutoNum type="alphaLcParenR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Too many times. I love going shopping and I buy too many things.</a:t>
            </a:r>
          </a:p>
          <a:p>
            <a:pPr marL="514350" indent="-514350" algn="just">
              <a:buAutoNum type="alphaLcParenR"/>
            </a:pPr>
            <a:r>
              <a:rPr lang="en-US" sz="2800" b="1" i="1" dirty="0" smtClean="0">
                <a:solidFill>
                  <a:schemeClr val="bg1"/>
                </a:solidFill>
                <a:latin typeface="Bodoni MT" pitchFamily="18" charset="0"/>
              </a:rPr>
              <a:t>I usually just go “window shopping” – I look but I don’t buy.</a:t>
            </a:r>
            <a:endParaRPr lang="en-US" sz="2800" b="1" i="1" dirty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0" y="98368"/>
            <a:ext cx="4406274" cy="2478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1521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967</Words>
  <Application>Microsoft Office PowerPoint</Application>
  <PresentationFormat>Экран (4:3)</PresentationFormat>
  <Paragraphs>130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Покупки. Финансовая грамотность/ Shopping. Financial Literacy</vt:lpstr>
      <vt:lpstr>Презентация PowerPoint</vt:lpstr>
      <vt:lpstr>*Методологические аспекты урока * обсуждение совместно с обучающимися </vt:lpstr>
      <vt:lpstr>Презентация PowerPoint</vt:lpstr>
      <vt:lpstr>1. Imagine you win £100 . What do you do?</vt:lpstr>
      <vt:lpstr>2. Do you ever borrow money?</vt:lpstr>
      <vt:lpstr>3. How much money do you usually spend every week?</vt:lpstr>
      <vt:lpstr>4. Have you got a bank account?</vt:lpstr>
      <vt:lpstr>5. How many times a month do you go shopping?</vt:lpstr>
      <vt:lpstr>6. What are your hopes for the future?</vt:lpstr>
      <vt:lpstr>Scores</vt:lpstr>
      <vt:lpstr>Are You a Saver or a Spender?</vt:lpstr>
      <vt:lpstr>Vocabulary Spending money</vt:lpstr>
      <vt:lpstr>Vocabulary Spending money</vt:lpstr>
      <vt:lpstr>Speaking</vt:lpstr>
      <vt:lpstr>Reading</vt:lpstr>
      <vt:lpstr>Can Money Buy Happiness?</vt:lpstr>
      <vt:lpstr>Can Money Buy Happiness?</vt:lpstr>
      <vt:lpstr>Can Money Buy Happiness?</vt:lpstr>
      <vt:lpstr>Can Money Buy Happiness?</vt:lpstr>
      <vt:lpstr>Презентация PowerPoint</vt:lpstr>
      <vt:lpstr>Homework</vt:lpstr>
      <vt:lpstr>Summarizing the results of the lesson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user05</cp:lastModifiedBy>
  <cp:revision>87</cp:revision>
  <dcterms:created xsi:type="dcterms:W3CDTF">2013-08-21T19:17:07Z</dcterms:created>
  <dcterms:modified xsi:type="dcterms:W3CDTF">2024-05-07T16:24:40Z</dcterms:modified>
</cp:coreProperties>
</file>