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1" r:id="rId1"/>
  </p:sldMasterIdLst>
  <p:notesMasterIdLst>
    <p:notesMasterId r:id="rId31"/>
  </p:notesMasterIdLst>
  <p:sldIdLst>
    <p:sldId id="256" r:id="rId2"/>
    <p:sldId id="257" r:id="rId3"/>
    <p:sldId id="296" r:id="rId4"/>
    <p:sldId id="282" r:id="rId5"/>
    <p:sldId id="276" r:id="rId6"/>
    <p:sldId id="258" r:id="rId7"/>
    <p:sldId id="263" r:id="rId8"/>
    <p:sldId id="261" r:id="rId9"/>
    <p:sldId id="262" r:id="rId10"/>
    <p:sldId id="277" r:id="rId11"/>
    <p:sldId id="297" r:id="rId12"/>
    <p:sldId id="283" r:id="rId13"/>
    <p:sldId id="270" r:id="rId14"/>
    <p:sldId id="278" r:id="rId15"/>
    <p:sldId id="279" r:id="rId16"/>
    <p:sldId id="269" r:id="rId17"/>
    <p:sldId id="281" r:id="rId18"/>
    <p:sldId id="284" r:id="rId19"/>
    <p:sldId id="293" r:id="rId20"/>
    <p:sldId id="286" r:id="rId21"/>
    <p:sldId id="294" r:id="rId22"/>
    <p:sldId id="290" r:id="rId23"/>
    <p:sldId id="287" r:id="rId24"/>
    <p:sldId id="291" r:id="rId25"/>
    <p:sldId id="289" r:id="rId26"/>
    <p:sldId id="285" r:id="rId27"/>
    <p:sldId id="295" r:id="rId28"/>
    <p:sldId id="288" r:id="rId29"/>
    <p:sldId id="292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108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170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E1F10D-C6BC-4687-83AD-1CA27BB97CBE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F9C1C13-A503-4277-A07D-D0F0F7FCD831}">
      <dgm:prSet phldrT="[Текст]" custT="1"/>
      <dgm:spPr>
        <a:solidFill>
          <a:schemeClr val="tx1"/>
        </a:solidFill>
      </dgm:spPr>
      <dgm:t>
        <a:bodyPr/>
        <a:lstStyle/>
        <a:p>
          <a:r>
            <a:rPr lang="ru-RU" sz="2000" b="1" dirty="0">
              <a:solidFill>
                <a:schemeClr val="bg2">
                  <a:lumMod val="75000"/>
                </a:schemeClr>
              </a:solidFill>
            </a:rPr>
            <a:t>Внутренние воды </a:t>
          </a:r>
        </a:p>
        <a:p>
          <a:r>
            <a:rPr lang="ru-RU" sz="2000" b="1" dirty="0">
              <a:solidFill>
                <a:schemeClr val="bg2">
                  <a:lumMod val="75000"/>
                </a:schemeClr>
              </a:solidFill>
            </a:rPr>
            <a:t>(воды суши)</a:t>
          </a:r>
        </a:p>
      </dgm:t>
    </dgm:pt>
    <dgm:pt modelId="{D2466459-C1BD-4369-A1A0-7445BE04BD78}" type="parTrans" cxnId="{31CC0037-C619-457D-8425-6FAD7AA0CC30}">
      <dgm:prSet/>
      <dgm:spPr/>
      <dgm:t>
        <a:bodyPr/>
        <a:lstStyle/>
        <a:p>
          <a:endParaRPr lang="ru-RU"/>
        </a:p>
      </dgm:t>
    </dgm:pt>
    <dgm:pt modelId="{E5E26838-B111-404C-81B5-D3F96951DBD6}" type="sibTrans" cxnId="{31CC0037-C619-457D-8425-6FAD7AA0CC30}">
      <dgm:prSet/>
      <dgm:spPr/>
      <dgm:t>
        <a:bodyPr/>
        <a:lstStyle/>
        <a:p>
          <a:endParaRPr lang="ru-RU"/>
        </a:p>
      </dgm:t>
    </dgm:pt>
    <dgm:pt modelId="{90AF39C3-9D9A-4BCA-8709-176EA170E66C}">
      <dgm:prSet phldrT="[Текст]" custT="1"/>
      <dgm:spPr>
        <a:solidFill>
          <a:schemeClr val="tx1"/>
        </a:solidFill>
      </dgm:spPr>
      <dgm:t>
        <a:bodyPr/>
        <a:lstStyle/>
        <a:p>
          <a:r>
            <a:rPr lang="ru-RU" sz="2400" b="1" dirty="0">
              <a:solidFill>
                <a:schemeClr val="bg2">
                  <a:lumMod val="40000"/>
                  <a:lumOff val="60000"/>
                </a:schemeClr>
              </a:solidFill>
            </a:rPr>
            <a:t>Реки</a:t>
          </a:r>
        </a:p>
      </dgm:t>
    </dgm:pt>
    <dgm:pt modelId="{D1A00C1D-2B26-4233-9C38-908CE5D0865E}" type="parTrans" cxnId="{09E303DB-0FD7-4FDF-8764-EF33C6C02CB5}">
      <dgm:prSet/>
      <dgm:spPr/>
      <dgm:t>
        <a:bodyPr/>
        <a:lstStyle/>
        <a:p>
          <a:endParaRPr lang="ru-RU" dirty="0"/>
        </a:p>
      </dgm:t>
    </dgm:pt>
    <dgm:pt modelId="{DFBE0DFC-F99A-4BF6-9CE8-B3C31010F4A0}" type="sibTrans" cxnId="{09E303DB-0FD7-4FDF-8764-EF33C6C02CB5}">
      <dgm:prSet/>
      <dgm:spPr/>
      <dgm:t>
        <a:bodyPr/>
        <a:lstStyle/>
        <a:p>
          <a:endParaRPr lang="ru-RU"/>
        </a:p>
      </dgm:t>
    </dgm:pt>
    <dgm:pt modelId="{A4D878FE-4D9E-421B-AA72-E1A581A02549}">
      <dgm:prSet phldrT="[Текст]" custT="1"/>
      <dgm:spPr>
        <a:solidFill>
          <a:schemeClr val="tx1"/>
        </a:solidFill>
      </dgm:spPr>
      <dgm:t>
        <a:bodyPr/>
        <a:lstStyle/>
        <a:p>
          <a:r>
            <a:rPr lang="ru-RU" sz="2400" b="1" dirty="0">
              <a:solidFill>
                <a:schemeClr val="bg2">
                  <a:lumMod val="40000"/>
                  <a:lumOff val="60000"/>
                </a:schemeClr>
              </a:solidFill>
            </a:rPr>
            <a:t>Озера</a:t>
          </a:r>
        </a:p>
      </dgm:t>
    </dgm:pt>
    <dgm:pt modelId="{19157FD0-62A2-42DF-9363-9D5E5B634556}" type="parTrans" cxnId="{B97458E5-B318-4880-AEF7-21B6C6B0AECB}">
      <dgm:prSet/>
      <dgm:spPr/>
      <dgm:t>
        <a:bodyPr/>
        <a:lstStyle/>
        <a:p>
          <a:endParaRPr lang="ru-RU" dirty="0"/>
        </a:p>
      </dgm:t>
    </dgm:pt>
    <dgm:pt modelId="{F320A594-BA11-4553-8711-7D5DFDD7E7D0}" type="sibTrans" cxnId="{B97458E5-B318-4880-AEF7-21B6C6B0AECB}">
      <dgm:prSet/>
      <dgm:spPr/>
      <dgm:t>
        <a:bodyPr/>
        <a:lstStyle/>
        <a:p>
          <a:endParaRPr lang="ru-RU"/>
        </a:p>
      </dgm:t>
    </dgm:pt>
    <dgm:pt modelId="{6F15889E-22BC-4CA0-9D34-7707E24FA747}">
      <dgm:prSet phldrT="[Текст]" custT="1"/>
      <dgm:spPr>
        <a:solidFill>
          <a:schemeClr val="tx1"/>
        </a:solidFill>
      </dgm:spPr>
      <dgm:t>
        <a:bodyPr/>
        <a:lstStyle/>
        <a:p>
          <a:r>
            <a:rPr lang="ru-RU" sz="2400" b="1" dirty="0">
              <a:solidFill>
                <a:schemeClr val="bg2">
                  <a:lumMod val="40000"/>
                  <a:lumOff val="60000"/>
                </a:schemeClr>
              </a:solidFill>
            </a:rPr>
            <a:t>Болота</a:t>
          </a:r>
        </a:p>
      </dgm:t>
    </dgm:pt>
    <dgm:pt modelId="{337F47C9-3B65-4FF7-97A9-7F7318D194DD}" type="parTrans" cxnId="{3C053C33-1A1B-4F71-B28D-C160AE146246}">
      <dgm:prSet/>
      <dgm:spPr/>
      <dgm:t>
        <a:bodyPr/>
        <a:lstStyle/>
        <a:p>
          <a:endParaRPr lang="ru-RU" dirty="0"/>
        </a:p>
      </dgm:t>
    </dgm:pt>
    <dgm:pt modelId="{3F90328F-5443-40CB-B243-6ED3658FF54C}" type="sibTrans" cxnId="{3C053C33-1A1B-4F71-B28D-C160AE146246}">
      <dgm:prSet/>
      <dgm:spPr/>
      <dgm:t>
        <a:bodyPr/>
        <a:lstStyle/>
        <a:p>
          <a:endParaRPr lang="ru-RU"/>
        </a:p>
      </dgm:t>
    </dgm:pt>
    <dgm:pt modelId="{47A3087E-292A-4E8A-B12C-BE085E54BF48}">
      <dgm:prSet phldrT="[Текст]" custT="1"/>
      <dgm:spPr>
        <a:solidFill>
          <a:schemeClr val="tx1"/>
        </a:solidFill>
      </dgm:spPr>
      <dgm:t>
        <a:bodyPr/>
        <a:lstStyle/>
        <a:p>
          <a:r>
            <a:rPr lang="ru-RU" sz="2400" b="1" dirty="0">
              <a:solidFill>
                <a:schemeClr val="bg2">
                  <a:lumMod val="40000"/>
                  <a:lumOff val="60000"/>
                </a:schemeClr>
              </a:solidFill>
            </a:rPr>
            <a:t>Ледники</a:t>
          </a:r>
        </a:p>
      </dgm:t>
    </dgm:pt>
    <dgm:pt modelId="{F2F66F81-25F1-46F8-93F6-F03DA95348C0}" type="parTrans" cxnId="{DEBAEA0B-BCCB-47BE-ABEA-4FC6F201BE82}">
      <dgm:prSet/>
      <dgm:spPr/>
      <dgm:t>
        <a:bodyPr/>
        <a:lstStyle/>
        <a:p>
          <a:endParaRPr lang="ru-RU" dirty="0"/>
        </a:p>
      </dgm:t>
    </dgm:pt>
    <dgm:pt modelId="{DFFC63C5-08CF-4C3D-BB48-A115631EE75E}" type="sibTrans" cxnId="{DEBAEA0B-BCCB-47BE-ABEA-4FC6F201BE82}">
      <dgm:prSet/>
      <dgm:spPr/>
      <dgm:t>
        <a:bodyPr/>
        <a:lstStyle/>
        <a:p>
          <a:endParaRPr lang="ru-RU"/>
        </a:p>
      </dgm:t>
    </dgm:pt>
    <dgm:pt modelId="{5B63D098-0289-420B-94F1-A5A6294B8885}">
      <dgm:prSet custT="1"/>
      <dgm:spPr>
        <a:solidFill>
          <a:schemeClr val="tx1"/>
        </a:solidFill>
      </dgm:spPr>
      <dgm:t>
        <a:bodyPr/>
        <a:lstStyle/>
        <a:p>
          <a:r>
            <a:rPr lang="ru-RU" sz="2400" b="1" dirty="0">
              <a:solidFill>
                <a:schemeClr val="bg2">
                  <a:lumMod val="40000"/>
                  <a:lumOff val="60000"/>
                </a:schemeClr>
              </a:solidFill>
            </a:rPr>
            <a:t>Каналы</a:t>
          </a:r>
        </a:p>
      </dgm:t>
    </dgm:pt>
    <dgm:pt modelId="{7EAFF2CB-72F6-4BB8-A432-0FB8B7D44A48}" type="parTrans" cxnId="{BF752960-2D1D-465C-BB3C-5F21B74A701C}">
      <dgm:prSet/>
      <dgm:spPr/>
      <dgm:t>
        <a:bodyPr/>
        <a:lstStyle/>
        <a:p>
          <a:endParaRPr lang="ru-RU"/>
        </a:p>
      </dgm:t>
    </dgm:pt>
    <dgm:pt modelId="{F4794C7B-915E-4801-9672-0D39329291C1}" type="sibTrans" cxnId="{BF752960-2D1D-465C-BB3C-5F21B74A701C}">
      <dgm:prSet/>
      <dgm:spPr/>
      <dgm:t>
        <a:bodyPr/>
        <a:lstStyle/>
        <a:p>
          <a:endParaRPr lang="ru-RU"/>
        </a:p>
      </dgm:t>
    </dgm:pt>
    <dgm:pt modelId="{1D9A20E7-9489-41C7-BC3A-4D933BB507DB}">
      <dgm:prSet custT="1"/>
      <dgm:spPr>
        <a:solidFill>
          <a:schemeClr val="tx1"/>
        </a:solidFill>
      </dgm:spPr>
      <dgm:t>
        <a:bodyPr/>
        <a:lstStyle/>
        <a:p>
          <a:r>
            <a:rPr lang="ru-RU" sz="2400" b="1" dirty="0" err="1">
              <a:solidFill>
                <a:schemeClr val="bg2">
                  <a:lumMod val="40000"/>
                  <a:lumOff val="60000"/>
                </a:schemeClr>
              </a:solidFill>
            </a:rPr>
            <a:t>Водо</a:t>
          </a:r>
          <a:r>
            <a:rPr lang="ru-RU" sz="2400" b="1" dirty="0">
              <a:solidFill>
                <a:schemeClr val="bg2">
                  <a:lumMod val="40000"/>
                  <a:lumOff val="60000"/>
                </a:schemeClr>
              </a:solidFill>
            </a:rPr>
            <a:t>-</a:t>
          </a:r>
        </a:p>
        <a:p>
          <a:r>
            <a:rPr lang="ru-RU" sz="2400" b="1" dirty="0">
              <a:solidFill>
                <a:schemeClr val="bg2">
                  <a:lumMod val="40000"/>
                  <a:lumOff val="60000"/>
                </a:schemeClr>
              </a:solidFill>
            </a:rPr>
            <a:t>хранилища</a:t>
          </a:r>
        </a:p>
      </dgm:t>
    </dgm:pt>
    <dgm:pt modelId="{69785609-829F-4F1A-BC00-3432BC3B2B0A}" type="parTrans" cxnId="{4F5358A2-23CB-4C77-B5BE-76D80F3AEDC0}">
      <dgm:prSet/>
      <dgm:spPr/>
      <dgm:t>
        <a:bodyPr/>
        <a:lstStyle/>
        <a:p>
          <a:endParaRPr lang="ru-RU" dirty="0"/>
        </a:p>
      </dgm:t>
    </dgm:pt>
    <dgm:pt modelId="{380586AA-8E80-4DCB-A390-A8C04B3DADC0}" type="sibTrans" cxnId="{4F5358A2-23CB-4C77-B5BE-76D80F3AEDC0}">
      <dgm:prSet/>
      <dgm:spPr/>
      <dgm:t>
        <a:bodyPr/>
        <a:lstStyle/>
        <a:p>
          <a:endParaRPr lang="ru-RU"/>
        </a:p>
      </dgm:t>
    </dgm:pt>
    <dgm:pt modelId="{254492B8-4C13-42E1-AAED-D2BDEA8421AA}">
      <dgm:prSet custT="1"/>
      <dgm:spPr>
        <a:solidFill>
          <a:schemeClr val="tx1"/>
        </a:solidFill>
      </dgm:spPr>
      <dgm:t>
        <a:bodyPr/>
        <a:lstStyle/>
        <a:p>
          <a:r>
            <a:rPr lang="ru-RU" sz="2400" b="1" dirty="0">
              <a:solidFill>
                <a:schemeClr val="bg2">
                  <a:lumMod val="40000"/>
                  <a:lumOff val="60000"/>
                </a:schemeClr>
              </a:solidFill>
            </a:rPr>
            <a:t>Вечная</a:t>
          </a:r>
          <a:r>
            <a:rPr lang="ru-RU" sz="2000" dirty="0">
              <a:solidFill>
                <a:schemeClr val="bg2">
                  <a:lumMod val="40000"/>
                  <a:lumOff val="60000"/>
                </a:schemeClr>
              </a:solidFill>
            </a:rPr>
            <a:t> </a:t>
          </a:r>
          <a:r>
            <a:rPr lang="ru-RU" sz="2400" b="1" dirty="0">
              <a:solidFill>
                <a:schemeClr val="bg2">
                  <a:lumMod val="40000"/>
                  <a:lumOff val="60000"/>
                </a:schemeClr>
              </a:solidFill>
            </a:rPr>
            <a:t>мерзлота</a:t>
          </a:r>
        </a:p>
      </dgm:t>
    </dgm:pt>
    <dgm:pt modelId="{DC01EFE1-58FC-4E97-9525-577CA4514069}" type="parTrans" cxnId="{D7F8A150-754D-4229-BE9B-0F8B96252B9F}">
      <dgm:prSet/>
      <dgm:spPr/>
      <dgm:t>
        <a:bodyPr/>
        <a:lstStyle/>
        <a:p>
          <a:endParaRPr lang="ru-RU" dirty="0"/>
        </a:p>
      </dgm:t>
    </dgm:pt>
    <dgm:pt modelId="{EC3A2E86-259C-444A-9A5E-8EF9923A151D}" type="sibTrans" cxnId="{D7F8A150-754D-4229-BE9B-0F8B96252B9F}">
      <dgm:prSet/>
      <dgm:spPr/>
      <dgm:t>
        <a:bodyPr/>
        <a:lstStyle/>
        <a:p>
          <a:endParaRPr lang="ru-RU"/>
        </a:p>
      </dgm:t>
    </dgm:pt>
    <dgm:pt modelId="{A1CEFE32-ACFE-4D2F-AC8A-39E319EEC9E6}">
      <dgm:prSet custT="1"/>
      <dgm:spPr>
        <a:solidFill>
          <a:schemeClr val="tx1"/>
        </a:solidFill>
      </dgm:spPr>
      <dgm:t>
        <a:bodyPr/>
        <a:lstStyle/>
        <a:p>
          <a:r>
            <a:rPr lang="ru-RU" sz="2400" b="1" dirty="0">
              <a:solidFill>
                <a:schemeClr val="bg2">
                  <a:lumMod val="40000"/>
                  <a:lumOff val="60000"/>
                </a:schemeClr>
              </a:solidFill>
            </a:rPr>
            <a:t>Подземные</a:t>
          </a:r>
          <a:r>
            <a:rPr lang="ru-RU" sz="1800" dirty="0">
              <a:solidFill>
                <a:schemeClr val="bg2">
                  <a:lumMod val="40000"/>
                  <a:lumOff val="60000"/>
                </a:schemeClr>
              </a:solidFill>
            </a:rPr>
            <a:t> </a:t>
          </a:r>
          <a:r>
            <a:rPr lang="ru-RU" sz="2400" b="1" dirty="0">
              <a:solidFill>
                <a:schemeClr val="bg2">
                  <a:lumMod val="40000"/>
                  <a:lumOff val="60000"/>
                </a:schemeClr>
              </a:solidFill>
            </a:rPr>
            <a:t>воды</a:t>
          </a:r>
        </a:p>
      </dgm:t>
    </dgm:pt>
    <dgm:pt modelId="{49EA6EF9-8C72-4CD6-8DFF-06087415E005}" type="parTrans" cxnId="{92182992-A17B-4494-BD0B-E53347BE5CC8}">
      <dgm:prSet/>
      <dgm:spPr/>
      <dgm:t>
        <a:bodyPr/>
        <a:lstStyle/>
        <a:p>
          <a:endParaRPr lang="ru-RU" dirty="0"/>
        </a:p>
      </dgm:t>
    </dgm:pt>
    <dgm:pt modelId="{FD3DD631-2FBA-4CB9-8F70-5C08BF360AAB}" type="sibTrans" cxnId="{92182992-A17B-4494-BD0B-E53347BE5CC8}">
      <dgm:prSet/>
      <dgm:spPr/>
      <dgm:t>
        <a:bodyPr/>
        <a:lstStyle/>
        <a:p>
          <a:endParaRPr lang="ru-RU"/>
        </a:p>
      </dgm:t>
    </dgm:pt>
    <dgm:pt modelId="{C41C74C7-AD34-462E-8223-F9E7959CAA69}" type="pres">
      <dgm:prSet presAssocID="{76E1F10D-C6BC-4687-83AD-1CA27BB97CBE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3440C89-73D2-4EB9-B68B-DC8E8FCEF4FD}" type="pres">
      <dgm:prSet presAssocID="{EF9C1C13-A503-4277-A07D-D0F0F7FCD831}" presName="centerShape" presStyleLbl="node0" presStyleIdx="0" presStyleCnt="1" custScaleX="181798" custScaleY="98107"/>
      <dgm:spPr/>
    </dgm:pt>
    <dgm:pt modelId="{9D11417A-CED7-4235-948B-CCE264F4CC98}" type="pres">
      <dgm:prSet presAssocID="{D1A00C1D-2B26-4233-9C38-908CE5D0865E}" presName="parTrans" presStyleLbl="sibTrans2D1" presStyleIdx="0" presStyleCnt="8"/>
      <dgm:spPr/>
    </dgm:pt>
    <dgm:pt modelId="{15075AD6-0150-4E94-B4AB-9FF5C3AFD37B}" type="pres">
      <dgm:prSet presAssocID="{D1A00C1D-2B26-4233-9C38-908CE5D0865E}" presName="connectorText" presStyleLbl="sibTrans2D1" presStyleIdx="0" presStyleCnt="8"/>
      <dgm:spPr/>
    </dgm:pt>
    <dgm:pt modelId="{A8F19A46-E142-46B7-8F62-6543169B5432}" type="pres">
      <dgm:prSet presAssocID="{90AF39C3-9D9A-4BCA-8709-176EA170E66C}" presName="node" presStyleLbl="node1" presStyleIdx="0" presStyleCnt="8" custScaleX="147563" custScaleY="134769">
        <dgm:presLayoutVars>
          <dgm:bulletEnabled val="1"/>
        </dgm:presLayoutVars>
      </dgm:prSet>
      <dgm:spPr/>
    </dgm:pt>
    <dgm:pt modelId="{D9B29821-A3B3-474D-9ED9-813FA1DA6ECC}" type="pres">
      <dgm:prSet presAssocID="{19157FD0-62A2-42DF-9363-9D5E5B634556}" presName="parTrans" presStyleLbl="sibTrans2D1" presStyleIdx="1" presStyleCnt="8"/>
      <dgm:spPr/>
    </dgm:pt>
    <dgm:pt modelId="{CFCAF6F4-EB64-48EE-AA72-71D8B5CE15F7}" type="pres">
      <dgm:prSet presAssocID="{19157FD0-62A2-42DF-9363-9D5E5B634556}" presName="connectorText" presStyleLbl="sibTrans2D1" presStyleIdx="1" presStyleCnt="8"/>
      <dgm:spPr/>
    </dgm:pt>
    <dgm:pt modelId="{208ED234-E58A-485D-B7A5-563EE74FFE65}" type="pres">
      <dgm:prSet presAssocID="{A4D878FE-4D9E-421B-AA72-E1A581A02549}" presName="node" presStyleLbl="node1" presStyleIdx="1" presStyleCnt="8" custScaleX="144522" custScaleY="123533">
        <dgm:presLayoutVars>
          <dgm:bulletEnabled val="1"/>
        </dgm:presLayoutVars>
      </dgm:prSet>
      <dgm:spPr/>
    </dgm:pt>
    <dgm:pt modelId="{9E047317-68FC-40CE-B1F4-5B2A7B2EDA29}" type="pres">
      <dgm:prSet presAssocID="{337F47C9-3B65-4FF7-97A9-7F7318D194DD}" presName="parTrans" presStyleLbl="sibTrans2D1" presStyleIdx="2" presStyleCnt="8"/>
      <dgm:spPr/>
    </dgm:pt>
    <dgm:pt modelId="{94F4F698-3CDF-4324-84ED-409B3134FA96}" type="pres">
      <dgm:prSet presAssocID="{337F47C9-3B65-4FF7-97A9-7F7318D194DD}" presName="connectorText" presStyleLbl="sibTrans2D1" presStyleIdx="2" presStyleCnt="8"/>
      <dgm:spPr/>
    </dgm:pt>
    <dgm:pt modelId="{AD8E04B4-3485-4EE7-A7EC-60EC3BF60FCC}" type="pres">
      <dgm:prSet presAssocID="{6F15889E-22BC-4CA0-9D34-7707E24FA747}" presName="node" presStyleLbl="node1" presStyleIdx="2" presStyleCnt="8" custScaleX="143825" custScaleY="131322" custRadScaleRad="107580" custRadScaleInc="-8755">
        <dgm:presLayoutVars>
          <dgm:bulletEnabled val="1"/>
        </dgm:presLayoutVars>
      </dgm:prSet>
      <dgm:spPr/>
    </dgm:pt>
    <dgm:pt modelId="{73335CE6-5159-411E-B8CE-AAFC3D012C29}" type="pres">
      <dgm:prSet presAssocID="{F2F66F81-25F1-46F8-93F6-F03DA95348C0}" presName="parTrans" presStyleLbl="sibTrans2D1" presStyleIdx="3" presStyleCnt="8"/>
      <dgm:spPr/>
    </dgm:pt>
    <dgm:pt modelId="{FB305A73-01D2-48C0-8EBA-9A52EBE4A859}" type="pres">
      <dgm:prSet presAssocID="{F2F66F81-25F1-46F8-93F6-F03DA95348C0}" presName="connectorText" presStyleLbl="sibTrans2D1" presStyleIdx="3" presStyleCnt="8"/>
      <dgm:spPr/>
    </dgm:pt>
    <dgm:pt modelId="{C0C643D6-4988-4413-BFA3-62CEEACCC2F4}" type="pres">
      <dgm:prSet presAssocID="{47A3087E-292A-4E8A-B12C-BE085E54BF48}" presName="node" presStyleLbl="node1" presStyleIdx="3" presStyleCnt="8" custScaleX="141061" custScaleY="118629" custRadScaleRad="104219" custRadScaleInc="-29468">
        <dgm:presLayoutVars>
          <dgm:bulletEnabled val="1"/>
        </dgm:presLayoutVars>
      </dgm:prSet>
      <dgm:spPr/>
    </dgm:pt>
    <dgm:pt modelId="{F9FD19A4-EAF2-4A0D-9BA9-4AFBEE1E341B}" type="pres">
      <dgm:prSet presAssocID="{49EA6EF9-8C72-4CD6-8DFF-06087415E005}" presName="parTrans" presStyleLbl="sibTrans2D1" presStyleIdx="4" presStyleCnt="8"/>
      <dgm:spPr/>
    </dgm:pt>
    <dgm:pt modelId="{5E08A234-E298-44B4-8BCF-5C9E34468963}" type="pres">
      <dgm:prSet presAssocID="{49EA6EF9-8C72-4CD6-8DFF-06087415E005}" presName="connectorText" presStyleLbl="sibTrans2D1" presStyleIdx="4" presStyleCnt="8"/>
      <dgm:spPr/>
    </dgm:pt>
    <dgm:pt modelId="{A0D156FB-D382-4172-BCF3-8BE7C4817258}" type="pres">
      <dgm:prSet presAssocID="{A1CEFE32-ACFE-4D2F-AC8A-39E319EEC9E6}" presName="node" presStyleLbl="node1" presStyleIdx="4" presStyleCnt="8" custScaleX="149027" custScaleY="135409" custRadScaleRad="91886" custRadScaleInc="-22786">
        <dgm:presLayoutVars>
          <dgm:bulletEnabled val="1"/>
        </dgm:presLayoutVars>
      </dgm:prSet>
      <dgm:spPr/>
    </dgm:pt>
    <dgm:pt modelId="{C2577DEE-9308-40EE-8EF6-18760F1D7EF9}" type="pres">
      <dgm:prSet presAssocID="{DC01EFE1-58FC-4E97-9525-577CA4514069}" presName="parTrans" presStyleLbl="sibTrans2D1" presStyleIdx="5" presStyleCnt="8"/>
      <dgm:spPr/>
    </dgm:pt>
    <dgm:pt modelId="{E61FB101-52CF-407A-B749-332D0A2EC931}" type="pres">
      <dgm:prSet presAssocID="{DC01EFE1-58FC-4E97-9525-577CA4514069}" presName="connectorText" presStyleLbl="sibTrans2D1" presStyleIdx="5" presStyleCnt="8"/>
      <dgm:spPr/>
    </dgm:pt>
    <dgm:pt modelId="{38249601-B773-4EB7-AFBD-9B4145911762}" type="pres">
      <dgm:prSet presAssocID="{254492B8-4C13-42E1-AAED-D2BDEA8421AA}" presName="node" presStyleLbl="node1" presStyleIdx="5" presStyleCnt="8" custScaleX="155354" custScaleY="125601" custRadScaleRad="101735" custRadScaleInc="11839">
        <dgm:presLayoutVars>
          <dgm:bulletEnabled val="1"/>
        </dgm:presLayoutVars>
      </dgm:prSet>
      <dgm:spPr/>
    </dgm:pt>
    <dgm:pt modelId="{15CC5EC6-B616-4646-B820-D9D926A2E3DE}" type="pres">
      <dgm:prSet presAssocID="{69785609-829F-4F1A-BC00-3432BC3B2B0A}" presName="parTrans" presStyleLbl="sibTrans2D1" presStyleIdx="6" presStyleCnt="8"/>
      <dgm:spPr/>
    </dgm:pt>
    <dgm:pt modelId="{CA5C1CD3-6D37-446B-8E3C-FB8E777473C2}" type="pres">
      <dgm:prSet presAssocID="{69785609-829F-4F1A-BC00-3432BC3B2B0A}" presName="connectorText" presStyleLbl="sibTrans2D1" presStyleIdx="6" presStyleCnt="8"/>
      <dgm:spPr/>
    </dgm:pt>
    <dgm:pt modelId="{C58E8B6D-005B-47EC-9915-4F27ED0847D5}" type="pres">
      <dgm:prSet presAssocID="{1D9A20E7-9489-41C7-BC3A-4D933BB507DB}" presName="node" presStyleLbl="node1" presStyleIdx="6" presStyleCnt="8" custScaleX="146752" custScaleY="123634" custRadScaleRad="105149" custRadScaleInc="7800">
        <dgm:presLayoutVars>
          <dgm:bulletEnabled val="1"/>
        </dgm:presLayoutVars>
      </dgm:prSet>
      <dgm:spPr/>
    </dgm:pt>
    <dgm:pt modelId="{B6A2D438-1237-41F0-BFB7-F99E48B2D7AB}" type="pres">
      <dgm:prSet presAssocID="{7EAFF2CB-72F6-4BB8-A432-0FB8B7D44A48}" presName="parTrans" presStyleLbl="sibTrans2D1" presStyleIdx="7" presStyleCnt="8"/>
      <dgm:spPr/>
    </dgm:pt>
    <dgm:pt modelId="{E86ECE6D-729A-4FB9-AA45-08BBB713FE28}" type="pres">
      <dgm:prSet presAssocID="{7EAFF2CB-72F6-4BB8-A432-0FB8B7D44A48}" presName="connectorText" presStyleLbl="sibTrans2D1" presStyleIdx="7" presStyleCnt="8"/>
      <dgm:spPr/>
    </dgm:pt>
    <dgm:pt modelId="{EBF71E2E-A498-4DDE-8FD5-5937EF15EA03}" type="pres">
      <dgm:prSet presAssocID="{5B63D098-0289-420B-94F1-A5A6294B8885}" presName="node" presStyleLbl="node1" presStyleIdx="7" presStyleCnt="8" custScaleX="148035" custScaleY="117349" custRadScaleRad="101654">
        <dgm:presLayoutVars>
          <dgm:bulletEnabled val="1"/>
        </dgm:presLayoutVars>
      </dgm:prSet>
      <dgm:spPr/>
    </dgm:pt>
  </dgm:ptLst>
  <dgm:cxnLst>
    <dgm:cxn modelId="{DEBAEA0B-BCCB-47BE-ABEA-4FC6F201BE82}" srcId="{EF9C1C13-A503-4277-A07D-D0F0F7FCD831}" destId="{47A3087E-292A-4E8A-B12C-BE085E54BF48}" srcOrd="3" destOrd="0" parTransId="{F2F66F81-25F1-46F8-93F6-F03DA95348C0}" sibTransId="{DFFC63C5-08CF-4C3D-BB48-A115631EE75E}"/>
    <dgm:cxn modelId="{227AEA10-90E8-4FD5-8BBA-634865633E38}" type="presOf" srcId="{7EAFF2CB-72F6-4BB8-A432-0FB8B7D44A48}" destId="{E86ECE6D-729A-4FB9-AA45-08BBB713FE28}" srcOrd="1" destOrd="0" presId="urn:microsoft.com/office/officeart/2005/8/layout/radial5"/>
    <dgm:cxn modelId="{1539C116-20DD-40CB-A005-4E9000D8A01C}" type="presOf" srcId="{337F47C9-3B65-4FF7-97A9-7F7318D194DD}" destId="{94F4F698-3CDF-4324-84ED-409B3134FA96}" srcOrd="1" destOrd="0" presId="urn:microsoft.com/office/officeart/2005/8/layout/radial5"/>
    <dgm:cxn modelId="{26A30C29-3967-4484-87AF-09EBF0E2CFEF}" type="presOf" srcId="{6F15889E-22BC-4CA0-9D34-7707E24FA747}" destId="{AD8E04B4-3485-4EE7-A7EC-60EC3BF60FCC}" srcOrd="0" destOrd="0" presId="urn:microsoft.com/office/officeart/2005/8/layout/radial5"/>
    <dgm:cxn modelId="{7E22C12B-25AF-4A6D-AC9C-AA1B1F9690B8}" type="presOf" srcId="{F2F66F81-25F1-46F8-93F6-F03DA95348C0}" destId="{FB305A73-01D2-48C0-8EBA-9A52EBE4A859}" srcOrd="1" destOrd="0" presId="urn:microsoft.com/office/officeart/2005/8/layout/radial5"/>
    <dgm:cxn modelId="{3C053C33-1A1B-4F71-B28D-C160AE146246}" srcId="{EF9C1C13-A503-4277-A07D-D0F0F7FCD831}" destId="{6F15889E-22BC-4CA0-9D34-7707E24FA747}" srcOrd="2" destOrd="0" parTransId="{337F47C9-3B65-4FF7-97A9-7F7318D194DD}" sibTransId="{3F90328F-5443-40CB-B243-6ED3658FF54C}"/>
    <dgm:cxn modelId="{E257A435-6903-46BA-9519-724F5475BE2F}" type="presOf" srcId="{47A3087E-292A-4E8A-B12C-BE085E54BF48}" destId="{C0C643D6-4988-4413-BFA3-62CEEACCC2F4}" srcOrd="0" destOrd="0" presId="urn:microsoft.com/office/officeart/2005/8/layout/radial5"/>
    <dgm:cxn modelId="{31CC0037-C619-457D-8425-6FAD7AA0CC30}" srcId="{76E1F10D-C6BC-4687-83AD-1CA27BB97CBE}" destId="{EF9C1C13-A503-4277-A07D-D0F0F7FCD831}" srcOrd="0" destOrd="0" parTransId="{D2466459-C1BD-4369-A1A0-7445BE04BD78}" sibTransId="{E5E26838-B111-404C-81B5-D3F96951DBD6}"/>
    <dgm:cxn modelId="{9C678D37-FA80-46BB-BBFF-34F6352DB48D}" type="presOf" srcId="{254492B8-4C13-42E1-AAED-D2BDEA8421AA}" destId="{38249601-B773-4EB7-AFBD-9B4145911762}" srcOrd="0" destOrd="0" presId="urn:microsoft.com/office/officeart/2005/8/layout/radial5"/>
    <dgm:cxn modelId="{0AD7CA3C-B095-42F3-8051-5FDC9FA07247}" type="presOf" srcId="{19157FD0-62A2-42DF-9363-9D5E5B634556}" destId="{CFCAF6F4-EB64-48EE-AA72-71D8B5CE15F7}" srcOrd="1" destOrd="0" presId="urn:microsoft.com/office/officeart/2005/8/layout/radial5"/>
    <dgm:cxn modelId="{BF752960-2D1D-465C-BB3C-5F21B74A701C}" srcId="{EF9C1C13-A503-4277-A07D-D0F0F7FCD831}" destId="{5B63D098-0289-420B-94F1-A5A6294B8885}" srcOrd="7" destOrd="0" parTransId="{7EAFF2CB-72F6-4BB8-A432-0FB8B7D44A48}" sibTransId="{F4794C7B-915E-4801-9672-0D39329291C1}"/>
    <dgm:cxn modelId="{AC5CCF61-F005-45AC-B63F-367C6214BC1E}" type="presOf" srcId="{49EA6EF9-8C72-4CD6-8DFF-06087415E005}" destId="{5E08A234-E298-44B4-8BCF-5C9E34468963}" srcOrd="1" destOrd="0" presId="urn:microsoft.com/office/officeart/2005/8/layout/radial5"/>
    <dgm:cxn modelId="{8BA0226C-C3D3-4A09-9E45-DBC639C3B27E}" type="presOf" srcId="{7EAFF2CB-72F6-4BB8-A432-0FB8B7D44A48}" destId="{B6A2D438-1237-41F0-BFB7-F99E48B2D7AB}" srcOrd="0" destOrd="0" presId="urn:microsoft.com/office/officeart/2005/8/layout/radial5"/>
    <dgm:cxn modelId="{D7F8A150-754D-4229-BE9B-0F8B96252B9F}" srcId="{EF9C1C13-A503-4277-A07D-D0F0F7FCD831}" destId="{254492B8-4C13-42E1-AAED-D2BDEA8421AA}" srcOrd="5" destOrd="0" parTransId="{DC01EFE1-58FC-4E97-9525-577CA4514069}" sibTransId="{EC3A2E86-259C-444A-9A5E-8EF9923A151D}"/>
    <dgm:cxn modelId="{D8A7A853-4BF6-443A-B18C-8D28853E55BF}" type="presOf" srcId="{A1CEFE32-ACFE-4D2F-AC8A-39E319EEC9E6}" destId="{A0D156FB-D382-4172-BCF3-8BE7C4817258}" srcOrd="0" destOrd="0" presId="urn:microsoft.com/office/officeart/2005/8/layout/radial5"/>
    <dgm:cxn modelId="{663B2F74-9CBD-4047-89E1-4204DDBAED3F}" type="presOf" srcId="{90AF39C3-9D9A-4BCA-8709-176EA170E66C}" destId="{A8F19A46-E142-46B7-8F62-6543169B5432}" srcOrd="0" destOrd="0" presId="urn:microsoft.com/office/officeart/2005/8/layout/radial5"/>
    <dgm:cxn modelId="{A3183555-3546-4450-B793-504425F9EB21}" type="presOf" srcId="{A4D878FE-4D9E-421B-AA72-E1A581A02549}" destId="{208ED234-E58A-485D-B7A5-563EE74FFE65}" srcOrd="0" destOrd="0" presId="urn:microsoft.com/office/officeart/2005/8/layout/radial5"/>
    <dgm:cxn modelId="{51E6BE77-E377-47CE-A286-31303DF7521D}" type="presOf" srcId="{D1A00C1D-2B26-4233-9C38-908CE5D0865E}" destId="{15075AD6-0150-4E94-B4AB-9FF5C3AFD37B}" srcOrd="1" destOrd="0" presId="urn:microsoft.com/office/officeart/2005/8/layout/radial5"/>
    <dgm:cxn modelId="{315E757B-9A68-46A2-8441-9EDE36CFF2C4}" type="presOf" srcId="{76E1F10D-C6BC-4687-83AD-1CA27BB97CBE}" destId="{C41C74C7-AD34-462E-8223-F9E7959CAA69}" srcOrd="0" destOrd="0" presId="urn:microsoft.com/office/officeart/2005/8/layout/radial5"/>
    <dgm:cxn modelId="{E74B027C-406A-4CB6-AE28-A2D189B960A5}" type="presOf" srcId="{DC01EFE1-58FC-4E97-9525-577CA4514069}" destId="{E61FB101-52CF-407A-B749-332D0A2EC931}" srcOrd="1" destOrd="0" presId="urn:microsoft.com/office/officeart/2005/8/layout/radial5"/>
    <dgm:cxn modelId="{8AB53887-F0A9-43F4-B3E4-045799DA8981}" type="presOf" srcId="{337F47C9-3B65-4FF7-97A9-7F7318D194DD}" destId="{9E047317-68FC-40CE-B1F4-5B2A7B2EDA29}" srcOrd="0" destOrd="0" presId="urn:microsoft.com/office/officeart/2005/8/layout/radial5"/>
    <dgm:cxn modelId="{92182992-A17B-4494-BD0B-E53347BE5CC8}" srcId="{EF9C1C13-A503-4277-A07D-D0F0F7FCD831}" destId="{A1CEFE32-ACFE-4D2F-AC8A-39E319EEC9E6}" srcOrd="4" destOrd="0" parTransId="{49EA6EF9-8C72-4CD6-8DFF-06087415E005}" sibTransId="{FD3DD631-2FBA-4CB9-8F70-5C08BF360AAB}"/>
    <dgm:cxn modelId="{0D979594-E315-45A8-97A3-6D2C8F4349AF}" type="presOf" srcId="{EF9C1C13-A503-4277-A07D-D0F0F7FCD831}" destId="{33440C89-73D2-4EB9-B68B-DC8E8FCEF4FD}" srcOrd="0" destOrd="0" presId="urn:microsoft.com/office/officeart/2005/8/layout/radial5"/>
    <dgm:cxn modelId="{4F5358A2-23CB-4C77-B5BE-76D80F3AEDC0}" srcId="{EF9C1C13-A503-4277-A07D-D0F0F7FCD831}" destId="{1D9A20E7-9489-41C7-BC3A-4D933BB507DB}" srcOrd="6" destOrd="0" parTransId="{69785609-829F-4F1A-BC00-3432BC3B2B0A}" sibTransId="{380586AA-8E80-4DCB-A390-A8C04B3DADC0}"/>
    <dgm:cxn modelId="{B4B653C1-8668-45B8-B866-E15A8CC9600F}" type="presOf" srcId="{1D9A20E7-9489-41C7-BC3A-4D933BB507DB}" destId="{C58E8B6D-005B-47EC-9915-4F27ED0847D5}" srcOrd="0" destOrd="0" presId="urn:microsoft.com/office/officeart/2005/8/layout/radial5"/>
    <dgm:cxn modelId="{4760C2CB-3722-4EAF-8B64-7172B65B4A1D}" type="presOf" srcId="{69785609-829F-4F1A-BC00-3432BC3B2B0A}" destId="{CA5C1CD3-6D37-446B-8E3C-FB8E777473C2}" srcOrd="1" destOrd="0" presId="urn:microsoft.com/office/officeart/2005/8/layout/radial5"/>
    <dgm:cxn modelId="{667B3DCC-6DA2-48AC-8791-EB900326D514}" type="presOf" srcId="{69785609-829F-4F1A-BC00-3432BC3B2B0A}" destId="{15CC5EC6-B616-4646-B820-D9D926A2E3DE}" srcOrd="0" destOrd="0" presId="urn:microsoft.com/office/officeart/2005/8/layout/radial5"/>
    <dgm:cxn modelId="{2ACB56CF-D872-4380-AEF7-E5769B90C59E}" type="presOf" srcId="{19157FD0-62A2-42DF-9363-9D5E5B634556}" destId="{D9B29821-A3B3-474D-9ED9-813FA1DA6ECC}" srcOrd="0" destOrd="0" presId="urn:microsoft.com/office/officeart/2005/8/layout/radial5"/>
    <dgm:cxn modelId="{4872F3D4-B6FA-47CB-B12C-CD25AADAA087}" type="presOf" srcId="{F2F66F81-25F1-46F8-93F6-F03DA95348C0}" destId="{73335CE6-5159-411E-B8CE-AAFC3D012C29}" srcOrd="0" destOrd="0" presId="urn:microsoft.com/office/officeart/2005/8/layout/radial5"/>
    <dgm:cxn modelId="{3BC6C6D7-EC63-4F7E-8327-BC725BBC6B8B}" type="presOf" srcId="{5B63D098-0289-420B-94F1-A5A6294B8885}" destId="{EBF71E2E-A498-4DDE-8FD5-5937EF15EA03}" srcOrd="0" destOrd="0" presId="urn:microsoft.com/office/officeart/2005/8/layout/radial5"/>
    <dgm:cxn modelId="{09E303DB-0FD7-4FDF-8764-EF33C6C02CB5}" srcId="{EF9C1C13-A503-4277-A07D-D0F0F7FCD831}" destId="{90AF39C3-9D9A-4BCA-8709-176EA170E66C}" srcOrd="0" destOrd="0" parTransId="{D1A00C1D-2B26-4233-9C38-908CE5D0865E}" sibTransId="{DFBE0DFC-F99A-4BF6-9CE8-B3C31010F4A0}"/>
    <dgm:cxn modelId="{B97458E5-B318-4880-AEF7-21B6C6B0AECB}" srcId="{EF9C1C13-A503-4277-A07D-D0F0F7FCD831}" destId="{A4D878FE-4D9E-421B-AA72-E1A581A02549}" srcOrd="1" destOrd="0" parTransId="{19157FD0-62A2-42DF-9363-9D5E5B634556}" sibTransId="{F320A594-BA11-4553-8711-7D5DFDD7E7D0}"/>
    <dgm:cxn modelId="{EE3421F2-236B-4981-A625-4D8969C415F1}" type="presOf" srcId="{DC01EFE1-58FC-4E97-9525-577CA4514069}" destId="{C2577DEE-9308-40EE-8EF6-18760F1D7EF9}" srcOrd="0" destOrd="0" presId="urn:microsoft.com/office/officeart/2005/8/layout/radial5"/>
    <dgm:cxn modelId="{295425F9-5FA7-4AD8-97EC-45D3CC267822}" type="presOf" srcId="{49EA6EF9-8C72-4CD6-8DFF-06087415E005}" destId="{F9FD19A4-EAF2-4A0D-9BA9-4AFBEE1E341B}" srcOrd="0" destOrd="0" presId="urn:microsoft.com/office/officeart/2005/8/layout/radial5"/>
    <dgm:cxn modelId="{DF88C2FA-D519-4AB8-82E5-D2689C89DA95}" type="presOf" srcId="{D1A00C1D-2B26-4233-9C38-908CE5D0865E}" destId="{9D11417A-CED7-4235-948B-CCE264F4CC98}" srcOrd="0" destOrd="0" presId="urn:microsoft.com/office/officeart/2005/8/layout/radial5"/>
    <dgm:cxn modelId="{43765DA2-2547-4F26-BD9F-76DE02C6FC96}" type="presParOf" srcId="{C41C74C7-AD34-462E-8223-F9E7959CAA69}" destId="{33440C89-73D2-4EB9-B68B-DC8E8FCEF4FD}" srcOrd="0" destOrd="0" presId="urn:microsoft.com/office/officeart/2005/8/layout/radial5"/>
    <dgm:cxn modelId="{194BDEF4-1B2A-4594-AC5E-5D42E8BC8F23}" type="presParOf" srcId="{C41C74C7-AD34-462E-8223-F9E7959CAA69}" destId="{9D11417A-CED7-4235-948B-CCE264F4CC98}" srcOrd="1" destOrd="0" presId="urn:microsoft.com/office/officeart/2005/8/layout/radial5"/>
    <dgm:cxn modelId="{4F60F4E5-1355-4599-B2FC-796A4130F1E8}" type="presParOf" srcId="{9D11417A-CED7-4235-948B-CCE264F4CC98}" destId="{15075AD6-0150-4E94-B4AB-9FF5C3AFD37B}" srcOrd="0" destOrd="0" presId="urn:microsoft.com/office/officeart/2005/8/layout/radial5"/>
    <dgm:cxn modelId="{47B41B31-77BA-4C17-9B02-DF2EA54F616F}" type="presParOf" srcId="{C41C74C7-AD34-462E-8223-F9E7959CAA69}" destId="{A8F19A46-E142-46B7-8F62-6543169B5432}" srcOrd="2" destOrd="0" presId="urn:microsoft.com/office/officeart/2005/8/layout/radial5"/>
    <dgm:cxn modelId="{990C9CD9-FBF1-4EE5-94E0-9F8EA93E02CA}" type="presParOf" srcId="{C41C74C7-AD34-462E-8223-F9E7959CAA69}" destId="{D9B29821-A3B3-474D-9ED9-813FA1DA6ECC}" srcOrd="3" destOrd="0" presId="urn:microsoft.com/office/officeart/2005/8/layout/radial5"/>
    <dgm:cxn modelId="{F9824ED3-7259-4729-A62C-361DAD92C6BF}" type="presParOf" srcId="{D9B29821-A3B3-474D-9ED9-813FA1DA6ECC}" destId="{CFCAF6F4-EB64-48EE-AA72-71D8B5CE15F7}" srcOrd="0" destOrd="0" presId="urn:microsoft.com/office/officeart/2005/8/layout/radial5"/>
    <dgm:cxn modelId="{67C54AFA-9BFD-45B4-BAB2-E7E27B13633E}" type="presParOf" srcId="{C41C74C7-AD34-462E-8223-F9E7959CAA69}" destId="{208ED234-E58A-485D-B7A5-563EE74FFE65}" srcOrd="4" destOrd="0" presId="urn:microsoft.com/office/officeart/2005/8/layout/radial5"/>
    <dgm:cxn modelId="{FF7EADA3-3DF6-4AC8-BE66-539535806B08}" type="presParOf" srcId="{C41C74C7-AD34-462E-8223-F9E7959CAA69}" destId="{9E047317-68FC-40CE-B1F4-5B2A7B2EDA29}" srcOrd="5" destOrd="0" presId="urn:microsoft.com/office/officeart/2005/8/layout/radial5"/>
    <dgm:cxn modelId="{C34B7E63-C51B-4429-AF29-0FE292E88B09}" type="presParOf" srcId="{9E047317-68FC-40CE-B1F4-5B2A7B2EDA29}" destId="{94F4F698-3CDF-4324-84ED-409B3134FA96}" srcOrd="0" destOrd="0" presId="urn:microsoft.com/office/officeart/2005/8/layout/radial5"/>
    <dgm:cxn modelId="{CB4BD726-13B4-4E2A-8B0B-343A8787D3DB}" type="presParOf" srcId="{C41C74C7-AD34-462E-8223-F9E7959CAA69}" destId="{AD8E04B4-3485-4EE7-A7EC-60EC3BF60FCC}" srcOrd="6" destOrd="0" presId="urn:microsoft.com/office/officeart/2005/8/layout/radial5"/>
    <dgm:cxn modelId="{C296D6A0-40D6-4955-9E50-3BDD3DE752C3}" type="presParOf" srcId="{C41C74C7-AD34-462E-8223-F9E7959CAA69}" destId="{73335CE6-5159-411E-B8CE-AAFC3D012C29}" srcOrd="7" destOrd="0" presId="urn:microsoft.com/office/officeart/2005/8/layout/radial5"/>
    <dgm:cxn modelId="{19EBA83C-5056-4CD8-B153-FA142C78CADD}" type="presParOf" srcId="{73335CE6-5159-411E-B8CE-AAFC3D012C29}" destId="{FB305A73-01D2-48C0-8EBA-9A52EBE4A859}" srcOrd="0" destOrd="0" presId="urn:microsoft.com/office/officeart/2005/8/layout/radial5"/>
    <dgm:cxn modelId="{EC5BBB20-EB92-4812-8901-43715629B126}" type="presParOf" srcId="{C41C74C7-AD34-462E-8223-F9E7959CAA69}" destId="{C0C643D6-4988-4413-BFA3-62CEEACCC2F4}" srcOrd="8" destOrd="0" presId="urn:microsoft.com/office/officeart/2005/8/layout/radial5"/>
    <dgm:cxn modelId="{33D1CF99-F8C5-483A-828E-9A9117F4866D}" type="presParOf" srcId="{C41C74C7-AD34-462E-8223-F9E7959CAA69}" destId="{F9FD19A4-EAF2-4A0D-9BA9-4AFBEE1E341B}" srcOrd="9" destOrd="0" presId="urn:microsoft.com/office/officeart/2005/8/layout/radial5"/>
    <dgm:cxn modelId="{345968C1-73B4-461D-9A95-24A68CE0C457}" type="presParOf" srcId="{F9FD19A4-EAF2-4A0D-9BA9-4AFBEE1E341B}" destId="{5E08A234-E298-44B4-8BCF-5C9E34468963}" srcOrd="0" destOrd="0" presId="urn:microsoft.com/office/officeart/2005/8/layout/radial5"/>
    <dgm:cxn modelId="{D518595A-C0E8-4A1E-874A-4C7AD6F008FC}" type="presParOf" srcId="{C41C74C7-AD34-462E-8223-F9E7959CAA69}" destId="{A0D156FB-D382-4172-BCF3-8BE7C4817258}" srcOrd="10" destOrd="0" presId="urn:microsoft.com/office/officeart/2005/8/layout/radial5"/>
    <dgm:cxn modelId="{9B764345-F993-48FB-B714-2D4E55E51ECA}" type="presParOf" srcId="{C41C74C7-AD34-462E-8223-F9E7959CAA69}" destId="{C2577DEE-9308-40EE-8EF6-18760F1D7EF9}" srcOrd="11" destOrd="0" presId="urn:microsoft.com/office/officeart/2005/8/layout/radial5"/>
    <dgm:cxn modelId="{DB623AF6-AA25-4AA2-A2A4-69ACE008FE7D}" type="presParOf" srcId="{C2577DEE-9308-40EE-8EF6-18760F1D7EF9}" destId="{E61FB101-52CF-407A-B749-332D0A2EC931}" srcOrd="0" destOrd="0" presId="urn:microsoft.com/office/officeart/2005/8/layout/radial5"/>
    <dgm:cxn modelId="{ADFEFE42-B423-4E93-B0E4-448E3F3147F2}" type="presParOf" srcId="{C41C74C7-AD34-462E-8223-F9E7959CAA69}" destId="{38249601-B773-4EB7-AFBD-9B4145911762}" srcOrd="12" destOrd="0" presId="urn:microsoft.com/office/officeart/2005/8/layout/radial5"/>
    <dgm:cxn modelId="{A0D25A89-AE54-468C-A387-139FD69D9078}" type="presParOf" srcId="{C41C74C7-AD34-462E-8223-F9E7959CAA69}" destId="{15CC5EC6-B616-4646-B820-D9D926A2E3DE}" srcOrd="13" destOrd="0" presId="urn:microsoft.com/office/officeart/2005/8/layout/radial5"/>
    <dgm:cxn modelId="{3A841FD7-6DA5-4DE2-BEB4-B5B29993B647}" type="presParOf" srcId="{15CC5EC6-B616-4646-B820-D9D926A2E3DE}" destId="{CA5C1CD3-6D37-446B-8E3C-FB8E777473C2}" srcOrd="0" destOrd="0" presId="urn:microsoft.com/office/officeart/2005/8/layout/radial5"/>
    <dgm:cxn modelId="{88F7F483-E303-406D-83A4-770313F15C50}" type="presParOf" srcId="{C41C74C7-AD34-462E-8223-F9E7959CAA69}" destId="{C58E8B6D-005B-47EC-9915-4F27ED0847D5}" srcOrd="14" destOrd="0" presId="urn:microsoft.com/office/officeart/2005/8/layout/radial5"/>
    <dgm:cxn modelId="{B9BC7031-1CBF-4E94-AFBF-5C9AD1D873FE}" type="presParOf" srcId="{C41C74C7-AD34-462E-8223-F9E7959CAA69}" destId="{B6A2D438-1237-41F0-BFB7-F99E48B2D7AB}" srcOrd="15" destOrd="0" presId="urn:microsoft.com/office/officeart/2005/8/layout/radial5"/>
    <dgm:cxn modelId="{9D685EA0-17C9-4497-A3A8-EB735795DDAC}" type="presParOf" srcId="{B6A2D438-1237-41F0-BFB7-F99E48B2D7AB}" destId="{E86ECE6D-729A-4FB9-AA45-08BBB713FE28}" srcOrd="0" destOrd="0" presId="urn:microsoft.com/office/officeart/2005/8/layout/radial5"/>
    <dgm:cxn modelId="{568759CE-0DDE-46EB-BFF9-17788DE4B768}" type="presParOf" srcId="{C41C74C7-AD34-462E-8223-F9E7959CAA69}" destId="{EBF71E2E-A498-4DDE-8FD5-5937EF15EA03}" srcOrd="1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440C89-73D2-4EB9-B68B-DC8E8FCEF4FD}">
      <dsp:nvSpPr>
        <dsp:cNvPr id="0" name=""/>
        <dsp:cNvSpPr/>
      </dsp:nvSpPr>
      <dsp:spPr>
        <a:xfrm>
          <a:off x="3728282" y="2810886"/>
          <a:ext cx="2281631" cy="1231279"/>
        </a:xfrm>
        <a:prstGeom prst="ellipse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bg2">
                  <a:lumMod val="75000"/>
                </a:schemeClr>
              </a:solidFill>
            </a:rPr>
            <a:t>Внутренние воды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bg2">
                  <a:lumMod val="75000"/>
                </a:schemeClr>
              </a:solidFill>
            </a:rPr>
            <a:t>(воды суши)</a:t>
          </a:r>
        </a:p>
      </dsp:txBody>
      <dsp:txXfrm>
        <a:off x="4062419" y="2991203"/>
        <a:ext cx="1613357" cy="870645"/>
      </dsp:txXfrm>
    </dsp:sp>
    <dsp:sp modelId="{9D11417A-CED7-4235-948B-CCE264F4CC98}">
      <dsp:nvSpPr>
        <dsp:cNvPr id="0" name=""/>
        <dsp:cNvSpPr/>
      </dsp:nvSpPr>
      <dsp:spPr>
        <a:xfrm rot="16200000">
          <a:off x="4611124" y="2046685"/>
          <a:ext cx="515947" cy="5841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500" kern="1200" dirty="0"/>
        </a:p>
      </dsp:txBody>
      <dsp:txXfrm>
        <a:off x="4688516" y="2240901"/>
        <a:ext cx="361163" cy="350474"/>
      </dsp:txXfrm>
    </dsp:sp>
    <dsp:sp modelId="{A8F19A46-E142-46B7-8F62-6543169B5432}">
      <dsp:nvSpPr>
        <dsp:cNvPr id="0" name=""/>
        <dsp:cNvSpPr/>
      </dsp:nvSpPr>
      <dsp:spPr>
        <a:xfrm>
          <a:off x="3728284" y="-246405"/>
          <a:ext cx="2281628" cy="2083806"/>
        </a:xfrm>
        <a:prstGeom prst="ellipse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chemeClr val="bg2">
                  <a:lumMod val="40000"/>
                  <a:lumOff val="60000"/>
                </a:schemeClr>
              </a:solidFill>
            </a:rPr>
            <a:t>Реки</a:t>
          </a:r>
        </a:p>
      </dsp:txBody>
      <dsp:txXfrm>
        <a:off x="4062421" y="58761"/>
        <a:ext cx="1613354" cy="1473474"/>
      </dsp:txXfrm>
    </dsp:sp>
    <dsp:sp modelId="{D9B29821-A3B3-474D-9ED9-813FA1DA6ECC}">
      <dsp:nvSpPr>
        <dsp:cNvPr id="0" name=""/>
        <dsp:cNvSpPr/>
      </dsp:nvSpPr>
      <dsp:spPr>
        <a:xfrm rot="18900000">
          <a:off x="5476213" y="2305238"/>
          <a:ext cx="444221" cy="5841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500" kern="1200" dirty="0"/>
        </a:p>
      </dsp:txBody>
      <dsp:txXfrm>
        <a:off x="5495729" y="2469179"/>
        <a:ext cx="310955" cy="350474"/>
      </dsp:txXfrm>
    </dsp:sp>
    <dsp:sp modelId="{208ED234-E58A-485D-B7A5-563EE74FFE65}">
      <dsp:nvSpPr>
        <dsp:cNvPr id="0" name=""/>
        <dsp:cNvSpPr/>
      </dsp:nvSpPr>
      <dsp:spPr>
        <a:xfrm>
          <a:off x="5612212" y="611071"/>
          <a:ext cx="2234607" cy="1910074"/>
        </a:xfrm>
        <a:prstGeom prst="ellipse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chemeClr val="bg2">
                  <a:lumMod val="40000"/>
                  <a:lumOff val="60000"/>
                </a:schemeClr>
              </a:solidFill>
            </a:rPr>
            <a:t>Озера</a:t>
          </a:r>
        </a:p>
      </dsp:txBody>
      <dsp:txXfrm>
        <a:off x="5939463" y="890795"/>
        <a:ext cx="1580105" cy="1350626"/>
      </dsp:txXfrm>
    </dsp:sp>
    <dsp:sp modelId="{9E047317-68FC-40CE-B1F4-5B2A7B2EDA29}">
      <dsp:nvSpPr>
        <dsp:cNvPr id="0" name=""/>
        <dsp:cNvSpPr/>
      </dsp:nvSpPr>
      <dsp:spPr>
        <a:xfrm rot="21481808">
          <a:off x="6134927" y="3085645"/>
          <a:ext cx="307132" cy="5841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500" kern="1200" dirty="0"/>
        </a:p>
      </dsp:txBody>
      <dsp:txXfrm>
        <a:off x="6134954" y="3204053"/>
        <a:ext cx="214992" cy="350474"/>
      </dsp:txXfrm>
    </dsp:sp>
    <dsp:sp modelId="{AD8E04B4-3485-4EE7-A7EC-60EC3BF60FCC}">
      <dsp:nvSpPr>
        <dsp:cNvPr id="0" name=""/>
        <dsp:cNvSpPr/>
      </dsp:nvSpPr>
      <dsp:spPr>
        <a:xfrm>
          <a:off x="6585970" y="2313977"/>
          <a:ext cx="2223830" cy="2030508"/>
        </a:xfrm>
        <a:prstGeom prst="ellipse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chemeClr val="bg2">
                  <a:lumMod val="40000"/>
                  <a:lumOff val="60000"/>
                </a:schemeClr>
              </a:solidFill>
            </a:rPr>
            <a:t>Болота</a:t>
          </a:r>
        </a:p>
      </dsp:txBody>
      <dsp:txXfrm>
        <a:off x="6911642" y="2611338"/>
        <a:ext cx="1572486" cy="1435786"/>
      </dsp:txXfrm>
    </dsp:sp>
    <dsp:sp modelId="{73335CE6-5159-411E-B8CE-AAFC3D012C29}">
      <dsp:nvSpPr>
        <dsp:cNvPr id="0" name=""/>
        <dsp:cNvSpPr/>
      </dsp:nvSpPr>
      <dsp:spPr>
        <a:xfrm rot="2302182">
          <a:off x="5616473" y="3917054"/>
          <a:ext cx="482160" cy="5841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500" kern="1200" dirty="0"/>
        </a:p>
      </dsp:txBody>
      <dsp:txXfrm>
        <a:off x="5632093" y="3988984"/>
        <a:ext cx="337512" cy="350474"/>
      </dsp:txXfrm>
    </dsp:sp>
    <dsp:sp modelId="{C0C643D6-4988-4413-BFA3-62CEEACCC2F4}">
      <dsp:nvSpPr>
        <dsp:cNvPr id="0" name=""/>
        <dsp:cNvSpPr/>
      </dsp:nvSpPr>
      <dsp:spPr>
        <a:xfrm>
          <a:off x="5928363" y="4211471"/>
          <a:ext cx="2181093" cy="1834248"/>
        </a:xfrm>
        <a:prstGeom prst="ellipse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chemeClr val="bg2">
                  <a:lumMod val="40000"/>
                  <a:lumOff val="60000"/>
                </a:schemeClr>
              </a:solidFill>
            </a:rPr>
            <a:t>Ледники</a:t>
          </a:r>
        </a:p>
      </dsp:txBody>
      <dsp:txXfrm>
        <a:off x="6247777" y="4480090"/>
        <a:ext cx="1542265" cy="1297010"/>
      </dsp:txXfrm>
    </dsp:sp>
    <dsp:sp modelId="{F9FD19A4-EAF2-4A0D-9BA9-4AFBEE1E341B}">
      <dsp:nvSpPr>
        <dsp:cNvPr id="0" name=""/>
        <dsp:cNvSpPr/>
      </dsp:nvSpPr>
      <dsp:spPr>
        <a:xfrm rot="5092389">
          <a:off x="4757452" y="4112923"/>
          <a:ext cx="398865" cy="5841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500" kern="1200" dirty="0"/>
        </a:p>
      </dsp:txBody>
      <dsp:txXfrm>
        <a:off x="4811935" y="4170157"/>
        <a:ext cx="279206" cy="350474"/>
      </dsp:txXfrm>
    </dsp:sp>
    <dsp:sp modelId="{A0D156FB-D382-4172-BCF3-8BE7C4817258}">
      <dsp:nvSpPr>
        <dsp:cNvPr id="0" name=""/>
        <dsp:cNvSpPr/>
      </dsp:nvSpPr>
      <dsp:spPr>
        <a:xfrm>
          <a:off x="3933000" y="4787549"/>
          <a:ext cx="2304264" cy="2093702"/>
        </a:xfrm>
        <a:prstGeom prst="ellipse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chemeClr val="bg2">
                  <a:lumMod val="40000"/>
                  <a:lumOff val="60000"/>
                </a:schemeClr>
              </a:solidFill>
            </a:rPr>
            <a:t>Подземные</a:t>
          </a:r>
          <a:r>
            <a:rPr lang="ru-RU" sz="1800" kern="1200" dirty="0">
              <a:solidFill>
                <a:schemeClr val="bg2">
                  <a:lumMod val="40000"/>
                  <a:lumOff val="60000"/>
                </a:schemeClr>
              </a:solidFill>
            </a:rPr>
            <a:t> </a:t>
          </a:r>
          <a:r>
            <a:rPr lang="ru-RU" sz="2400" b="1" kern="1200" dirty="0">
              <a:solidFill>
                <a:schemeClr val="bg2">
                  <a:lumMod val="40000"/>
                  <a:lumOff val="60000"/>
                </a:schemeClr>
              </a:solidFill>
            </a:rPr>
            <a:t>воды</a:t>
          </a:r>
        </a:p>
      </dsp:txBody>
      <dsp:txXfrm>
        <a:off x="4270452" y="5094165"/>
        <a:ext cx="1629360" cy="1480470"/>
      </dsp:txXfrm>
    </dsp:sp>
    <dsp:sp modelId="{C2577DEE-9308-40EE-8EF6-18760F1D7EF9}">
      <dsp:nvSpPr>
        <dsp:cNvPr id="0" name=""/>
        <dsp:cNvSpPr/>
      </dsp:nvSpPr>
      <dsp:spPr>
        <a:xfrm rot="8259826">
          <a:off x="3781572" y="3929307"/>
          <a:ext cx="430227" cy="5841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500" kern="1200" dirty="0"/>
        </a:p>
      </dsp:txBody>
      <dsp:txXfrm rot="10800000">
        <a:off x="3893810" y="4002669"/>
        <a:ext cx="301159" cy="350474"/>
      </dsp:txXfrm>
    </dsp:sp>
    <dsp:sp modelId="{38249601-B773-4EB7-AFBD-9B4145911762}">
      <dsp:nvSpPr>
        <dsp:cNvPr id="0" name=""/>
        <dsp:cNvSpPr/>
      </dsp:nvSpPr>
      <dsp:spPr>
        <a:xfrm>
          <a:off x="1689438" y="4258188"/>
          <a:ext cx="2402092" cy="1942050"/>
        </a:xfrm>
        <a:prstGeom prst="ellipse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chemeClr val="bg2">
                  <a:lumMod val="40000"/>
                  <a:lumOff val="60000"/>
                </a:schemeClr>
              </a:solidFill>
            </a:rPr>
            <a:t>Вечная</a:t>
          </a:r>
          <a:r>
            <a:rPr lang="ru-RU" sz="2000" kern="1200" dirty="0">
              <a:solidFill>
                <a:schemeClr val="bg2">
                  <a:lumMod val="40000"/>
                  <a:lumOff val="60000"/>
                </a:schemeClr>
              </a:solidFill>
            </a:rPr>
            <a:t> </a:t>
          </a:r>
          <a:r>
            <a:rPr lang="ru-RU" sz="2400" b="1" kern="1200" dirty="0">
              <a:solidFill>
                <a:schemeClr val="bg2">
                  <a:lumMod val="40000"/>
                  <a:lumOff val="60000"/>
                </a:schemeClr>
              </a:solidFill>
            </a:rPr>
            <a:t>мерзлота</a:t>
          </a:r>
        </a:p>
      </dsp:txBody>
      <dsp:txXfrm>
        <a:off x="2041216" y="4542595"/>
        <a:ext cx="1698536" cy="1373236"/>
      </dsp:txXfrm>
    </dsp:sp>
    <dsp:sp modelId="{15CC5EC6-B616-4646-B820-D9D926A2E3DE}">
      <dsp:nvSpPr>
        <dsp:cNvPr id="0" name=""/>
        <dsp:cNvSpPr/>
      </dsp:nvSpPr>
      <dsp:spPr>
        <a:xfrm rot="10905300">
          <a:off x="3360736" y="3092248"/>
          <a:ext cx="261108" cy="5841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500" kern="1200" dirty="0"/>
        </a:p>
      </dsp:txBody>
      <dsp:txXfrm rot="10800000">
        <a:off x="3439050" y="3210271"/>
        <a:ext cx="182776" cy="350474"/>
      </dsp:txXfrm>
    </dsp:sp>
    <dsp:sp modelId="{C58E8B6D-005B-47EC-9915-4F27ED0847D5}">
      <dsp:nvSpPr>
        <dsp:cNvPr id="0" name=""/>
        <dsp:cNvSpPr/>
      </dsp:nvSpPr>
      <dsp:spPr>
        <a:xfrm>
          <a:off x="969352" y="2385981"/>
          <a:ext cx="2269088" cy="1911636"/>
        </a:xfrm>
        <a:prstGeom prst="ellipse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 err="1">
              <a:solidFill>
                <a:schemeClr val="bg2">
                  <a:lumMod val="40000"/>
                  <a:lumOff val="60000"/>
                </a:schemeClr>
              </a:solidFill>
            </a:rPr>
            <a:t>Водо</a:t>
          </a:r>
          <a:r>
            <a:rPr lang="ru-RU" sz="2400" b="1" kern="1200" dirty="0">
              <a:solidFill>
                <a:schemeClr val="bg2">
                  <a:lumMod val="40000"/>
                  <a:lumOff val="60000"/>
                </a:schemeClr>
              </a:solidFill>
            </a:rPr>
            <a:t>-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chemeClr val="bg2">
                  <a:lumMod val="40000"/>
                  <a:lumOff val="60000"/>
                </a:schemeClr>
              </a:solidFill>
            </a:rPr>
            <a:t>хранилища</a:t>
          </a:r>
        </a:p>
      </dsp:txBody>
      <dsp:txXfrm>
        <a:off x="1301652" y="2665934"/>
        <a:ext cx="1604488" cy="1351730"/>
      </dsp:txXfrm>
    </dsp:sp>
    <dsp:sp modelId="{B6A2D438-1237-41F0-BFB7-F99E48B2D7AB}">
      <dsp:nvSpPr>
        <dsp:cNvPr id="0" name=""/>
        <dsp:cNvSpPr/>
      </dsp:nvSpPr>
      <dsp:spPr>
        <a:xfrm rot="13500000">
          <a:off x="3778389" y="2283028"/>
          <a:ext cx="478545" cy="5841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500" kern="1200"/>
        </a:p>
      </dsp:txBody>
      <dsp:txXfrm rot="10800000">
        <a:off x="3900928" y="2450609"/>
        <a:ext cx="334982" cy="350474"/>
      </dsp:txXfrm>
    </dsp:sp>
    <dsp:sp modelId="{EBF71E2E-A498-4DDE-8FD5-5937EF15EA03}">
      <dsp:nvSpPr>
        <dsp:cNvPr id="0" name=""/>
        <dsp:cNvSpPr/>
      </dsp:nvSpPr>
      <dsp:spPr>
        <a:xfrm>
          <a:off x="1833446" y="628108"/>
          <a:ext cx="2288926" cy="1814457"/>
        </a:xfrm>
        <a:prstGeom prst="ellipse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chemeClr val="bg2">
                  <a:lumMod val="40000"/>
                  <a:lumOff val="60000"/>
                </a:schemeClr>
              </a:solidFill>
            </a:rPr>
            <a:t>Каналы</a:t>
          </a:r>
        </a:p>
      </dsp:txBody>
      <dsp:txXfrm>
        <a:off x="2168651" y="893829"/>
        <a:ext cx="1618516" cy="12830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F7469474-4D2F-42F2-8D91-BAC4C432C1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6194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F5182A-564B-4F12-86E2-7D064BFA5575}" type="slidenum">
              <a:rPr lang="ru-RU" smtClean="0"/>
              <a:pPr/>
              <a:t>1</a:t>
            </a:fld>
            <a:endParaRPr lang="ru-RU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32" y="2059012"/>
            <a:ext cx="9146751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19" y="2166365"/>
            <a:ext cx="8603674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970315"/>
            <a:ext cx="6858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FE7FE9-364A-4E2E-AA18-3427A46A418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483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2822F1-37E1-4ECB-BC99-7812A76C366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8070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764484" y="0"/>
            <a:ext cx="20574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0468" y="609600"/>
            <a:ext cx="1801785" cy="5638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609600"/>
            <a:ext cx="5979968" cy="5638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422855"/>
            <a:ext cx="2057397" cy="3651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32102" y="6422855"/>
            <a:ext cx="3209752" cy="3651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4787" y="6422855"/>
            <a:ext cx="659819" cy="365125"/>
          </a:xfrm>
        </p:spPr>
        <p:txBody>
          <a:bodyPr/>
          <a:lstStyle/>
          <a:p>
            <a:pPr>
              <a:defRPr/>
            </a:pPr>
            <a:fld id="{AD6EB758-DE72-4A09-8BB3-35B9B00A904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924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806E09-1E40-4670-9F8F-96A684537C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48104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905000"/>
            <a:ext cx="8229600" cy="4114800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F86CC1-1270-4F82-8A89-0A58FA137B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73368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97FAAE-3CC7-40AD-83E6-F18FD97F3D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8141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82296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4114800"/>
            <a:ext cx="82296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1374BC-3454-460A-89C2-531AC9DEE4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9083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7559D5-5C83-4750-BA60-EDAB9041525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440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32" y="2059012"/>
            <a:ext cx="9146751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893" y="2208879"/>
            <a:ext cx="78867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0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893" y="3984400"/>
            <a:ext cx="78867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EF5E982-1765-4F49-B6E4-0F1E804ED60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30798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797" y="2011680"/>
            <a:ext cx="365760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011680"/>
            <a:ext cx="365760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6564CD-7B63-45DC-9094-C72B2728439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817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913470"/>
            <a:ext cx="365760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656566"/>
            <a:ext cx="365760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428" y="1913470"/>
            <a:ext cx="365760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428" y="2656564"/>
            <a:ext cx="365760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F159DC-3B4E-4FDC-BA57-44F0533C288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024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0C3823-3B85-4321-A2BD-D88F6265216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1550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85A886-9924-4392-A236-68002B97668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0268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48840"/>
            <a:ext cx="4572000" cy="38404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92568" y="2147487"/>
            <a:ext cx="256032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2ACB4E-1C3C-45BE-83E7-046F77D77B0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697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0" y="2211494"/>
            <a:ext cx="4754880" cy="384048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85351" y="2150621"/>
            <a:ext cx="256032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2C4B18-9E14-4275-B73C-1259A5EF3F6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8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62" y="176109"/>
            <a:ext cx="9141714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019" y="284176"/>
            <a:ext cx="777240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019" y="2011680"/>
            <a:ext cx="777240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557" y="6422855"/>
            <a:ext cx="2595043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91000" y="6422855"/>
            <a:ext cx="40606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65139" y="6422855"/>
            <a:ext cx="709698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DF159DC-3B4E-4FDC-BA57-44F0533C288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7495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  <p:sldLayoutId id="2147483983" r:id="rId12"/>
    <p:sldLayoutId id="2147483984" r:id="rId13"/>
    <p:sldLayoutId id="2147483985" r:id="rId14"/>
    <p:sldLayoutId id="2147483986" r:id="rId15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slide" Target="slide16.xml"/><Relationship Id="rId1" Type="http://schemas.openxmlformats.org/officeDocument/2006/relationships/slideLayout" Target="../slideLayouts/slideLayout14.xml"/><Relationship Id="rId5" Type="http://schemas.openxmlformats.org/officeDocument/2006/relationships/slide" Target="slide13.xml"/><Relationship Id="rId4" Type="http://schemas.openxmlformats.org/officeDocument/2006/relationships/slide" Target="slide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7544" y="1844824"/>
            <a:ext cx="7920880" cy="2494467"/>
          </a:xfrm>
        </p:spPr>
        <p:txBody>
          <a:bodyPr/>
          <a:lstStyle/>
          <a:p>
            <a:pPr algn="ctr"/>
            <a:r>
              <a:rPr lang="ru-RU" sz="7200" dirty="0"/>
              <a:t>Внутренние воды России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933D30-245A-EDD5-1789-060CD36DAABD}"/>
              </a:ext>
            </a:extLst>
          </p:cNvPr>
          <p:cNvSpPr txBox="1"/>
          <p:nvPr/>
        </p:nvSpPr>
        <p:spPr>
          <a:xfrm>
            <a:off x="4716016" y="4437112"/>
            <a:ext cx="410734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endParaRPr lang="ru-RU" sz="2400" b="1" dirty="0"/>
          </a:p>
          <a:p>
            <a:pPr algn="r"/>
            <a:r>
              <a:rPr lang="ru-RU" sz="2400" b="1" dirty="0"/>
              <a:t>Сахарова Елена Николаевна</a:t>
            </a:r>
          </a:p>
          <a:p>
            <a:pPr algn="r"/>
            <a:r>
              <a:rPr lang="ru-RU" sz="2400" b="1" dirty="0"/>
              <a:t>ОАНО Школа «НИКА»</a:t>
            </a:r>
          </a:p>
          <a:p>
            <a:pPr algn="r"/>
            <a:r>
              <a:rPr lang="ru-RU" sz="2400" b="1" dirty="0"/>
              <a:t>Г. Москва</a:t>
            </a:r>
          </a:p>
        </p:txBody>
      </p:sp>
    </p:spTree>
  </p:cSld>
  <p:clrMapOvr>
    <a:masterClrMapping/>
  </p:clrMapOvr>
  <p:transition>
    <p:circl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357188"/>
            <a:ext cx="8229600" cy="1384300"/>
          </a:xfrm>
        </p:spPr>
        <p:txBody>
          <a:bodyPr>
            <a:normAutofit/>
          </a:bodyPr>
          <a:lstStyle/>
          <a:p>
            <a:r>
              <a:rPr lang="ru-RU" sz="2500" b="1" dirty="0">
                <a:solidFill>
                  <a:schemeClr val="bg1"/>
                </a:solidFill>
              </a:rPr>
              <a:t>Задача:</a:t>
            </a:r>
            <a:br>
              <a:rPr lang="ru-RU" sz="2800" dirty="0">
                <a:solidFill>
                  <a:schemeClr val="hlink"/>
                </a:solidFill>
              </a:rPr>
            </a:br>
            <a:r>
              <a:rPr lang="ru-RU" sz="2500" b="1" dirty="0"/>
              <a:t>Определить падение р. Ангары, которая вытекает из озера Байкал. 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2312987"/>
            <a:ext cx="8229600" cy="2232025"/>
          </a:xfrm>
        </p:spPr>
        <p:txBody>
          <a:bodyPr>
            <a:noAutofit/>
          </a:bodyPr>
          <a:lstStyle/>
          <a:p>
            <a:pPr>
              <a:buFontTx/>
              <a:buNone/>
            </a:pPr>
            <a:r>
              <a:rPr lang="ru-RU" sz="3600" dirty="0"/>
              <a:t>Высота истока = 456 м</a:t>
            </a:r>
          </a:p>
          <a:p>
            <a:pPr>
              <a:buFontTx/>
              <a:buNone/>
            </a:pPr>
            <a:r>
              <a:rPr lang="ru-RU" sz="3600" dirty="0"/>
              <a:t>Ангара впадает в Енисей на высоте 76 м</a:t>
            </a:r>
          </a:p>
          <a:p>
            <a:pPr>
              <a:buFontTx/>
              <a:buNone/>
            </a:pPr>
            <a:r>
              <a:rPr lang="ru-RU" sz="3600" dirty="0"/>
              <a:t>Падение = 456 -76 = 380 м.</a:t>
            </a:r>
          </a:p>
          <a:p>
            <a:pPr>
              <a:buFontTx/>
              <a:buNone/>
            </a:pPr>
            <a:r>
              <a:rPr lang="ru-RU" sz="3600" dirty="0"/>
              <a:t>Длина = 1826 км</a:t>
            </a:r>
          </a:p>
          <a:p>
            <a:pPr>
              <a:buFontTx/>
              <a:buNone/>
            </a:pPr>
            <a:r>
              <a:rPr lang="ru-RU" sz="3600" dirty="0"/>
              <a:t>Уклон = 38 000 см  : 1826 км  = 20,7 см/км</a:t>
            </a:r>
          </a:p>
          <a:p>
            <a:pPr>
              <a:buFontTx/>
              <a:buNone/>
            </a:pPr>
            <a:r>
              <a:rPr lang="ru-RU" sz="3600" dirty="0"/>
              <a:t>              </a:t>
            </a:r>
          </a:p>
        </p:txBody>
      </p:sp>
    </p:spTree>
  </p:cSld>
  <p:clrMapOvr>
    <a:masterClrMapping/>
  </p:clrMapOvr>
  <p:transition>
    <p:zoom dir="in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0C3D39-9B6A-941B-D1AE-DCFBA7FFA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018" y="284176"/>
            <a:ext cx="8135453" cy="1508760"/>
          </a:xfrm>
        </p:spPr>
        <p:txBody>
          <a:bodyPr>
            <a:normAutofit fontScale="90000"/>
          </a:bodyPr>
          <a:lstStyle/>
          <a:p>
            <a:r>
              <a:rPr kumimoji="0" lang="ru-RU" sz="4000" b="1" i="0" u="none" strike="noStrike" kern="1200" cap="all" spc="0" normalizeH="0" baseline="0" noProof="0" dirty="0">
                <a:ln>
                  <a:noFill/>
                </a:ln>
                <a:solidFill>
                  <a:srgbClr val="099BDD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Взаимосвязь внутренних вод и других компонентов природы</a:t>
            </a: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7230EBD-C770-7856-7A85-9FD9D25999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0809" y="1844824"/>
            <a:ext cx="6142382" cy="460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6053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33" y="2132856"/>
            <a:ext cx="8540534" cy="38808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8640"/>
            <a:ext cx="7730398" cy="297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5322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3"/>
          <p:cNvSpPr>
            <a:spLocks noGrp="1"/>
          </p:cNvSpPr>
          <p:nvPr>
            <p:ph type="title"/>
          </p:nvPr>
        </p:nvSpPr>
        <p:spPr>
          <a:xfrm>
            <a:off x="505272" y="428639"/>
            <a:ext cx="7772400" cy="1164564"/>
          </a:xfrm>
        </p:spPr>
        <p:txBody>
          <a:bodyPr/>
          <a:lstStyle/>
          <a:p>
            <a:r>
              <a:rPr lang="ru-RU" b="1" dirty="0"/>
              <a:t>Типы режимов рек</a:t>
            </a:r>
          </a:p>
        </p:txBody>
      </p:sp>
      <p:sp>
        <p:nvSpPr>
          <p:cNvPr id="15363" name="Содержимое 4"/>
          <p:cNvSpPr>
            <a:spLocks noGrp="1"/>
          </p:cNvSpPr>
          <p:nvPr>
            <p:ph idx="1"/>
          </p:nvPr>
        </p:nvSpPr>
        <p:spPr>
          <a:xfrm>
            <a:off x="456419" y="1848790"/>
            <a:ext cx="8229600" cy="4525962"/>
          </a:xfrm>
        </p:spPr>
        <p:txBody>
          <a:bodyPr/>
          <a:lstStyle/>
          <a:p>
            <a:pPr algn="just"/>
            <a:r>
              <a:rPr lang="ru-RU" sz="2800" b="1" u="sng" dirty="0"/>
              <a:t>Половодье</a:t>
            </a:r>
            <a:r>
              <a:rPr lang="ru-RU" sz="2800" b="1" dirty="0"/>
              <a:t>- </a:t>
            </a:r>
            <a:r>
              <a:rPr lang="ru-RU" sz="2800" dirty="0"/>
              <a:t>наиболее высокий уровень воды в реке, повторяющийся ежегодно в одинаковые сроки и длительный по времени, вызванный таянием снега</a:t>
            </a:r>
          </a:p>
        </p:txBody>
      </p:sp>
      <p:sp>
        <p:nvSpPr>
          <p:cNvPr id="15364" name="TextBox 5"/>
          <p:cNvSpPr txBox="1">
            <a:spLocks noChangeArrowheads="1"/>
          </p:cNvSpPr>
          <p:nvPr/>
        </p:nvSpPr>
        <p:spPr bwMode="auto">
          <a:xfrm>
            <a:off x="1115616" y="3640198"/>
            <a:ext cx="17287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/>
              <a:t>Весеннее</a:t>
            </a:r>
          </a:p>
        </p:txBody>
      </p:sp>
      <p:sp>
        <p:nvSpPr>
          <p:cNvPr id="15365" name="TextBox 6"/>
          <p:cNvSpPr txBox="1">
            <a:spLocks noChangeArrowheads="1"/>
          </p:cNvSpPr>
          <p:nvPr/>
        </p:nvSpPr>
        <p:spPr bwMode="auto">
          <a:xfrm>
            <a:off x="6750794" y="3647878"/>
            <a:ext cx="17287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/>
              <a:t>Летнее</a:t>
            </a:r>
          </a:p>
        </p:txBody>
      </p:sp>
      <p:cxnSp>
        <p:nvCxnSpPr>
          <p:cNvPr id="9" name="Прямая со стрелкой 8"/>
          <p:cNvCxnSpPr>
            <a:cxnSpLocks/>
          </p:cNvCxnSpPr>
          <p:nvPr/>
        </p:nvCxnSpPr>
        <p:spPr>
          <a:xfrm flipH="1">
            <a:off x="3106693" y="3364308"/>
            <a:ext cx="1386282" cy="5085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cxnSpLocks/>
          </p:cNvCxnSpPr>
          <p:nvPr/>
        </p:nvCxnSpPr>
        <p:spPr>
          <a:xfrm>
            <a:off x="4804452" y="3358230"/>
            <a:ext cx="1495146" cy="5146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5369" name="Picture 7" descr="21.by - Новости Беларуси. Последние новости Беларуси из разных источников. Последние новости мира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2734" y="4072877"/>
            <a:ext cx="3864174" cy="2180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33CB87-9B5C-D9C2-9E16-290B933EC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496" y="4047928"/>
            <a:ext cx="3908380" cy="2205778"/>
          </a:xfrm>
          <a:prstGeom prst="rect">
            <a:avLst/>
          </a:prstGeom>
        </p:spPr>
      </p:pic>
    </p:spTree>
  </p:cSld>
  <p:clrMapOvr>
    <a:masterClrMapping/>
  </p:clrMapOvr>
  <p:transition>
    <p:zoom dir="in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8523" y="620688"/>
            <a:ext cx="8136904" cy="7651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/>
              <a:t>Типы режимов рек</a:t>
            </a:r>
            <a:endParaRPr lang="ru-RU" dirty="0"/>
          </a:p>
        </p:txBody>
      </p:sp>
      <p:pic>
        <p:nvPicPr>
          <p:cNvPr id="16387" name="Picture 2" descr="ЛЮБИМАЯ СТОРОНКА. РАССВЕТЫ. Обсуждение на LiveInternet - Рос…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868898"/>
            <a:ext cx="4392488" cy="352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7D7276-E803-9C75-1452-0AD968213BC0}"/>
              </a:ext>
            </a:extLst>
          </p:cNvPr>
          <p:cNvSpPr txBox="1"/>
          <p:nvPr/>
        </p:nvSpPr>
        <p:spPr>
          <a:xfrm>
            <a:off x="482347" y="2060848"/>
            <a:ext cx="72432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u="sng" dirty="0"/>
              <a:t>Межень</a:t>
            </a:r>
            <a:r>
              <a:rPr lang="ru-RU" sz="2800" b="1" dirty="0"/>
              <a:t>  </a:t>
            </a:r>
            <a:r>
              <a:rPr lang="ru-RU" sz="2800" dirty="0"/>
              <a:t>- самый низкий уровень воды в реке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820472" cy="1322412"/>
          </a:xfrm>
        </p:spPr>
        <p:txBody>
          <a:bodyPr rtlCol="0">
            <a:normAutofit/>
          </a:bodyPr>
          <a:lstStyle/>
          <a:p>
            <a:pPr algn="just" fontAlgn="auto">
              <a:spcAft>
                <a:spcPts val="0"/>
              </a:spcAft>
              <a:defRPr/>
            </a:pPr>
            <a:r>
              <a:rPr lang="ru-RU" b="1" dirty="0"/>
              <a:t>Типы режимов рек</a:t>
            </a:r>
            <a:endParaRPr lang="ru-RU" dirty="0"/>
          </a:p>
        </p:txBody>
      </p:sp>
      <p:pic>
        <p:nvPicPr>
          <p:cNvPr id="17411" name="Picture 2" descr="На Дальнем Востоке затоплены скотомогильники с сибирской язвой - Кино Онлай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3356992"/>
            <a:ext cx="442849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35B4BC-E39A-2DA3-DBB7-7AB80D005EBE}"/>
              </a:ext>
            </a:extLst>
          </p:cNvPr>
          <p:cNvSpPr txBox="1"/>
          <p:nvPr/>
        </p:nvSpPr>
        <p:spPr>
          <a:xfrm>
            <a:off x="395536" y="1916832"/>
            <a:ext cx="854471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u="sng" dirty="0"/>
              <a:t>Паводок</a:t>
            </a:r>
            <a:r>
              <a:rPr lang="ru-RU" sz="2800" b="1" dirty="0"/>
              <a:t> </a:t>
            </a:r>
            <a:r>
              <a:rPr lang="ru-RU" sz="2800" dirty="0"/>
              <a:t>– резкий и кратковременный подъём воды в </a:t>
            </a:r>
          </a:p>
          <a:p>
            <a:r>
              <a:rPr lang="ru-RU" sz="2800" dirty="0"/>
              <a:t>реке, возникший в результате обильных дождей или </a:t>
            </a:r>
          </a:p>
          <a:p>
            <a:r>
              <a:rPr lang="ru-RU" sz="2800" dirty="0"/>
              <a:t>интенсивного таяния снега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260648"/>
            <a:ext cx="9145016" cy="1676400"/>
          </a:xfrm>
        </p:spPr>
        <p:txBody>
          <a:bodyPr>
            <a:normAutofit/>
          </a:bodyPr>
          <a:lstStyle/>
          <a:p>
            <a:r>
              <a:rPr lang="ru-RU" b="1" dirty="0"/>
              <a:t>Климат влияет и на режим рек:</a:t>
            </a:r>
          </a:p>
        </p:txBody>
      </p:sp>
      <p:graphicFrame>
        <p:nvGraphicFramePr>
          <p:cNvPr id="25640" name="Group 40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22558431"/>
              </p:ext>
            </p:extLst>
          </p:nvPr>
        </p:nvGraphicFramePr>
        <p:xfrm>
          <a:off x="287177" y="2060848"/>
          <a:ext cx="8569646" cy="4236720"/>
        </p:xfrm>
        <a:graphic>
          <a:graphicData uri="http://schemas.openxmlformats.org/drawingml/2006/table">
            <a:tbl>
              <a:tblPr/>
              <a:tblGrid>
                <a:gridCol w="28565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80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350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929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1. Реки с весенним половодьем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Реки, имеющие смешанное питание с преобладанием снегового. Половодье весной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Волга, Обь, Печора…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929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2. Реки с летним половодьем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Реки, текущие в муссонном климате и разливающиеся во время муссонных дождей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Амур и его притоки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95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3. Реки с паводковым режимом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Разливаются после внезапных сильных дождей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Реки Северного Кавказа (Кубань и её притоки)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zoom dir="in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132656" y="476672"/>
            <a:ext cx="9011344" cy="1143000"/>
          </a:xfrm>
        </p:spPr>
        <p:txBody>
          <a:bodyPr>
            <a:noAutofit/>
          </a:bodyPr>
          <a:lstStyle/>
          <a:p>
            <a:r>
              <a:rPr lang="ru-RU" b="1" dirty="0"/>
              <a:t>Годовой сток – </a:t>
            </a:r>
            <a:r>
              <a:rPr lang="ru-RU" sz="3200" b="1" dirty="0"/>
              <a:t>это количество воды, которое протекает в русле за год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56D6805-D0D5-D568-6DE1-11F3FD952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067" y="1988840"/>
            <a:ext cx="6734522" cy="430261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97054" y="-64966"/>
            <a:ext cx="9046945" cy="208269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4400" b="1" dirty="0"/>
              <a:t>Болото -</a:t>
            </a:r>
            <a:r>
              <a:rPr lang="ru-RU" sz="2400" b="1" dirty="0"/>
              <a:t>участок ландшафта, характеризующийся избыточным увлажнением и влаголюбивым живым напочвенным покровом. </a:t>
            </a:r>
            <a:endParaRPr lang="ru-RU" sz="2400" b="1" dirty="0">
              <a:effectLst/>
            </a:endParaRPr>
          </a:p>
        </p:txBody>
      </p:sp>
      <p:sp>
        <p:nvSpPr>
          <p:cNvPr id="129028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865761" y="2031104"/>
            <a:ext cx="2735262" cy="863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000" dirty="0"/>
              <a:t>               </a:t>
            </a:r>
            <a:r>
              <a:rPr lang="ru-RU" sz="3200" b="1" dirty="0">
                <a:latin typeface="Monotype Corsiva" pitchFamily="66" charset="0"/>
              </a:rPr>
              <a:t>низинные</a:t>
            </a:r>
          </a:p>
        </p:txBody>
      </p:sp>
      <p:sp>
        <p:nvSpPr>
          <p:cNvPr id="129029" name="Rectangle 5"/>
          <p:cNvSpPr>
            <a:spLocks noGrp="1" noChangeArrowheads="1"/>
          </p:cNvSpPr>
          <p:nvPr>
            <p:ph sz="half" idx="2"/>
          </p:nvPr>
        </p:nvSpPr>
        <p:spPr>
          <a:xfrm>
            <a:off x="5652120" y="2031104"/>
            <a:ext cx="2735262" cy="5762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b="1" dirty="0"/>
              <a:t>   </a:t>
            </a:r>
            <a:r>
              <a:rPr lang="ru-RU" sz="3200" b="1" dirty="0">
                <a:effectLst/>
                <a:latin typeface="Monotype Corsiva" pitchFamily="66" charset="0"/>
              </a:rPr>
              <a:t>верховые</a:t>
            </a:r>
          </a:p>
        </p:txBody>
      </p:sp>
      <p:sp>
        <p:nvSpPr>
          <p:cNvPr id="129031" name="Line 7"/>
          <p:cNvSpPr>
            <a:spLocks noChangeShapeType="1"/>
          </p:cNvSpPr>
          <p:nvPr/>
        </p:nvSpPr>
        <p:spPr bwMode="auto">
          <a:xfrm flipH="1">
            <a:off x="1835150" y="765175"/>
            <a:ext cx="649288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9035" name="AutoShape 11"/>
          <p:cNvSpPr>
            <a:spLocks noChangeArrowheads="1"/>
          </p:cNvSpPr>
          <p:nvPr/>
        </p:nvSpPr>
        <p:spPr bwMode="auto">
          <a:xfrm>
            <a:off x="760253" y="5756025"/>
            <a:ext cx="2731627" cy="806863"/>
          </a:xfrm>
          <a:prstGeom prst="wedgeRectCallout">
            <a:avLst>
              <a:gd name="adj1" fmla="val -21316"/>
              <a:gd name="adj2" fmla="val -11930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ru-RU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Питается осадками и подземными водами</a:t>
            </a:r>
          </a:p>
        </p:txBody>
      </p:sp>
      <p:sp>
        <p:nvSpPr>
          <p:cNvPr id="129044" name="AutoShape 20"/>
          <p:cNvSpPr>
            <a:spLocks noChangeArrowheads="1"/>
          </p:cNvSpPr>
          <p:nvPr/>
        </p:nvSpPr>
        <p:spPr bwMode="auto">
          <a:xfrm rot="10800000">
            <a:off x="5939631" y="5894674"/>
            <a:ext cx="2160240" cy="668213"/>
          </a:xfrm>
          <a:prstGeom prst="wedgeRectCallout">
            <a:avLst>
              <a:gd name="adj1" fmla="val 20836"/>
              <a:gd name="adj2" fmla="val 12677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ot="10800000"/>
          <a:lstStyle/>
          <a:p>
            <a:pPr algn="ctr">
              <a:defRPr/>
            </a:pPr>
            <a:r>
              <a:rPr lang="ru-RU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Питается</a:t>
            </a:r>
            <a:r>
              <a:rPr lang="ru-RU" b="1" dirty="0"/>
              <a:t> </a:t>
            </a:r>
            <a:r>
              <a:rPr lang="ru-RU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осадками</a:t>
            </a:r>
          </a:p>
        </p:txBody>
      </p:sp>
      <p:pic>
        <p:nvPicPr>
          <p:cNvPr id="129053" name="Picture 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6533" y="2823477"/>
            <a:ext cx="3415808" cy="230525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29054" name="Picture 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2679012"/>
            <a:ext cx="3587700" cy="259418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0756782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39552" y="218862"/>
            <a:ext cx="8306552" cy="4115402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234880" y="4138908"/>
            <a:ext cx="3657600" cy="243491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51520" y="4525144"/>
            <a:ext cx="511256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Васюганские болота </a:t>
            </a:r>
            <a:r>
              <a:rPr lang="ru-RU" b="1" dirty="0"/>
              <a:t>расположены в Томской области. Площадь составляет 53 тыс. км². Они являются важным источником пресной воды в регионе. Земли содержат огромное количество торфа, который противодействуют парниковому эффекту. Топи и озера чередуются с западинами и впадинами.</a:t>
            </a:r>
          </a:p>
        </p:txBody>
      </p:sp>
    </p:spTree>
    <p:extLst>
      <p:ext uri="{BB962C8B-B14F-4D97-AF65-F5344CB8AC3E}">
        <p14:creationId xmlns:p14="http://schemas.microsoft.com/office/powerpoint/2010/main" val="1349255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Схема 21"/>
          <p:cNvGraphicFramePr/>
          <p:nvPr>
            <p:extLst>
              <p:ext uri="{D42A27DB-BD31-4B8C-83A1-F6EECF244321}">
                <p14:modId xmlns:p14="http://schemas.microsoft.com/office/powerpoint/2010/main" val="1098172702"/>
              </p:ext>
            </p:extLst>
          </p:nvPr>
        </p:nvGraphicFramePr>
        <p:xfrm>
          <a:off x="-285784" y="0"/>
          <a:ext cx="9715568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zoom dir="in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98" name="Rectangle 106"/>
          <p:cNvSpPr>
            <a:spLocks noGrp="1" noChangeArrowheads="1"/>
          </p:cNvSpPr>
          <p:nvPr>
            <p:ph type="body" sz="half" idx="1"/>
          </p:nvPr>
        </p:nvSpPr>
        <p:spPr>
          <a:xfrm>
            <a:off x="429266" y="260350"/>
            <a:ext cx="8639175" cy="1368425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ru-RU" sz="4000" b="1" dirty="0">
                <a:solidFill>
                  <a:schemeClr val="bg2"/>
                </a:solidFill>
                <a:latin typeface="+mj-lt"/>
              </a:rPr>
              <a:t>Озера</a:t>
            </a:r>
            <a:r>
              <a:rPr lang="ru-RU" sz="2800" b="1" dirty="0">
                <a:solidFill>
                  <a:schemeClr val="bg2"/>
                </a:solidFill>
                <a:latin typeface="+mj-lt"/>
              </a:rPr>
              <a:t> – замкнутые природные котловины, заполненные водой.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ru-RU" sz="2800" b="1" dirty="0">
                <a:solidFill>
                  <a:schemeClr val="bg2"/>
                </a:solidFill>
                <a:latin typeface="+mj-lt"/>
              </a:rPr>
              <a:t>Озера бывают пресные и соленые.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ru-RU" sz="2800" b="1" dirty="0">
              <a:latin typeface="+mj-lt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endParaRPr lang="ru-RU" sz="2800" b="1" dirty="0">
              <a:latin typeface="+mj-lt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ru-RU" sz="2800" b="1" dirty="0">
                <a:latin typeface="+mj-lt"/>
              </a:rPr>
              <a:t>             Озера различают по происхождению:</a:t>
            </a:r>
            <a:r>
              <a:rPr lang="ru-RU" sz="2800" b="1" dirty="0">
                <a:solidFill>
                  <a:schemeClr val="bg2"/>
                </a:solidFill>
                <a:latin typeface="+mj-lt"/>
              </a:rPr>
              <a:t>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800" b="1" dirty="0">
              <a:latin typeface="+mj-lt"/>
            </a:endParaRPr>
          </a:p>
        </p:txBody>
      </p:sp>
      <p:sp>
        <p:nvSpPr>
          <p:cNvPr id="136321" name="Line 129"/>
          <p:cNvSpPr>
            <a:spLocks noChangeShapeType="1"/>
          </p:cNvSpPr>
          <p:nvPr/>
        </p:nvSpPr>
        <p:spPr bwMode="auto">
          <a:xfrm flipH="1">
            <a:off x="1042988" y="3286125"/>
            <a:ext cx="3386137" cy="430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36322" name="Line 130"/>
          <p:cNvSpPr>
            <a:spLocks noChangeShapeType="1"/>
          </p:cNvSpPr>
          <p:nvPr/>
        </p:nvSpPr>
        <p:spPr bwMode="auto">
          <a:xfrm flipH="1">
            <a:off x="2268538" y="3286125"/>
            <a:ext cx="2160587" cy="1222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36323" name="Line 131"/>
          <p:cNvSpPr>
            <a:spLocks noChangeShapeType="1"/>
          </p:cNvSpPr>
          <p:nvPr/>
        </p:nvSpPr>
        <p:spPr bwMode="auto">
          <a:xfrm flipH="1">
            <a:off x="3563938" y="3286125"/>
            <a:ext cx="865187" cy="1943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36324" name="Line 132"/>
          <p:cNvSpPr>
            <a:spLocks noChangeShapeType="1"/>
          </p:cNvSpPr>
          <p:nvPr/>
        </p:nvSpPr>
        <p:spPr bwMode="auto">
          <a:xfrm>
            <a:off x="4429125" y="3286125"/>
            <a:ext cx="647700" cy="20875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36325" name="Line 133"/>
          <p:cNvSpPr>
            <a:spLocks noChangeShapeType="1"/>
          </p:cNvSpPr>
          <p:nvPr/>
        </p:nvSpPr>
        <p:spPr bwMode="auto">
          <a:xfrm>
            <a:off x="4429125" y="3286125"/>
            <a:ext cx="2087563" cy="1582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36326" name="Line 134"/>
          <p:cNvSpPr>
            <a:spLocks noChangeShapeType="1"/>
          </p:cNvSpPr>
          <p:nvPr/>
        </p:nvSpPr>
        <p:spPr bwMode="auto">
          <a:xfrm>
            <a:off x="4429125" y="3286125"/>
            <a:ext cx="323850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36330" name="Rectangle 138"/>
          <p:cNvSpPr>
            <a:spLocks noChangeArrowheads="1"/>
          </p:cNvSpPr>
          <p:nvPr/>
        </p:nvSpPr>
        <p:spPr bwMode="auto">
          <a:xfrm>
            <a:off x="142844" y="3786190"/>
            <a:ext cx="1800225" cy="720725"/>
          </a:xfrm>
          <a:prstGeom prst="flowChartTerminator">
            <a:avLst/>
          </a:prstGeom>
          <a:ln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400" dirty="0">
                <a:latin typeface="Monotype Corsiva" pitchFamily="66" charset="0"/>
                <a:hlinkClick r:id="rId2" action="ppaction://hlinksldjump"/>
              </a:rPr>
              <a:t>тектонические</a:t>
            </a:r>
            <a:endParaRPr lang="ru-RU" sz="2400" dirty="0">
              <a:latin typeface="Monotype Corsiva" pitchFamily="66" charset="0"/>
            </a:endParaRPr>
          </a:p>
        </p:txBody>
      </p:sp>
      <p:sp>
        <p:nvSpPr>
          <p:cNvPr id="136331" name="Rectangle 139"/>
          <p:cNvSpPr>
            <a:spLocks noChangeArrowheads="1"/>
          </p:cNvSpPr>
          <p:nvPr/>
        </p:nvSpPr>
        <p:spPr bwMode="auto">
          <a:xfrm>
            <a:off x="1042988" y="4868863"/>
            <a:ext cx="1873250" cy="792162"/>
          </a:xfrm>
          <a:prstGeom prst="flowChartTerminator">
            <a:avLst/>
          </a:prstGeom>
          <a:ln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400" dirty="0">
                <a:latin typeface="Monotype Corsiva" pitchFamily="66" charset="0"/>
                <a:hlinkClick r:id="rId3" action="ppaction://hlinksldjump"/>
              </a:rPr>
              <a:t>ледниково-</a:t>
            </a:r>
          </a:p>
          <a:p>
            <a:pPr algn="ctr">
              <a:defRPr/>
            </a:pPr>
            <a:r>
              <a:rPr lang="ru-RU" sz="2400" dirty="0">
                <a:latin typeface="Monotype Corsiva" pitchFamily="66" charset="0"/>
                <a:hlinkClick r:id="rId3" action="ppaction://hlinksldjump"/>
              </a:rPr>
              <a:t>тектонические</a:t>
            </a:r>
            <a:endParaRPr lang="ru-RU" sz="2400" dirty="0">
              <a:latin typeface="Monotype Corsiva" pitchFamily="66" charset="0"/>
            </a:endParaRPr>
          </a:p>
        </p:txBody>
      </p:sp>
      <p:sp>
        <p:nvSpPr>
          <p:cNvPr id="136332" name="Rectangle 140"/>
          <p:cNvSpPr>
            <a:spLocks noChangeArrowheads="1"/>
          </p:cNvSpPr>
          <p:nvPr/>
        </p:nvSpPr>
        <p:spPr bwMode="auto">
          <a:xfrm>
            <a:off x="3059113" y="5445125"/>
            <a:ext cx="1296987" cy="720725"/>
          </a:xfrm>
          <a:prstGeom prst="flowChartTerminator">
            <a:avLst/>
          </a:prstGeom>
          <a:ln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400" dirty="0">
                <a:latin typeface="Monotype Corsiva" pitchFamily="66" charset="0"/>
                <a:hlinkClick r:id="rId4" action="ppaction://hlinksldjump"/>
              </a:rPr>
              <a:t>моренные</a:t>
            </a:r>
            <a:endParaRPr lang="ru-RU" sz="2400" dirty="0">
              <a:latin typeface="Monotype Corsiva" pitchFamily="66" charset="0"/>
            </a:endParaRPr>
          </a:p>
        </p:txBody>
      </p:sp>
      <p:sp>
        <p:nvSpPr>
          <p:cNvPr id="136333" name="Rectangle 141"/>
          <p:cNvSpPr>
            <a:spLocks noChangeArrowheads="1"/>
          </p:cNvSpPr>
          <p:nvPr/>
        </p:nvSpPr>
        <p:spPr bwMode="auto">
          <a:xfrm>
            <a:off x="4572000" y="5589588"/>
            <a:ext cx="1871663" cy="719137"/>
          </a:xfrm>
          <a:prstGeom prst="flowChartTerminator">
            <a:avLst/>
          </a:prstGeom>
          <a:ln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400" dirty="0">
                <a:latin typeface="Monotype Corsiva" pitchFamily="66" charset="0"/>
                <a:hlinkClick r:id="rId5" action="ppaction://hlinksldjump"/>
              </a:rPr>
              <a:t>вулканические</a:t>
            </a:r>
            <a:endParaRPr lang="ru-RU" sz="2400" dirty="0">
              <a:latin typeface="Monotype Corsiva" pitchFamily="66" charset="0"/>
            </a:endParaRPr>
          </a:p>
        </p:txBody>
      </p:sp>
      <p:sp>
        <p:nvSpPr>
          <p:cNvPr id="136334" name="Rectangle 142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6588125" y="4941888"/>
            <a:ext cx="2160588" cy="719137"/>
          </a:xfrm>
          <a:prstGeom prst="flowChartTerminator">
            <a:avLst/>
          </a:prstGeom>
          <a:ln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400" dirty="0">
                <a:latin typeface="Monotype Corsiva" pitchFamily="66" charset="0"/>
                <a:hlinkClick r:id="rId3" action="ppaction://hlinksldjump"/>
              </a:rPr>
              <a:t>термокарстовые</a:t>
            </a:r>
            <a:endParaRPr lang="ru-RU" sz="2400" dirty="0">
              <a:latin typeface="Monotype Corsiva" pitchFamily="66" charset="0"/>
            </a:endParaRPr>
          </a:p>
        </p:txBody>
      </p:sp>
      <p:sp>
        <p:nvSpPr>
          <p:cNvPr id="136335" name="Rectangle 14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072330" y="3786190"/>
            <a:ext cx="2016125" cy="647700"/>
          </a:xfrm>
          <a:prstGeom prst="flowChartTerminator">
            <a:avLst/>
          </a:prstGeom>
          <a:ln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400" dirty="0">
                <a:latin typeface="Monotype Corsiva" pitchFamily="66" charset="0"/>
                <a:hlinkClick r:id="rId2" action="ppaction://hlinksldjump"/>
              </a:rPr>
              <a:t>водохранилища</a:t>
            </a:r>
            <a:endParaRPr lang="ru-RU" sz="2400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943413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9849"/>
            <a:ext cx="8229600" cy="1371600"/>
          </a:xfrm>
        </p:spPr>
        <p:txBody>
          <a:bodyPr/>
          <a:lstStyle/>
          <a:p>
            <a:r>
              <a:rPr lang="ru-RU" b="1" dirty="0"/>
              <a:t>Озера России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88887" y="2204864"/>
            <a:ext cx="4038600" cy="41148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119" y="1567136"/>
            <a:ext cx="8406353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4830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ru-RU" b="1" dirty="0"/>
              <a:t>Тектоническое озеро</a:t>
            </a:r>
          </a:p>
        </p:txBody>
      </p:sp>
      <p:sp>
        <p:nvSpPr>
          <p:cNvPr id="17408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962150"/>
            <a:ext cx="4038600" cy="4679950"/>
          </a:xfrm>
        </p:spPr>
        <p:txBody>
          <a:bodyPr>
            <a:normAutofit fontScale="92500"/>
          </a:bodyPr>
          <a:lstStyle/>
          <a:p>
            <a:pPr eaLnBrk="1" hangingPunct="1">
              <a:defRPr/>
            </a:pPr>
            <a:r>
              <a:rPr lang="ru-RU" sz="2800" b="1" dirty="0">
                <a:latin typeface="+mj-lt"/>
              </a:rPr>
              <a:t>Тектонические озера образуются в разломах земной коры.</a:t>
            </a:r>
            <a:endParaRPr lang="en-US" sz="2800" b="1" dirty="0">
              <a:latin typeface="+mj-lt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ru-RU" sz="2800" b="1" dirty="0">
              <a:latin typeface="+mj-lt"/>
            </a:endParaRPr>
          </a:p>
          <a:p>
            <a:pPr eaLnBrk="1" hangingPunct="1">
              <a:defRPr/>
            </a:pPr>
            <a:r>
              <a:rPr lang="ru-RU" sz="2800" b="1" dirty="0">
                <a:latin typeface="+mj-lt"/>
              </a:rPr>
              <a:t>Такие озера продолговатые: узкие и длинные.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sz="2800" b="1" dirty="0">
              <a:latin typeface="+mj-lt"/>
            </a:endParaRPr>
          </a:p>
          <a:p>
            <a:pPr eaLnBrk="1" hangingPunct="1">
              <a:defRPr/>
            </a:pPr>
            <a:r>
              <a:rPr lang="ru-RU" sz="2800" b="1" dirty="0">
                <a:latin typeface="+mj-lt"/>
              </a:rPr>
              <a:t>Ярким представителем является – Байкал.</a:t>
            </a:r>
          </a:p>
        </p:txBody>
      </p:sp>
      <p:pic>
        <p:nvPicPr>
          <p:cNvPr id="174098" name="Picture 18" descr="байкал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contrast="18000"/>
          </a:blip>
          <a:srcRect/>
          <a:stretch>
            <a:fillRect/>
          </a:stretch>
        </p:blipFill>
        <p:spPr>
          <a:xfrm>
            <a:off x="4643438" y="1196975"/>
            <a:ext cx="4249737" cy="2736850"/>
          </a:xfrm>
          <a:noFill/>
        </p:spPr>
      </p:pic>
      <p:pic>
        <p:nvPicPr>
          <p:cNvPr id="174091" name="Picture 11" descr="24"/>
          <p:cNvPicPr>
            <a:picLocks noChangeAspect="1" noChangeArrowheads="1"/>
          </p:cNvPicPr>
          <p:nvPr/>
        </p:nvPicPr>
        <p:blipFill>
          <a:blip r:embed="rId3" cstate="print">
            <a:lum contrast="18000"/>
          </a:blip>
          <a:srcRect/>
          <a:stretch>
            <a:fillRect/>
          </a:stretch>
        </p:blipFill>
        <p:spPr bwMode="auto">
          <a:xfrm>
            <a:off x="4643438" y="4149725"/>
            <a:ext cx="4248150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00895345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404664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ru-RU" b="1" dirty="0"/>
              <a:t>Моренные озера</a:t>
            </a:r>
          </a:p>
        </p:txBody>
      </p:sp>
      <p:sp>
        <p:nvSpPr>
          <p:cNvPr id="19456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00050" y="2178050"/>
            <a:ext cx="4038600" cy="467995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2800" b="1" dirty="0">
                <a:latin typeface="+mj-lt"/>
              </a:rPr>
              <a:t>Моренные озера занимают понижения между моренными котловинами.</a:t>
            </a:r>
            <a:endParaRPr lang="en-US" sz="2800" b="1" dirty="0">
              <a:latin typeface="+mj-lt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ru-RU" sz="2800" b="1" dirty="0">
              <a:latin typeface="+mj-lt"/>
            </a:endParaRPr>
          </a:p>
          <a:p>
            <a:pPr eaLnBrk="1" hangingPunct="1">
              <a:defRPr/>
            </a:pPr>
            <a:r>
              <a:rPr lang="ru-RU" sz="2800" b="1" dirty="0">
                <a:latin typeface="+mj-lt"/>
              </a:rPr>
              <a:t>Например – озеро Селигер на Валдайской возвышенности.</a:t>
            </a:r>
          </a:p>
        </p:txBody>
      </p:sp>
      <p:pic>
        <p:nvPicPr>
          <p:cNvPr id="194567" name="Picture 7" descr="w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5196445" y="1981200"/>
            <a:ext cx="2942109" cy="1981200"/>
          </a:xfrm>
        </p:spPr>
      </p:pic>
      <p:pic>
        <p:nvPicPr>
          <p:cNvPr id="194574" name="Picture 14" descr="морен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925" y="4037583"/>
            <a:ext cx="3527425" cy="270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9875188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2656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ru-RU" b="1" dirty="0">
                <a:latin typeface="Cj"/>
              </a:rPr>
              <a:t>Вулканические озера</a:t>
            </a:r>
          </a:p>
        </p:txBody>
      </p:sp>
      <p:sp>
        <p:nvSpPr>
          <p:cNvPr id="17510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281237"/>
            <a:ext cx="4038600" cy="3736975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ru-RU" sz="2800" b="1" dirty="0">
                <a:latin typeface="+mj-lt"/>
              </a:rPr>
              <a:t>Вулканические озера образуются в кратерах вулканов (при извержении озера выкипают).</a:t>
            </a:r>
          </a:p>
          <a:p>
            <a:pPr eaLnBrk="1" hangingPunct="1">
              <a:defRPr/>
            </a:pPr>
            <a:r>
              <a:rPr lang="ru-RU" sz="2800" b="1" dirty="0">
                <a:latin typeface="+mj-lt"/>
              </a:rPr>
              <a:t>В России они расположены в основном на Курильских островах и на п-ове Камчатка</a:t>
            </a:r>
          </a:p>
        </p:txBody>
      </p:sp>
      <p:pic>
        <p:nvPicPr>
          <p:cNvPr id="175115" name="Picture 11" descr="качп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363" y="4221163"/>
            <a:ext cx="3816350" cy="252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116" name="Picture 12" descr="камчс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1484313"/>
            <a:ext cx="3852862" cy="266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88795343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430404"/>
            <a:ext cx="8229600" cy="1079500"/>
          </a:xfrm>
        </p:spPr>
        <p:txBody>
          <a:bodyPr/>
          <a:lstStyle/>
          <a:p>
            <a:pPr eaLnBrk="1" hangingPunct="1">
              <a:defRPr/>
            </a:pPr>
            <a:r>
              <a:rPr lang="ru-RU" b="1" dirty="0"/>
              <a:t>Термокарстовые озера</a:t>
            </a:r>
          </a:p>
        </p:txBody>
      </p:sp>
      <p:sp>
        <p:nvSpPr>
          <p:cNvPr id="19661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07504" y="1845469"/>
            <a:ext cx="4680520" cy="4535487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ru-RU" sz="2800" b="1" dirty="0">
                <a:latin typeface="+mj-lt"/>
              </a:rPr>
              <a:t>Располагаются на территории, имеющей вечную мерзлоту.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800" b="1" dirty="0">
                <a:latin typeface="+mj-lt"/>
              </a:rPr>
              <a:t>Летом мерзлота подтаивает, грунты проседают, образуются неглубокие котловины, заполненные талой водой.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800" b="1" dirty="0">
                <a:latin typeface="+mj-lt"/>
              </a:rPr>
              <a:t>В Якутии таких озер множество, самое известное – </a:t>
            </a:r>
            <a:r>
              <a:rPr lang="ru-RU" sz="2800" b="1" dirty="0" err="1">
                <a:latin typeface="+mj-lt"/>
              </a:rPr>
              <a:t>Неджели</a:t>
            </a:r>
            <a:r>
              <a:rPr lang="ru-RU" sz="2800" b="1" dirty="0">
                <a:latin typeface="+mj-lt"/>
              </a:rPr>
              <a:t>.</a:t>
            </a:r>
          </a:p>
        </p:txBody>
      </p:sp>
      <p:pic>
        <p:nvPicPr>
          <p:cNvPr id="196615" name="Picture 7" descr="1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lum bright="6000" contrast="24000"/>
          </a:blip>
          <a:srcRect l="3482" t="3101" r="3520" b="6271"/>
          <a:stretch>
            <a:fillRect/>
          </a:stretch>
        </p:blipFill>
        <p:spPr>
          <a:xfrm>
            <a:off x="4572000" y="4005263"/>
            <a:ext cx="4176713" cy="2519362"/>
          </a:xfrm>
        </p:spPr>
      </p:pic>
      <p:pic>
        <p:nvPicPr>
          <p:cNvPr id="196616" name="Picture 8" descr="r_p_29c10fdb32b7a571a7708fec5aa24df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lum contrast="24000"/>
          </a:blip>
          <a:srcRect t="8696"/>
          <a:stretch>
            <a:fillRect/>
          </a:stretch>
        </p:blipFill>
        <p:spPr>
          <a:xfrm>
            <a:off x="4572000" y="1557338"/>
            <a:ext cx="4176713" cy="2266950"/>
          </a:xfrm>
          <a:noFill/>
        </p:spPr>
      </p:pic>
    </p:spTree>
    <p:extLst>
      <p:ext uri="{BB962C8B-B14F-4D97-AF65-F5344CB8AC3E}">
        <p14:creationId xmlns:p14="http://schemas.microsoft.com/office/powerpoint/2010/main" val="1553561266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619632"/>
            <a:ext cx="8640960" cy="134778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400" b="1" dirty="0"/>
              <a:t>Ледники – </a:t>
            </a:r>
            <a:br>
              <a:rPr lang="ru-RU" sz="4400" b="1" dirty="0"/>
            </a:br>
            <a:r>
              <a:rPr lang="ru-RU" sz="3100" b="1" dirty="0"/>
              <a:t>Скопления льда, образовавшегося из снега</a:t>
            </a:r>
            <a:br>
              <a:rPr lang="ru-RU" b="1" dirty="0">
                <a:latin typeface="Monotype Corsiva" pitchFamily="66" charset="0"/>
              </a:rPr>
            </a:br>
            <a:br>
              <a:rPr lang="ru-RU" b="1" dirty="0">
                <a:latin typeface="Monotype Corsiva" pitchFamily="66" charset="0"/>
              </a:rPr>
            </a:br>
            <a:endParaRPr lang="ru-RU" b="1" dirty="0">
              <a:latin typeface="Monotype Corsiva" pitchFamily="66" charset="0"/>
            </a:endParaRP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7544" y="1215423"/>
            <a:ext cx="7648427" cy="719138"/>
          </a:xfrm>
        </p:spPr>
        <p:txBody>
          <a:bodyPr>
            <a:normAutofit fontScale="92500"/>
          </a:bodyPr>
          <a:lstStyle/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4300" b="1" dirty="0">
                <a:solidFill>
                  <a:schemeClr val="bg2"/>
                </a:solidFill>
                <a:latin typeface="+mj-lt"/>
              </a:rPr>
              <a:t>  </a:t>
            </a:r>
            <a:r>
              <a:rPr lang="ru-RU" sz="4300" b="1" dirty="0">
                <a:solidFill>
                  <a:schemeClr val="bg2"/>
                </a:solidFill>
                <a:effectLst/>
                <a:latin typeface="+mj-lt"/>
              </a:rPr>
              <a:t>Большие запасы пресной вод</a:t>
            </a:r>
            <a:r>
              <a:rPr lang="ru-RU" sz="4300" b="1" dirty="0">
                <a:solidFill>
                  <a:schemeClr val="bg2"/>
                </a:solidFill>
                <a:latin typeface="+mj-lt"/>
              </a:rPr>
              <a:t>ы</a:t>
            </a:r>
            <a:endParaRPr lang="ru-RU" sz="4300" b="1" dirty="0">
              <a:solidFill>
                <a:schemeClr val="bg2"/>
              </a:solidFill>
              <a:effectLst/>
              <a:latin typeface="+mj-lt"/>
            </a:endParaRPr>
          </a:p>
        </p:txBody>
      </p:sp>
      <p:sp>
        <p:nvSpPr>
          <p:cNvPr id="131082" name="Rectangle 10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046788" y="3933825"/>
            <a:ext cx="3097212" cy="719138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endParaRPr lang="ru-RU" b="1" dirty="0"/>
          </a:p>
          <a:p>
            <a:pPr eaLnBrk="1" hangingPunct="1">
              <a:buFont typeface="Wingdings" pitchFamily="2" charset="2"/>
              <a:buNone/>
              <a:defRPr/>
            </a:pPr>
            <a:endParaRPr lang="ru-RU" b="1" dirty="0"/>
          </a:p>
        </p:txBody>
      </p:sp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5003800" y="5661025"/>
            <a:ext cx="30241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A8B01DE0-75EA-D090-D694-2380F74B4AF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" name="Объект 13">
            <a:extLst>
              <a:ext uri="{FF2B5EF4-FFF2-40B4-BE49-F238E27FC236}">
                <a16:creationId xmlns:a16="http://schemas.microsoft.com/office/drawing/2014/main" id="{DDEF9D6C-2CA3-7505-44E9-67CA8671A84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19672" y="1972084"/>
            <a:ext cx="6159988" cy="461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933887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57" y="94320"/>
            <a:ext cx="8912285" cy="66693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61682" y="1844824"/>
            <a:ext cx="3142766" cy="3527277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70785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285" y="295739"/>
            <a:ext cx="8229600" cy="1038225"/>
          </a:xfrm>
        </p:spPr>
        <p:txBody>
          <a:bodyPr/>
          <a:lstStyle/>
          <a:p>
            <a:pPr eaLnBrk="1" hangingPunct="1">
              <a:defRPr/>
            </a:pPr>
            <a:r>
              <a:rPr lang="ru-RU" b="1" dirty="0"/>
              <a:t>Водохранилища</a:t>
            </a:r>
          </a:p>
        </p:txBody>
      </p:sp>
      <p:sp>
        <p:nvSpPr>
          <p:cNvPr id="19558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988840"/>
            <a:ext cx="4742152" cy="511323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2800" b="1" dirty="0">
                <a:latin typeface="+mj-lt"/>
              </a:rPr>
              <a:t>Водохранилища – это искусственные водоемы.</a:t>
            </a:r>
          </a:p>
          <a:p>
            <a:pPr eaLnBrk="1" hangingPunct="1">
              <a:defRPr/>
            </a:pPr>
            <a:r>
              <a:rPr lang="ru-RU" sz="2800" b="1" dirty="0">
                <a:latin typeface="+mj-lt"/>
              </a:rPr>
              <a:t>Больше всего водохранилищ нам встречается на реке Волга.</a:t>
            </a:r>
          </a:p>
        </p:txBody>
      </p:sp>
      <p:pic>
        <p:nvPicPr>
          <p:cNvPr id="195601" name="Picture 17" descr="рыба4"/>
          <p:cNvPicPr>
            <a:picLocks noChangeAspect="1" noChangeArrowheads="1"/>
          </p:cNvPicPr>
          <p:nvPr/>
        </p:nvPicPr>
        <p:blipFill>
          <a:blip r:embed="rId2" cstate="print">
            <a:lum contrast="24000"/>
          </a:blip>
          <a:srcRect/>
          <a:stretch>
            <a:fillRect/>
          </a:stretch>
        </p:blipFill>
        <p:spPr bwMode="auto">
          <a:xfrm>
            <a:off x="463395" y="4437112"/>
            <a:ext cx="3967317" cy="21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5604" name="Picture 20" descr="водохран4"/>
          <p:cNvPicPr>
            <a:picLocks noChangeAspect="1" noChangeArrowheads="1"/>
          </p:cNvPicPr>
          <p:nvPr/>
        </p:nvPicPr>
        <p:blipFill>
          <a:blip r:embed="rId3" cstate="print">
            <a:lum bright="6000" contrast="48000"/>
          </a:blip>
          <a:srcRect/>
          <a:stretch>
            <a:fillRect/>
          </a:stretch>
        </p:blipFill>
        <p:spPr bwMode="auto">
          <a:xfrm>
            <a:off x="4633372" y="1209480"/>
            <a:ext cx="4321175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5605" name="Picture 21" descr="водохран3"/>
          <p:cNvPicPr>
            <a:picLocks noChangeAspect="1" noChangeArrowheads="1"/>
          </p:cNvPicPr>
          <p:nvPr/>
        </p:nvPicPr>
        <p:blipFill>
          <a:blip r:embed="rId4" cstate="print">
            <a:lum bright="12000" contrast="24000"/>
          </a:blip>
          <a:srcRect/>
          <a:stretch>
            <a:fillRect/>
          </a:stretch>
        </p:blipFill>
        <p:spPr bwMode="auto">
          <a:xfrm>
            <a:off x="4565660" y="3830442"/>
            <a:ext cx="4392613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48729034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280964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ru-RU" b="1" dirty="0"/>
              <a:t>Водные ресурсы</a:t>
            </a:r>
          </a:p>
        </p:txBody>
      </p:sp>
      <p:sp>
        <p:nvSpPr>
          <p:cNvPr id="205830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-162272" y="1800388"/>
            <a:ext cx="9468544" cy="1981200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800" b="1" dirty="0"/>
              <a:t>	</a:t>
            </a:r>
            <a:r>
              <a:rPr lang="ru-RU" sz="2800" b="1" dirty="0">
                <a:latin typeface="+mj-lt"/>
              </a:rPr>
              <a:t>Водные ресурсы – это поверхностные и подземные воды, которые используются в быту, промышленности и сельском хозяйстве.</a:t>
            </a:r>
          </a:p>
        </p:txBody>
      </p:sp>
      <p:cxnSp>
        <p:nvCxnSpPr>
          <p:cNvPr id="23556" name="_s205842"/>
          <p:cNvCxnSpPr>
            <a:cxnSpLocks noChangeShapeType="1"/>
          </p:cNvCxnSpPr>
          <p:nvPr/>
        </p:nvCxnSpPr>
        <p:spPr bwMode="auto">
          <a:xfrm rot="10800000">
            <a:off x="4302125" y="4073525"/>
            <a:ext cx="3417888" cy="327025"/>
          </a:xfrm>
          <a:prstGeom prst="straightConnector1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23557" name="_s205840"/>
          <p:cNvCxnSpPr>
            <a:cxnSpLocks noChangeShapeType="1"/>
          </p:cNvCxnSpPr>
          <p:nvPr/>
        </p:nvCxnSpPr>
        <p:spPr bwMode="auto">
          <a:xfrm rot="10800000">
            <a:off x="4303713" y="4075113"/>
            <a:ext cx="1106487" cy="320675"/>
          </a:xfrm>
          <a:prstGeom prst="straightConnector1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23558" name="_s205839"/>
          <p:cNvCxnSpPr>
            <a:cxnSpLocks noChangeShapeType="1"/>
          </p:cNvCxnSpPr>
          <p:nvPr/>
        </p:nvCxnSpPr>
        <p:spPr bwMode="auto">
          <a:xfrm flipV="1">
            <a:off x="3197225" y="4073525"/>
            <a:ext cx="1104900" cy="322263"/>
          </a:xfrm>
          <a:prstGeom prst="straightConnector1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23559" name="_s205838"/>
          <p:cNvCxnSpPr>
            <a:cxnSpLocks noChangeShapeType="1"/>
          </p:cNvCxnSpPr>
          <p:nvPr/>
        </p:nvCxnSpPr>
        <p:spPr bwMode="auto">
          <a:xfrm flipV="1">
            <a:off x="985838" y="4075113"/>
            <a:ext cx="3317875" cy="320675"/>
          </a:xfrm>
          <a:prstGeom prst="straightConnector1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cxnSp>
      <p:sp>
        <p:nvSpPr>
          <p:cNvPr id="13" name="_s205834"/>
          <p:cNvSpPr>
            <a:spLocks noChangeArrowheads="1"/>
          </p:cNvSpPr>
          <p:nvPr/>
        </p:nvSpPr>
        <p:spPr bwMode="auto">
          <a:xfrm>
            <a:off x="3054930" y="2928934"/>
            <a:ext cx="2588640" cy="1000132"/>
          </a:xfrm>
          <a:prstGeom prst="flowChartTerminator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lIns="71801" tIns="35900" rIns="71801" bIns="35900" anchor="ctr"/>
          <a:lstStyle/>
          <a:p>
            <a:pPr algn="ctr">
              <a:defRPr/>
            </a:pPr>
            <a:r>
              <a:rPr lang="ru-RU" sz="2800" dirty="0">
                <a:solidFill>
                  <a:schemeClr val="bg2"/>
                </a:solidFill>
                <a:latin typeface="Monotype Corsiva" pitchFamily="66" charset="0"/>
              </a:rPr>
              <a:t>Водные ресурсы</a:t>
            </a:r>
          </a:p>
        </p:txBody>
      </p:sp>
      <p:sp>
        <p:nvSpPr>
          <p:cNvPr id="14" name="_s205835"/>
          <p:cNvSpPr>
            <a:spLocks noChangeArrowheads="1"/>
          </p:cNvSpPr>
          <p:nvPr/>
        </p:nvSpPr>
        <p:spPr bwMode="auto">
          <a:xfrm>
            <a:off x="16781" y="4395216"/>
            <a:ext cx="1935559" cy="1962742"/>
          </a:xfrm>
          <a:prstGeom prst="flowChartTerminator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71801" tIns="35900" rIns="71801" bIns="35900" anchor="ctr"/>
          <a:lstStyle/>
          <a:p>
            <a:pPr algn="ctr">
              <a:defRPr/>
            </a:pPr>
            <a:r>
              <a:rPr lang="ru-RU" sz="2800" dirty="0">
                <a:solidFill>
                  <a:schemeClr val="bg2"/>
                </a:solidFill>
                <a:latin typeface="Monotype Corsiva" pitchFamily="66" charset="0"/>
              </a:rPr>
              <a:t>Питье и </a:t>
            </a:r>
          </a:p>
          <a:p>
            <a:pPr algn="ctr">
              <a:defRPr/>
            </a:pPr>
            <a:r>
              <a:rPr lang="ru-RU" sz="2800" dirty="0">
                <a:solidFill>
                  <a:schemeClr val="bg2"/>
                </a:solidFill>
                <a:latin typeface="Monotype Corsiva" pitchFamily="66" charset="0"/>
              </a:rPr>
              <a:t>бытовые</a:t>
            </a:r>
          </a:p>
          <a:p>
            <a:pPr algn="ctr">
              <a:defRPr/>
            </a:pPr>
            <a:r>
              <a:rPr lang="ru-RU" sz="2800" dirty="0">
                <a:solidFill>
                  <a:schemeClr val="bg2"/>
                </a:solidFill>
                <a:latin typeface="Monotype Corsiva" pitchFamily="66" charset="0"/>
              </a:rPr>
              <a:t> продукты</a:t>
            </a:r>
          </a:p>
        </p:txBody>
      </p:sp>
      <p:sp>
        <p:nvSpPr>
          <p:cNvPr id="15" name="_s205836"/>
          <p:cNvSpPr>
            <a:spLocks noChangeArrowheads="1"/>
          </p:cNvSpPr>
          <p:nvPr/>
        </p:nvSpPr>
        <p:spPr bwMode="auto">
          <a:xfrm>
            <a:off x="2229114" y="4395216"/>
            <a:ext cx="1935559" cy="1962742"/>
          </a:xfrm>
          <a:prstGeom prst="flowChartTerminator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71801" tIns="35900" rIns="71801" bIns="35900" anchor="ctr"/>
          <a:lstStyle/>
          <a:p>
            <a:pPr algn="ctr">
              <a:defRPr/>
            </a:pPr>
            <a:r>
              <a:rPr lang="ru-RU" sz="2800" dirty="0">
                <a:solidFill>
                  <a:schemeClr val="bg2"/>
                </a:solidFill>
                <a:latin typeface="Monotype Corsiva" pitchFamily="66" charset="0"/>
              </a:rPr>
              <a:t>Водные</a:t>
            </a:r>
          </a:p>
          <a:p>
            <a:pPr algn="ctr">
              <a:defRPr/>
            </a:pPr>
            <a:r>
              <a:rPr lang="ru-RU" sz="2800" dirty="0">
                <a:solidFill>
                  <a:schemeClr val="bg2"/>
                </a:solidFill>
                <a:latin typeface="Monotype Corsiva" pitchFamily="66" charset="0"/>
              </a:rPr>
              <a:t> пути</a:t>
            </a:r>
          </a:p>
        </p:txBody>
      </p:sp>
      <p:sp>
        <p:nvSpPr>
          <p:cNvPr id="16" name="_s205837"/>
          <p:cNvSpPr>
            <a:spLocks noChangeArrowheads="1"/>
          </p:cNvSpPr>
          <p:nvPr/>
        </p:nvSpPr>
        <p:spPr bwMode="auto">
          <a:xfrm>
            <a:off x="4441447" y="4395216"/>
            <a:ext cx="1935559" cy="1962742"/>
          </a:xfrm>
          <a:prstGeom prst="flowChartTerminator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71801" tIns="35900" rIns="71801" bIns="35900" anchor="ctr"/>
          <a:lstStyle/>
          <a:p>
            <a:pPr algn="ctr">
              <a:defRPr/>
            </a:pPr>
            <a:r>
              <a:rPr lang="ru-RU" sz="2800" dirty="0">
                <a:solidFill>
                  <a:schemeClr val="bg2"/>
                </a:solidFill>
                <a:latin typeface="Monotype Corsiva" pitchFamily="66" charset="0"/>
              </a:rPr>
              <a:t>Энергия </a:t>
            </a:r>
          </a:p>
          <a:p>
            <a:pPr algn="ctr">
              <a:defRPr/>
            </a:pPr>
            <a:r>
              <a:rPr lang="ru-RU" sz="2800" dirty="0">
                <a:solidFill>
                  <a:schemeClr val="bg2"/>
                </a:solidFill>
                <a:latin typeface="Monotype Corsiva" pitchFamily="66" charset="0"/>
              </a:rPr>
              <a:t>рек,</a:t>
            </a:r>
          </a:p>
          <a:p>
            <a:pPr algn="ctr">
              <a:defRPr/>
            </a:pPr>
            <a:r>
              <a:rPr lang="ru-RU" sz="2800" dirty="0">
                <a:solidFill>
                  <a:schemeClr val="bg2"/>
                </a:solidFill>
                <a:latin typeface="Monotype Corsiva" pitchFamily="66" charset="0"/>
              </a:rPr>
              <a:t> приливов</a:t>
            </a:r>
          </a:p>
          <a:p>
            <a:pPr algn="ctr">
              <a:defRPr/>
            </a:pPr>
            <a:r>
              <a:rPr lang="ru-RU" sz="2800" dirty="0">
                <a:solidFill>
                  <a:schemeClr val="bg2"/>
                </a:solidFill>
                <a:latin typeface="Monotype Corsiva" pitchFamily="66" charset="0"/>
              </a:rPr>
              <a:t>и отливов</a:t>
            </a:r>
          </a:p>
        </p:txBody>
      </p:sp>
      <p:sp>
        <p:nvSpPr>
          <p:cNvPr id="17" name="_s205841"/>
          <p:cNvSpPr>
            <a:spLocks noChangeArrowheads="1"/>
          </p:cNvSpPr>
          <p:nvPr/>
        </p:nvSpPr>
        <p:spPr bwMode="auto">
          <a:xfrm>
            <a:off x="6653781" y="4400094"/>
            <a:ext cx="2490219" cy="2341274"/>
          </a:xfrm>
          <a:prstGeom prst="flowChartTerminator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74753" tIns="37376" rIns="74753" bIns="37376" anchor="ctr"/>
          <a:lstStyle/>
          <a:p>
            <a:pPr algn="ctr">
              <a:defRPr/>
            </a:pPr>
            <a:endParaRPr lang="ru-RU" sz="2800" dirty="0">
              <a:solidFill>
                <a:schemeClr val="bg2"/>
              </a:solidFill>
              <a:latin typeface="Monotype Corsiva" pitchFamily="66" charset="0"/>
            </a:endParaRPr>
          </a:p>
          <a:p>
            <a:pPr algn="ctr">
              <a:defRPr/>
            </a:pPr>
            <a:r>
              <a:rPr lang="ru-RU" sz="2800" dirty="0" err="1">
                <a:solidFill>
                  <a:schemeClr val="bg2"/>
                </a:solidFill>
                <a:latin typeface="Monotype Corsiva" pitchFamily="66" charset="0"/>
              </a:rPr>
              <a:t>Промыш</a:t>
            </a:r>
            <a:r>
              <a:rPr lang="ru-RU" sz="2800" dirty="0">
                <a:solidFill>
                  <a:schemeClr val="bg2"/>
                </a:solidFill>
                <a:latin typeface="Monotype Corsiva" pitchFamily="66" charset="0"/>
              </a:rPr>
              <a:t>-</a:t>
            </a:r>
          </a:p>
          <a:p>
            <a:pPr algn="ctr">
              <a:defRPr/>
            </a:pPr>
            <a:r>
              <a:rPr lang="ru-RU" sz="2800" dirty="0" err="1">
                <a:solidFill>
                  <a:schemeClr val="bg2"/>
                </a:solidFill>
                <a:latin typeface="Monotype Corsiva" pitchFamily="66" charset="0"/>
              </a:rPr>
              <a:t>ленность</a:t>
            </a:r>
            <a:endParaRPr lang="ru-RU" sz="2800" dirty="0">
              <a:solidFill>
                <a:schemeClr val="bg2"/>
              </a:solidFill>
              <a:latin typeface="Monotype Corsiva" pitchFamily="66" charset="0"/>
            </a:endParaRPr>
          </a:p>
          <a:p>
            <a:pPr algn="ctr">
              <a:defRPr/>
            </a:pPr>
            <a:r>
              <a:rPr lang="ru-RU" sz="2800" dirty="0">
                <a:solidFill>
                  <a:schemeClr val="bg2"/>
                </a:solidFill>
                <a:latin typeface="Monotype Corsiva" pitchFamily="66" charset="0"/>
              </a:rPr>
              <a:t>и</a:t>
            </a:r>
          </a:p>
          <a:p>
            <a:pPr algn="ctr">
              <a:defRPr/>
            </a:pPr>
            <a:r>
              <a:rPr lang="ru-RU" sz="2800" dirty="0">
                <a:solidFill>
                  <a:schemeClr val="bg2"/>
                </a:solidFill>
                <a:latin typeface="Monotype Corsiva" pitchFamily="66" charset="0"/>
              </a:rPr>
              <a:t>сельское</a:t>
            </a:r>
          </a:p>
          <a:p>
            <a:pPr algn="ctr">
              <a:defRPr/>
            </a:pPr>
            <a:r>
              <a:rPr lang="ru-RU" sz="2800" dirty="0">
                <a:solidFill>
                  <a:schemeClr val="bg2"/>
                </a:solidFill>
                <a:latin typeface="Monotype Corsiva" pitchFamily="66" charset="0"/>
              </a:rPr>
              <a:t>хозяйство</a:t>
            </a:r>
          </a:p>
          <a:p>
            <a:pPr algn="ctr">
              <a:defRPr/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033504767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0EAE47-77D4-3CB9-B424-B5E01CDD3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88640"/>
            <a:ext cx="8352928" cy="150876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Река - </a:t>
            </a:r>
            <a:r>
              <a:rPr lang="ru-RU" sz="2400" b="1" i="0" dirty="0">
                <a:effectLst/>
                <a:highlight>
                  <a:srgbClr val="FFFFFF"/>
                </a:highlight>
              </a:rPr>
              <a:t>это природный водный поток (водоток) </a:t>
            </a:r>
            <a:br>
              <a:rPr lang="ru-RU" sz="2400" b="1" i="0" dirty="0">
                <a:effectLst/>
                <a:highlight>
                  <a:srgbClr val="FFFFFF"/>
                </a:highlight>
              </a:rPr>
            </a:br>
            <a:r>
              <a:rPr lang="ru-RU" sz="2400" b="1" i="0" dirty="0">
                <a:effectLst/>
                <a:highlight>
                  <a:srgbClr val="FFFFFF"/>
                </a:highlight>
              </a:rPr>
              <a:t>значительных размеров с естественным течением по руслу от истока вниз до устья.</a:t>
            </a:r>
            <a:endParaRPr lang="ru-RU" sz="2400" b="1" dirty="0"/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7BCC69CA-7D4E-F9F9-126A-943BC157C8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0857" y="2011363"/>
            <a:ext cx="6522286" cy="420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619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5" y="507548"/>
            <a:ext cx="8622519" cy="1052513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b="1" dirty="0"/>
              <a:t>Распределение рек</a:t>
            </a:r>
            <a:r>
              <a:rPr lang="en-US" b="1" dirty="0"/>
              <a:t> </a:t>
            </a:r>
            <a:r>
              <a:rPr lang="ru-RU" b="1" dirty="0"/>
              <a:t>России по бассейнам океанов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3543849-6006-5CFA-892C-0B480C089CB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25944" y="2060848"/>
            <a:ext cx="8892110" cy="4139230"/>
          </a:xfrm>
          <a:prstGeom prst="rect">
            <a:avLst/>
          </a:prstGeom>
        </p:spPr>
      </p:pic>
      <p:sp>
        <p:nvSpPr>
          <p:cNvPr id="6" name="Текст 5">
            <a:extLst>
              <a:ext uri="{FF2B5EF4-FFF2-40B4-BE49-F238E27FC236}">
                <a16:creationId xmlns:a16="http://schemas.microsoft.com/office/drawing/2014/main" id="{35CF9A89-2740-A59B-0970-CF397762FF4D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258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Крупные реки России</a:t>
            </a:r>
          </a:p>
        </p:txBody>
      </p:sp>
      <p:pic>
        <p:nvPicPr>
          <p:cNvPr id="8195" name="Picture 2" descr="Реферат: Внутренние вод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943" y="1988840"/>
            <a:ext cx="8588114" cy="472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Grp="1" noChangeArrowheads="1"/>
          </p:cNvSpPr>
          <p:nvPr>
            <p:ph type="title"/>
          </p:nvPr>
        </p:nvSpPr>
        <p:spPr>
          <a:xfrm>
            <a:off x="179512" y="284176"/>
            <a:ext cx="8856983" cy="150876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/>
              <a:t>Взаимосвязь внутренних вод и других компонентов природы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A8187A4-1F27-CD61-F224-64A90874B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353" y="1988840"/>
            <a:ext cx="6027294" cy="4320480"/>
          </a:xfrm>
          <a:prstGeom prst="rect">
            <a:avLst/>
          </a:prstGeom>
        </p:spPr>
      </p:pic>
    </p:spTree>
  </p:cSld>
  <p:clrMapOvr>
    <a:masterClrMapping/>
  </p:clrMapOvr>
  <p:transition>
    <p:zoom dir="in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2286000" y="3040063"/>
            <a:ext cx="4572000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7171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Реки по характеру течения</a:t>
            </a:r>
          </a:p>
        </p:txBody>
      </p:sp>
      <p:sp>
        <p:nvSpPr>
          <p:cNvPr id="7172" name="Текст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sz="4000"/>
              <a:t>горные</a:t>
            </a:r>
          </a:p>
        </p:txBody>
      </p:sp>
      <p:sp>
        <p:nvSpPr>
          <p:cNvPr id="7173" name="Текст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sz="4000"/>
              <a:t>равнинные</a:t>
            </a:r>
          </a:p>
        </p:txBody>
      </p:sp>
      <p:pic>
        <p:nvPicPr>
          <p:cNvPr id="7217" name="Picture 49" descr="Valmish - Блог - Страница 2 - Привет.р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476" y="2656564"/>
            <a:ext cx="4809904" cy="3231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219" name="Picture 51" descr="Река Ока и Нижний Новгород - Дневник Нар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1917" y="2725273"/>
            <a:ext cx="4463561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zoom dir="in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b="1" dirty="0"/>
              <a:t>Рельеф влияет на падение и уклон реки: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1916113"/>
            <a:ext cx="8229600" cy="4114800"/>
          </a:xfrm>
        </p:spPr>
        <p:txBody>
          <a:bodyPr/>
          <a:lstStyle/>
          <a:p>
            <a:pPr>
              <a:buFontTx/>
              <a:buNone/>
            </a:pPr>
            <a:r>
              <a:rPr lang="ru-RU" dirty="0"/>
              <a:t>  </a:t>
            </a:r>
          </a:p>
          <a:p>
            <a:pPr>
              <a:buFontTx/>
              <a:buNone/>
            </a:pPr>
            <a:endParaRPr lang="ru-RU" dirty="0"/>
          </a:p>
        </p:txBody>
      </p:sp>
      <p:sp>
        <p:nvSpPr>
          <p:cNvPr id="16388" name="AutoShape 4"/>
          <p:cNvSpPr>
            <a:spLocks noChangeArrowheads="1"/>
          </p:cNvSpPr>
          <p:nvPr/>
        </p:nvSpPr>
        <p:spPr bwMode="auto">
          <a:xfrm>
            <a:off x="1456432" y="4901952"/>
            <a:ext cx="5327873" cy="1285262"/>
          </a:xfrm>
          <a:prstGeom prst="rtTriangle">
            <a:avLst/>
          </a:prstGeom>
          <a:solidFill>
            <a:schemeClr val="bg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0245" name="AutoShape 6"/>
          <p:cNvSpPr>
            <a:spLocks/>
          </p:cNvSpPr>
          <p:nvPr/>
        </p:nvSpPr>
        <p:spPr bwMode="auto">
          <a:xfrm>
            <a:off x="1141269" y="4843899"/>
            <a:ext cx="93662" cy="1369021"/>
          </a:xfrm>
          <a:prstGeom prst="leftBrace">
            <a:avLst>
              <a:gd name="adj1" fmla="val 6672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246" name="Text Box 7"/>
          <p:cNvSpPr txBox="1">
            <a:spLocks noChangeArrowheads="1"/>
          </p:cNvSpPr>
          <p:nvPr/>
        </p:nvSpPr>
        <p:spPr bwMode="auto">
          <a:xfrm>
            <a:off x="468313" y="5445125"/>
            <a:ext cx="3397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П</a:t>
            </a:r>
          </a:p>
        </p:txBody>
      </p:sp>
      <p:sp>
        <p:nvSpPr>
          <p:cNvPr id="10247" name="Arc 8"/>
          <p:cNvSpPr>
            <a:spLocks/>
          </p:cNvSpPr>
          <p:nvPr/>
        </p:nvSpPr>
        <p:spPr bwMode="auto">
          <a:xfrm>
            <a:off x="1492108" y="4617947"/>
            <a:ext cx="5688483" cy="156845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248" name="Text Box 9"/>
          <p:cNvSpPr txBox="1">
            <a:spLocks noChangeArrowheads="1"/>
          </p:cNvSpPr>
          <p:nvPr/>
        </p:nvSpPr>
        <p:spPr bwMode="auto">
          <a:xfrm>
            <a:off x="5724525" y="4508500"/>
            <a:ext cx="4889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L</a:t>
            </a:r>
            <a:endParaRPr lang="ru-RU" sz="2800"/>
          </a:p>
        </p:txBody>
      </p:sp>
      <p:sp>
        <p:nvSpPr>
          <p:cNvPr id="16394" name="Rectangle 10"/>
          <p:cNvSpPr>
            <a:spLocks noChangeArrowheads="1"/>
          </p:cNvSpPr>
          <p:nvPr/>
        </p:nvSpPr>
        <p:spPr bwMode="auto">
          <a:xfrm>
            <a:off x="273416" y="2071597"/>
            <a:ext cx="859741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П – </a:t>
            </a:r>
            <a:r>
              <a:rPr lang="ru-RU" sz="2800" b="1" dirty="0"/>
              <a:t>падение</a:t>
            </a:r>
            <a:r>
              <a:rPr lang="ru-RU" sz="2400" dirty="0"/>
              <a:t> </a:t>
            </a:r>
            <a:r>
              <a:rPr lang="ru-RU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– превышение истока над устьем, П=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h</a:t>
            </a:r>
            <a:r>
              <a:rPr lang="ru-RU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и-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h</a:t>
            </a:r>
            <a:r>
              <a:rPr lang="ru-RU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у, м</a:t>
            </a:r>
            <a:endParaRPr lang="ru-RU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L</a:t>
            </a:r>
            <a:r>
              <a:rPr lang="ru-RU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– длина</a:t>
            </a:r>
          </a:p>
          <a:p>
            <a:pPr>
              <a:defRPr/>
            </a:pPr>
            <a:r>
              <a:rPr lang="ru-RU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Уклон ( в см/км) – </a:t>
            </a:r>
            <a:r>
              <a:rPr lang="ru-RU" sz="2800" dirty="0"/>
              <a:t>отношение величины падения</a:t>
            </a:r>
            <a:r>
              <a:rPr lang="ru-RU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800" dirty="0"/>
              <a:t>реки</a:t>
            </a:r>
          </a:p>
          <a:p>
            <a:pPr>
              <a:defRPr/>
            </a:pPr>
            <a:r>
              <a:rPr lang="ru-RU" sz="2800" dirty="0"/>
              <a:t> к её длине</a:t>
            </a:r>
          </a:p>
        </p:txBody>
      </p:sp>
    </p:spTree>
  </p:cSld>
  <p:clrMapOvr>
    <a:masterClrMapping/>
  </p:clrMapOvr>
  <p:transition>
    <p:zoom dir="in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72897" y="194755"/>
            <a:ext cx="8229600" cy="1384300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Задача:</a:t>
            </a:r>
            <a:br>
              <a:rPr lang="ru-RU" sz="2800" dirty="0">
                <a:solidFill>
                  <a:schemeClr val="hlink"/>
                </a:solidFill>
              </a:rPr>
            </a:br>
            <a:r>
              <a:rPr lang="ru-RU" sz="2800" b="1" dirty="0"/>
              <a:t>Определить падение и уклон  р. Волга, которая начинается с Валдайской возвышенности.</a:t>
            </a:r>
            <a:r>
              <a:rPr lang="ru-RU" sz="2400" b="1" dirty="0"/>
              <a:t> </a:t>
            </a:r>
            <a:endParaRPr lang="ru-RU" sz="4000" b="1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1844675"/>
            <a:ext cx="8497192" cy="3456533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ru-RU" sz="3600" dirty="0"/>
              <a:t>Высота истока = 346 м.</a:t>
            </a:r>
          </a:p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ru-RU" sz="3600" dirty="0"/>
              <a:t>Волга впадает в Каспийское море, уровень поверхности воды в котором =   -28 м. </a:t>
            </a:r>
          </a:p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ru-RU" sz="3600" dirty="0"/>
              <a:t>Длина Волги = 3531 км</a:t>
            </a:r>
          </a:p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ru-RU" sz="3600" dirty="0"/>
              <a:t>Падение Волги : 346 м – (-28 м) = 374 м. Уклон Волги: 37400см : 3531 км = 10,6 см/км</a:t>
            </a:r>
          </a:p>
        </p:txBody>
      </p:sp>
    </p:spTree>
  </p:cSld>
  <p:clrMapOvr>
    <a:masterClrMapping/>
  </p:clrMapOvr>
  <p:transition>
    <p:zoom dir="in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каймление">
  <a:themeElements>
    <a:clrScheme name="Окаймление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Окаймление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каймление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TM03090430[[fn=Окаймление]]</Template>
  <TotalTime>767</TotalTime>
  <Words>679</Words>
  <Application>Microsoft Office PowerPoint</Application>
  <PresentationFormat>Экран (4:3)</PresentationFormat>
  <Paragraphs>125</Paragraphs>
  <Slides>29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6" baseType="lpstr">
      <vt:lpstr>Arial</vt:lpstr>
      <vt:lpstr>Cj</vt:lpstr>
      <vt:lpstr>Corbel</vt:lpstr>
      <vt:lpstr>Monotype Corsiva</vt:lpstr>
      <vt:lpstr>Tahoma</vt:lpstr>
      <vt:lpstr>Wingdings</vt:lpstr>
      <vt:lpstr>Окаймление</vt:lpstr>
      <vt:lpstr>Внутренние воды России</vt:lpstr>
      <vt:lpstr>Презентация PowerPoint</vt:lpstr>
      <vt:lpstr>Река - это природный водный поток (водоток)  значительных размеров с естественным течением по руслу от истока вниз до устья.</vt:lpstr>
      <vt:lpstr>Распределение рек России по бассейнам океанов</vt:lpstr>
      <vt:lpstr>Крупные реки России</vt:lpstr>
      <vt:lpstr>Взаимосвязь внутренних вод и других компонентов природы</vt:lpstr>
      <vt:lpstr>Реки по характеру течения</vt:lpstr>
      <vt:lpstr>Рельеф влияет на падение и уклон реки:</vt:lpstr>
      <vt:lpstr>Задача: Определить падение и уклон  р. Волга, которая начинается с Валдайской возвышенности. </vt:lpstr>
      <vt:lpstr>Задача: Определить падение р. Ангары, которая вытекает из озера Байкал. </vt:lpstr>
      <vt:lpstr>Взаимосвязь внутренних вод и других компонентов природы</vt:lpstr>
      <vt:lpstr>Презентация PowerPoint</vt:lpstr>
      <vt:lpstr>Типы режимов рек</vt:lpstr>
      <vt:lpstr>Типы режимов рек</vt:lpstr>
      <vt:lpstr>Типы режимов рек</vt:lpstr>
      <vt:lpstr>Климат влияет и на режим рек:</vt:lpstr>
      <vt:lpstr>Годовой сток – это количество воды, которое протекает в русле за год</vt:lpstr>
      <vt:lpstr>Болото -участок ландшафта, характеризующийся избыточным увлажнением и влаголюбивым живым напочвенным покровом. </vt:lpstr>
      <vt:lpstr>Презентация PowerPoint</vt:lpstr>
      <vt:lpstr>Презентация PowerPoint</vt:lpstr>
      <vt:lpstr>Озера России</vt:lpstr>
      <vt:lpstr>Тектоническое озеро</vt:lpstr>
      <vt:lpstr>Моренные озера</vt:lpstr>
      <vt:lpstr>Вулканические озера</vt:lpstr>
      <vt:lpstr>Термокарстовые озера</vt:lpstr>
      <vt:lpstr>Ледники –  Скопления льда, образовавшегося из снега  </vt:lpstr>
      <vt:lpstr>Презентация PowerPoint</vt:lpstr>
      <vt:lpstr>Водохранилища</vt:lpstr>
      <vt:lpstr>Водные ресурсы</vt:lpstr>
    </vt:vector>
  </TitlesOfParts>
  <Company>!!!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Разнообразие внутренних вод России. Реки.</dc:title>
  <dc:creator>!!!</dc:creator>
  <cp:lastModifiedBy>Елена Сахарова</cp:lastModifiedBy>
  <cp:revision>36</cp:revision>
  <dcterms:created xsi:type="dcterms:W3CDTF">2007-11-09T10:44:42Z</dcterms:created>
  <dcterms:modified xsi:type="dcterms:W3CDTF">2024-04-09T15:40:59Z</dcterms:modified>
</cp:coreProperties>
</file>