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9" r:id="rId2"/>
    <p:sldId id="256" r:id="rId3"/>
    <p:sldId id="285" r:id="rId4"/>
    <p:sldId id="286" r:id="rId5"/>
    <p:sldId id="287" r:id="rId6"/>
    <p:sldId id="288" r:id="rId7"/>
    <p:sldId id="289" r:id="rId8"/>
    <p:sldId id="290" r:id="rId9"/>
    <p:sldId id="291" r:id="rId10"/>
    <p:sldId id="292" r:id="rId11"/>
    <p:sldId id="293" r:id="rId12"/>
    <p:sldId id="294" r:id="rId13"/>
    <p:sldId id="295" r:id="rId14"/>
    <p:sldId id="296" r:id="rId15"/>
    <p:sldId id="297" r:id="rId16"/>
    <p:sldId id="298" r:id="rId17"/>
    <p:sldId id="299" r:id="rId18"/>
    <p:sldId id="300" r:id="rId19"/>
    <p:sldId id="301" r:id="rId20"/>
    <p:sldId id="302" r:id="rId21"/>
    <p:sldId id="303" r:id="rId22"/>
    <p:sldId id="257" r:id="rId23"/>
    <p:sldId id="258" r:id="rId24"/>
    <p:sldId id="277" r:id="rId25"/>
    <p:sldId id="261" r:id="rId26"/>
    <p:sldId id="262" r:id="rId27"/>
    <p:sldId id="280" r:id="rId28"/>
    <p:sldId id="270" r:id="rId29"/>
    <p:sldId id="304" r:id="rId3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9" d="100"/>
          <a:sy n="89" d="100"/>
        </p:scale>
        <p:origin x="-1115" y="11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04.04.2024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04.04.2024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7992888" cy="3298378"/>
          </a:xfrm>
        </p:spPr>
        <p:txBody>
          <a:bodyPr>
            <a:normAutofit/>
          </a:bodyPr>
          <a:lstStyle/>
          <a:p>
            <a:r>
              <a:rPr lang="ru-RU" sz="4000" b="1" i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Arial" charset="0"/>
              </a:rPr>
              <a:t/>
            </a:r>
            <a:br>
              <a:rPr lang="ru-RU" sz="4000" b="1" i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Arial" charset="0"/>
              </a:rPr>
            </a:br>
            <a:r>
              <a:rPr lang="ru-RU" sz="4800" b="1" i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Arial" charset="0"/>
              </a:rPr>
              <a:t>«Изменение </a:t>
            </a:r>
            <a:r>
              <a:rPr lang="ru-RU" sz="4800" b="1" i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Arial" charset="0"/>
              </a:rPr>
              <a:t>имён прилагательных </a:t>
            </a:r>
            <a:r>
              <a:rPr lang="ru-RU" sz="4800" b="1" i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Arial" charset="0"/>
              </a:rPr>
              <a:t/>
            </a:r>
            <a:br>
              <a:rPr lang="ru-RU" sz="4800" b="1" i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Arial" charset="0"/>
              </a:rPr>
            </a:br>
            <a:r>
              <a:rPr lang="ru-RU" sz="4800" b="1" i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Arial" charset="0"/>
              </a:rPr>
              <a:t>по родам»</a:t>
            </a:r>
            <a:endParaRPr lang="ru-RU" sz="48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C0000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3053936" y="4005064"/>
            <a:ext cx="2964119" cy="2736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755576" y="620688"/>
            <a:ext cx="7632848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hangingPunct="0">
              <a:spcBef>
                <a:spcPct val="20000"/>
              </a:spcBef>
              <a:defRPr/>
            </a:pPr>
            <a:r>
              <a:rPr lang="ru-RU" sz="4000" b="1" kern="0" spc="50" dirty="0">
                <a:ln w="11430"/>
                <a:solidFill>
                  <a:srgbClr val="0000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Урок русского </a:t>
            </a:r>
            <a:r>
              <a:rPr lang="ru-RU" sz="4000" b="1" kern="0" spc="50" dirty="0" smtClean="0">
                <a:ln w="11430"/>
                <a:solidFill>
                  <a:srgbClr val="0000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языка. </a:t>
            </a:r>
            <a:r>
              <a:rPr lang="ru-RU" sz="4000" b="1" kern="0" spc="50" dirty="0" smtClean="0">
                <a:ln w="11430"/>
                <a:solidFill>
                  <a:srgbClr val="0000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3 </a:t>
            </a:r>
            <a:r>
              <a:rPr lang="ru-RU" sz="4000" b="1" kern="0" spc="50" dirty="0" smtClean="0">
                <a:ln w="11430"/>
                <a:solidFill>
                  <a:srgbClr val="0000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класс.</a:t>
            </a:r>
          </a:p>
          <a:p>
            <a:pPr lvl="0" algn="ctr" eaLnBrk="0" hangingPunct="0">
              <a:spcBef>
                <a:spcPct val="20000"/>
              </a:spcBef>
              <a:defRPr/>
            </a:pPr>
            <a:endParaRPr lang="ru-RU" sz="4000" b="1" kern="0" spc="50" dirty="0" smtClean="0">
              <a:ln w="11430"/>
              <a:solidFill>
                <a:srgbClr val="0000FF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lvl="0" algn="ctr" eaLnBrk="0" hangingPunct="0">
              <a:spcBef>
                <a:spcPct val="20000"/>
              </a:spcBef>
              <a:defRPr/>
            </a:pPr>
            <a:endParaRPr lang="ru-RU" sz="4000" b="1" kern="0" spc="50" dirty="0">
              <a:ln w="11430"/>
              <a:solidFill>
                <a:srgbClr val="0000FF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44228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15816" y="260648"/>
            <a:ext cx="32403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prstClr val="black"/>
                </a:solidFill>
              </a:rPr>
              <a:t>Упражнение 1</a:t>
            </a:r>
            <a:endParaRPr lang="ru-RU" sz="3600" b="1" dirty="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520" y="906980"/>
            <a:ext cx="871296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b="1" dirty="0" smtClean="0">
                <a:solidFill>
                  <a:prstClr val="black"/>
                </a:solidFill>
              </a:rPr>
              <a:t>        </a:t>
            </a:r>
            <a:r>
              <a:rPr lang="ru-RU" sz="2800" b="1" dirty="0" smtClean="0">
                <a:solidFill>
                  <a:srgbClr val="C00000"/>
                </a:solidFill>
              </a:rPr>
              <a:t>Задание: </a:t>
            </a:r>
            <a:r>
              <a:rPr lang="ru-RU" sz="2800" b="1" dirty="0" smtClean="0">
                <a:solidFill>
                  <a:prstClr val="black"/>
                </a:solidFill>
              </a:rPr>
              <a:t>от данных слов с помощью суффиксов образуйте имена прилагательные, выделите основы и суффиксы прилагательных.</a:t>
            </a:r>
            <a:endParaRPr lang="ru-RU" sz="2800" b="1" dirty="0">
              <a:solidFill>
                <a:prstClr val="black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7544" y="2708920"/>
            <a:ext cx="4622099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7030A0"/>
                </a:solidFill>
              </a:rPr>
              <a:t>    яблоко - яблочный</a:t>
            </a:r>
          </a:p>
          <a:p>
            <a:r>
              <a:rPr lang="ru-RU" sz="3600" b="1" dirty="0" smtClean="0">
                <a:solidFill>
                  <a:srgbClr val="7030A0"/>
                </a:solidFill>
              </a:rPr>
              <a:t>    золото - золотистый</a:t>
            </a:r>
          </a:p>
          <a:p>
            <a:r>
              <a:rPr lang="ru-RU" sz="3600" b="1" dirty="0" smtClean="0">
                <a:solidFill>
                  <a:srgbClr val="7030A0"/>
                </a:solidFill>
              </a:rPr>
              <a:t>    умный</a:t>
            </a:r>
          </a:p>
          <a:p>
            <a:r>
              <a:rPr lang="ru-RU" sz="3600" b="1" dirty="0" smtClean="0">
                <a:solidFill>
                  <a:srgbClr val="7030A0"/>
                </a:solidFill>
              </a:rPr>
              <a:t>   француз</a:t>
            </a:r>
            <a:endParaRPr lang="ru-RU" sz="3600" b="1" dirty="0">
              <a:solidFill>
                <a:srgbClr val="7030A0"/>
              </a:solidFill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971600" y="3068960"/>
            <a:ext cx="0" cy="14401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971600" y="3212976"/>
            <a:ext cx="1152128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2123728" y="3140968"/>
            <a:ext cx="0" cy="7200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2699792" y="3068960"/>
            <a:ext cx="0" cy="14401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2699792" y="3212976"/>
            <a:ext cx="144016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V="1">
            <a:off x="4139952" y="3068960"/>
            <a:ext cx="0" cy="14401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flipV="1">
            <a:off x="3923928" y="2708920"/>
            <a:ext cx="72008" cy="21602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3995936" y="2708920"/>
            <a:ext cx="144016" cy="21602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971600" y="3573016"/>
            <a:ext cx="0" cy="14401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971600" y="3717032"/>
            <a:ext cx="108012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V="1">
            <a:off x="2051720" y="3645024"/>
            <a:ext cx="0" cy="7200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flipV="1">
            <a:off x="2627784" y="3645024"/>
            <a:ext cx="0" cy="10902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flipV="1">
            <a:off x="2627784" y="3754053"/>
            <a:ext cx="1728192" cy="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flipV="1">
            <a:off x="4355976" y="3681028"/>
            <a:ext cx="0" cy="7302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2539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15816" y="260648"/>
            <a:ext cx="32403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prstClr val="black"/>
                </a:solidFill>
              </a:rPr>
              <a:t>Упражнение 1</a:t>
            </a:r>
            <a:endParaRPr lang="ru-RU" sz="3600" b="1" dirty="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520" y="906980"/>
            <a:ext cx="871296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b="1" dirty="0" smtClean="0">
                <a:solidFill>
                  <a:prstClr val="black"/>
                </a:solidFill>
              </a:rPr>
              <a:t>        </a:t>
            </a:r>
            <a:r>
              <a:rPr lang="ru-RU" sz="2800" b="1" dirty="0" smtClean="0">
                <a:solidFill>
                  <a:srgbClr val="C00000"/>
                </a:solidFill>
              </a:rPr>
              <a:t>Задание: </a:t>
            </a:r>
            <a:r>
              <a:rPr lang="ru-RU" sz="2800" b="1" dirty="0" smtClean="0">
                <a:solidFill>
                  <a:prstClr val="black"/>
                </a:solidFill>
              </a:rPr>
              <a:t>от данных слов с помощью суффиксов образуйте имена прилагательные, выделите основы и суффиксы прилагательных.</a:t>
            </a:r>
            <a:endParaRPr lang="ru-RU" sz="2800" b="1" dirty="0">
              <a:solidFill>
                <a:prstClr val="black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7544" y="2708920"/>
            <a:ext cx="4622099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7030A0"/>
                </a:solidFill>
              </a:rPr>
              <a:t>    яблоко - яблочный</a:t>
            </a:r>
          </a:p>
          <a:p>
            <a:r>
              <a:rPr lang="ru-RU" sz="3600" b="1" dirty="0" smtClean="0">
                <a:solidFill>
                  <a:srgbClr val="7030A0"/>
                </a:solidFill>
              </a:rPr>
              <a:t>    золото - золотистый</a:t>
            </a:r>
          </a:p>
          <a:p>
            <a:r>
              <a:rPr lang="ru-RU" sz="3600" b="1" dirty="0" smtClean="0">
                <a:solidFill>
                  <a:srgbClr val="7030A0"/>
                </a:solidFill>
              </a:rPr>
              <a:t>    синий</a:t>
            </a:r>
          </a:p>
          <a:p>
            <a:r>
              <a:rPr lang="ru-RU" sz="3600" b="1" dirty="0" smtClean="0">
                <a:solidFill>
                  <a:srgbClr val="7030A0"/>
                </a:solidFill>
              </a:rPr>
              <a:t>   француз</a:t>
            </a:r>
            <a:endParaRPr lang="ru-RU" sz="3600" b="1" dirty="0">
              <a:solidFill>
                <a:srgbClr val="7030A0"/>
              </a:solidFill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971600" y="3068960"/>
            <a:ext cx="0" cy="14401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971600" y="3212976"/>
            <a:ext cx="1152128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2123728" y="3140968"/>
            <a:ext cx="0" cy="7200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2699792" y="3068960"/>
            <a:ext cx="0" cy="14401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2699792" y="3212976"/>
            <a:ext cx="144016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V="1">
            <a:off x="4139952" y="3068960"/>
            <a:ext cx="0" cy="14401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flipV="1">
            <a:off x="3923928" y="2708920"/>
            <a:ext cx="72008" cy="21602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3995936" y="2708920"/>
            <a:ext cx="144016" cy="21602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971600" y="3573016"/>
            <a:ext cx="0" cy="14401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971600" y="3717032"/>
            <a:ext cx="108012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V="1">
            <a:off x="2051720" y="3645024"/>
            <a:ext cx="0" cy="7200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flipV="1">
            <a:off x="2627784" y="3645024"/>
            <a:ext cx="0" cy="10902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flipV="1">
            <a:off x="2627784" y="3754053"/>
            <a:ext cx="1728192" cy="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flipV="1">
            <a:off x="4355976" y="3681028"/>
            <a:ext cx="0" cy="7302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V="1">
            <a:off x="3779912" y="3284984"/>
            <a:ext cx="288032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4067944" y="3284984"/>
            <a:ext cx="288032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4186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15816" y="260648"/>
            <a:ext cx="32403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prstClr val="black"/>
                </a:solidFill>
              </a:rPr>
              <a:t>Упражнение 1</a:t>
            </a:r>
            <a:endParaRPr lang="ru-RU" sz="3600" b="1" dirty="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520" y="906980"/>
            <a:ext cx="871296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b="1" dirty="0" smtClean="0">
                <a:solidFill>
                  <a:prstClr val="black"/>
                </a:solidFill>
              </a:rPr>
              <a:t>        </a:t>
            </a:r>
            <a:r>
              <a:rPr lang="ru-RU" sz="2800" b="1" dirty="0" smtClean="0">
                <a:solidFill>
                  <a:srgbClr val="C00000"/>
                </a:solidFill>
              </a:rPr>
              <a:t>Задание: </a:t>
            </a:r>
            <a:r>
              <a:rPr lang="ru-RU" sz="2800" b="1" dirty="0" smtClean="0">
                <a:solidFill>
                  <a:prstClr val="black"/>
                </a:solidFill>
              </a:rPr>
              <a:t>от данных слов с помощью суффиксов образуйте имена прилагательные, выделите основы и суффиксы прилагательных.</a:t>
            </a:r>
            <a:endParaRPr lang="ru-RU" sz="2800" b="1" dirty="0">
              <a:solidFill>
                <a:prstClr val="black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7544" y="2708920"/>
            <a:ext cx="4622099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7030A0"/>
                </a:solidFill>
              </a:rPr>
              <a:t>    яблоко - яблочный</a:t>
            </a:r>
          </a:p>
          <a:p>
            <a:r>
              <a:rPr lang="ru-RU" sz="3600" b="1" dirty="0" smtClean="0">
                <a:solidFill>
                  <a:srgbClr val="7030A0"/>
                </a:solidFill>
              </a:rPr>
              <a:t>    золото - золотистый</a:t>
            </a:r>
          </a:p>
          <a:p>
            <a:r>
              <a:rPr lang="ru-RU" sz="3600" b="1" dirty="0" smtClean="0">
                <a:solidFill>
                  <a:srgbClr val="7030A0"/>
                </a:solidFill>
              </a:rPr>
              <a:t>    синий - синенький</a:t>
            </a:r>
          </a:p>
          <a:p>
            <a:r>
              <a:rPr lang="ru-RU" sz="3600" b="1" dirty="0" smtClean="0">
                <a:solidFill>
                  <a:srgbClr val="7030A0"/>
                </a:solidFill>
              </a:rPr>
              <a:t>   француз</a:t>
            </a:r>
            <a:endParaRPr lang="ru-RU" sz="3600" b="1" dirty="0">
              <a:solidFill>
                <a:srgbClr val="7030A0"/>
              </a:solidFill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971600" y="3068960"/>
            <a:ext cx="0" cy="14401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971600" y="3212976"/>
            <a:ext cx="1152128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2123728" y="3140968"/>
            <a:ext cx="0" cy="7200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2699792" y="3068960"/>
            <a:ext cx="0" cy="14401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2699792" y="3212976"/>
            <a:ext cx="144016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V="1">
            <a:off x="4139952" y="3068960"/>
            <a:ext cx="0" cy="14401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flipV="1">
            <a:off x="3923928" y="2708920"/>
            <a:ext cx="72008" cy="21602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3995936" y="2708920"/>
            <a:ext cx="144016" cy="21602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971600" y="3573016"/>
            <a:ext cx="0" cy="14401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971600" y="3717032"/>
            <a:ext cx="108012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V="1">
            <a:off x="2051720" y="3645024"/>
            <a:ext cx="0" cy="7200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flipV="1">
            <a:off x="2627784" y="3645024"/>
            <a:ext cx="0" cy="10902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flipV="1">
            <a:off x="2627784" y="3754053"/>
            <a:ext cx="1728192" cy="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flipV="1">
            <a:off x="4355976" y="3681028"/>
            <a:ext cx="0" cy="7302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V="1">
            <a:off x="3779912" y="3284984"/>
            <a:ext cx="288032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4067944" y="3284984"/>
            <a:ext cx="288032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8727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15816" y="260648"/>
            <a:ext cx="32403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prstClr val="black"/>
                </a:solidFill>
              </a:rPr>
              <a:t>Упражнение 1</a:t>
            </a:r>
            <a:endParaRPr lang="ru-RU" sz="3600" b="1" dirty="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520" y="906980"/>
            <a:ext cx="871296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b="1" dirty="0" smtClean="0">
                <a:solidFill>
                  <a:prstClr val="black"/>
                </a:solidFill>
              </a:rPr>
              <a:t>        </a:t>
            </a:r>
            <a:r>
              <a:rPr lang="ru-RU" sz="2800" b="1" dirty="0" smtClean="0">
                <a:solidFill>
                  <a:srgbClr val="C00000"/>
                </a:solidFill>
              </a:rPr>
              <a:t>Задание: </a:t>
            </a:r>
            <a:r>
              <a:rPr lang="ru-RU" sz="2800" b="1" dirty="0" smtClean="0">
                <a:solidFill>
                  <a:prstClr val="black"/>
                </a:solidFill>
              </a:rPr>
              <a:t>от данных слов с помощью суффиксов образуйте имена прилагательные, выделите основы и суффиксы прилагательных.</a:t>
            </a:r>
            <a:endParaRPr lang="ru-RU" sz="2800" b="1" dirty="0">
              <a:solidFill>
                <a:prstClr val="black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7544" y="2708920"/>
            <a:ext cx="4622099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7030A0"/>
                </a:solidFill>
              </a:rPr>
              <a:t>    яблоко - яблочный</a:t>
            </a:r>
          </a:p>
          <a:p>
            <a:r>
              <a:rPr lang="ru-RU" sz="3600" b="1" dirty="0" smtClean="0">
                <a:solidFill>
                  <a:srgbClr val="7030A0"/>
                </a:solidFill>
              </a:rPr>
              <a:t>    золото - золотистый</a:t>
            </a:r>
          </a:p>
          <a:p>
            <a:r>
              <a:rPr lang="ru-RU" sz="3600" b="1" dirty="0" smtClean="0">
                <a:solidFill>
                  <a:srgbClr val="7030A0"/>
                </a:solidFill>
              </a:rPr>
              <a:t>    синий - синенький</a:t>
            </a:r>
          </a:p>
          <a:p>
            <a:r>
              <a:rPr lang="ru-RU" sz="3600" b="1" dirty="0" smtClean="0">
                <a:solidFill>
                  <a:srgbClr val="7030A0"/>
                </a:solidFill>
              </a:rPr>
              <a:t>   француз</a:t>
            </a:r>
            <a:endParaRPr lang="ru-RU" sz="3600" b="1" dirty="0">
              <a:solidFill>
                <a:srgbClr val="7030A0"/>
              </a:solidFill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971600" y="3068960"/>
            <a:ext cx="0" cy="14401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971600" y="3212976"/>
            <a:ext cx="1152128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2123728" y="3140968"/>
            <a:ext cx="0" cy="7200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2699792" y="3068960"/>
            <a:ext cx="0" cy="14401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2699792" y="3212976"/>
            <a:ext cx="144016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V="1">
            <a:off x="4139952" y="3068960"/>
            <a:ext cx="0" cy="14401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flipV="1">
            <a:off x="3923928" y="2708920"/>
            <a:ext cx="72008" cy="21602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3995936" y="2708920"/>
            <a:ext cx="144016" cy="21602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971600" y="3573016"/>
            <a:ext cx="0" cy="14401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971600" y="3717032"/>
            <a:ext cx="108012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V="1">
            <a:off x="2051720" y="3645024"/>
            <a:ext cx="0" cy="7200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flipV="1">
            <a:off x="2627784" y="3645024"/>
            <a:ext cx="0" cy="10902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flipV="1">
            <a:off x="2627784" y="3754053"/>
            <a:ext cx="1728192" cy="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flipV="1">
            <a:off x="4355976" y="3681028"/>
            <a:ext cx="0" cy="7302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V="1">
            <a:off x="3779912" y="3284984"/>
            <a:ext cx="288032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4067944" y="3284984"/>
            <a:ext cx="288032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971600" y="4149080"/>
            <a:ext cx="0" cy="14401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971600" y="4293096"/>
            <a:ext cx="648072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V="1">
            <a:off x="1619672" y="4221088"/>
            <a:ext cx="0" cy="7200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2555776" y="4149080"/>
            <a:ext cx="0" cy="14401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2555776" y="4293096"/>
            <a:ext cx="1584176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flipV="1">
            <a:off x="4139952" y="4221088"/>
            <a:ext cx="0" cy="7200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5029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15816" y="260648"/>
            <a:ext cx="32403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prstClr val="black"/>
                </a:solidFill>
              </a:rPr>
              <a:t>Упражнение 1</a:t>
            </a:r>
            <a:endParaRPr lang="ru-RU" sz="3600" b="1" dirty="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520" y="906980"/>
            <a:ext cx="871296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b="1" dirty="0" smtClean="0">
                <a:solidFill>
                  <a:prstClr val="black"/>
                </a:solidFill>
              </a:rPr>
              <a:t>        </a:t>
            </a:r>
            <a:r>
              <a:rPr lang="ru-RU" sz="2800" b="1" dirty="0" smtClean="0">
                <a:solidFill>
                  <a:srgbClr val="C00000"/>
                </a:solidFill>
              </a:rPr>
              <a:t>Задание: </a:t>
            </a:r>
            <a:r>
              <a:rPr lang="ru-RU" sz="2800" b="1" dirty="0" smtClean="0">
                <a:solidFill>
                  <a:prstClr val="black"/>
                </a:solidFill>
              </a:rPr>
              <a:t>от данных слов с помощью суффиксов образуйте имена прилагательные, выделите основы и суффиксы прилагательных.</a:t>
            </a:r>
            <a:endParaRPr lang="ru-RU" sz="2800" b="1" dirty="0">
              <a:solidFill>
                <a:prstClr val="black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7544" y="2708920"/>
            <a:ext cx="4622099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7030A0"/>
                </a:solidFill>
              </a:rPr>
              <a:t>    яблоко - яблочный</a:t>
            </a:r>
          </a:p>
          <a:p>
            <a:r>
              <a:rPr lang="ru-RU" sz="3600" b="1" dirty="0" smtClean="0">
                <a:solidFill>
                  <a:srgbClr val="7030A0"/>
                </a:solidFill>
              </a:rPr>
              <a:t>    золото - золотистый</a:t>
            </a:r>
          </a:p>
          <a:p>
            <a:r>
              <a:rPr lang="ru-RU" sz="3600" b="1" dirty="0" smtClean="0">
                <a:solidFill>
                  <a:srgbClr val="7030A0"/>
                </a:solidFill>
              </a:rPr>
              <a:t>    синий - синенький</a:t>
            </a:r>
          </a:p>
          <a:p>
            <a:r>
              <a:rPr lang="ru-RU" sz="3600" b="1" dirty="0" smtClean="0">
                <a:solidFill>
                  <a:srgbClr val="7030A0"/>
                </a:solidFill>
              </a:rPr>
              <a:t>   француз</a:t>
            </a:r>
            <a:endParaRPr lang="ru-RU" sz="3600" b="1" dirty="0">
              <a:solidFill>
                <a:srgbClr val="7030A0"/>
              </a:solidFill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971600" y="3068960"/>
            <a:ext cx="0" cy="14401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971600" y="3212976"/>
            <a:ext cx="1152128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2123728" y="3140968"/>
            <a:ext cx="0" cy="7200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2699792" y="3068960"/>
            <a:ext cx="0" cy="14401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2699792" y="3212976"/>
            <a:ext cx="144016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V="1">
            <a:off x="4139952" y="3068960"/>
            <a:ext cx="0" cy="14401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flipV="1">
            <a:off x="3923928" y="2708920"/>
            <a:ext cx="72008" cy="21602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3995936" y="2708920"/>
            <a:ext cx="144016" cy="21602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971600" y="3573016"/>
            <a:ext cx="0" cy="14401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971600" y="3717032"/>
            <a:ext cx="108012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V="1">
            <a:off x="2051720" y="3645024"/>
            <a:ext cx="0" cy="7200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flipV="1">
            <a:off x="2627784" y="3645024"/>
            <a:ext cx="0" cy="10902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flipV="1">
            <a:off x="2627784" y="3754053"/>
            <a:ext cx="1728192" cy="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flipV="1">
            <a:off x="4355976" y="3681028"/>
            <a:ext cx="0" cy="7302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V="1">
            <a:off x="3779912" y="3284984"/>
            <a:ext cx="288032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4067944" y="3284984"/>
            <a:ext cx="288032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971600" y="4149080"/>
            <a:ext cx="0" cy="14401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971600" y="4293096"/>
            <a:ext cx="648072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V="1">
            <a:off x="1619672" y="4221088"/>
            <a:ext cx="0" cy="7200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2555776" y="4149080"/>
            <a:ext cx="0" cy="14401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2555776" y="4293096"/>
            <a:ext cx="1584176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flipV="1">
            <a:off x="4139952" y="4221088"/>
            <a:ext cx="0" cy="7200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flipV="1">
            <a:off x="3275856" y="3863082"/>
            <a:ext cx="432048" cy="21399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3707904" y="3863082"/>
            <a:ext cx="432048" cy="21399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3456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15816" y="260648"/>
            <a:ext cx="32403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prstClr val="black"/>
                </a:solidFill>
              </a:rPr>
              <a:t>Упражнение 1</a:t>
            </a:r>
            <a:endParaRPr lang="ru-RU" sz="3600" b="1" dirty="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520" y="906980"/>
            <a:ext cx="871296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b="1" dirty="0" smtClean="0">
                <a:solidFill>
                  <a:prstClr val="black"/>
                </a:solidFill>
              </a:rPr>
              <a:t>        </a:t>
            </a:r>
            <a:r>
              <a:rPr lang="ru-RU" sz="2800" b="1" dirty="0" smtClean="0">
                <a:solidFill>
                  <a:srgbClr val="C00000"/>
                </a:solidFill>
              </a:rPr>
              <a:t>Задание: </a:t>
            </a:r>
            <a:r>
              <a:rPr lang="ru-RU" sz="2800" b="1" dirty="0" smtClean="0">
                <a:solidFill>
                  <a:prstClr val="black"/>
                </a:solidFill>
              </a:rPr>
              <a:t>от данных слов с помощью суффиксов образуйте имена прилагательные, выделите основы и суффиксы прилагательных.</a:t>
            </a:r>
            <a:endParaRPr lang="ru-RU" sz="2800" b="1" dirty="0">
              <a:solidFill>
                <a:prstClr val="black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7544" y="2708920"/>
            <a:ext cx="5195012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7030A0"/>
                </a:solidFill>
              </a:rPr>
              <a:t>    яблоко - яблочный</a:t>
            </a:r>
          </a:p>
          <a:p>
            <a:r>
              <a:rPr lang="ru-RU" sz="3600" b="1" dirty="0" smtClean="0">
                <a:solidFill>
                  <a:srgbClr val="7030A0"/>
                </a:solidFill>
              </a:rPr>
              <a:t>    золото - золотистый</a:t>
            </a:r>
          </a:p>
          <a:p>
            <a:r>
              <a:rPr lang="ru-RU" sz="3600" b="1" dirty="0" smtClean="0">
                <a:solidFill>
                  <a:srgbClr val="7030A0"/>
                </a:solidFill>
              </a:rPr>
              <a:t>    синий - синенький</a:t>
            </a:r>
          </a:p>
          <a:p>
            <a:r>
              <a:rPr lang="ru-RU" sz="3600" b="1" dirty="0" smtClean="0">
                <a:solidFill>
                  <a:srgbClr val="7030A0"/>
                </a:solidFill>
              </a:rPr>
              <a:t>   француз - французский</a:t>
            </a:r>
            <a:endParaRPr lang="ru-RU" sz="3600" b="1" dirty="0">
              <a:solidFill>
                <a:srgbClr val="7030A0"/>
              </a:solidFill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971600" y="3068960"/>
            <a:ext cx="0" cy="14401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971600" y="3212976"/>
            <a:ext cx="1152128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2123728" y="3140968"/>
            <a:ext cx="0" cy="7200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2699792" y="3068960"/>
            <a:ext cx="0" cy="14401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2699792" y="3212976"/>
            <a:ext cx="144016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V="1">
            <a:off x="4139952" y="3068960"/>
            <a:ext cx="0" cy="14401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flipV="1">
            <a:off x="3923928" y="2708920"/>
            <a:ext cx="72008" cy="21602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3995936" y="2708920"/>
            <a:ext cx="144016" cy="21602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971600" y="3573016"/>
            <a:ext cx="0" cy="14401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971600" y="3717032"/>
            <a:ext cx="108012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V="1">
            <a:off x="2051720" y="3645024"/>
            <a:ext cx="0" cy="7200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flipV="1">
            <a:off x="2627784" y="3645024"/>
            <a:ext cx="0" cy="10902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flipV="1">
            <a:off x="2627784" y="3754053"/>
            <a:ext cx="1728192" cy="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flipV="1">
            <a:off x="4355976" y="3681028"/>
            <a:ext cx="0" cy="7302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V="1">
            <a:off x="3779912" y="3284984"/>
            <a:ext cx="288032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4067944" y="3284984"/>
            <a:ext cx="288032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971600" y="4149080"/>
            <a:ext cx="0" cy="14401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971600" y="4293096"/>
            <a:ext cx="648072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V="1">
            <a:off x="1619672" y="4221088"/>
            <a:ext cx="0" cy="7200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2555776" y="4149080"/>
            <a:ext cx="0" cy="14401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2555776" y="4293096"/>
            <a:ext cx="1584176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flipV="1">
            <a:off x="4139952" y="4221088"/>
            <a:ext cx="0" cy="7200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flipV="1">
            <a:off x="3275856" y="3863082"/>
            <a:ext cx="432048" cy="21399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3707904" y="3863082"/>
            <a:ext cx="432048" cy="21399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1700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15816" y="260648"/>
            <a:ext cx="32403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prstClr val="black"/>
                </a:solidFill>
              </a:rPr>
              <a:t>Упражнение 1</a:t>
            </a:r>
            <a:endParaRPr lang="ru-RU" sz="3600" b="1" dirty="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520" y="906980"/>
            <a:ext cx="871296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b="1" dirty="0" smtClean="0">
                <a:solidFill>
                  <a:prstClr val="black"/>
                </a:solidFill>
              </a:rPr>
              <a:t>        </a:t>
            </a:r>
            <a:r>
              <a:rPr lang="ru-RU" sz="2800" b="1" dirty="0" smtClean="0">
                <a:solidFill>
                  <a:srgbClr val="C00000"/>
                </a:solidFill>
              </a:rPr>
              <a:t>Задание: </a:t>
            </a:r>
            <a:r>
              <a:rPr lang="ru-RU" sz="2800" b="1" dirty="0" smtClean="0">
                <a:solidFill>
                  <a:prstClr val="black"/>
                </a:solidFill>
              </a:rPr>
              <a:t>от данных слов с помощью суффиксов образуйте имена прилагательные, выделите основы и суффиксы прилагательных.</a:t>
            </a:r>
            <a:endParaRPr lang="ru-RU" sz="2800" b="1" dirty="0">
              <a:solidFill>
                <a:prstClr val="black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7544" y="2708920"/>
            <a:ext cx="5195012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7030A0"/>
                </a:solidFill>
              </a:rPr>
              <a:t>    яблоко - яблочный</a:t>
            </a:r>
          </a:p>
          <a:p>
            <a:r>
              <a:rPr lang="ru-RU" sz="3600" b="1" dirty="0" smtClean="0">
                <a:solidFill>
                  <a:srgbClr val="7030A0"/>
                </a:solidFill>
              </a:rPr>
              <a:t>    золото - золотистый</a:t>
            </a:r>
          </a:p>
          <a:p>
            <a:r>
              <a:rPr lang="ru-RU" sz="3600" b="1" dirty="0" smtClean="0">
                <a:solidFill>
                  <a:srgbClr val="7030A0"/>
                </a:solidFill>
              </a:rPr>
              <a:t>    синий - синенький</a:t>
            </a:r>
          </a:p>
          <a:p>
            <a:r>
              <a:rPr lang="ru-RU" sz="3600" b="1" dirty="0" smtClean="0">
                <a:solidFill>
                  <a:srgbClr val="7030A0"/>
                </a:solidFill>
              </a:rPr>
              <a:t>   француз - французский</a:t>
            </a:r>
            <a:endParaRPr lang="ru-RU" sz="3600" b="1" dirty="0">
              <a:solidFill>
                <a:srgbClr val="7030A0"/>
              </a:solidFill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971600" y="3068960"/>
            <a:ext cx="0" cy="14401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971600" y="3212976"/>
            <a:ext cx="1152128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2123728" y="3140968"/>
            <a:ext cx="0" cy="7200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2699792" y="3068960"/>
            <a:ext cx="0" cy="14401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2699792" y="3212976"/>
            <a:ext cx="144016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V="1">
            <a:off x="4139952" y="3068960"/>
            <a:ext cx="0" cy="14401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flipV="1">
            <a:off x="3923928" y="2708920"/>
            <a:ext cx="72008" cy="21602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3995936" y="2708920"/>
            <a:ext cx="144016" cy="21602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971600" y="3573016"/>
            <a:ext cx="0" cy="14401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971600" y="3717032"/>
            <a:ext cx="108012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V="1">
            <a:off x="2051720" y="3645024"/>
            <a:ext cx="0" cy="7200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flipV="1">
            <a:off x="2627784" y="3645024"/>
            <a:ext cx="0" cy="10902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flipV="1">
            <a:off x="2627784" y="3754053"/>
            <a:ext cx="1728192" cy="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flipV="1">
            <a:off x="4355976" y="3681028"/>
            <a:ext cx="0" cy="7302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V="1">
            <a:off x="3779912" y="3284984"/>
            <a:ext cx="288032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4067944" y="3284984"/>
            <a:ext cx="288032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971600" y="4149080"/>
            <a:ext cx="0" cy="14401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971600" y="4293096"/>
            <a:ext cx="648072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V="1">
            <a:off x="1619672" y="4221088"/>
            <a:ext cx="0" cy="7200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2555776" y="4149080"/>
            <a:ext cx="0" cy="14401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2555776" y="4293096"/>
            <a:ext cx="1584176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flipV="1">
            <a:off x="4139952" y="4221088"/>
            <a:ext cx="0" cy="7200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flipV="1">
            <a:off x="3275856" y="3863082"/>
            <a:ext cx="432048" cy="21399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3707904" y="3863082"/>
            <a:ext cx="432048" cy="21399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827584" y="4653136"/>
            <a:ext cx="0" cy="21602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827584" y="4869160"/>
            <a:ext cx="1728192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flipV="1">
            <a:off x="2555776" y="4761148"/>
            <a:ext cx="0" cy="10801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2915816" y="4653136"/>
            <a:ext cx="0" cy="21602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2915816" y="4869160"/>
            <a:ext cx="2088232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flipV="1">
            <a:off x="5004048" y="4761148"/>
            <a:ext cx="0" cy="10801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0003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15816" y="260648"/>
            <a:ext cx="32403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prstClr val="black"/>
                </a:solidFill>
              </a:rPr>
              <a:t>Упражнение 1</a:t>
            </a:r>
            <a:endParaRPr lang="ru-RU" sz="3600" b="1" dirty="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520" y="906980"/>
            <a:ext cx="871296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b="1" dirty="0" smtClean="0">
                <a:solidFill>
                  <a:prstClr val="black"/>
                </a:solidFill>
              </a:rPr>
              <a:t>        </a:t>
            </a:r>
            <a:r>
              <a:rPr lang="ru-RU" sz="2800" b="1" dirty="0" smtClean="0">
                <a:solidFill>
                  <a:srgbClr val="C00000"/>
                </a:solidFill>
              </a:rPr>
              <a:t>Задание: </a:t>
            </a:r>
            <a:r>
              <a:rPr lang="ru-RU" sz="2800" b="1" dirty="0" smtClean="0">
                <a:solidFill>
                  <a:prstClr val="black"/>
                </a:solidFill>
              </a:rPr>
              <a:t>от данных слов с помощью суффиксов образуйте имена прилагательные, выделите основы и суффиксы прилагательных.</a:t>
            </a:r>
            <a:endParaRPr lang="ru-RU" sz="2800" b="1" dirty="0">
              <a:solidFill>
                <a:prstClr val="black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7544" y="2708920"/>
            <a:ext cx="5195012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7030A0"/>
                </a:solidFill>
              </a:rPr>
              <a:t>    яблоко - яблочный</a:t>
            </a:r>
          </a:p>
          <a:p>
            <a:r>
              <a:rPr lang="ru-RU" sz="3600" b="1" dirty="0" smtClean="0">
                <a:solidFill>
                  <a:srgbClr val="7030A0"/>
                </a:solidFill>
              </a:rPr>
              <a:t>    золото - золотистый</a:t>
            </a:r>
          </a:p>
          <a:p>
            <a:r>
              <a:rPr lang="ru-RU" sz="3600" b="1" dirty="0" smtClean="0">
                <a:solidFill>
                  <a:srgbClr val="7030A0"/>
                </a:solidFill>
              </a:rPr>
              <a:t>    синий - синенький</a:t>
            </a:r>
          </a:p>
          <a:p>
            <a:r>
              <a:rPr lang="ru-RU" sz="3600" b="1" dirty="0" smtClean="0">
                <a:solidFill>
                  <a:srgbClr val="7030A0"/>
                </a:solidFill>
              </a:rPr>
              <a:t>   француз - французский</a:t>
            </a:r>
            <a:endParaRPr lang="ru-RU" sz="3600" b="1" dirty="0">
              <a:solidFill>
                <a:srgbClr val="7030A0"/>
              </a:solidFill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971600" y="3068960"/>
            <a:ext cx="0" cy="14401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971600" y="3212976"/>
            <a:ext cx="1152128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2123728" y="3140968"/>
            <a:ext cx="0" cy="7200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2699792" y="3068960"/>
            <a:ext cx="0" cy="14401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2699792" y="3212976"/>
            <a:ext cx="144016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V="1">
            <a:off x="4139952" y="3068960"/>
            <a:ext cx="0" cy="14401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flipV="1">
            <a:off x="3923928" y="2708920"/>
            <a:ext cx="72008" cy="21602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3995936" y="2708920"/>
            <a:ext cx="144016" cy="21602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971600" y="3573016"/>
            <a:ext cx="0" cy="14401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971600" y="3717032"/>
            <a:ext cx="108012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V="1">
            <a:off x="2051720" y="3645024"/>
            <a:ext cx="0" cy="7200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flipV="1">
            <a:off x="2627784" y="3645024"/>
            <a:ext cx="0" cy="10902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flipV="1">
            <a:off x="2627784" y="3754053"/>
            <a:ext cx="1728192" cy="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flipV="1">
            <a:off x="4355976" y="3681028"/>
            <a:ext cx="0" cy="7302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V="1">
            <a:off x="3779912" y="3284984"/>
            <a:ext cx="288032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4067944" y="3284984"/>
            <a:ext cx="288032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971600" y="4149080"/>
            <a:ext cx="0" cy="14401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971600" y="4293096"/>
            <a:ext cx="648072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V="1">
            <a:off x="1619672" y="4221088"/>
            <a:ext cx="0" cy="7200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2555776" y="4149080"/>
            <a:ext cx="0" cy="14401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2555776" y="4293096"/>
            <a:ext cx="1584176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flipV="1">
            <a:off x="4139952" y="4221088"/>
            <a:ext cx="0" cy="7200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flipV="1">
            <a:off x="3275856" y="3863082"/>
            <a:ext cx="432048" cy="21399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3707904" y="3863082"/>
            <a:ext cx="432048" cy="21399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827584" y="4653136"/>
            <a:ext cx="0" cy="21602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827584" y="4869160"/>
            <a:ext cx="1728192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flipV="1">
            <a:off x="2555776" y="4761148"/>
            <a:ext cx="0" cy="10801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2915816" y="4653136"/>
            <a:ext cx="0" cy="21602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2915816" y="4869160"/>
            <a:ext cx="2088232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flipV="1">
            <a:off x="5004048" y="4761148"/>
            <a:ext cx="0" cy="10801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flipV="1">
            <a:off x="4608004" y="4365104"/>
            <a:ext cx="18002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4788024" y="4365104"/>
            <a:ext cx="216024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2988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57250"/>
            <a:ext cx="8229600" cy="51435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b="1" dirty="0" smtClean="0">
                <a:solidFill>
                  <a:srgbClr val="C00000"/>
                </a:solidFill>
              </a:rPr>
              <a:t>Способы образования </a:t>
            </a:r>
            <a:br>
              <a:rPr lang="ru-RU" b="1" dirty="0" smtClean="0">
                <a:solidFill>
                  <a:srgbClr val="C00000"/>
                </a:solidFill>
              </a:rPr>
            </a:br>
            <a:r>
              <a:rPr lang="ru-RU" b="1" dirty="0" smtClean="0">
                <a:solidFill>
                  <a:srgbClr val="C00000"/>
                </a:solidFill>
              </a:rPr>
              <a:t>имён прилагательных</a:t>
            </a:r>
            <a:r>
              <a:rPr lang="ru-RU" dirty="0" smtClean="0">
                <a:solidFill>
                  <a:srgbClr val="C00000"/>
                </a:solidFill>
              </a:rPr>
              <a:t/>
            </a:r>
            <a:br>
              <a:rPr lang="ru-RU" dirty="0" smtClean="0">
                <a:solidFill>
                  <a:srgbClr val="C00000"/>
                </a:solidFill>
              </a:rPr>
            </a:br>
            <a:endParaRPr lang="ru-RU" dirty="0"/>
          </a:p>
        </p:txBody>
      </p:sp>
      <p:sp>
        <p:nvSpPr>
          <p:cNvPr id="27651" name="Содержимое 2"/>
          <p:cNvSpPr>
            <a:spLocks noGrp="1"/>
          </p:cNvSpPr>
          <p:nvPr>
            <p:ph idx="1"/>
          </p:nvPr>
        </p:nvSpPr>
        <p:spPr>
          <a:xfrm>
            <a:off x="179512" y="1916832"/>
            <a:ext cx="8712968" cy="4179168"/>
          </a:xfrm>
        </p:spPr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  <a:cs typeface="Times New Roman" pitchFamily="18" charset="0"/>
              </a:rPr>
              <a:t>1. Прилагательные образуются от </a:t>
            </a:r>
            <a:r>
              <a:rPr lang="ru-RU" b="1" u="sng" dirty="0" smtClean="0">
                <a:solidFill>
                  <a:srgbClr val="002060"/>
                </a:solidFill>
                <a:cs typeface="Times New Roman" pitchFamily="18" charset="0"/>
              </a:rPr>
              <a:t>основ существительных </a:t>
            </a:r>
            <a:r>
              <a:rPr lang="ru-RU" b="1" dirty="0" smtClean="0">
                <a:solidFill>
                  <a:srgbClr val="002060"/>
                </a:solidFill>
                <a:cs typeface="Times New Roman" pitchFamily="18" charset="0"/>
              </a:rPr>
              <a:t>с помощью суффиксов …..</a:t>
            </a:r>
            <a:endParaRPr lang="ru-RU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9072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57250"/>
            <a:ext cx="8229600" cy="51435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b="1" dirty="0" smtClean="0">
                <a:solidFill>
                  <a:srgbClr val="C00000"/>
                </a:solidFill>
              </a:rPr>
              <a:t>Способы образования </a:t>
            </a:r>
            <a:br>
              <a:rPr lang="ru-RU" b="1" dirty="0" smtClean="0">
                <a:solidFill>
                  <a:srgbClr val="C00000"/>
                </a:solidFill>
              </a:rPr>
            </a:br>
            <a:r>
              <a:rPr lang="ru-RU" b="1" dirty="0" smtClean="0">
                <a:solidFill>
                  <a:srgbClr val="C00000"/>
                </a:solidFill>
              </a:rPr>
              <a:t>имён прилагательных</a:t>
            </a:r>
            <a:r>
              <a:rPr lang="ru-RU" dirty="0" smtClean="0">
                <a:solidFill>
                  <a:srgbClr val="C00000"/>
                </a:solidFill>
              </a:rPr>
              <a:t/>
            </a:r>
            <a:br>
              <a:rPr lang="ru-RU" dirty="0" smtClean="0">
                <a:solidFill>
                  <a:srgbClr val="C00000"/>
                </a:solidFill>
              </a:rPr>
            </a:br>
            <a:endParaRPr lang="ru-RU" dirty="0"/>
          </a:p>
        </p:txBody>
      </p:sp>
      <p:sp>
        <p:nvSpPr>
          <p:cNvPr id="27651" name="Содержимое 2"/>
          <p:cNvSpPr>
            <a:spLocks noGrp="1"/>
          </p:cNvSpPr>
          <p:nvPr>
            <p:ph idx="1"/>
          </p:nvPr>
        </p:nvSpPr>
        <p:spPr>
          <a:xfrm>
            <a:off x="179512" y="1916832"/>
            <a:ext cx="8712968" cy="4179168"/>
          </a:xfrm>
        </p:spPr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  <a:cs typeface="Times New Roman" pitchFamily="18" charset="0"/>
              </a:rPr>
              <a:t>1. Прилагательные образуются от </a:t>
            </a:r>
            <a:r>
              <a:rPr lang="ru-RU" b="1" u="sng" dirty="0" smtClean="0">
                <a:solidFill>
                  <a:srgbClr val="002060"/>
                </a:solidFill>
                <a:cs typeface="Times New Roman" pitchFamily="18" charset="0"/>
              </a:rPr>
              <a:t>основ существительных </a:t>
            </a:r>
            <a:r>
              <a:rPr lang="ru-RU" b="1" dirty="0" smtClean="0">
                <a:solidFill>
                  <a:srgbClr val="002060"/>
                </a:solidFill>
                <a:cs typeface="Times New Roman" pitchFamily="18" charset="0"/>
              </a:rPr>
              <a:t>с помощью суффиксов – н, - </a:t>
            </a:r>
            <a:r>
              <a:rPr lang="ru-RU" b="1" dirty="0" err="1" smtClean="0">
                <a:solidFill>
                  <a:srgbClr val="002060"/>
                </a:solidFill>
                <a:cs typeface="Times New Roman" pitchFamily="18" charset="0"/>
              </a:rPr>
              <a:t>ск</a:t>
            </a:r>
            <a:r>
              <a:rPr lang="ru-RU" b="1" dirty="0" smtClean="0">
                <a:solidFill>
                  <a:srgbClr val="002060"/>
                </a:solidFill>
                <a:cs typeface="Times New Roman" pitchFamily="18" charset="0"/>
              </a:rPr>
              <a:t>, - ист</a:t>
            </a:r>
            <a:r>
              <a:rPr lang="ru-RU" b="1" dirty="0">
                <a:solidFill>
                  <a:srgbClr val="002060"/>
                </a:solidFill>
                <a:cs typeface="Times New Roman" pitchFamily="18" charset="0"/>
              </a:rPr>
              <a:t>.</a:t>
            </a:r>
            <a:r>
              <a:rPr lang="ru-RU" b="1" dirty="0" smtClean="0">
                <a:solidFill>
                  <a:srgbClr val="002060"/>
                </a:solidFill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87183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3059832" y="332656"/>
            <a:ext cx="3600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8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Классная работа.</a:t>
            </a:r>
            <a:endParaRPr lang="ru-RU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1700808"/>
            <a:ext cx="5736636" cy="4302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7158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57250"/>
            <a:ext cx="8229600" cy="51435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b="1" dirty="0" smtClean="0">
                <a:solidFill>
                  <a:srgbClr val="C00000"/>
                </a:solidFill>
              </a:rPr>
              <a:t>Способы образования </a:t>
            </a:r>
            <a:br>
              <a:rPr lang="ru-RU" b="1" dirty="0" smtClean="0">
                <a:solidFill>
                  <a:srgbClr val="C00000"/>
                </a:solidFill>
              </a:rPr>
            </a:br>
            <a:r>
              <a:rPr lang="ru-RU" b="1" dirty="0" smtClean="0">
                <a:solidFill>
                  <a:srgbClr val="C00000"/>
                </a:solidFill>
              </a:rPr>
              <a:t>имён прилагательных</a:t>
            </a:r>
            <a:r>
              <a:rPr lang="ru-RU" dirty="0" smtClean="0">
                <a:solidFill>
                  <a:srgbClr val="C00000"/>
                </a:solidFill>
              </a:rPr>
              <a:t/>
            </a:r>
            <a:br>
              <a:rPr lang="ru-RU" dirty="0" smtClean="0">
                <a:solidFill>
                  <a:srgbClr val="C00000"/>
                </a:solidFill>
              </a:rPr>
            </a:br>
            <a:endParaRPr lang="ru-RU" dirty="0"/>
          </a:p>
        </p:txBody>
      </p:sp>
      <p:sp>
        <p:nvSpPr>
          <p:cNvPr id="27651" name="Содержимое 2"/>
          <p:cNvSpPr>
            <a:spLocks noGrp="1"/>
          </p:cNvSpPr>
          <p:nvPr>
            <p:ph idx="1"/>
          </p:nvPr>
        </p:nvSpPr>
        <p:spPr>
          <a:xfrm>
            <a:off x="179512" y="1916832"/>
            <a:ext cx="8712968" cy="4179168"/>
          </a:xfrm>
        </p:spPr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  <a:cs typeface="Times New Roman" pitchFamily="18" charset="0"/>
              </a:rPr>
              <a:t>1. Прилагательные образуются от </a:t>
            </a:r>
            <a:r>
              <a:rPr lang="ru-RU" b="1" u="sng" dirty="0" smtClean="0">
                <a:solidFill>
                  <a:srgbClr val="002060"/>
                </a:solidFill>
                <a:cs typeface="Times New Roman" pitchFamily="18" charset="0"/>
              </a:rPr>
              <a:t>основ существительных </a:t>
            </a:r>
            <a:r>
              <a:rPr lang="ru-RU" b="1" dirty="0" smtClean="0">
                <a:solidFill>
                  <a:srgbClr val="002060"/>
                </a:solidFill>
                <a:cs typeface="Times New Roman" pitchFamily="18" charset="0"/>
              </a:rPr>
              <a:t>с помощью суффиксов – н, - </a:t>
            </a:r>
            <a:r>
              <a:rPr lang="ru-RU" b="1" dirty="0" err="1" smtClean="0">
                <a:solidFill>
                  <a:srgbClr val="002060"/>
                </a:solidFill>
                <a:cs typeface="Times New Roman" pitchFamily="18" charset="0"/>
              </a:rPr>
              <a:t>ск</a:t>
            </a:r>
            <a:r>
              <a:rPr lang="ru-RU" b="1" dirty="0" smtClean="0">
                <a:solidFill>
                  <a:srgbClr val="002060"/>
                </a:solidFill>
                <a:cs typeface="Times New Roman" pitchFamily="18" charset="0"/>
              </a:rPr>
              <a:t>, - ист</a:t>
            </a:r>
            <a:r>
              <a:rPr lang="ru-RU" b="1" dirty="0">
                <a:solidFill>
                  <a:srgbClr val="002060"/>
                </a:solidFill>
                <a:cs typeface="Times New Roman" pitchFamily="18" charset="0"/>
              </a:rPr>
              <a:t>.</a:t>
            </a:r>
            <a:r>
              <a:rPr lang="ru-RU" b="1" dirty="0" smtClean="0">
                <a:solidFill>
                  <a:srgbClr val="002060"/>
                </a:solidFill>
                <a:cs typeface="Times New Roman" pitchFamily="18" charset="0"/>
              </a:rPr>
              <a:t> </a:t>
            </a:r>
          </a:p>
          <a:p>
            <a:r>
              <a:rPr lang="ru-RU" b="1" dirty="0" smtClean="0">
                <a:solidFill>
                  <a:srgbClr val="7030A0"/>
                </a:solidFill>
                <a:cs typeface="Times New Roman" pitchFamily="18" charset="0"/>
              </a:rPr>
              <a:t>2. Прилагательные образуются от </a:t>
            </a:r>
            <a:r>
              <a:rPr lang="ru-RU" b="1" u="sng" dirty="0" smtClean="0">
                <a:solidFill>
                  <a:srgbClr val="7030A0"/>
                </a:solidFill>
                <a:cs typeface="Times New Roman" pitchFamily="18" charset="0"/>
              </a:rPr>
              <a:t>основ прилагательных </a:t>
            </a:r>
            <a:r>
              <a:rPr lang="ru-RU" b="1" dirty="0" smtClean="0">
                <a:solidFill>
                  <a:srgbClr val="7030A0"/>
                </a:solidFill>
                <a:cs typeface="Times New Roman" pitchFamily="18" charset="0"/>
              </a:rPr>
              <a:t>с помощью суффиксов…..</a:t>
            </a:r>
            <a:endParaRPr lang="ru-RU" dirty="0" smtClean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7471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57250"/>
            <a:ext cx="8229600" cy="51435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b="1" dirty="0" smtClean="0">
                <a:solidFill>
                  <a:srgbClr val="C00000"/>
                </a:solidFill>
              </a:rPr>
              <a:t>Способы образования </a:t>
            </a:r>
            <a:br>
              <a:rPr lang="ru-RU" b="1" dirty="0" smtClean="0">
                <a:solidFill>
                  <a:srgbClr val="C00000"/>
                </a:solidFill>
              </a:rPr>
            </a:br>
            <a:r>
              <a:rPr lang="ru-RU" b="1" dirty="0" smtClean="0">
                <a:solidFill>
                  <a:srgbClr val="C00000"/>
                </a:solidFill>
              </a:rPr>
              <a:t>имён прилагательных</a:t>
            </a:r>
            <a:r>
              <a:rPr lang="ru-RU" dirty="0" smtClean="0">
                <a:solidFill>
                  <a:srgbClr val="C00000"/>
                </a:solidFill>
              </a:rPr>
              <a:t/>
            </a:r>
            <a:br>
              <a:rPr lang="ru-RU" dirty="0" smtClean="0">
                <a:solidFill>
                  <a:srgbClr val="C00000"/>
                </a:solidFill>
              </a:rPr>
            </a:br>
            <a:endParaRPr lang="ru-RU" dirty="0"/>
          </a:p>
        </p:txBody>
      </p:sp>
      <p:sp>
        <p:nvSpPr>
          <p:cNvPr id="27651" name="Содержимое 2"/>
          <p:cNvSpPr>
            <a:spLocks noGrp="1"/>
          </p:cNvSpPr>
          <p:nvPr>
            <p:ph idx="1"/>
          </p:nvPr>
        </p:nvSpPr>
        <p:spPr>
          <a:xfrm>
            <a:off x="179512" y="1916832"/>
            <a:ext cx="8712968" cy="4179168"/>
          </a:xfrm>
        </p:spPr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  <a:cs typeface="Times New Roman" pitchFamily="18" charset="0"/>
              </a:rPr>
              <a:t>1. Прилагательные образуются от </a:t>
            </a:r>
            <a:r>
              <a:rPr lang="ru-RU" b="1" u="sng" dirty="0" smtClean="0">
                <a:solidFill>
                  <a:srgbClr val="002060"/>
                </a:solidFill>
                <a:cs typeface="Times New Roman" pitchFamily="18" charset="0"/>
              </a:rPr>
              <a:t>основ существительных </a:t>
            </a:r>
            <a:r>
              <a:rPr lang="ru-RU" b="1" dirty="0" smtClean="0">
                <a:solidFill>
                  <a:srgbClr val="002060"/>
                </a:solidFill>
                <a:cs typeface="Times New Roman" pitchFamily="18" charset="0"/>
              </a:rPr>
              <a:t>с помощью суффиксов – н, - </a:t>
            </a:r>
            <a:r>
              <a:rPr lang="ru-RU" b="1" dirty="0" err="1" smtClean="0">
                <a:solidFill>
                  <a:srgbClr val="002060"/>
                </a:solidFill>
                <a:cs typeface="Times New Roman" pitchFamily="18" charset="0"/>
              </a:rPr>
              <a:t>ск</a:t>
            </a:r>
            <a:r>
              <a:rPr lang="ru-RU" b="1" dirty="0" smtClean="0">
                <a:solidFill>
                  <a:srgbClr val="002060"/>
                </a:solidFill>
                <a:cs typeface="Times New Roman" pitchFamily="18" charset="0"/>
              </a:rPr>
              <a:t>, - ист</a:t>
            </a:r>
            <a:r>
              <a:rPr lang="ru-RU" b="1" dirty="0">
                <a:solidFill>
                  <a:srgbClr val="002060"/>
                </a:solidFill>
                <a:cs typeface="Times New Roman" pitchFamily="18" charset="0"/>
              </a:rPr>
              <a:t>.</a:t>
            </a:r>
            <a:r>
              <a:rPr lang="ru-RU" b="1" dirty="0" smtClean="0">
                <a:solidFill>
                  <a:srgbClr val="002060"/>
                </a:solidFill>
                <a:cs typeface="Times New Roman" pitchFamily="18" charset="0"/>
              </a:rPr>
              <a:t> </a:t>
            </a:r>
          </a:p>
          <a:p>
            <a:r>
              <a:rPr lang="ru-RU" b="1" dirty="0" smtClean="0">
                <a:solidFill>
                  <a:srgbClr val="7030A0"/>
                </a:solidFill>
                <a:cs typeface="Times New Roman" pitchFamily="18" charset="0"/>
              </a:rPr>
              <a:t>2. Прилагательные образуются от </a:t>
            </a:r>
            <a:r>
              <a:rPr lang="ru-RU" b="1" u="sng" dirty="0" smtClean="0">
                <a:solidFill>
                  <a:srgbClr val="7030A0"/>
                </a:solidFill>
                <a:cs typeface="Times New Roman" pitchFamily="18" charset="0"/>
              </a:rPr>
              <a:t>основ прилагательных </a:t>
            </a:r>
            <a:r>
              <a:rPr lang="ru-RU" b="1" dirty="0" smtClean="0">
                <a:solidFill>
                  <a:srgbClr val="7030A0"/>
                </a:solidFill>
                <a:cs typeface="Times New Roman" pitchFamily="18" charset="0"/>
              </a:rPr>
              <a:t>с помощью суффиксов –</a:t>
            </a:r>
            <a:r>
              <a:rPr lang="ru-RU" b="1" dirty="0" err="1" smtClean="0">
                <a:solidFill>
                  <a:srgbClr val="7030A0"/>
                </a:solidFill>
                <a:cs typeface="Times New Roman" pitchFamily="18" charset="0"/>
              </a:rPr>
              <a:t>оват</a:t>
            </a:r>
            <a:r>
              <a:rPr lang="ru-RU" b="1" dirty="0" smtClean="0">
                <a:solidFill>
                  <a:srgbClr val="7030A0"/>
                </a:solidFill>
                <a:cs typeface="Times New Roman" pitchFamily="18" charset="0"/>
              </a:rPr>
              <a:t>-, -</a:t>
            </a:r>
            <a:r>
              <a:rPr lang="ru-RU" b="1" dirty="0" err="1" smtClean="0">
                <a:solidFill>
                  <a:srgbClr val="7030A0"/>
                </a:solidFill>
                <a:cs typeface="Times New Roman" pitchFamily="18" charset="0"/>
              </a:rPr>
              <a:t>еват</a:t>
            </a:r>
            <a:r>
              <a:rPr lang="ru-RU" b="1" dirty="0" smtClean="0">
                <a:solidFill>
                  <a:srgbClr val="7030A0"/>
                </a:solidFill>
                <a:cs typeface="Times New Roman" pitchFamily="18" charset="0"/>
              </a:rPr>
              <a:t>-, -</a:t>
            </a:r>
            <a:r>
              <a:rPr lang="ru-RU" b="1" dirty="0" err="1" smtClean="0">
                <a:solidFill>
                  <a:srgbClr val="7030A0"/>
                </a:solidFill>
                <a:cs typeface="Times New Roman" pitchFamily="18" charset="0"/>
              </a:rPr>
              <a:t>еньк</a:t>
            </a:r>
            <a:r>
              <a:rPr lang="ru-RU" b="1" dirty="0" smtClean="0">
                <a:solidFill>
                  <a:srgbClr val="7030A0"/>
                </a:solidFill>
                <a:cs typeface="Times New Roman" pitchFamily="18" charset="0"/>
              </a:rPr>
              <a:t>.</a:t>
            </a:r>
            <a:endParaRPr lang="ru-RU" dirty="0" smtClean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5751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4000" dirty="0">
                <a:ea typeface="Calibri"/>
                <a:cs typeface="Times New Roman"/>
              </a:rPr>
              <a:t/>
            </a:r>
            <a:br>
              <a:rPr lang="ru-RU" sz="4000" dirty="0">
                <a:ea typeface="Calibri"/>
                <a:cs typeface="Times New Roman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404664"/>
            <a:ext cx="7941568" cy="2520280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ru-RU" sz="4200" b="1" dirty="0" smtClean="0">
                <a:latin typeface="Times New Roman"/>
                <a:ea typeface="SimSun"/>
              </a:rPr>
              <a:t>Упражнение 2</a:t>
            </a:r>
          </a:p>
          <a:p>
            <a:pPr marL="0" indent="0" algn="ctr">
              <a:buNone/>
            </a:pPr>
            <a:endParaRPr lang="ru-RU" b="1" dirty="0" smtClean="0">
              <a:solidFill>
                <a:schemeClr val="tx2">
                  <a:lumMod val="75000"/>
                </a:schemeClr>
              </a:solidFill>
              <a:latin typeface="Times New Roman"/>
              <a:ea typeface="SimSun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b="1" i="1" dirty="0" smtClean="0">
                <a:latin typeface="Times New Roman"/>
                <a:ea typeface="Times New Roman"/>
                <a:cs typeface="Times New Roman"/>
              </a:rPr>
              <a:t>        </a:t>
            </a:r>
            <a:r>
              <a:rPr lang="ru-RU" b="1" i="1" dirty="0">
                <a:solidFill>
                  <a:schemeClr val="tx2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ВЕС </a:t>
            </a:r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           ДЫШ                СВЕ       </a:t>
            </a:r>
            <a:endParaRPr lang="ru-RU" sz="2800" dirty="0">
              <a:solidFill>
                <a:schemeClr val="tx2">
                  <a:lumMod val="75000"/>
                </a:schemeClr>
              </a:solidFill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b="1" i="1" dirty="0">
                <a:solidFill>
                  <a:schemeClr val="tx2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             ЛАН         </a:t>
            </a:r>
            <a:r>
              <a:rPr lang="ru-RU" sz="3300" b="1" i="1" dirty="0" smtClean="0">
                <a:solidFill>
                  <a:schemeClr val="tx2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ЦЕ           НА </a:t>
            </a:r>
            <a:endParaRPr lang="ru-RU" sz="3300" b="1" dirty="0">
              <a:solidFill>
                <a:schemeClr val="tx2">
                  <a:lumMod val="75000"/>
                </a:schemeClr>
              </a:solidFill>
              <a:ea typeface="Calibri"/>
              <a:cs typeface="Times New Roman"/>
            </a:endParaRPr>
          </a:p>
          <a:p>
            <a:pPr marL="0" indent="0">
              <a:buNone/>
            </a:pPr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  <a:latin typeface="Times New Roman"/>
                <a:ea typeface="Times New Roman"/>
              </a:rPr>
              <a:t>               ЖИЙ                     </a:t>
            </a:r>
            <a:r>
              <a:rPr lang="ru-RU" b="1" i="1" dirty="0">
                <a:solidFill>
                  <a:schemeClr val="tx2">
                    <a:lumMod val="75000"/>
                  </a:schemeClr>
                </a:solidFill>
                <a:latin typeface="Times New Roman"/>
                <a:ea typeface="Times New Roman"/>
              </a:rPr>
              <a:t>СОЛН 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55576" y="2924944"/>
            <a:ext cx="5112568" cy="1047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С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оставьте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слова из данных слогов. </a:t>
            </a:r>
            <a:endParaRPr lang="ru-RU" dirty="0" smtClean="0">
              <a:latin typeface="Times New Roman"/>
              <a:ea typeface="Times New Roman"/>
              <a:cs typeface="Times New Roman"/>
            </a:endParaRPr>
          </a:p>
          <a:p>
            <a:pPr marL="285750" indent="-285750" algn="just">
              <a:lnSpc>
                <a:spcPct val="115000"/>
              </a:lnSpc>
              <a:buFontTx/>
              <a:buChar char="-"/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Какое слово лишнее? </a:t>
            </a:r>
            <a:endParaRPr lang="ru-RU" sz="1400" dirty="0">
              <a:ea typeface="Calibri"/>
              <a:cs typeface="Times New Roman"/>
            </a:endParaRP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ru-RU" dirty="0" smtClean="0">
                <a:latin typeface="Times New Roman"/>
                <a:ea typeface="Times New Roman"/>
                <a:cs typeface="Times New Roman"/>
              </a:rPr>
              <a:t>Запишите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эти слова и объясните орфограммы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195736" y="4167486"/>
            <a:ext cx="3168352" cy="1047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В</a:t>
            </a:r>
            <a:r>
              <a:rPr lang="ru-RU" b="1" u="sng" dirty="0">
                <a:solidFill>
                  <a:schemeClr val="tx2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Е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СНА   -    (</a:t>
            </a:r>
            <a:r>
              <a:rPr lang="ru-RU" b="1" dirty="0" err="1">
                <a:solidFill>
                  <a:schemeClr val="tx2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она,моя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) </a:t>
            </a:r>
            <a:r>
              <a:rPr lang="ru-RU" b="1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ж.р</a:t>
            </a:r>
            <a:r>
              <a:rPr lang="ru-RU" b="1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.</a:t>
            </a:r>
            <a:endParaRPr lang="ru-RU" sz="1600" dirty="0">
              <a:solidFill>
                <a:srgbClr val="FF0000"/>
              </a:solidFill>
              <a:ea typeface="Times New Roman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ЛАНДЫ</a:t>
            </a:r>
            <a:r>
              <a:rPr lang="ru-RU" b="1" u="sng" dirty="0" smtClean="0">
                <a:solidFill>
                  <a:schemeClr val="tx2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Ш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  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-  (он, мой) </a:t>
            </a:r>
            <a:r>
              <a:rPr lang="ru-RU" b="1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м.р</a:t>
            </a:r>
            <a:r>
              <a:rPr lang="ru-RU" b="1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. </a:t>
            </a:r>
            <a:endParaRPr lang="ru-RU" sz="1600" dirty="0">
              <a:solidFill>
                <a:srgbClr val="FF0000"/>
              </a:solidFill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 СО</a:t>
            </a:r>
            <a:r>
              <a:rPr lang="ru-RU" b="1" u="sng" dirty="0">
                <a:solidFill>
                  <a:schemeClr val="tx2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Л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НЦЕ –  (оно, моё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) </a:t>
            </a:r>
            <a:r>
              <a:rPr lang="ru-RU" b="1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с.р</a:t>
            </a:r>
            <a:r>
              <a:rPr lang="ru-RU" b="1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.</a:t>
            </a:r>
            <a:endParaRPr lang="ru-RU" sz="1600" dirty="0">
              <a:solidFill>
                <a:srgbClr val="FF0000"/>
              </a:solidFill>
              <a:ea typeface="Calibri"/>
              <a:cs typeface="Times New Roman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55576" y="5536534"/>
            <a:ext cx="6619453" cy="410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-Определите 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число и род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имен существительных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.</a:t>
            </a:r>
            <a:endParaRPr lang="ru-RU" sz="1600" dirty="0">
              <a:ea typeface="Calibri"/>
              <a:cs typeface="Times New Roman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84168" y="3156937"/>
            <a:ext cx="18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СВЕЖИЙ</a:t>
            </a:r>
            <a:endParaRPr lang="ru-RU" sz="2000" b="1" i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AutoShape 6" descr="http://www.boobeecute.com/images/icon/tag/2/boobeecutedotcom-taghang00151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7176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084168" y="4452938"/>
            <a:ext cx="2819400" cy="204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2913174" y="3877554"/>
            <a:ext cx="12241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Ед.ч</a:t>
            </a:r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870782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1046916"/>
          </a:xfrm>
        </p:spPr>
        <p:txBody>
          <a:bodyPr/>
          <a:lstStyle/>
          <a:p>
            <a:pPr lvl="0" algn="l">
              <a:lnSpc>
                <a:spcPct val="115000"/>
              </a:lnSpc>
              <a:spcBef>
                <a:spcPts val="0"/>
              </a:spcBef>
            </a:pPr>
            <a:r>
              <a:rPr lang="ru-RU" sz="1800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- Подберите к существительным соответствующие имена прилагательные</a:t>
            </a:r>
            <a:r>
              <a:rPr lang="ru-RU" sz="1800" dirty="0" smtClean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.</a:t>
            </a:r>
            <a:br>
              <a:rPr lang="ru-RU" sz="1800" dirty="0" smtClean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</a:br>
            <a:r>
              <a:rPr lang="ru-RU" sz="1800" dirty="0" smtClean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-Задайте </a:t>
            </a:r>
            <a:r>
              <a:rPr lang="ru-RU" sz="1800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к ним вопрос.</a:t>
            </a:r>
            <a:endParaRPr lang="ru-RU" sz="1600" dirty="0">
              <a:solidFill>
                <a:prstClr val="black"/>
              </a:solidFill>
              <a:ea typeface="Calibri"/>
              <a:cs typeface="Times New Roman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556792"/>
            <a:ext cx="2160240" cy="3240360"/>
          </a:xfrm>
        </p:spPr>
        <p:txBody>
          <a:bodyPr>
            <a:normAutofit/>
          </a:bodyPr>
          <a:lstStyle/>
          <a:p>
            <a:pPr marL="0" lvl="0" indent="0">
              <a:lnSpc>
                <a:spcPct val="115000"/>
              </a:lnSpc>
              <a:spcBef>
                <a:spcPts val="0"/>
              </a:spcBef>
              <a:buNone/>
            </a:pPr>
            <a:endParaRPr lang="ru-RU" sz="2400" b="1" dirty="0" smtClean="0">
              <a:solidFill>
                <a:prstClr val="black"/>
              </a:solidFill>
              <a:latin typeface="Times New Roman"/>
              <a:ea typeface="Times New Roman"/>
              <a:cs typeface="Times New Roman"/>
            </a:endParaRPr>
          </a:p>
          <a:p>
            <a:pPr marL="0" lvl="0" indent="0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2400" b="1" dirty="0" smtClean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В</a:t>
            </a:r>
            <a:r>
              <a:rPr lang="ru-RU" sz="2400" b="1" dirty="0" smtClean="0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</a:rPr>
              <a:t>Е</a:t>
            </a:r>
            <a:r>
              <a:rPr lang="ru-RU" sz="2400" b="1" dirty="0" smtClean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СНА</a:t>
            </a:r>
          </a:p>
          <a:p>
            <a:pPr marL="0" lvl="0" indent="0">
              <a:lnSpc>
                <a:spcPct val="115000"/>
              </a:lnSpc>
              <a:spcBef>
                <a:spcPts val="0"/>
              </a:spcBef>
              <a:buNone/>
            </a:pPr>
            <a:endParaRPr lang="ru-RU" sz="2400" b="1" dirty="0">
              <a:solidFill>
                <a:prstClr val="black"/>
              </a:solidFill>
              <a:latin typeface="Times New Roman"/>
              <a:ea typeface="Times New Roman"/>
              <a:cs typeface="Times New Roman"/>
            </a:endParaRPr>
          </a:p>
          <a:p>
            <a:pPr marL="0" lvl="0" indent="0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2400" b="1" dirty="0" smtClean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ЛАНДЫ</a:t>
            </a:r>
            <a:r>
              <a:rPr lang="ru-RU" sz="2400" b="1" dirty="0" smtClean="0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</a:rPr>
              <a:t>Ш</a:t>
            </a:r>
          </a:p>
          <a:p>
            <a:pPr marL="0" lvl="0" indent="0">
              <a:lnSpc>
                <a:spcPct val="115000"/>
              </a:lnSpc>
              <a:spcBef>
                <a:spcPts val="0"/>
              </a:spcBef>
              <a:buNone/>
            </a:pPr>
            <a:endParaRPr lang="ru-RU" sz="24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marL="0" lvl="0" indent="0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2400" b="1" dirty="0" smtClean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СО</a:t>
            </a:r>
            <a:r>
              <a:rPr lang="ru-RU" sz="2400" b="1" dirty="0" smtClean="0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</a:rPr>
              <a:t>Л</a:t>
            </a:r>
            <a:r>
              <a:rPr lang="ru-RU" sz="2400" b="1" dirty="0" smtClean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НЦЕ</a:t>
            </a:r>
            <a:endParaRPr lang="ru-RU" sz="2400" dirty="0">
              <a:solidFill>
                <a:prstClr val="black"/>
              </a:solidFill>
              <a:ea typeface="Calibri"/>
              <a:cs typeface="Times New Roman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3568" y="1739613"/>
            <a:ext cx="5309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ж</a:t>
            </a:r>
            <a:r>
              <a:rPr lang="ru-RU" sz="16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.р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6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18439" y="2564904"/>
            <a:ext cx="7920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м.р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6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49025" y="3429000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с.р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5322685" y="4508594"/>
            <a:ext cx="119936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Times New Roman"/>
                <a:ea typeface="Times New Roman"/>
              </a:rPr>
              <a:t>ранняя</a:t>
            </a:r>
            <a:endParaRPr lang="ru-RU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940152" y="2718792"/>
            <a:ext cx="122020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latin typeface="Times New Roman"/>
                <a:ea typeface="Times New Roman"/>
              </a:rPr>
              <a:t>теплая </a:t>
            </a:r>
            <a:endParaRPr lang="ru-RU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366711" y="3336667"/>
            <a:ext cx="131799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Times New Roman"/>
                <a:ea typeface="Times New Roman"/>
              </a:rPr>
              <a:t>нежный</a:t>
            </a:r>
            <a:endParaRPr lang="ru-RU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232930" y="2367464"/>
            <a:ext cx="13944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Times New Roman"/>
                <a:ea typeface="Times New Roman"/>
              </a:rPr>
              <a:t>майский</a:t>
            </a:r>
            <a:endParaRPr lang="ru-RU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139027" y="3824960"/>
            <a:ext cx="13960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Times New Roman"/>
                <a:ea typeface="Times New Roman"/>
              </a:rPr>
              <a:t>весеннее</a:t>
            </a:r>
            <a:endParaRPr lang="ru-RU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7092280" y="2334071"/>
            <a:ext cx="98693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Times New Roman"/>
                <a:ea typeface="Times New Roman"/>
              </a:rPr>
              <a:t>яркое</a:t>
            </a:r>
            <a:endParaRPr lang="ru-RU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099197" y="4245777"/>
            <a:ext cx="2039830" cy="2309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 descr="https://im2-tub-ru.yandex.net/i?id=fb5db42155ce041a606bc15dbb0779ce&amp;n=33&amp;h=215&amp;w=14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213705" y="4246943"/>
            <a:ext cx="941992" cy="1446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im1-tub-ru.yandex.net/i?id=bfdc4dd7c49168dc772c96d17c6215f1&amp;n=33&amp;h=215&amp;w=234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884368" y="188640"/>
            <a:ext cx="1040301" cy="955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201936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1046916"/>
          </a:xfrm>
        </p:spPr>
        <p:txBody>
          <a:bodyPr/>
          <a:lstStyle/>
          <a:p>
            <a:pPr lvl="0" algn="l">
              <a:lnSpc>
                <a:spcPct val="115000"/>
              </a:lnSpc>
              <a:spcBef>
                <a:spcPts val="0"/>
              </a:spcBef>
            </a:pPr>
            <a:r>
              <a:rPr lang="ru-RU" sz="1800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- Подберите к существительным соответствующие имена прилагательные</a:t>
            </a:r>
            <a:r>
              <a:rPr lang="ru-RU" sz="1800" dirty="0" smtClean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.</a:t>
            </a:r>
            <a:br>
              <a:rPr lang="ru-RU" sz="1800" dirty="0" smtClean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</a:br>
            <a:r>
              <a:rPr lang="ru-RU" sz="1800" dirty="0" smtClean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-Задайте </a:t>
            </a:r>
            <a:r>
              <a:rPr lang="ru-RU" sz="1800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к ним вопрос.</a:t>
            </a:r>
            <a:endParaRPr lang="ru-RU" sz="1600" dirty="0">
              <a:solidFill>
                <a:prstClr val="black"/>
              </a:solidFill>
              <a:ea typeface="Calibri"/>
              <a:cs typeface="Times New Roman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556792"/>
            <a:ext cx="2160240" cy="3240360"/>
          </a:xfrm>
        </p:spPr>
        <p:txBody>
          <a:bodyPr>
            <a:normAutofit/>
          </a:bodyPr>
          <a:lstStyle/>
          <a:p>
            <a:pPr marL="0" lvl="0" indent="0">
              <a:lnSpc>
                <a:spcPct val="115000"/>
              </a:lnSpc>
              <a:spcBef>
                <a:spcPts val="0"/>
              </a:spcBef>
              <a:buNone/>
            </a:pPr>
            <a:endParaRPr lang="ru-RU" sz="2400" b="1" dirty="0" smtClean="0">
              <a:solidFill>
                <a:prstClr val="black"/>
              </a:solidFill>
              <a:latin typeface="Times New Roman"/>
              <a:ea typeface="Times New Roman"/>
              <a:cs typeface="Times New Roman"/>
            </a:endParaRPr>
          </a:p>
          <a:p>
            <a:pPr marL="0" lvl="0" indent="0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2400" b="1" dirty="0" smtClean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В</a:t>
            </a:r>
            <a:r>
              <a:rPr lang="ru-RU" sz="2400" b="1" dirty="0" smtClean="0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</a:rPr>
              <a:t>Е</a:t>
            </a:r>
            <a:r>
              <a:rPr lang="ru-RU" sz="2400" b="1" dirty="0" smtClean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СНА</a:t>
            </a:r>
          </a:p>
          <a:p>
            <a:pPr marL="0" lvl="0" indent="0">
              <a:lnSpc>
                <a:spcPct val="115000"/>
              </a:lnSpc>
              <a:spcBef>
                <a:spcPts val="0"/>
              </a:spcBef>
              <a:buNone/>
            </a:pPr>
            <a:endParaRPr lang="ru-RU" sz="2400" b="1" dirty="0">
              <a:solidFill>
                <a:prstClr val="black"/>
              </a:solidFill>
              <a:latin typeface="Times New Roman"/>
              <a:ea typeface="Times New Roman"/>
              <a:cs typeface="Times New Roman"/>
            </a:endParaRPr>
          </a:p>
          <a:p>
            <a:pPr marL="0" lvl="0" indent="0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2400" b="1" dirty="0" smtClean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ЛАНДЫ</a:t>
            </a:r>
            <a:r>
              <a:rPr lang="ru-RU" sz="2400" b="1" dirty="0" smtClean="0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</a:rPr>
              <a:t>Ш</a:t>
            </a:r>
          </a:p>
          <a:p>
            <a:pPr marL="0" lvl="0" indent="0">
              <a:lnSpc>
                <a:spcPct val="115000"/>
              </a:lnSpc>
              <a:spcBef>
                <a:spcPts val="0"/>
              </a:spcBef>
              <a:buNone/>
            </a:pPr>
            <a:endParaRPr lang="ru-RU" sz="24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marL="0" lvl="0" indent="0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2400" b="1" dirty="0" smtClean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СО</a:t>
            </a:r>
            <a:r>
              <a:rPr lang="ru-RU" sz="2400" b="1" dirty="0" smtClean="0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</a:rPr>
              <a:t>Л</a:t>
            </a:r>
            <a:r>
              <a:rPr lang="ru-RU" sz="2400" b="1" dirty="0" smtClean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НЦЕ</a:t>
            </a:r>
            <a:endParaRPr lang="ru-RU" sz="2400" dirty="0">
              <a:solidFill>
                <a:prstClr val="black"/>
              </a:solidFill>
              <a:ea typeface="Calibri"/>
              <a:cs typeface="Times New Roman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1998132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(как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ая</a:t>
            </a: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?)</a:t>
            </a:r>
            <a:endParaRPr lang="ru-RU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3568" y="1739613"/>
            <a:ext cx="5309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err="1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ж</a:t>
            </a:r>
            <a:r>
              <a:rPr lang="ru-RU" sz="1600" dirty="0" err="1" smtClean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.р</a:t>
            </a:r>
            <a:r>
              <a:rPr lang="ru-RU" sz="1600" dirty="0" smtClean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600" dirty="0">
              <a:solidFill>
                <a:srgbClr val="1F497D">
                  <a:lumMod val="75000"/>
                </a:srgb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18439" y="2564904"/>
            <a:ext cx="7920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err="1" smtClean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м.р</a:t>
            </a:r>
            <a:r>
              <a:rPr lang="ru-RU" sz="1600" dirty="0" smtClean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600" dirty="0">
              <a:solidFill>
                <a:srgbClr val="1F497D">
                  <a:lumMod val="75000"/>
                </a:srgb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49025" y="3429000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err="1" smtClean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с.р</a:t>
            </a:r>
            <a:r>
              <a:rPr lang="ru-RU" dirty="0" smtClean="0">
                <a:solidFill>
                  <a:prstClr val="black"/>
                </a:solidFill>
              </a:rPr>
              <a:t>.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67744" y="2903458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(как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ой</a:t>
            </a: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?)</a:t>
            </a:r>
            <a:endParaRPr lang="ru-RU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71961" y="3717032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(как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ое</a:t>
            </a: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?)</a:t>
            </a:r>
            <a:endParaRPr lang="ru-RU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322685" y="4508594"/>
            <a:ext cx="119936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1F497D">
                    <a:lumMod val="75000"/>
                  </a:srgbClr>
                </a:solidFill>
                <a:latin typeface="Times New Roman"/>
                <a:ea typeface="Times New Roman"/>
              </a:rPr>
              <a:t>ранняя</a:t>
            </a:r>
            <a:endParaRPr lang="ru-RU" sz="2400" dirty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940152" y="2718792"/>
            <a:ext cx="122020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rgbClr val="1F497D">
                    <a:lumMod val="75000"/>
                  </a:srgbClr>
                </a:solidFill>
                <a:latin typeface="Times New Roman"/>
                <a:ea typeface="Times New Roman"/>
              </a:rPr>
              <a:t>теплая </a:t>
            </a:r>
            <a:endParaRPr lang="ru-RU" sz="2400" dirty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366711" y="3336667"/>
            <a:ext cx="131799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1F497D">
                    <a:lumMod val="75000"/>
                  </a:srgbClr>
                </a:solidFill>
                <a:latin typeface="Times New Roman"/>
                <a:ea typeface="Times New Roman"/>
              </a:rPr>
              <a:t>нежный</a:t>
            </a:r>
            <a:endParaRPr lang="ru-RU" sz="2400" dirty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232930" y="2367464"/>
            <a:ext cx="13944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1F497D">
                    <a:lumMod val="75000"/>
                  </a:srgbClr>
                </a:solidFill>
                <a:latin typeface="Times New Roman"/>
                <a:ea typeface="Times New Roman"/>
              </a:rPr>
              <a:t>майский</a:t>
            </a:r>
            <a:endParaRPr lang="ru-RU" sz="2400" dirty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139027" y="3824960"/>
            <a:ext cx="13960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1F497D">
                    <a:lumMod val="75000"/>
                  </a:srgbClr>
                </a:solidFill>
                <a:latin typeface="Times New Roman"/>
                <a:ea typeface="Times New Roman"/>
              </a:rPr>
              <a:t>весеннее</a:t>
            </a:r>
            <a:endParaRPr lang="ru-RU" sz="2400" dirty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7092280" y="2334071"/>
            <a:ext cx="98693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1F497D">
                    <a:lumMod val="75000"/>
                  </a:srgbClr>
                </a:solidFill>
                <a:latin typeface="Times New Roman"/>
                <a:ea typeface="Times New Roman"/>
              </a:rPr>
              <a:t>яркое</a:t>
            </a:r>
            <a:endParaRPr lang="ru-RU" sz="2400" dirty="0">
              <a:solidFill>
                <a:srgbClr val="1F497D">
                  <a:lumMod val="75000"/>
                </a:srgb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099197" y="4245777"/>
            <a:ext cx="2039830" cy="2309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 descr="https://im2-tub-ru.yandex.net/i?id=fb5db42155ce041a606bc15dbb0779ce&amp;n=33&amp;h=215&amp;w=14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213705" y="4246943"/>
            <a:ext cx="941992" cy="1446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im1-tub-ru.yandex.net/i?id=bfdc4dd7c49168dc772c96d17c6215f1&amp;n=33&amp;h=215&amp;w=234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884368" y="188640"/>
            <a:ext cx="1040301" cy="955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702570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475 -0.00347 L -0.26666 -0.10833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604" y="-52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2.22222E-6 L -0.07674 -0.36944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37" y="-184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3.7037E-6 L -0.07847 0.06875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24" y="34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73 -0.00972 L -0.14132 -0.07269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701" y="-31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4.44444E-6 L -0.06041 -0.02083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21" y="-10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7.40741E-7 L -0.17327 0.19954 " pathEditMode="relative" rAng="0" ptsTypes="AA">
                                      <p:cBhvr>
                                        <p:cTn id="4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663" y="99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2" grpId="0"/>
      <p:bldP spid="13" grpId="0"/>
      <p:bldP spid="14" grpId="0"/>
      <p:bldP spid="1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0169558"/>
              </p:ext>
            </p:extLst>
          </p:nvPr>
        </p:nvGraphicFramePr>
        <p:xfrm>
          <a:off x="971601" y="1844826"/>
          <a:ext cx="7259310" cy="3816421"/>
        </p:xfrm>
        <a:graphic>
          <a:graphicData uri="http://schemas.openxmlformats.org/drawingml/2006/table">
            <a:tbl>
              <a:tblPr firstRow="1" firstCol="1" bandRow="1">
                <a:tableStyleId>{3C2FFA5D-87B4-456A-9821-1D502468CF0F}</a:tableStyleId>
              </a:tblPr>
              <a:tblGrid>
                <a:gridCol w="2419770"/>
                <a:gridCol w="2419770"/>
                <a:gridCol w="2419770"/>
              </a:tblGrid>
              <a:tr h="15123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>
                          <a:effectLst/>
                        </a:rPr>
                        <a:t>Мужской род</a:t>
                      </a:r>
                      <a:endParaRPr lang="ru-RU" sz="36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>
                          <a:effectLst/>
                        </a:rPr>
                        <a:t>Женский род</a:t>
                      </a:r>
                      <a:endParaRPr lang="ru-RU" sz="36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>
                          <a:effectLst/>
                        </a:rPr>
                        <a:t>Средний род</a:t>
                      </a:r>
                      <a:endParaRPr lang="ru-RU" sz="36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17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 smtClean="0">
                          <a:effectLst/>
                        </a:rPr>
                        <a:t>как</a:t>
                      </a:r>
                      <a:r>
                        <a:rPr lang="ru-RU" sz="3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ой</a:t>
                      </a:r>
                      <a:r>
                        <a:rPr lang="ru-RU" sz="3600" dirty="0">
                          <a:effectLst/>
                        </a:rPr>
                        <a:t>?</a:t>
                      </a:r>
                      <a:endParaRPr lang="ru-RU" sz="3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 smtClean="0">
                          <a:effectLst/>
                        </a:rPr>
                        <a:t>как</a:t>
                      </a:r>
                      <a:r>
                        <a:rPr lang="ru-RU" sz="36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ая</a:t>
                      </a:r>
                      <a:r>
                        <a:rPr lang="ru-RU" sz="3600" dirty="0">
                          <a:effectLst/>
                        </a:rPr>
                        <a:t>?</a:t>
                      </a:r>
                      <a:endParaRPr lang="ru-RU" sz="3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 smtClean="0">
                          <a:effectLst/>
                        </a:rPr>
                        <a:t>как</a:t>
                      </a:r>
                      <a:r>
                        <a:rPr lang="ru-RU" sz="36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ое</a:t>
                      </a:r>
                      <a:r>
                        <a:rPr lang="ru-RU" sz="3600" dirty="0">
                          <a:effectLst/>
                        </a:rPr>
                        <a:t>?</a:t>
                      </a:r>
                      <a:endParaRPr lang="ru-RU" sz="3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123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 smtClean="0">
                          <a:effectLst/>
                        </a:rPr>
                        <a:t>- </a:t>
                      </a:r>
                      <a:r>
                        <a:rPr lang="ru-RU" sz="3600" dirty="0" err="1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ый</a:t>
                      </a:r>
                      <a:r>
                        <a:rPr lang="ru-RU" sz="3600" dirty="0">
                          <a:effectLst/>
                        </a:rPr>
                        <a:t>, - </a:t>
                      </a:r>
                      <a:r>
                        <a:rPr lang="ru-RU" sz="3600" dirty="0" err="1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ий</a:t>
                      </a:r>
                      <a:endParaRPr lang="ru-RU" sz="3600" dirty="0" smtClean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ru-RU" sz="3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ой</a:t>
                      </a:r>
                      <a:endParaRPr lang="ru-RU" sz="36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>
                          <a:effectLst/>
                        </a:rPr>
                        <a:t>- </a:t>
                      </a:r>
                      <a:r>
                        <a:rPr lang="ru-RU" sz="3600" b="1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ая</a:t>
                      </a:r>
                      <a:r>
                        <a:rPr lang="ru-RU" sz="3600" dirty="0">
                          <a:effectLst/>
                        </a:rPr>
                        <a:t>, - </a:t>
                      </a:r>
                      <a:r>
                        <a:rPr lang="ru-RU" sz="3600" b="1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яя</a:t>
                      </a:r>
                      <a:endParaRPr lang="ru-RU" sz="3600" b="1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>
                          <a:effectLst/>
                        </a:rPr>
                        <a:t>- </a:t>
                      </a:r>
                      <a:r>
                        <a:rPr lang="ru-RU" sz="3600" b="1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ое</a:t>
                      </a:r>
                      <a:r>
                        <a:rPr lang="ru-RU" sz="3600" dirty="0">
                          <a:effectLst/>
                        </a:rPr>
                        <a:t>, - </a:t>
                      </a:r>
                      <a:r>
                        <a:rPr lang="ru-RU" sz="3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ее</a:t>
                      </a:r>
                      <a:endParaRPr lang="ru-RU" sz="3600" b="1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979712" y="1196752"/>
            <a:ext cx="367240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Единственное число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915816" y="404664"/>
            <a:ext cx="41764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Правило </a:t>
            </a:r>
            <a:endParaRPr lang="ru-RU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732240" y="90224"/>
            <a:ext cx="1498671" cy="14425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48792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СВЕЖИЙ</a:t>
            </a:r>
            <a:endParaRPr lang="ru-RU" b="1" i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84176" y="1585727"/>
            <a:ext cx="7200800" cy="410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solidFill>
                  <a:schemeClr val="tx2"/>
                </a:solidFill>
                <a:latin typeface="Times New Roman"/>
                <a:ea typeface="Times New Roman"/>
                <a:cs typeface="Times New Roman"/>
              </a:rPr>
              <a:t>   - Измените 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  <a:cs typeface="Times New Roman"/>
              </a:rPr>
              <a:t>окончание слова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свежий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  <a:cs typeface="Times New Roman"/>
              </a:rPr>
              <a:t>по родам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.</a:t>
            </a:r>
            <a:r>
              <a:rPr lang="ru-RU" sz="1600" b="1" dirty="0">
                <a:latin typeface="Arial"/>
                <a:ea typeface="Times New Roman"/>
                <a:cs typeface="Times New Roman"/>
              </a:rPr>
              <a:t> </a:t>
            </a:r>
            <a:endParaRPr lang="ru-RU" sz="1600" b="1" dirty="0" smtClean="0">
              <a:latin typeface="Arial"/>
              <a:ea typeface="Times New Roman"/>
              <a:cs typeface="Times New Roman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87624" y="2852936"/>
            <a:ext cx="36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СВЕЖ__      ВЕТЕР  - </a:t>
            </a:r>
            <a:endParaRPr lang="ru-RU" sz="24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31640" y="3573016"/>
            <a:ext cx="36724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СВЕЖ___      ГАЗЕТА -   </a:t>
            </a:r>
            <a:endParaRPr lang="ru-RU" sz="24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75656" y="4221088"/>
            <a:ext cx="37444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СВЕЖ___    ЯБЛОКО - </a:t>
            </a:r>
            <a:endParaRPr lang="ru-RU" sz="24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44805" y="2852934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ИЙ  </a:t>
            </a:r>
            <a:endParaRPr lang="ru-RU" sz="24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94687" y="3573015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АЯ</a:t>
            </a:r>
            <a:endParaRPr lang="ru-RU" sz="24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411760" y="4221087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ЕЕ</a:t>
            </a:r>
            <a:endParaRPr lang="ru-RU" sz="24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644008" y="2852935"/>
            <a:ext cx="31683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ТЕПЛ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ЫЙ</a:t>
            </a:r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644008" y="3578019"/>
            <a:ext cx="32403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СТАР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АЯ</a:t>
            </a:r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860032" y="4221088"/>
            <a:ext cx="36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СУШЁН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ОЕ</a:t>
            </a:r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087885" y="5085184"/>
            <a:ext cx="5364435" cy="410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</a:pPr>
            <a:r>
              <a:rPr lang="ru-RU" dirty="0">
                <a:solidFill>
                  <a:srgbClr val="1F497D"/>
                </a:solidFill>
                <a:latin typeface="Times New Roman"/>
                <a:ea typeface="Times New Roman"/>
                <a:cs typeface="Times New Roman"/>
              </a:rPr>
              <a:t>Составьте словосочетания с парами антонимов.</a:t>
            </a:r>
            <a:endParaRPr lang="ru-RU" sz="1600" dirty="0">
              <a:solidFill>
                <a:srgbClr val="1F497D"/>
              </a:solidFill>
              <a:ea typeface="Calibri"/>
              <a:cs typeface="Times New Roman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259632" y="1984396"/>
            <a:ext cx="46935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- Определи род прилагательных.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6214963" y="2852936"/>
            <a:ext cx="11929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2400" b="1" dirty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ВЕТЕР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6066332" y="3578019"/>
            <a:ext cx="134158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2400" b="1" dirty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ГАЗЕТА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6713089" y="4221088"/>
            <a:ext cx="15254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2400" b="1" dirty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ЯБЛОКО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35695" y="2524254"/>
            <a:ext cx="805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М.Р.</a:t>
            </a:r>
            <a:endParaRPr lang="ru-RU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754627" y="3314599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Ж.Р.</a:t>
            </a:r>
            <a:endParaRPr lang="ru-RU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862638" y="4034680"/>
            <a:ext cx="8640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С.Р.</a:t>
            </a:r>
            <a:endParaRPr lang="ru-RU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7852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3" grpId="0"/>
      <p:bldP spid="19" grpId="0"/>
      <p:bldP spid="20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332656"/>
            <a:ext cx="864096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</a:pPr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АЛГОРИТМ</a:t>
            </a:r>
          </a:p>
          <a:p>
            <a:pPr lvl="0" algn="ctr">
              <a:spcBef>
                <a:spcPct val="0"/>
              </a:spcBef>
            </a:pPr>
            <a:r>
              <a:rPr lang="ru-RU" sz="4400" b="1" dirty="0">
                <a:solidFill>
                  <a:srgbClr val="C0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р</a:t>
            </a:r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аботы со словосочетанием</a:t>
            </a:r>
            <a:endParaRPr lang="ru-RU" sz="4400" b="1" dirty="0">
              <a:solidFill>
                <a:srgbClr val="C00000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23529" y="2138078"/>
            <a:ext cx="849694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1F497D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1. Определить род имени существительного.</a:t>
            </a:r>
            <a:endParaRPr lang="ru-RU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23528" y="3785932"/>
            <a:ext cx="871296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1F497D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3. По </a:t>
            </a:r>
            <a:r>
              <a:rPr lang="ru-RU" sz="3200" b="1" dirty="0">
                <a:solidFill>
                  <a:srgbClr val="1F497D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роду имени существительного </a:t>
            </a:r>
            <a:r>
              <a:rPr lang="ru-RU" sz="3200" b="1" dirty="0" smtClean="0">
                <a:solidFill>
                  <a:srgbClr val="1F497D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определить </a:t>
            </a:r>
            <a:r>
              <a:rPr lang="ru-RU" sz="3200" b="1" dirty="0">
                <a:solidFill>
                  <a:srgbClr val="1F497D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род имени </a:t>
            </a:r>
            <a:r>
              <a:rPr lang="ru-RU" sz="3200" b="1" dirty="0" smtClean="0">
                <a:solidFill>
                  <a:srgbClr val="1F497D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прилагательного.</a:t>
            </a:r>
            <a:endParaRPr lang="ru-RU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23528" y="4863150"/>
            <a:ext cx="8496943" cy="65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Bef>
                <a:spcPct val="20000"/>
              </a:spcBef>
            </a:pPr>
            <a:r>
              <a:rPr lang="ru-RU" sz="3200" b="1" dirty="0" smtClean="0">
                <a:solidFill>
                  <a:srgbClr val="1F497D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4. Выделить </a:t>
            </a:r>
            <a:r>
              <a:rPr lang="ru-RU" sz="3200" b="1" dirty="0">
                <a:solidFill>
                  <a:srgbClr val="1F497D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у </a:t>
            </a:r>
            <a:r>
              <a:rPr lang="ru-RU" sz="3200" b="1" dirty="0" smtClean="0">
                <a:solidFill>
                  <a:srgbClr val="1F497D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прилагательного окончание.</a:t>
            </a:r>
            <a:endParaRPr lang="ru-RU" sz="2400" b="1" dirty="0">
              <a:solidFill>
                <a:srgbClr val="1F497D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23529" y="2708714"/>
            <a:ext cx="832033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0"/>
              </a:spcAft>
            </a:pPr>
            <a:r>
              <a:rPr lang="ru-RU" b="1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ru-RU" sz="3200" b="1" dirty="0" smtClean="0">
                <a:solidFill>
                  <a:schemeClr val="tx2"/>
                </a:solidFill>
                <a:latin typeface="Times New Roman"/>
                <a:ea typeface="Calibri"/>
                <a:cs typeface="Times New Roman"/>
              </a:rPr>
              <a:t>2. Задать  </a:t>
            </a:r>
            <a:r>
              <a:rPr lang="ru-RU" sz="3200" b="1" dirty="0">
                <a:solidFill>
                  <a:schemeClr val="tx2"/>
                </a:solidFill>
                <a:latin typeface="Times New Roman"/>
                <a:ea typeface="Calibri"/>
                <a:cs typeface="Times New Roman"/>
              </a:rPr>
              <a:t>от </a:t>
            </a:r>
            <a:r>
              <a:rPr lang="ru-RU" sz="3200" b="1" dirty="0" smtClean="0">
                <a:solidFill>
                  <a:schemeClr val="tx2"/>
                </a:solidFill>
                <a:latin typeface="Times New Roman"/>
                <a:ea typeface="Calibri"/>
                <a:cs typeface="Times New Roman"/>
              </a:rPr>
              <a:t>имени существительного  вопрос </a:t>
            </a:r>
            <a:r>
              <a:rPr lang="ru-RU" sz="3200" b="1" dirty="0">
                <a:solidFill>
                  <a:schemeClr val="tx2"/>
                </a:solidFill>
                <a:latin typeface="Times New Roman"/>
                <a:ea typeface="Calibri"/>
                <a:cs typeface="Times New Roman"/>
              </a:rPr>
              <a:t>к </a:t>
            </a:r>
            <a:r>
              <a:rPr lang="ru-RU" sz="3200" b="1" dirty="0" smtClean="0">
                <a:solidFill>
                  <a:schemeClr val="tx2"/>
                </a:solidFill>
                <a:latin typeface="Times New Roman"/>
                <a:ea typeface="Calibri"/>
                <a:cs typeface="Times New Roman"/>
              </a:rPr>
              <a:t>прилагательному.</a:t>
            </a:r>
            <a:endParaRPr lang="ru-RU" sz="3200" b="1" dirty="0">
              <a:solidFill>
                <a:schemeClr val="tx2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24910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291264" cy="1417638"/>
          </a:xfrm>
        </p:spPr>
        <p:txBody>
          <a:bodyPr/>
          <a:lstStyle/>
          <a:p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ВЫВОД!</a:t>
            </a:r>
            <a:endParaRPr lang="ru-RU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980728"/>
            <a:ext cx="8435280" cy="3456385"/>
          </a:xfrm>
        </p:spPr>
        <p:txBody>
          <a:bodyPr>
            <a:normAutofit/>
          </a:bodyPr>
          <a:lstStyle/>
          <a:p>
            <a:pPr lvl="0" algn="ctr" fontAlgn="base">
              <a:spcAft>
                <a:spcPct val="0"/>
              </a:spcAft>
              <a:buNone/>
            </a:pPr>
            <a:r>
              <a:rPr lang="ru-RU" sz="40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Род имени </a:t>
            </a:r>
            <a:r>
              <a:rPr lang="ru-RU" sz="40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прилагательного определяется по роду имени существительного, с которым оно </a:t>
            </a:r>
            <a:r>
              <a:rPr lang="ru-RU" sz="40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связано по смыслу.</a:t>
            </a:r>
            <a:endParaRPr lang="ru-RU" sz="4000" b="1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880" y="3573016"/>
            <a:ext cx="2077316" cy="310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5690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2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400"/>
                            </p:stCondLst>
                            <p:childTnLst>
                              <p:par>
                                <p:cTn id="9" presetID="16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1550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504" y="332655"/>
            <a:ext cx="936103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/>
              <a:t>Сколько букв и звуков в слове </a:t>
            </a:r>
            <a:r>
              <a:rPr lang="ru-RU" sz="4800" b="1" dirty="0" smtClean="0">
                <a:solidFill>
                  <a:srgbClr val="C00000"/>
                </a:solidFill>
              </a:rPr>
              <a:t>яблоко</a:t>
            </a:r>
            <a:r>
              <a:rPr lang="ru-RU" sz="4000" b="1" dirty="0" smtClean="0"/>
              <a:t>?</a:t>
            </a:r>
          </a:p>
          <a:p>
            <a:endParaRPr lang="ru-RU" sz="4000" b="1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7904" y="3342805"/>
            <a:ext cx="1728192" cy="33070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3447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504" y="332655"/>
            <a:ext cx="936103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prstClr val="black"/>
                </a:solidFill>
              </a:rPr>
              <a:t>Сколько звуков и букв в слове </a:t>
            </a:r>
            <a:r>
              <a:rPr lang="ru-RU" sz="4800" b="1" dirty="0" smtClean="0">
                <a:solidFill>
                  <a:srgbClr val="C00000"/>
                </a:solidFill>
              </a:rPr>
              <a:t>яблоко</a:t>
            </a:r>
            <a:r>
              <a:rPr lang="ru-RU" sz="4000" b="1" dirty="0" smtClean="0">
                <a:solidFill>
                  <a:prstClr val="black"/>
                </a:solidFill>
              </a:rPr>
              <a:t>?</a:t>
            </a:r>
          </a:p>
          <a:p>
            <a:endParaRPr lang="ru-RU" sz="4000" b="1" dirty="0">
              <a:solidFill>
                <a:prstClr val="black"/>
              </a:solidFill>
            </a:endParaRPr>
          </a:p>
          <a:p>
            <a:pPr algn="ctr"/>
            <a:r>
              <a:rPr lang="ru-RU" sz="4000" b="1" dirty="0" smtClean="0">
                <a:solidFill>
                  <a:prstClr val="black"/>
                </a:solidFill>
              </a:rPr>
              <a:t>Верно ли, что первый звук гласный ударный?</a:t>
            </a:r>
            <a:endParaRPr lang="ru-RU" sz="4000" b="1" dirty="0">
              <a:solidFill>
                <a:prstClr val="black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7904" y="3342805"/>
            <a:ext cx="1728192" cy="3307061"/>
          </a:xfrm>
          <a:prstGeom prst="rect">
            <a:avLst/>
          </a:prstGeom>
        </p:spPr>
      </p:pic>
      <p:cxnSp>
        <p:nvCxnSpPr>
          <p:cNvPr id="5" name="Прямая со стрелкой 4"/>
          <p:cNvCxnSpPr/>
          <p:nvPr/>
        </p:nvCxnSpPr>
        <p:spPr>
          <a:xfrm flipH="1">
            <a:off x="6588224" y="980728"/>
            <a:ext cx="432048" cy="28803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7145763" y="1013555"/>
            <a:ext cx="504056" cy="28803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228184" y="1124744"/>
            <a:ext cx="7920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00B050"/>
                </a:solidFill>
              </a:rPr>
              <a:t>й</a:t>
            </a:r>
            <a:endParaRPr lang="ru-RU" sz="3200" b="1" dirty="0">
              <a:solidFill>
                <a:srgbClr val="00B05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524328" y="1124744"/>
            <a:ext cx="6480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а</a:t>
            </a:r>
            <a:endParaRPr lang="ru-RU" sz="36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6078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15816" y="260648"/>
            <a:ext cx="32403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/>
              <a:t>Упражнение 1</a:t>
            </a:r>
            <a:endParaRPr lang="ru-RU" sz="36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51520" y="906980"/>
            <a:ext cx="871296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b="1" dirty="0" smtClean="0"/>
              <a:t>        </a:t>
            </a:r>
            <a:r>
              <a:rPr lang="ru-RU" sz="2800" b="1" dirty="0" smtClean="0">
                <a:solidFill>
                  <a:srgbClr val="C00000"/>
                </a:solidFill>
              </a:rPr>
              <a:t>Задание: </a:t>
            </a:r>
            <a:r>
              <a:rPr lang="ru-RU" sz="2800" b="1" dirty="0" smtClean="0"/>
              <a:t>от данных слов с помощью суффиксов образуйте имена прилагательные, выделите основы и суффиксы прилагательных.</a:t>
            </a:r>
            <a:endParaRPr lang="ru-RU" sz="28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67544" y="2708920"/>
            <a:ext cx="220413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7030A0"/>
                </a:solidFill>
              </a:rPr>
              <a:t>    яблоко</a:t>
            </a:r>
          </a:p>
          <a:p>
            <a:r>
              <a:rPr lang="ru-RU" sz="3600" b="1" dirty="0" smtClean="0">
                <a:solidFill>
                  <a:srgbClr val="7030A0"/>
                </a:solidFill>
              </a:rPr>
              <a:t>    золото</a:t>
            </a:r>
          </a:p>
          <a:p>
            <a:r>
              <a:rPr lang="ru-RU" sz="3600" b="1" dirty="0" smtClean="0">
                <a:solidFill>
                  <a:srgbClr val="7030A0"/>
                </a:solidFill>
              </a:rPr>
              <a:t>    умный</a:t>
            </a:r>
          </a:p>
          <a:p>
            <a:r>
              <a:rPr lang="ru-RU" sz="3600" b="1" dirty="0" smtClean="0">
                <a:solidFill>
                  <a:srgbClr val="7030A0"/>
                </a:solidFill>
              </a:rPr>
              <a:t>   француз</a:t>
            </a:r>
            <a:endParaRPr lang="ru-RU" sz="36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0788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15816" y="260648"/>
            <a:ext cx="32403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prstClr val="black"/>
                </a:solidFill>
              </a:rPr>
              <a:t>Упражнение 1</a:t>
            </a:r>
            <a:endParaRPr lang="ru-RU" sz="3600" b="1" dirty="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520" y="906980"/>
            <a:ext cx="871296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b="1" dirty="0" smtClean="0">
                <a:solidFill>
                  <a:prstClr val="black"/>
                </a:solidFill>
              </a:rPr>
              <a:t>        </a:t>
            </a:r>
            <a:r>
              <a:rPr lang="ru-RU" sz="2800" b="1" dirty="0" smtClean="0">
                <a:solidFill>
                  <a:srgbClr val="C00000"/>
                </a:solidFill>
              </a:rPr>
              <a:t>Задание: </a:t>
            </a:r>
            <a:r>
              <a:rPr lang="ru-RU" sz="2800" b="1" dirty="0" smtClean="0">
                <a:solidFill>
                  <a:prstClr val="black"/>
                </a:solidFill>
              </a:rPr>
              <a:t>от данных слов с помощью суффиксов образуйте имена прилагательные, выделите основы и суффиксы прилагательных.</a:t>
            </a:r>
            <a:endParaRPr lang="ru-RU" sz="2800" b="1" dirty="0">
              <a:solidFill>
                <a:prstClr val="black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7544" y="2708920"/>
            <a:ext cx="439614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7030A0"/>
                </a:solidFill>
              </a:rPr>
              <a:t>    яблоко - яблочный</a:t>
            </a:r>
          </a:p>
          <a:p>
            <a:r>
              <a:rPr lang="ru-RU" sz="3600" b="1" dirty="0" smtClean="0">
                <a:solidFill>
                  <a:srgbClr val="7030A0"/>
                </a:solidFill>
              </a:rPr>
              <a:t>    золото</a:t>
            </a:r>
          </a:p>
          <a:p>
            <a:r>
              <a:rPr lang="ru-RU" sz="3600" b="1" dirty="0" smtClean="0">
                <a:solidFill>
                  <a:srgbClr val="7030A0"/>
                </a:solidFill>
              </a:rPr>
              <a:t>    умный</a:t>
            </a:r>
          </a:p>
          <a:p>
            <a:r>
              <a:rPr lang="ru-RU" sz="3600" b="1" dirty="0" smtClean="0">
                <a:solidFill>
                  <a:srgbClr val="7030A0"/>
                </a:solidFill>
              </a:rPr>
              <a:t>   француз</a:t>
            </a:r>
            <a:endParaRPr lang="ru-RU" sz="36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2185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15816" y="260648"/>
            <a:ext cx="32403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prstClr val="black"/>
                </a:solidFill>
              </a:rPr>
              <a:t>Упражнение 1</a:t>
            </a:r>
            <a:endParaRPr lang="ru-RU" sz="3600" b="1" dirty="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520" y="906980"/>
            <a:ext cx="871296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b="1" dirty="0" smtClean="0">
                <a:solidFill>
                  <a:prstClr val="black"/>
                </a:solidFill>
              </a:rPr>
              <a:t>        </a:t>
            </a:r>
            <a:r>
              <a:rPr lang="ru-RU" sz="2800" b="1" dirty="0" smtClean="0">
                <a:solidFill>
                  <a:srgbClr val="C00000"/>
                </a:solidFill>
              </a:rPr>
              <a:t>Задание: </a:t>
            </a:r>
            <a:r>
              <a:rPr lang="ru-RU" sz="2800" b="1" dirty="0" smtClean="0">
                <a:solidFill>
                  <a:prstClr val="black"/>
                </a:solidFill>
              </a:rPr>
              <a:t>от данных слов с помощью суффиксов образуйте имена прилагательные, выделите основы и суффиксы прилагательных.</a:t>
            </a:r>
            <a:endParaRPr lang="ru-RU" sz="2800" b="1" dirty="0">
              <a:solidFill>
                <a:prstClr val="black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7544" y="2708920"/>
            <a:ext cx="439614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7030A0"/>
                </a:solidFill>
              </a:rPr>
              <a:t>    яблоко - яблочный</a:t>
            </a:r>
          </a:p>
          <a:p>
            <a:r>
              <a:rPr lang="ru-RU" sz="3600" b="1" dirty="0" smtClean="0">
                <a:solidFill>
                  <a:srgbClr val="7030A0"/>
                </a:solidFill>
              </a:rPr>
              <a:t>    золото</a:t>
            </a:r>
          </a:p>
          <a:p>
            <a:r>
              <a:rPr lang="ru-RU" sz="3600" b="1" dirty="0" smtClean="0">
                <a:solidFill>
                  <a:srgbClr val="7030A0"/>
                </a:solidFill>
              </a:rPr>
              <a:t>    умный</a:t>
            </a:r>
          </a:p>
          <a:p>
            <a:r>
              <a:rPr lang="ru-RU" sz="3600" b="1" dirty="0" smtClean="0">
                <a:solidFill>
                  <a:srgbClr val="7030A0"/>
                </a:solidFill>
              </a:rPr>
              <a:t>   француз</a:t>
            </a:r>
            <a:endParaRPr lang="ru-RU" sz="3600" b="1" dirty="0">
              <a:solidFill>
                <a:srgbClr val="7030A0"/>
              </a:solidFill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971600" y="3068960"/>
            <a:ext cx="0" cy="14401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971600" y="3212976"/>
            <a:ext cx="1152128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2123728" y="3140968"/>
            <a:ext cx="0" cy="7200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2699792" y="3068960"/>
            <a:ext cx="0" cy="14401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2699792" y="3212976"/>
            <a:ext cx="144016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V="1">
            <a:off x="4139952" y="3068960"/>
            <a:ext cx="0" cy="14401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1445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15816" y="260648"/>
            <a:ext cx="32403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prstClr val="black"/>
                </a:solidFill>
              </a:rPr>
              <a:t>Упражнение 1</a:t>
            </a:r>
            <a:endParaRPr lang="ru-RU" sz="3600" b="1" dirty="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520" y="906980"/>
            <a:ext cx="871296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b="1" dirty="0" smtClean="0">
                <a:solidFill>
                  <a:prstClr val="black"/>
                </a:solidFill>
              </a:rPr>
              <a:t>        </a:t>
            </a:r>
            <a:r>
              <a:rPr lang="ru-RU" sz="2800" b="1" dirty="0" smtClean="0">
                <a:solidFill>
                  <a:srgbClr val="C00000"/>
                </a:solidFill>
              </a:rPr>
              <a:t>Задание: </a:t>
            </a:r>
            <a:r>
              <a:rPr lang="ru-RU" sz="2800" b="1" dirty="0" smtClean="0">
                <a:solidFill>
                  <a:prstClr val="black"/>
                </a:solidFill>
              </a:rPr>
              <a:t>от данных слов с помощью суффиксов образуйте имена прилагательные, выделите основы и суффиксы прилагательных.</a:t>
            </a:r>
            <a:endParaRPr lang="ru-RU" sz="2800" b="1" dirty="0">
              <a:solidFill>
                <a:prstClr val="black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7544" y="2708920"/>
            <a:ext cx="439614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7030A0"/>
                </a:solidFill>
              </a:rPr>
              <a:t>    яблоко - яблочный</a:t>
            </a:r>
          </a:p>
          <a:p>
            <a:r>
              <a:rPr lang="ru-RU" sz="3600" b="1" dirty="0" smtClean="0">
                <a:solidFill>
                  <a:srgbClr val="7030A0"/>
                </a:solidFill>
              </a:rPr>
              <a:t>    золото</a:t>
            </a:r>
          </a:p>
          <a:p>
            <a:r>
              <a:rPr lang="ru-RU" sz="3600" b="1" dirty="0" smtClean="0">
                <a:solidFill>
                  <a:srgbClr val="7030A0"/>
                </a:solidFill>
              </a:rPr>
              <a:t>    умный</a:t>
            </a:r>
          </a:p>
          <a:p>
            <a:r>
              <a:rPr lang="ru-RU" sz="3600" b="1" dirty="0" smtClean="0">
                <a:solidFill>
                  <a:srgbClr val="7030A0"/>
                </a:solidFill>
              </a:rPr>
              <a:t>   француз</a:t>
            </a:r>
            <a:endParaRPr lang="ru-RU" sz="3600" b="1" dirty="0">
              <a:solidFill>
                <a:srgbClr val="7030A0"/>
              </a:solidFill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971600" y="3068960"/>
            <a:ext cx="0" cy="14401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971600" y="3212976"/>
            <a:ext cx="1152128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2123728" y="3140968"/>
            <a:ext cx="0" cy="7200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2699792" y="3068960"/>
            <a:ext cx="0" cy="14401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2699792" y="3212976"/>
            <a:ext cx="144016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V="1">
            <a:off x="4139952" y="3068960"/>
            <a:ext cx="0" cy="14401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flipV="1">
            <a:off x="3923928" y="2708920"/>
            <a:ext cx="72008" cy="21602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3995936" y="2708920"/>
            <a:ext cx="144016" cy="21602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8937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15816" y="260648"/>
            <a:ext cx="32403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prstClr val="black"/>
                </a:solidFill>
              </a:rPr>
              <a:t>Упражнение 1</a:t>
            </a:r>
            <a:endParaRPr lang="ru-RU" sz="3600" b="1" dirty="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520" y="906980"/>
            <a:ext cx="871296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b="1" dirty="0" smtClean="0">
                <a:solidFill>
                  <a:prstClr val="black"/>
                </a:solidFill>
              </a:rPr>
              <a:t>        </a:t>
            </a:r>
            <a:r>
              <a:rPr lang="ru-RU" sz="2800" b="1" dirty="0" smtClean="0">
                <a:solidFill>
                  <a:srgbClr val="C00000"/>
                </a:solidFill>
              </a:rPr>
              <a:t>Задание: </a:t>
            </a:r>
            <a:r>
              <a:rPr lang="ru-RU" sz="2800" b="1" dirty="0" smtClean="0">
                <a:solidFill>
                  <a:prstClr val="black"/>
                </a:solidFill>
              </a:rPr>
              <a:t>от данных слов с помощью суффиксов образуйте имена прилагательные, выделите основы и суффиксы прилагательных.</a:t>
            </a:r>
            <a:endParaRPr lang="ru-RU" sz="2800" b="1" dirty="0">
              <a:solidFill>
                <a:prstClr val="black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7544" y="2708920"/>
            <a:ext cx="4622099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7030A0"/>
                </a:solidFill>
              </a:rPr>
              <a:t>    яблоко - яблочный</a:t>
            </a:r>
          </a:p>
          <a:p>
            <a:r>
              <a:rPr lang="ru-RU" sz="3600" b="1" dirty="0" smtClean="0">
                <a:solidFill>
                  <a:srgbClr val="7030A0"/>
                </a:solidFill>
              </a:rPr>
              <a:t>    золото - золотистый</a:t>
            </a:r>
          </a:p>
          <a:p>
            <a:r>
              <a:rPr lang="ru-RU" sz="3600" b="1" dirty="0" smtClean="0">
                <a:solidFill>
                  <a:srgbClr val="7030A0"/>
                </a:solidFill>
              </a:rPr>
              <a:t>    умный</a:t>
            </a:r>
          </a:p>
          <a:p>
            <a:r>
              <a:rPr lang="ru-RU" sz="3600" b="1" dirty="0" smtClean="0">
                <a:solidFill>
                  <a:srgbClr val="7030A0"/>
                </a:solidFill>
              </a:rPr>
              <a:t>   француз</a:t>
            </a:r>
            <a:endParaRPr lang="ru-RU" sz="3600" b="1" dirty="0">
              <a:solidFill>
                <a:srgbClr val="7030A0"/>
              </a:solidFill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971600" y="3068960"/>
            <a:ext cx="0" cy="14401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971600" y="3212976"/>
            <a:ext cx="1152128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2123728" y="3140968"/>
            <a:ext cx="0" cy="7200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2699792" y="3068960"/>
            <a:ext cx="0" cy="14401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2699792" y="3212976"/>
            <a:ext cx="144016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V="1">
            <a:off x="4139952" y="3068960"/>
            <a:ext cx="0" cy="14401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flipV="1">
            <a:off x="3923928" y="2708920"/>
            <a:ext cx="72008" cy="21602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3995936" y="2708920"/>
            <a:ext cx="144016" cy="21602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0825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МедведеваО.А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992</TotalTime>
  <Words>844</Words>
  <Application>Microsoft Office PowerPoint</Application>
  <PresentationFormat>Экран (4:3)</PresentationFormat>
  <Paragraphs>187</Paragraphs>
  <Slides>29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0" baseType="lpstr">
      <vt:lpstr>МедведеваО.А</vt:lpstr>
      <vt:lpstr> «Изменение имён прилагательных  по родам»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Способы образования  имён прилагательных </vt:lpstr>
      <vt:lpstr>Способы образования  имён прилагательных </vt:lpstr>
      <vt:lpstr>Способы образования  имён прилагательных </vt:lpstr>
      <vt:lpstr>Способы образования  имён прилагательных </vt:lpstr>
      <vt:lpstr> </vt:lpstr>
      <vt:lpstr>- Подберите к существительным соответствующие имена прилагательные.  -Задайте к ним вопрос.</vt:lpstr>
      <vt:lpstr>- Подберите к существительным соответствующие имена прилагательные.  -Задайте к ним вопрос.</vt:lpstr>
      <vt:lpstr>Презентация PowerPoint</vt:lpstr>
      <vt:lpstr>СВЕЖИЙ</vt:lpstr>
      <vt:lpstr>Презентация PowerPoint</vt:lpstr>
      <vt:lpstr>ВЫВОД!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«Изменение имён прилагательных по родам»</dc:title>
  <cp:lastModifiedBy>Денис Кораблев</cp:lastModifiedBy>
  <cp:revision>67</cp:revision>
  <dcterms:modified xsi:type="dcterms:W3CDTF">2024-04-04T17:31:42Z</dcterms:modified>
</cp:coreProperties>
</file>