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6" r:id="rId2"/>
    <p:sldId id="262" r:id="rId3"/>
    <p:sldId id="294" r:id="rId4"/>
    <p:sldId id="297" r:id="rId5"/>
    <p:sldId id="298" r:id="rId6"/>
    <p:sldId id="299" r:id="rId7"/>
    <p:sldId id="300" r:id="rId8"/>
    <p:sldId id="269" r:id="rId9"/>
    <p:sldId id="270" r:id="rId10"/>
    <p:sldId id="272" r:id="rId11"/>
    <p:sldId id="301" r:id="rId12"/>
    <p:sldId id="303" r:id="rId13"/>
    <p:sldId id="305" r:id="rId14"/>
    <p:sldId id="306" r:id="rId15"/>
    <p:sldId id="307" r:id="rId16"/>
    <p:sldId id="30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F50"/>
    <a:srgbClr val="82204C"/>
    <a:srgbClr val="CC0000"/>
    <a:srgbClr val="FF0000"/>
    <a:srgbClr val="A30D43"/>
    <a:srgbClr val="532476"/>
    <a:srgbClr val="007434"/>
    <a:srgbClr val="681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5" d="100"/>
          <a:sy n="65" d="100"/>
        </p:scale>
        <p:origin x="76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2D240-7103-47CE-9F18-293F1DDC8C33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9C27A-076A-4B10-A4FD-9E3578FEC8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51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9C3E6-49EB-48D1-B6A0-CF7B43B98F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67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708E6-18AF-4500-943C-3B047EA01225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BE389-34F9-45BB-8540-F9004B295C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16832"/>
            <a:ext cx="898855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unset" dir="t"/>
            </a:scene3d>
            <a:sp3d extrusionH="57150" prstMaterial="metal">
              <a:bevelT w="38100" h="38100"/>
              <a:bevelB w="38100" h="38100" prst="angle"/>
              <a:extrusionClr>
                <a:srgbClr val="FFFF00"/>
              </a:extrusionClr>
            </a:sp3d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Признаки равенства </a:t>
            </a:r>
          </a:p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Прямоугольных треугольников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2627313" y="40052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96260" name="AutoShape 4"/>
          <p:cNvSpPr>
            <a:spLocks noChangeArrowheads="1"/>
          </p:cNvSpPr>
          <p:nvPr/>
        </p:nvSpPr>
        <p:spPr bwMode="auto">
          <a:xfrm rot="5400000">
            <a:off x="3600450" y="295276"/>
            <a:ext cx="3455987" cy="4392612"/>
          </a:xfrm>
          <a:prstGeom prst="triangle">
            <a:avLst>
              <a:gd name="adj" fmla="val 47403"/>
            </a:avLst>
          </a:prstGeom>
          <a:gradFill rotWithShape="1">
            <a:gsLst>
              <a:gs pos="0">
                <a:schemeClr val="bg1">
                  <a:alpha val="38000"/>
                </a:schemeClr>
              </a:gs>
              <a:gs pos="100000">
                <a:srgbClr val="CC3399">
                  <a:alpha val="31000"/>
                </a:srgb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 rot="5400000">
            <a:off x="5292725" y="260351"/>
            <a:ext cx="71437" cy="43926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6262" name="Arc 6"/>
          <p:cNvSpPr>
            <a:spLocks/>
          </p:cNvSpPr>
          <p:nvPr/>
        </p:nvSpPr>
        <p:spPr bwMode="auto">
          <a:xfrm rot="3641868" flipH="1" flipV="1">
            <a:off x="5717381" y="2570957"/>
            <a:ext cx="517525" cy="360362"/>
          </a:xfrm>
          <a:custGeom>
            <a:avLst/>
            <a:gdLst>
              <a:gd name="G0" fmla="+- 565 0 0"/>
              <a:gd name="G1" fmla="+- 21600 0 0"/>
              <a:gd name="G2" fmla="+- 21600 0 0"/>
              <a:gd name="T0" fmla="*/ 0 w 22165"/>
              <a:gd name="T1" fmla="*/ 7 h 21600"/>
              <a:gd name="T2" fmla="*/ 22165 w 22165"/>
              <a:gd name="T3" fmla="*/ 21600 h 21600"/>
              <a:gd name="T4" fmla="*/ 565 w 2216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165" h="21600" fill="none" extrusionOk="0">
                <a:moveTo>
                  <a:pt x="0" y="7"/>
                </a:moveTo>
                <a:cubicBezTo>
                  <a:pt x="188" y="2"/>
                  <a:pt x="376" y="-1"/>
                  <a:pt x="565" y="0"/>
                </a:cubicBezTo>
                <a:cubicBezTo>
                  <a:pt x="12494" y="0"/>
                  <a:pt x="22165" y="9670"/>
                  <a:pt x="22165" y="21600"/>
                </a:cubicBezTo>
              </a:path>
              <a:path w="22165" h="21600" stroke="0" extrusionOk="0">
                <a:moveTo>
                  <a:pt x="0" y="7"/>
                </a:moveTo>
                <a:cubicBezTo>
                  <a:pt x="188" y="2"/>
                  <a:pt x="376" y="-1"/>
                  <a:pt x="565" y="0"/>
                </a:cubicBezTo>
                <a:cubicBezTo>
                  <a:pt x="12494" y="0"/>
                  <a:pt x="22165" y="9670"/>
                  <a:pt x="22165" y="21600"/>
                </a:cubicBezTo>
                <a:lnTo>
                  <a:pt x="565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7596188" y="20605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00"/>
                </a:solidFill>
              </a:rPr>
              <a:t>D</a:t>
            </a:r>
            <a:endParaRPr lang="ru-RU" sz="3200" b="1">
              <a:solidFill>
                <a:srgbClr val="000000"/>
              </a:solidFill>
            </a:endParaRP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2627313" y="21320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2627313" y="2603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00"/>
                </a:solidFill>
              </a:rPr>
              <a:t>C</a:t>
            </a:r>
            <a:endParaRPr lang="ru-RU" sz="3200" b="1">
              <a:solidFill>
                <a:srgbClr val="000000"/>
              </a:solidFill>
            </a:endParaRPr>
          </a:p>
        </p:txBody>
      </p:sp>
      <p:sp>
        <p:nvSpPr>
          <p:cNvPr id="96275" name="Rectangle 19"/>
          <p:cNvSpPr>
            <a:spLocks noChangeArrowheads="1"/>
          </p:cNvSpPr>
          <p:nvPr/>
        </p:nvSpPr>
        <p:spPr bwMode="auto">
          <a:xfrm>
            <a:off x="3779838" y="5229225"/>
            <a:ext cx="42116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Доказать: </a:t>
            </a:r>
            <a:r>
              <a:rPr lang="el-GR" sz="2800" b="1" dirty="0" smtClean="0">
                <a:solidFill>
                  <a:srgbClr val="000000"/>
                </a:solidFill>
              </a:rPr>
              <a:t>Δ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</a:rPr>
              <a:t>АВ</a:t>
            </a:r>
            <a:r>
              <a:rPr lang="en-US" sz="2800" b="1" dirty="0" smtClean="0">
                <a:solidFill>
                  <a:srgbClr val="000000"/>
                </a:solidFill>
              </a:rPr>
              <a:t>D</a:t>
            </a:r>
            <a:r>
              <a:rPr lang="ru-RU" sz="2800" b="1" dirty="0" smtClean="0">
                <a:solidFill>
                  <a:srgbClr val="000000"/>
                </a:solidFill>
              </a:rPr>
              <a:t>=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l-GR" sz="2800" b="1" dirty="0" smtClean="0">
                <a:solidFill>
                  <a:srgbClr val="000000"/>
                </a:solidFill>
              </a:rPr>
              <a:t>Δ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</a:rPr>
              <a:t>ВС</a:t>
            </a:r>
            <a:r>
              <a:rPr lang="en-US" sz="2800" b="1" dirty="0" smtClean="0">
                <a:solidFill>
                  <a:srgbClr val="000000"/>
                </a:solidFill>
              </a:rPr>
              <a:t>D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96276" name="Line 20"/>
          <p:cNvSpPr>
            <a:spLocks noChangeShapeType="1"/>
          </p:cNvSpPr>
          <p:nvPr/>
        </p:nvSpPr>
        <p:spPr bwMode="auto">
          <a:xfrm>
            <a:off x="3851275" y="5013325"/>
            <a:ext cx="32416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6278" name="Text Box 22"/>
          <p:cNvSpPr txBox="1">
            <a:spLocks noChangeArrowheads="1"/>
          </p:cNvSpPr>
          <p:nvPr/>
        </p:nvSpPr>
        <p:spPr bwMode="auto">
          <a:xfrm>
            <a:off x="7164388" y="217488"/>
            <a:ext cx="1345240" cy="46166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</a:rPr>
              <a:t>Задача </a:t>
            </a:r>
            <a:r>
              <a:rPr lang="en-US" sz="2400" b="1" dirty="0" smtClean="0">
                <a:solidFill>
                  <a:srgbClr val="000000"/>
                </a:solidFill>
              </a:rPr>
              <a:t>3</a:t>
            </a:r>
            <a:endParaRPr lang="ru-RU" sz="2400" b="1" dirty="0">
              <a:solidFill>
                <a:srgbClr val="000000"/>
              </a:solidFill>
            </a:endParaRPr>
          </a:p>
        </p:txBody>
      </p:sp>
      <p:sp>
        <p:nvSpPr>
          <p:cNvPr id="96279" name="Freeform 23"/>
          <p:cNvSpPr>
            <a:spLocks/>
          </p:cNvSpPr>
          <p:nvPr/>
        </p:nvSpPr>
        <p:spPr bwMode="auto">
          <a:xfrm>
            <a:off x="3132138" y="2133600"/>
            <a:ext cx="360362" cy="358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7" y="0"/>
              </a:cxn>
              <a:cxn ang="0">
                <a:pos x="227" y="226"/>
              </a:cxn>
              <a:cxn ang="0">
                <a:pos x="0" y="226"/>
              </a:cxn>
              <a:cxn ang="0">
                <a:pos x="0" y="0"/>
              </a:cxn>
            </a:cxnLst>
            <a:rect l="0" t="0" r="r" b="b"/>
            <a:pathLst>
              <a:path w="227" h="226">
                <a:moveTo>
                  <a:pt x="0" y="0"/>
                </a:moveTo>
                <a:lnTo>
                  <a:pt x="227" y="0"/>
                </a:lnTo>
                <a:lnTo>
                  <a:pt x="227" y="226"/>
                </a:lnTo>
                <a:lnTo>
                  <a:pt x="0" y="226"/>
                </a:lnTo>
                <a:lnTo>
                  <a:pt x="0" y="0"/>
                </a:lnTo>
                <a:close/>
              </a:path>
            </a:pathLst>
          </a:custGeom>
          <a:solidFill>
            <a:srgbClr val="CC3399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6281" name="Arc 25"/>
          <p:cNvSpPr>
            <a:spLocks/>
          </p:cNvSpPr>
          <p:nvPr/>
        </p:nvSpPr>
        <p:spPr bwMode="auto">
          <a:xfrm rot="3641868" flipH="1" flipV="1">
            <a:off x="5784851" y="1938337"/>
            <a:ext cx="550862" cy="360363"/>
          </a:xfrm>
          <a:custGeom>
            <a:avLst/>
            <a:gdLst>
              <a:gd name="G0" fmla="+- 2500 0 0"/>
              <a:gd name="G1" fmla="+- 21600 0 0"/>
              <a:gd name="G2" fmla="+- 21600 0 0"/>
              <a:gd name="T0" fmla="*/ 0 w 23511"/>
              <a:gd name="T1" fmla="*/ 145 h 21600"/>
              <a:gd name="T2" fmla="*/ 23511 w 23511"/>
              <a:gd name="T3" fmla="*/ 16591 h 21600"/>
              <a:gd name="T4" fmla="*/ 2500 w 2351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511" h="21600" fill="none" extrusionOk="0">
                <a:moveTo>
                  <a:pt x="0" y="145"/>
                </a:moveTo>
                <a:cubicBezTo>
                  <a:pt x="829" y="48"/>
                  <a:pt x="1664" y="-1"/>
                  <a:pt x="2500" y="0"/>
                </a:cubicBezTo>
                <a:cubicBezTo>
                  <a:pt x="12499" y="0"/>
                  <a:pt x="21192" y="6863"/>
                  <a:pt x="23511" y="16590"/>
                </a:cubicBezTo>
              </a:path>
              <a:path w="23511" h="21600" stroke="0" extrusionOk="0">
                <a:moveTo>
                  <a:pt x="0" y="145"/>
                </a:moveTo>
                <a:cubicBezTo>
                  <a:pt x="829" y="48"/>
                  <a:pt x="1664" y="-1"/>
                  <a:pt x="2500" y="0"/>
                </a:cubicBezTo>
                <a:cubicBezTo>
                  <a:pt x="12499" y="0"/>
                  <a:pt x="21192" y="6863"/>
                  <a:pt x="23511" y="16590"/>
                </a:cubicBezTo>
                <a:lnTo>
                  <a:pt x="250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788024" y="4077072"/>
            <a:ext cx="3160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КАТЕТУ И ПРИЛЕЖАЩЕМУ </a:t>
            </a:r>
          </a:p>
          <a:p>
            <a:r>
              <a:rPr lang="ru-RU" dirty="0" smtClean="0"/>
              <a:t>ОСТОМУ УГЛУ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476672"/>
            <a:ext cx="7776864" cy="597666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462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05263"/>
            <a:ext cx="7772400" cy="2232025"/>
          </a:xfrm>
        </p:spPr>
        <p:txBody>
          <a:bodyPr>
            <a:normAutofit fontScale="90000"/>
          </a:bodyPr>
          <a:lstStyle/>
          <a:p>
            <a:pPr algn="just">
              <a:lnSpc>
                <a:spcPct val="130000"/>
              </a:lnSpc>
            </a:pPr>
            <a:r>
              <a:rPr lang="ru-RU" altLang="ru-RU" sz="2800" dirty="0" smtClean="0"/>
              <a:t>Если два катета одного прямоугольного треугольника соответственно равны двум катетам другого прямоугольного треугольника,  то такие треугольники равны.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765175"/>
            <a:ext cx="3598862" cy="719138"/>
          </a:xfrm>
          <a:effectLst>
            <a:outerShdw dist="17961" dir="2700000" algn="ctr" rotWithShape="0">
              <a:srgbClr val="DC00DC"/>
            </a:outerShdw>
          </a:effectLst>
        </p:spPr>
        <p:txBody>
          <a:bodyPr/>
          <a:lstStyle/>
          <a:p>
            <a:pPr marL="0" indent="0">
              <a:lnSpc>
                <a:spcPct val="130000"/>
              </a:lnSpc>
              <a:spcBef>
                <a:spcPct val="100000"/>
              </a:spcBef>
              <a:buNone/>
            </a:pPr>
            <a:r>
              <a:rPr lang="ru-RU" altLang="ru-RU" sz="2800" dirty="0"/>
              <a:t>П</a:t>
            </a:r>
            <a:r>
              <a:rPr lang="ru-RU" altLang="ru-RU" sz="2800" dirty="0" smtClean="0"/>
              <a:t>о </a:t>
            </a:r>
            <a:r>
              <a:rPr lang="ru-RU" altLang="ru-RU" sz="2800" dirty="0" smtClean="0"/>
              <a:t>двум катетам</a:t>
            </a:r>
            <a:endParaRPr lang="ru-RU" altLang="ru-RU" sz="2800" i="1" dirty="0" smtClean="0">
              <a:solidFill>
                <a:srgbClr val="800080"/>
              </a:solidFill>
            </a:endParaRPr>
          </a:p>
        </p:txBody>
      </p:sp>
      <p:pic>
        <p:nvPicPr>
          <p:cNvPr id="10244" name="Object 7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765175"/>
            <a:ext cx="3810000" cy="2660650"/>
          </a:xfrm>
          <a:noFill/>
          <a:ln w="25400">
            <a:solidFill>
              <a:srgbClr val="CC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076825" y="1916113"/>
            <a:ext cx="3735388" cy="13589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DC00D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100000"/>
              </a:spcBef>
            </a:pPr>
            <a:r>
              <a:rPr lang="ru-RU" altLang="ru-RU" sz="3200" i="1" dirty="0" smtClean="0">
                <a:solidFill>
                  <a:srgbClr val="800080"/>
                </a:solidFill>
              </a:rPr>
              <a:t>По </a:t>
            </a:r>
            <a:r>
              <a:rPr lang="ru-RU" altLang="ru-RU" sz="3200" i="1" dirty="0">
                <a:solidFill>
                  <a:srgbClr val="800080"/>
                </a:solidFill>
              </a:rPr>
              <a:t>двум сторонам и</a:t>
            </a:r>
            <a:r>
              <a:rPr lang="en-US" altLang="ru-RU" sz="3200" i="1" dirty="0">
                <a:solidFill>
                  <a:srgbClr val="800080"/>
                </a:solidFill>
              </a:rPr>
              <a:t> </a:t>
            </a:r>
            <a:r>
              <a:rPr lang="ru-RU" altLang="ru-RU" sz="3200" i="1" dirty="0">
                <a:solidFill>
                  <a:srgbClr val="800080"/>
                </a:solidFill>
              </a:rPr>
              <a:t>углу между ними</a:t>
            </a: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114787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0243" grpId="0" build="p"/>
      <p:bldP spid="122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860800"/>
            <a:ext cx="7772400" cy="2376488"/>
          </a:xfrm>
        </p:spPr>
        <p:txBody>
          <a:bodyPr>
            <a:normAutofit fontScale="90000"/>
          </a:bodyPr>
          <a:lstStyle/>
          <a:p>
            <a:pPr algn="just">
              <a:lnSpc>
                <a:spcPct val="120000"/>
              </a:lnSpc>
            </a:pPr>
            <a:r>
              <a:rPr lang="ru-RU" altLang="ru-RU" sz="2800" dirty="0" smtClean="0"/>
              <a:t>Если катет и прилежащий к нему острый угол одного прямоугольного треугольника соответственно равны катету и прилежащему к нему острому углу другого прямоугольного треугольника, то такие треугольники равны.</a:t>
            </a:r>
          </a:p>
        </p:txBody>
      </p:sp>
      <p:pic>
        <p:nvPicPr>
          <p:cNvPr id="12291" name="Object 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692150"/>
            <a:ext cx="3810000" cy="2540000"/>
          </a:xfrm>
          <a:ln w="254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549275"/>
            <a:ext cx="4321175" cy="1379538"/>
          </a:xfrm>
          <a:effectLst>
            <a:outerShdw dist="17961" dir="2700000" algn="ctr" rotWithShape="0">
              <a:schemeClr val="accent1"/>
            </a:outerShdw>
          </a:effectLst>
        </p:spPr>
        <p:txBody>
          <a:bodyPr/>
          <a:lstStyle/>
          <a:p>
            <a:pPr marL="0" indent="0" algn="ctr">
              <a:buNone/>
            </a:pPr>
            <a:r>
              <a:rPr lang="ru-RU" altLang="ru-RU" sz="2800" dirty="0"/>
              <a:t>П</a:t>
            </a:r>
            <a:r>
              <a:rPr lang="ru-RU" altLang="ru-RU" sz="2800" dirty="0" smtClean="0"/>
              <a:t>о </a:t>
            </a:r>
            <a:r>
              <a:rPr lang="ru-RU" altLang="ru-RU" sz="2800" dirty="0" smtClean="0"/>
              <a:t>катету и прилежащему  острому углу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500563" y="2276475"/>
            <a:ext cx="4572000" cy="1066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666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altLang="ru-RU" sz="3200" i="1" dirty="0" smtClean="0">
                <a:solidFill>
                  <a:schemeClr val="accent1"/>
                </a:solidFill>
              </a:rPr>
              <a:t>По </a:t>
            </a:r>
            <a:r>
              <a:rPr lang="ru-RU" altLang="ru-RU" sz="3200" i="1" dirty="0">
                <a:solidFill>
                  <a:schemeClr val="accent1"/>
                </a:solidFill>
              </a:rPr>
              <a:t>стороне и двум прилежащим к ней углам</a:t>
            </a:r>
          </a:p>
        </p:txBody>
      </p:sp>
    </p:spTree>
    <p:extLst>
      <p:ext uri="{BB962C8B-B14F-4D97-AF65-F5344CB8AC3E}">
        <p14:creationId xmlns:p14="http://schemas.microsoft.com/office/powerpoint/2010/main" val="103475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2292" grpId="0" build="p"/>
      <p:bldP spid="143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8975" y="3716338"/>
            <a:ext cx="7915275" cy="2735262"/>
          </a:xfrm>
        </p:spPr>
        <p:txBody>
          <a:bodyPr>
            <a:normAutofit fontScale="90000"/>
          </a:bodyPr>
          <a:lstStyle/>
          <a:p>
            <a:pPr algn="just">
              <a:lnSpc>
                <a:spcPct val="125000"/>
              </a:lnSpc>
            </a:pPr>
            <a:r>
              <a:rPr lang="ru-RU" altLang="ru-RU" sz="2800" dirty="0" smtClean="0"/>
              <a:t>Если катет и противолежащий острый угол одного прямоугольного треугольника соответственно равны катету и противолежащему острому углу другого прямоугольного треугольника, то такие треугольники равны.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549275"/>
            <a:ext cx="3810000" cy="1382713"/>
          </a:xfrm>
          <a:effectLst>
            <a:outerShdw dist="17961" dir="2700000" algn="ctr" rotWithShape="0">
              <a:srgbClr val="FF6699"/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altLang="ru-RU" sz="2800" dirty="0"/>
              <a:t>П</a:t>
            </a:r>
            <a:r>
              <a:rPr lang="ru-RU" altLang="ru-RU" sz="2800" dirty="0" smtClean="0"/>
              <a:t>о </a:t>
            </a:r>
            <a:r>
              <a:rPr lang="ru-RU" altLang="ru-RU" sz="2800" dirty="0" smtClean="0"/>
              <a:t>катету и противолежащему острому углу (в учебнике его нет)</a:t>
            </a:r>
          </a:p>
        </p:txBody>
      </p:sp>
      <p:pic>
        <p:nvPicPr>
          <p:cNvPr id="13316" name="Object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3605213" cy="2741613"/>
          </a:xfrm>
          <a:prstGeom prst="rect">
            <a:avLst/>
          </a:prstGeom>
          <a:noFill/>
          <a:ln w="25400">
            <a:solidFill>
              <a:srgbClr val="FF66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076825" y="2276475"/>
            <a:ext cx="3624263" cy="1066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B00058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FF6699"/>
                </a:solidFill>
              </a:rPr>
              <a:t>По </a:t>
            </a:r>
            <a:r>
              <a:rPr lang="ru-RU" altLang="ru-RU" sz="3200" i="1" dirty="0">
                <a:solidFill>
                  <a:srgbClr val="FF6699"/>
                </a:solidFill>
              </a:rPr>
              <a:t>стороне и двум прилежащим углам</a:t>
            </a:r>
          </a:p>
        </p:txBody>
      </p:sp>
    </p:spTree>
    <p:extLst>
      <p:ext uri="{BB962C8B-B14F-4D97-AF65-F5344CB8AC3E}">
        <p14:creationId xmlns:p14="http://schemas.microsoft.com/office/powerpoint/2010/main" val="262885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3315" grpId="0" build="p"/>
      <p:bldP spid="153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860800"/>
            <a:ext cx="7772400" cy="2447925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</a:pPr>
            <a:r>
              <a:rPr lang="ru-RU" altLang="ru-RU" sz="2800" dirty="0" smtClean="0"/>
              <a:t>Если гипотенуза и острый угол одного прямоугольного треугольника соответственно равны гипотенузе и острому углу другого прямоугольного треугольника, то такие треугольники равны.</a:t>
            </a:r>
          </a:p>
        </p:txBody>
      </p:sp>
      <p:pic>
        <p:nvPicPr>
          <p:cNvPr id="11267" name="Object 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692150"/>
            <a:ext cx="3810000" cy="2592388"/>
          </a:xfrm>
          <a:ln w="25400">
            <a:solidFill>
              <a:srgbClr val="FF8345"/>
            </a:solidFill>
            <a:miter lim="800000"/>
            <a:headEnd/>
            <a:tailEnd/>
          </a:ln>
        </p:spPr>
      </p:pic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549275"/>
            <a:ext cx="3311525" cy="1166813"/>
          </a:xfrm>
          <a:effectLst>
            <a:outerShdw dist="17961" dir="2700000" algn="ctr" rotWithShape="0">
              <a:srgbClr val="FF5050"/>
            </a:outerShdw>
          </a:effectLst>
        </p:spPr>
        <p:txBody>
          <a:bodyPr/>
          <a:lstStyle/>
          <a:p>
            <a:pPr marL="0" indent="0">
              <a:buNone/>
            </a:pPr>
            <a:r>
              <a:rPr lang="ru-RU" altLang="ru-RU" sz="2800" dirty="0"/>
              <a:t>П</a:t>
            </a:r>
            <a:r>
              <a:rPr lang="ru-RU" altLang="ru-RU" sz="2800" dirty="0" smtClean="0"/>
              <a:t>о </a:t>
            </a:r>
            <a:r>
              <a:rPr lang="ru-RU" altLang="ru-RU" sz="2800" dirty="0" smtClean="0"/>
              <a:t>гипотенузе и</a:t>
            </a:r>
          </a:p>
          <a:p>
            <a:pPr>
              <a:buFontTx/>
              <a:buNone/>
            </a:pPr>
            <a:r>
              <a:rPr lang="ru-RU" altLang="ru-RU" sz="2800" dirty="0" smtClean="0"/>
              <a:t>       острому углу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787900" y="1844675"/>
            <a:ext cx="3960813" cy="166814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CC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FF5050"/>
                </a:solidFill>
              </a:rPr>
              <a:t>По </a:t>
            </a:r>
            <a:r>
              <a:rPr lang="ru-RU" altLang="ru-RU" sz="3200" i="1" dirty="0">
                <a:solidFill>
                  <a:srgbClr val="FF5050"/>
                </a:solidFill>
              </a:rPr>
              <a:t>стороне и двум</a:t>
            </a:r>
          </a:p>
          <a:p>
            <a:pPr algn="ctr">
              <a:spcBef>
                <a:spcPct val="20000"/>
              </a:spcBef>
            </a:pPr>
            <a:r>
              <a:rPr lang="ru-RU" altLang="ru-RU" sz="3200" i="1" dirty="0">
                <a:solidFill>
                  <a:srgbClr val="FF5050"/>
                </a:solidFill>
              </a:rPr>
              <a:t>прилежащим к ней</a:t>
            </a:r>
            <a:r>
              <a:rPr lang="en-US" altLang="ru-RU" sz="3200" i="1" dirty="0">
                <a:solidFill>
                  <a:srgbClr val="FF5050"/>
                </a:solidFill>
              </a:rPr>
              <a:t> </a:t>
            </a:r>
            <a:r>
              <a:rPr lang="ru-RU" altLang="ru-RU" sz="3200" i="1" dirty="0">
                <a:solidFill>
                  <a:srgbClr val="FF5050"/>
                </a:solidFill>
              </a:rPr>
              <a:t>углам</a:t>
            </a:r>
          </a:p>
        </p:txBody>
      </p:sp>
    </p:spTree>
    <p:extLst>
      <p:ext uri="{BB962C8B-B14F-4D97-AF65-F5344CB8AC3E}">
        <p14:creationId xmlns:p14="http://schemas.microsoft.com/office/powerpoint/2010/main" val="251186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1268" grpId="0" build="p"/>
      <p:bldP spid="133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860800"/>
            <a:ext cx="7924800" cy="2590800"/>
          </a:xfrm>
        </p:spPr>
        <p:txBody>
          <a:bodyPr/>
          <a:lstStyle/>
          <a:p>
            <a:pPr algn="just">
              <a:lnSpc>
                <a:spcPct val="135000"/>
              </a:lnSpc>
            </a:pPr>
            <a:r>
              <a:rPr lang="ru-RU" altLang="ru-RU" sz="2800" dirty="0" smtClean="0"/>
              <a:t>Если гипотенуза и катет одного прямоугольного треугольника соответственно равны гипотенузе и катету другого прямоугольного треугольника, то такие треугольники равны.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908050"/>
            <a:ext cx="3527425" cy="863600"/>
          </a:xfrm>
          <a:effectLst>
            <a:outerShdw dist="17961" dir="2700000" algn="ctr" rotWithShape="0">
              <a:srgbClr val="6699FF"/>
            </a:outerShdw>
          </a:effectLst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ru-RU" altLang="ru-RU" sz="2800" dirty="0"/>
              <a:t>П</a:t>
            </a:r>
            <a:r>
              <a:rPr lang="ru-RU" altLang="ru-RU" sz="2800" dirty="0" smtClean="0"/>
              <a:t>о </a:t>
            </a:r>
            <a:r>
              <a:rPr lang="ru-RU" altLang="ru-RU" sz="2800" dirty="0" smtClean="0"/>
              <a:t>гипотенузе и катету</a:t>
            </a:r>
          </a:p>
        </p:txBody>
      </p:sp>
      <p:pic>
        <p:nvPicPr>
          <p:cNvPr id="14340" name="Object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92150"/>
            <a:ext cx="3819525" cy="2692400"/>
          </a:xfrm>
          <a:prstGeom prst="rect">
            <a:avLst/>
          </a:prstGeom>
          <a:noFill/>
          <a:ln w="25400">
            <a:solidFill>
              <a:srgbClr val="6699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239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9296" y="2794998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1141785" y="3207444"/>
            <a:ext cx="2278905" cy="1909761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62781" y="522920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endParaRPr lang="ru-RU" sz="2400" dirty="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301294" y="5107321"/>
            <a:ext cx="338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dirty="0"/>
              <a:t>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148582" y="4965398"/>
            <a:ext cx="179387" cy="131763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891409" y="2836440"/>
            <a:ext cx="709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427984" y="3207444"/>
            <a:ext cx="2232248" cy="1909761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151759" y="5229200"/>
            <a:ext cx="55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708457" y="5132568"/>
            <a:ext cx="604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423221" y="4975558"/>
            <a:ext cx="177800" cy="131763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5424938" y="4975558"/>
            <a:ext cx="1" cy="25364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2147509" y="4965398"/>
            <a:ext cx="1" cy="26380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4326282" y="4208003"/>
            <a:ext cx="169862" cy="42863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4343846" y="4043391"/>
            <a:ext cx="168275" cy="4445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1056854" y="4021166"/>
            <a:ext cx="169862" cy="4445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1063651" y="4162324"/>
            <a:ext cx="169862" cy="4445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420690" y="3985167"/>
            <a:ext cx="338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=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3657600" y="558800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142F50"/>
                </a:solidFill>
              </a:rPr>
              <a:t>Равны ли треугольники?</a:t>
            </a:r>
            <a:endParaRPr lang="ru-RU" sz="3600" b="1" dirty="0">
              <a:solidFill>
                <a:srgbClr val="142F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  <p:bldP spid="10247" grpId="0"/>
      <p:bldP spid="10248" grpId="0"/>
      <p:bldP spid="10249" grpId="0" animBg="1"/>
      <p:bldP spid="10250" grpId="0"/>
      <p:bldP spid="10251" grpId="0" animBg="1"/>
      <p:bldP spid="10252" grpId="0"/>
      <p:bldP spid="10253" grpId="0"/>
      <p:bldP spid="10254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1"/>
      <p:bldP spid="102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4"/>
          <p:cNvSpPr>
            <a:spLocks noChangeArrowheads="1" noChangeShapeType="1" noTextEdit="1"/>
          </p:cNvSpPr>
          <p:nvPr/>
        </p:nvSpPr>
        <p:spPr bwMode="auto">
          <a:xfrm>
            <a:off x="250825" y="0"/>
            <a:ext cx="871378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85"/>
              </a:avLst>
            </a:prstTxWarp>
          </a:bodyPr>
          <a:lstStyle/>
          <a:p>
            <a:pPr algn="ctr"/>
            <a:endParaRPr lang="ru-RU" sz="2000" i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6600FF"/>
              </a:solidFill>
              <a:latin typeface="Arial"/>
              <a:cs typeface="Arial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45257" y="1686212"/>
            <a:ext cx="352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А </a:t>
            </a:r>
          </a:p>
        </p:txBody>
      </p:sp>
      <p:sp>
        <p:nvSpPr>
          <p:cNvPr id="10268" name="AutoShape 28"/>
          <p:cNvSpPr>
            <a:spLocks noChangeArrowheads="1"/>
          </p:cNvSpPr>
          <p:nvPr/>
        </p:nvSpPr>
        <p:spPr bwMode="auto">
          <a:xfrm>
            <a:off x="755650" y="1916832"/>
            <a:ext cx="2157384" cy="2001603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69325" y="3797784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endParaRPr lang="ru-RU" sz="2400" dirty="0"/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960082" y="3934641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750734" y="3785879"/>
            <a:ext cx="187325" cy="147637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4386364" y="1640175"/>
            <a:ext cx="52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73" name="AutoShape 33"/>
          <p:cNvSpPr>
            <a:spLocks noChangeArrowheads="1"/>
          </p:cNvSpPr>
          <p:nvPr/>
        </p:nvSpPr>
        <p:spPr bwMode="auto">
          <a:xfrm>
            <a:off x="4932040" y="1916832"/>
            <a:ext cx="2160240" cy="2003499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4678168" y="4008129"/>
            <a:ext cx="560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4958362" y="3770799"/>
            <a:ext cx="185737" cy="147637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 flipV="1">
            <a:off x="5917711" y="3858904"/>
            <a:ext cx="1588" cy="1492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1710597" y="3859570"/>
            <a:ext cx="1588" cy="1492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Arc 39"/>
          <p:cNvSpPr>
            <a:spLocks/>
          </p:cNvSpPr>
          <p:nvPr/>
        </p:nvSpPr>
        <p:spPr bwMode="auto">
          <a:xfrm rot="-5400000">
            <a:off x="2758253" y="3763653"/>
            <a:ext cx="120650" cy="188913"/>
          </a:xfrm>
          <a:custGeom>
            <a:avLst/>
            <a:gdLst>
              <a:gd name="T0" fmla="*/ 0 w 16493"/>
              <a:gd name="T1" fmla="*/ 0 h 21600"/>
              <a:gd name="T2" fmla="*/ 120650 w 16493"/>
              <a:gd name="T3" fmla="*/ 66924 h 21600"/>
              <a:gd name="T4" fmla="*/ 0 w 16493"/>
              <a:gd name="T5" fmla="*/ 188913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0" name="Arc 40"/>
          <p:cNvSpPr>
            <a:spLocks/>
          </p:cNvSpPr>
          <p:nvPr/>
        </p:nvSpPr>
        <p:spPr bwMode="auto">
          <a:xfrm rot="-5400000">
            <a:off x="6934170" y="3765242"/>
            <a:ext cx="119063" cy="187325"/>
          </a:xfrm>
          <a:custGeom>
            <a:avLst/>
            <a:gdLst>
              <a:gd name="T0" fmla="*/ 0 w 16493"/>
              <a:gd name="T1" fmla="*/ 0 h 21600"/>
              <a:gd name="T2" fmla="*/ 119063 w 16493"/>
              <a:gd name="T3" fmla="*/ 66362 h 21600"/>
              <a:gd name="T4" fmla="*/ 0 w 16493"/>
              <a:gd name="T5" fmla="*/ 187325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3686646" y="2789442"/>
            <a:ext cx="385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=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7112493" y="3920331"/>
            <a:ext cx="604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76" name="Text Box 44"/>
          <p:cNvSpPr txBox="1">
            <a:spLocks noChangeArrowheads="1"/>
          </p:cNvSpPr>
          <p:nvPr/>
        </p:nvSpPr>
        <p:spPr bwMode="auto">
          <a:xfrm>
            <a:off x="3657600" y="558800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142F50"/>
                </a:solidFill>
              </a:rPr>
              <a:t>Равны ли треугольники?</a:t>
            </a:r>
            <a:endParaRPr lang="ru-RU" sz="3600" b="1" dirty="0">
              <a:solidFill>
                <a:srgbClr val="142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84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/>
      <p:bldP spid="10268" grpId="0" animBg="1"/>
      <p:bldP spid="10269" grpId="0"/>
      <p:bldP spid="10270" grpId="0"/>
      <p:bldP spid="10271" grpId="0" animBg="1"/>
      <p:bldP spid="10272" grpId="0"/>
      <p:bldP spid="10273" grpId="0" animBg="1"/>
      <p:bldP spid="10274" grpId="0"/>
      <p:bldP spid="10275" grpId="0" animBg="1"/>
      <p:bldP spid="10277" grpId="0" animBg="1"/>
      <p:bldP spid="10278" grpId="0" animBg="1"/>
      <p:bldP spid="10279" grpId="0" animBg="1"/>
      <p:bldP spid="10280" grpId="0" animBg="1"/>
      <p:bldP spid="10281" grpId="0"/>
      <p:bldP spid="102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059449" y="2492896"/>
            <a:ext cx="2754929" cy="3157277"/>
            <a:chOff x="329" y="-183"/>
            <a:chExt cx="2050" cy="2603"/>
          </a:xfrm>
        </p:grpSpPr>
        <p:sp>
          <p:nvSpPr>
            <p:cNvPr id="8261" name="Text Box 55"/>
            <p:cNvSpPr txBox="1">
              <a:spLocks noChangeArrowheads="1"/>
            </p:cNvSpPr>
            <p:nvPr/>
          </p:nvSpPr>
          <p:spPr bwMode="auto">
            <a:xfrm>
              <a:off x="378" y="-183"/>
              <a:ext cx="273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dirty="0"/>
                <a:t>А </a:t>
              </a:r>
            </a:p>
          </p:txBody>
        </p:sp>
        <p:sp>
          <p:nvSpPr>
            <p:cNvPr id="8262" name="AutoShape 56"/>
            <p:cNvSpPr>
              <a:spLocks noChangeArrowheads="1"/>
            </p:cNvSpPr>
            <p:nvPr/>
          </p:nvSpPr>
          <p:spPr bwMode="auto">
            <a:xfrm>
              <a:off x="666" y="75"/>
              <a:ext cx="1430" cy="1640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3" name="Text Box 57"/>
            <p:cNvSpPr txBox="1">
              <a:spLocks noChangeArrowheads="1"/>
            </p:cNvSpPr>
            <p:nvPr/>
          </p:nvSpPr>
          <p:spPr bwMode="auto">
            <a:xfrm>
              <a:off x="329" y="1523"/>
              <a:ext cx="272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C</a:t>
              </a:r>
              <a:r>
                <a:rPr lang="ru-RU" sz="2400"/>
                <a:t> </a:t>
              </a:r>
            </a:p>
          </p:txBody>
        </p:sp>
        <p:sp>
          <p:nvSpPr>
            <p:cNvPr id="8264" name="Text Box 58"/>
            <p:cNvSpPr txBox="1">
              <a:spLocks noChangeArrowheads="1"/>
            </p:cNvSpPr>
            <p:nvPr/>
          </p:nvSpPr>
          <p:spPr bwMode="auto">
            <a:xfrm>
              <a:off x="2107" y="1687"/>
              <a:ext cx="272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/>
                <a:t>B</a:t>
              </a:r>
              <a:r>
                <a:rPr lang="ru-RU" sz="2400" dirty="0"/>
                <a:t> </a:t>
              </a:r>
            </a:p>
          </p:txBody>
        </p:sp>
        <p:sp>
          <p:nvSpPr>
            <p:cNvPr id="8265" name="Rectangle 59"/>
            <p:cNvSpPr>
              <a:spLocks noChangeArrowheads="1"/>
            </p:cNvSpPr>
            <p:nvPr/>
          </p:nvSpPr>
          <p:spPr bwMode="auto">
            <a:xfrm>
              <a:off x="666" y="1579"/>
              <a:ext cx="144" cy="136"/>
            </a:xfrm>
            <a:prstGeom prst="rect">
              <a:avLst/>
            </a:prstGeom>
            <a:solidFill>
              <a:srgbClr val="4D68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6" name="Arc 60"/>
            <p:cNvSpPr>
              <a:spLocks/>
            </p:cNvSpPr>
            <p:nvPr/>
          </p:nvSpPr>
          <p:spPr bwMode="auto">
            <a:xfrm rot="18466046" flipH="1" flipV="1">
              <a:off x="582" y="152"/>
              <a:ext cx="230" cy="238"/>
            </a:xfrm>
            <a:custGeom>
              <a:avLst/>
              <a:gdLst>
                <a:gd name="T0" fmla="*/ 0 w 16493"/>
                <a:gd name="T1" fmla="*/ 0 h 21600"/>
                <a:gd name="T2" fmla="*/ 110 w 16493"/>
                <a:gd name="T3" fmla="*/ 51 h 21600"/>
                <a:gd name="T4" fmla="*/ 0 w 16493"/>
                <a:gd name="T5" fmla="*/ 145 h 21600"/>
                <a:gd name="T6" fmla="*/ 0 60000 65536"/>
                <a:gd name="T7" fmla="*/ 0 60000 65536"/>
                <a:gd name="T8" fmla="*/ 0 60000 65536"/>
                <a:gd name="T9" fmla="*/ 0 w 16493"/>
                <a:gd name="T10" fmla="*/ 0 h 21600"/>
                <a:gd name="T11" fmla="*/ 16493 w 164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93" h="21600" fill="none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</a:path>
                <a:path w="16493" h="21600" stroke="0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D92FB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7" name="Line 61"/>
            <p:cNvSpPr>
              <a:spLocks noChangeShapeType="1"/>
            </p:cNvSpPr>
            <p:nvPr/>
          </p:nvSpPr>
          <p:spPr bwMode="auto">
            <a:xfrm flipH="1">
              <a:off x="1188" y="1624"/>
              <a:ext cx="0" cy="22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772896" y="2348880"/>
            <a:ext cx="55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88" name="AutoShape 48"/>
          <p:cNvSpPr>
            <a:spLocks noChangeArrowheads="1"/>
          </p:cNvSpPr>
          <p:nvPr/>
        </p:nvSpPr>
        <p:spPr bwMode="auto">
          <a:xfrm>
            <a:off x="5049121" y="2852936"/>
            <a:ext cx="1971151" cy="2002083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735586" y="4891126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90" name="Rectangle 50"/>
          <p:cNvSpPr>
            <a:spLocks noChangeArrowheads="1"/>
          </p:cNvSpPr>
          <p:nvPr/>
        </p:nvSpPr>
        <p:spPr bwMode="auto">
          <a:xfrm>
            <a:off x="5049121" y="4684860"/>
            <a:ext cx="193675" cy="152400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91" name="Arc 51"/>
          <p:cNvSpPr>
            <a:spLocks/>
          </p:cNvSpPr>
          <p:nvPr/>
        </p:nvSpPr>
        <p:spPr bwMode="auto">
          <a:xfrm rot="10800000" flipH="1">
            <a:off x="5049121" y="2866286"/>
            <a:ext cx="262728" cy="346690"/>
          </a:xfrm>
          <a:custGeom>
            <a:avLst/>
            <a:gdLst>
              <a:gd name="T0" fmla="*/ 0 w 16493"/>
              <a:gd name="T1" fmla="*/ 0 h 21600"/>
              <a:gd name="T2" fmla="*/ 123825 w 16493"/>
              <a:gd name="T3" fmla="*/ 69174 h 21600"/>
              <a:gd name="T4" fmla="*/ 0 w 16493"/>
              <a:gd name="T5" fmla="*/ 195263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7020272" y="4898922"/>
            <a:ext cx="64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302" name="Line 62"/>
          <p:cNvSpPr>
            <a:spLocks noChangeShapeType="1"/>
          </p:cNvSpPr>
          <p:nvPr/>
        </p:nvSpPr>
        <p:spPr bwMode="auto">
          <a:xfrm>
            <a:off x="5838243" y="4761090"/>
            <a:ext cx="6349" cy="2536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7" name="Rectangle 87"/>
          <p:cNvSpPr>
            <a:spLocks noChangeArrowheads="1"/>
          </p:cNvSpPr>
          <p:nvPr/>
        </p:nvSpPr>
        <p:spPr bwMode="auto">
          <a:xfrm>
            <a:off x="3901921" y="3729038"/>
            <a:ext cx="338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=</a:t>
            </a:r>
          </a:p>
        </p:txBody>
      </p:sp>
      <p:sp>
        <p:nvSpPr>
          <p:cNvPr id="55" name="Text Box 44"/>
          <p:cNvSpPr txBox="1">
            <a:spLocks noChangeArrowheads="1"/>
          </p:cNvSpPr>
          <p:nvPr/>
        </p:nvSpPr>
        <p:spPr bwMode="auto">
          <a:xfrm>
            <a:off x="3657600" y="558800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142F50"/>
                </a:solidFill>
              </a:rPr>
              <a:t>Равны ли треугольники?</a:t>
            </a:r>
            <a:endParaRPr lang="ru-RU" sz="3600" b="1" dirty="0">
              <a:solidFill>
                <a:srgbClr val="142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8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7" grpId="0"/>
      <p:bldP spid="10288" grpId="0" animBg="1"/>
      <p:bldP spid="10289" grpId="0"/>
      <p:bldP spid="10290" grpId="0" animBg="1"/>
      <p:bldP spid="10291" grpId="0" animBg="1"/>
      <p:bldP spid="10292" grpId="0"/>
      <p:bldP spid="10302" grpId="0" animBg="1"/>
      <p:bldP spid="103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017641" y="2574390"/>
            <a:ext cx="2754929" cy="3157277"/>
            <a:chOff x="329" y="-183"/>
            <a:chExt cx="2050" cy="2603"/>
          </a:xfrm>
        </p:grpSpPr>
        <p:sp>
          <p:nvSpPr>
            <p:cNvPr id="8261" name="Text Box 55"/>
            <p:cNvSpPr txBox="1">
              <a:spLocks noChangeArrowheads="1"/>
            </p:cNvSpPr>
            <p:nvPr/>
          </p:nvSpPr>
          <p:spPr bwMode="auto">
            <a:xfrm>
              <a:off x="378" y="-183"/>
              <a:ext cx="273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dirty="0"/>
                <a:t>А </a:t>
              </a:r>
            </a:p>
          </p:txBody>
        </p:sp>
        <p:sp>
          <p:nvSpPr>
            <p:cNvPr id="8262" name="AutoShape 56"/>
            <p:cNvSpPr>
              <a:spLocks noChangeArrowheads="1"/>
            </p:cNvSpPr>
            <p:nvPr/>
          </p:nvSpPr>
          <p:spPr bwMode="auto">
            <a:xfrm>
              <a:off x="666" y="75"/>
              <a:ext cx="1430" cy="1640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3" name="Text Box 57"/>
            <p:cNvSpPr txBox="1">
              <a:spLocks noChangeArrowheads="1"/>
            </p:cNvSpPr>
            <p:nvPr/>
          </p:nvSpPr>
          <p:spPr bwMode="auto">
            <a:xfrm>
              <a:off x="329" y="1523"/>
              <a:ext cx="272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C</a:t>
              </a:r>
              <a:r>
                <a:rPr lang="ru-RU" sz="2400"/>
                <a:t> </a:t>
              </a:r>
            </a:p>
          </p:txBody>
        </p:sp>
        <p:sp>
          <p:nvSpPr>
            <p:cNvPr id="8264" name="Text Box 58"/>
            <p:cNvSpPr txBox="1">
              <a:spLocks noChangeArrowheads="1"/>
            </p:cNvSpPr>
            <p:nvPr/>
          </p:nvSpPr>
          <p:spPr bwMode="auto">
            <a:xfrm>
              <a:off x="2107" y="1687"/>
              <a:ext cx="272" cy="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/>
                <a:t>B</a:t>
              </a:r>
              <a:r>
                <a:rPr lang="ru-RU" sz="2400" dirty="0"/>
                <a:t> </a:t>
              </a:r>
            </a:p>
          </p:txBody>
        </p:sp>
        <p:sp>
          <p:nvSpPr>
            <p:cNvPr id="8265" name="Rectangle 59"/>
            <p:cNvSpPr>
              <a:spLocks noChangeArrowheads="1"/>
            </p:cNvSpPr>
            <p:nvPr/>
          </p:nvSpPr>
          <p:spPr bwMode="auto">
            <a:xfrm>
              <a:off x="666" y="1579"/>
              <a:ext cx="144" cy="136"/>
            </a:xfrm>
            <a:prstGeom prst="rect">
              <a:avLst/>
            </a:prstGeom>
            <a:solidFill>
              <a:srgbClr val="4D68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6" name="Arc 60"/>
            <p:cNvSpPr>
              <a:spLocks/>
            </p:cNvSpPr>
            <p:nvPr/>
          </p:nvSpPr>
          <p:spPr bwMode="auto">
            <a:xfrm rot="18466046" flipH="1" flipV="1">
              <a:off x="582" y="152"/>
              <a:ext cx="230" cy="238"/>
            </a:xfrm>
            <a:custGeom>
              <a:avLst/>
              <a:gdLst>
                <a:gd name="T0" fmla="*/ 0 w 16493"/>
                <a:gd name="T1" fmla="*/ 0 h 21600"/>
                <a:gd name="T2" fmla="*/ 110 w 16493"/>
                <a:gd name="T3" fmla="*/ 51 h 21600"/>
                <a:gd name="T4" fmla="*/ 0 w 16493"/>
                <a:gd name="T5" fmla="*/ 145 h 21600"/>
                <a:gd name="T6" fmla="*/ 0 60000 65536"/>
                <a:gd name="T7" fmla="*/ 0 60000 65536"/>
                <a:gd name="T8" fmla="*/ 0 60000 65536"/>
                <a:gd name="T9" fmla="*/ 0 w 16493"/>
                <a:gd name="T10" fmla="*/ 0 h 21600"/>
                <a:gd name="T11" fmla="*/ 16493 w 164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93" h="21600" fill="none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</a:path>
                <a:path w="16493" h="21600" stroke="0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D92FB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7" name="Line 61"/>
            <p:cNvSpPr>
              <a:spLocks noChangeShapeType="1"/>
            </p:cNvSpPr>
            <p:nvPr/>
          </p:nvSpPr>
          <p:spPr bwMode="auto">
            <a:xfrm flipH="1">
              <a:off x="1313" y="878"/>
              <a:ext cx="214" cy="13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772896" y="2348880"/>
            <a:ext cx="55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88" name="AutoShape 48"/>
          <p:cNvSpPr>
            <a:spLocks noChangeArrowheads="1"/>
          </p:cNvSpPr>
          <p:nvPr/>
        </p:nvSpPr>
        <p:spPr bwMode="auto">
          <a:xfrm>
            <a:off x="5049121" y="2852936"/>
            <a:ext cx="1971151" cy="2002083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735586" y="4891126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90" name="Rectangle 50"/>
          <p:cNvSpPr>
            <a:spLocks noChangeArrowheads="1"/>
          </p:cNvSpPr>
          <p:nvPr/>
        </p:nvSpPr>
        <p:spPr bwMode="auto">
          <a:xfrm>
            <a:off x="5049121" y="4684860"/>
            <a:ext cx="193675" cy="152400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91" name="Arc 51"/>
          <p:cNvSpPr>
            <a:spLocks/>
          </p:cNvSpPr>
          <p:nvPr/>
        </p:nvSpPr>
        <p:spPr bwMode="auto">
          <a:xfrm rot="10800000" flipH="1">
            <a:off x="5049121" y="2866286"/>
            <a:ext cx="262728" cy="346690"/>
          </a:xfrm>
          <a:custGeom>
            <a:avLst/>
            <a:gdLst>
              <a:gd name="T0" fmla="*/ 0 w 16493"/>
              <a:gd name="T1" fmla="*/ 0 h 21600"/>
              <a:gd name="T2" fmla="*/ 123825 w 16493"/>
              <a:gd name="T3" fmla="*/ 69174 h 21600"/>
              <a:gd name="T4" fmla="*/ 0 w 16493"/>
              <a:gd name="T5" fmla="*/ 195263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7020272" y="4898922"/>
            <a:ext cx="64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302" name="Line 62"/>
          <p:cNvSpPr>
            <a:spLocks noChangeShapeType="1"/>
          </p:cNvSpPr>
          <p:nvPr/>
        </p:nvSpPr>
        <p:spPr bwMode="auto">
          <a:xfrm flipH="1">
            <a:off x="6012160" y="3861317"/>
            <a:ext cx="216024" cy="15768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7" name="Rectangle 87"/>
          <p:cNvSpPr>
            <a:spLocks noChangeArrowheads="1"/>
          </p:cNvSpPr>
          <p:nvPr/>
        </p:nvSpPr>
        <p:spPr bwMode="auto">
          <a:xfrm>
            <a:off x="3901921" y="3729038"/>
            <a:ext cx="338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/>
              <a:t>=</a:t>
            </a:r>
          </a:p>
        </p:txBody>
      </p:sp>
      <p:sp>
        <p:nvSpPr>
          <p:cNvPr id="55" name="Text Box 44"/>
          <p:cNvSpPr txBox="1">
            <a:spLocks noChangeArrowheads="1"/>
          </p:cNvSpPr>
          <p:nvPr/>
        </p:nvSpPr>
        <p:spPr bwMode="auto">
          <a:xfrm>
            <a:off x="3657600" y="558800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142F50"/>
                </a:solidFill>
              </a:rPr>
              <a:t>Равны ли треугольники?</a:t>
            </a:r>
            <a:endParaRPr lang="ru-RU" sz="3600" b="1" dirty="0">
              <a:solidFill>
                <a:srgbClr val="142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94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7" grpId="0"/>
      <p:bldP spid="10288" grpId="0" animBg="1"/>
      <p:bldP spid="10289" grpId="0"/>
      <p:bldP spid="10290" grpId="0" animBg="1"/>
      <p:bldP spid="10291" grpId="0" animBg="1"/>
      <p:bldP spid="10292" grpId="0"/>
      <p:bldP spid="10302" grpId="0" animBg="1"/>
      <p:bldP spid="103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9296" y="2794998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1141785" y="3207444"/>
            <a:ext cx="2278905" cy="1909761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62781" y="522920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endParaRPr lang="ru-RU" sz="2400" dirty="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301294" y="5107321"/>
            <a:ext cx="338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dirty="0"/>
              <a:t>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148582" y="4965398"/>
            <a:ext cx="179387" cy="131763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891409" y="2836440"/>
            <a:ext cx="709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427984" y="3207444"/>
            <a:ext cx="2232248" cy="1909761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151759" y="5229200"/>
            <a:ext cx="55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708457" y="5132568"/>
            <a:ext cx="604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423221" y="4975558"/>
            <a:ext cx="177800" cy="131763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5424938" y="4975558"/>
            <a:ext cx="1" cy="25364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2147509" y="4965398"/>
            <a:ext cx="1" cy="26380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V="1">
            <a:off x="5508104" y="4077072"/>
            <a:ext cx="288032" cy="288032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V="1">
            <a:off x="5284696" y="3933055"/>
            <a:ext cx="295417" cy="274947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 flipV="1">
            <a:off x="2051720" y="3985167"/>
            <a:ext cx="358949" cy="222836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V="1">
            <a:off x="2240806" y="4208003"/>
            <a:ext cx="386977" cy="251827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323528" y="558800"/>
            <a:ext cx="88204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142F50"/>
                </a:solidFill>
              </a:rPr>
              <a:t>Докажите равенство прямоугольных треугольников по гипотенузе и катету.</a:t>
            </a:r>
            <a:endParaRPr lang="ru-RU" sz="3600" b="1" dirty="0">
              <a:solidFill>
                <a:srgbClr val="142F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05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  <p:bldP spid="10247" grpId="0"/>
      <p:bldP spid="10248" grpId="0"/>
      <p:bldP spid="10249" grpId="0" animBg="1"/>
      <p:bldP spid="10250" grpId="0"/>
      <p:bldP spid="10251" grpId="0" animBg="1"/>
      <p:bldP spid="10252" grpId="0"/>
      <p:bldP spid="10253" grpId="0"/>
      <p:bldP spid="10254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32" name="Picture 8" descr="https://cf2.ppt-online.org/files2/slide/y/yW0N85CcvdR2PMGSfD6rmQalEZuiO7XFIKBt1g/slide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5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</a:rPr>
              <a:t>Задача 1</a:t>
            </a:r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 rot="7801988">
            <a:off x="2951957" y="2456656"/>
            <a:ext cx="3600450" cy="1944687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9" name="Freeform 27"/>
          <p:cNvSpPr>
            <a:spLocks/>
          </p:cNvSpPr>
          <p:nvPr/>
        </p:nvSpPr>
        <p:spPr bwMode="auto">
          <a:xfrm>
            <a:off x="2843213" y="2676525"/>
            <a:ext cx="3800475" cy="1905000"/>
          </a:xfrm>
          <a:custGeom>
            <a:avLst/>
            <a:gdLst/>
            <a:ahLst/>
            <a:cxnLst>
              <a:cxn ang="0">
                <a:pos x="0" y="951"/>
              </a:cxn>
              <a:cxn ang="0">
                <a:pos x="2394" y="0"/>
              </a:cxn>
              <a:cxn ang="0">
                <a:pos x="2262" y="1200"/>
              </a:cxn>
              <a:cxn ang="0">
                <a:pos x="0" y="951"/>
              </a:cxn>
            </a:cxnLst>
            <a:rect l="0" t="0" r="r" b="b"/>
            <a:pathLst>
              <a:path w="2394" h="1200">
                <a:moveTo>
                  <a:pt x="0" y="951"/>
                </a:moveTo>
                <a:lnTo>
                  <a:pt x="2394" y="0"/>
                </a:lnTo>
                <a:lnTo>
                  <a:pt x="2262" y="1200"/>
                </a:lnTo>
                <a:lnTo>
                  <a:pt x="0" y="95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0999"/>
                </a:schemeClr>
              </a:gs>
              <a:gs pos="100000">
                <a:schemeClr val="hlink">
                  <a:alpha val="64000"/>
                </a:schemeClr>
              </a:gs>
            </a:gsLst>
            <a:lin ang="2700000" scaled="1"/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2" name="Arc 30"/>
          <p:cNvSpPr>
            <a:spLocks/>
          </p:cNvSpPr>
          <p:nvPr/>
        </p:nvSpPr>
        <p:spPr bwMode="auto">
          <a:xfrm>
            <a:off x="3492500" y="3362325"/>
            <a:ext cx="287338" cy="439738"/>
          </a:xfrm>
          <a:custGeom>
            <a:avLst/>
            <a:gdLst>
              <a:gd name="G0" fmla="+- 0 0 0"/>
              <a:gd name="G1" fmla="+- 21431 0 0"/>
              <a:gd name="G2" fmla="+- 21600 0 0"/>
              <a:gd name="T0" fmla="*/ 2694 w 21600"/>
              <a:gd name="T1" fmla="*/ 0 h 21987"/>
              <a:gd name="T2" fmla="*/ 21593 w 21600"/>
              <a:gd name="T3" fmla="*/ 21987 h 21987"/>
              <a:gd name="T4" fmla="*/ 0 w 21600"/>
              <a:gd name="T5" fmla="*/ 21431 h 2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987" fill="none" extrusionOk="0">
                <a:moveTo>
                  <a:pt x="2694" y="-1"/>
                </a:moveTo>
                <a:cubicBezTo>
                  <a:pt x="13496" y="1357"/>
                  <a:pt x="21600" y="10543"/>
                  <a:pt x="21600" y="21431"/>
                </a:cubicBezTo>
                <a:cubicBezTo>
                  <a:pt x="21600" y="21616"/>
                  <a:pt x="21597" y="21801"/>
                  <a:pt x="21592" y="21986"/>
                </a:cubicBezTo>
              </a:path>
              <a:path w="21600" h="21987" stroke="0" extrusionOk="0">
                <a:moveTo>
                  <a:pt x="2694" y="-1"/>
                </a:moveTo>
                <a:cubicBezTo>
                  <a:pt x="13496" y="1357"/>
                  <a:pt x="21600" y="10543"/>
                  <a:pt x="21600" y="21431"/>
                </a:cubicBezTo>
                <a:cubicBezTo>
                  <a:pt x="21600" y="21616"/>
                  <a:pt x="21597" y="21801"/>
                  <a:pt x="21592" y="21986"/>
                </a:cubicBezTo>
                <a:lnTo>
                  <a:pt x="0" y="2143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3" name="Arc 31"/>
          <p:cNvSpPr>
            <a:spLocks/>
          </p:cNvSpPr>
          <p:nvPr/>
        </p:nvSpPr>
        <p:spPr bwMode="auto">
          <a:xfrm rot="1483550">
            <a:off x="3708400" y="3860800"/>
            <a:ext cx="2857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455"/>
              <a:gd name="T1" fmla="*/ 0 h 21600"/>
              <a:gd name="T2" fmla="*/ 21455 w 21455"/>
              <a:gd name="T3" fmla="*/ 19100 h 21600"/>
              <a:gd name="T4" fmla="*/ 0 w 2145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55" h="21600" fill="none" extrusionOk="0">
                <a:moveTo>
                  <a:pt x="-1" y="0"/>
                </a:moveTo>
                <a:cubicBezTo>
                  <a:pt x="10962" y="0"/>
                  <a:pt x="20186" y="8211"/>
                  <a:pt x="21454" y="19100"/>
                </a:cubicBezTo>
              </a:path>
              <a:path w="21455" h="21600" stroke="0" extrusionOk="0">
                <a:moveTo>
                  <a:pt x="-1" y="0"/>
                </a:moveTo>
                <a:cubicBezTo>
                  <a:pt x="10962" y="0"/>
                  <a:pt x="20186" y="8211"/>
                  <a:pt x="21454" y="191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6" name="Freeform 34"/>
          <p:cNvSpPr>
            <a:spLocks/>
          </p:cNvSpPr>
          <p:nvPr/>
        </p:nvSpPr>
        <p:spPr bwMode="auto">
          <a:xfrm>
            <a:off x="4957763" y="1420813"/>
            <a:ext cx="419100" cy="419100"/>
          </a:xfrm>
          <a:custGeom>
            <a:avLst/>
            <a:gdLst/>
            <a:ahLst/>
            <a:cxnLst>
              <a:cxn ang="0">
                <a:pos x="118" y="0"/>
              </a:cxn>
              <a:cxn ang="0">
                <a:pos x="264" y="118"/>
              </a:cxn>
              <a:cxn ang="0">
                <a:pos x="146" y="264"/>
              </a:cxn>
              <a:cxn ang="0">
                <a:pos x="0" y="153"/>
              </a:cxn>
              <a:cxn ang="0">
                <a:pos x="118" y="0"/>
              </a:cxn>
            </a:cxnLst>
            <a:rect l="0" t="0" r="r" b="b"/>
            <a:pathLst>
              <a:path w="264" h="264">
                <a:moveTo>
                  <a:pt x="118" y="0"/>
                </a:moveTo>
                <a:lnTo>
                  <a:pt x="264" y="118"/>
                </a:lnTo>
                <a:lnTo>
                  <a:pt x="146" y="264"/>
                </a:lnTo>
                <a:lnTo>
                  <a:pt x="0" y="153"/>
                </a:lnTo>
                <a:lnTo>
                  <a:pt x="118" y="0"/>
                </a:lnTo>
                <a:close/>
              </a:path>
            </a:pathLst>
          </a:custGeom>
          <a:solidFill>
            <a:srgbClr val="FF7C5D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8" name="Freeform 36"/>
          <p:cNvSpPr>
            <a:spLocks/>
          </p:cNvSpPr>
          <p:nvPr/>
        </p:nvSpPr>
        <p:spPr bwMode="auto">
          <a:xfrm>
            <a:off x="6135688" y="4257675"/>
            <a:ext cx="330200" cy="314325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208" y="32"/>
              </a:cxn>
              <a:cxn ang="0">
                <a:pos x="181" y="198"/>
              </a:cxn>
              <a:cxn ang="0">
                <a:pos x="0" y="170"/>
              </a:cxn>
              <a:cxn ang="0">
                <a:pos x="23" y="0"/>
              </a:cxn>
            </a:cxnLst>
            <a:rect l="0" t="0" r="r" b="b"/>
            <a:pathLst>
              <a:path w="208" h="198">
                <a:moveTo>
                  <a:pt x="23" y="0"/>
                </a:moveTo>
                <a:lnTo>
                  <a:pt x="208" y="32"/>
                </a:lnTo>
                <a:lnTo>
                  <a:pt x="181" y="198"/>
                </a:lnTo>
                <a:lnTo>
                  <a:pt x="0" y="170"/>
                </a:lnTo>
                <a:lnTo>
                  <a:pt x="23" y="0"/>
                </a:lnTo>
                <a:close/>
              </a:path>
            </a:pathLst>
          </a:custGeom>
          <a:solidFill>
            <a:srgbClr val="FF7C5D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2268538" y="37893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4643438" y="8366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6372225" y="45085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6732588" y="22050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D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3708400" y="5448300"/>
            <a:ext cx="3824509" cy="52322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Доказать: </a:t>
            </a:r>
            <a:r>
              <a:rPr lang="el-GR" sz="2800" b="1" dirty="0">
                <a:solidFill>
                  <a:srgbClr val="000000"/>
                </a:solidFill>
              </a:rPr>
              <a:t>Δ</a:t>
            </a:r>
            <a:r>
              <a:rPr lang="ru-RU" sz="2800" b="1" dirty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</a:rPr>
              <a:t>АВ</a:t>
            </a:r>
            <a:r>
              <a:rPr lang="en-US" sz="2800" b="1" dirty="0" smtClean="0">
                <a:solidFill>
                  <a:srgbClr val="000000"/>
                </a:solidFill>
              </a:rPr>
              <a:t>D</a:t>
            </a:r>
            <a:r>
              <a:rPr lang="ru-RU" sz="2800" b="1" dirty="0" smtClean="0">
                <a:solidFill>
                  <a:srgbClr val="000000"/>
                </a:solidFill>
              </a:rPr>
              <a:t>=</a:t>
            </a:r>
            <a:r>
              <a:rPr lang="el-GR" sz="2800" b="1" dirty="0">
                <a:solidFill>
                  <a:srgbClr val="000000"/>
                </a:solidFill>
              </a:rPr>
              <a:t>Δ</a:t>
            </a:r>
            <a:r>
              <a:rPr lang="ru-RU" sz="2800" b="1" dirty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</a:rPr>
              <a:t>АС</a:t>
            </a:r>
            <a:r>
              <a:rPr lang="en-US" sz="2800" b="1" dirty="0" smtClean="0">
                <a:solidFill>
                  <a:srgbClr val="000000"/>
                </a:solidFill>
              </a:rPr>
              <a:t>D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3851275" y="5157788"/>
            <a:ext cx="4392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99592" y="1416050"/>
            <a:ext cx="3537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ГИПОТЕНУЗЕ И ОСТРОМУ УГЛУ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339975" y="3860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2411413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7235825" y="14128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7235825" y="3716338"/>
            <a:ext cx="442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D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3708400" y="5448300"/>
            <a:ext cx="3798669" cy="52322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Доказать: </a:t>
            </a:r>
            <a:r>
              <a:rPr lang="el-GR" sz="2800" b="1" dirty="0">
                <a:solidFill>
                  <a:srgbClr val="000000"/>
                </a:solidFill>
              </a:rPr>
              <a:t>Δ</a:t>
            </a:r>
            <a:r>
              <a:rPr lang="ru-RU" sz="2800" b="1" dirty="0">
                <a:solidFill>
                  <a:srgbClr val="000000"/>
                </a:solidFill>
              </a:rPr>
              <a:t> АВС=</a:t>
            </a:r>
            <a:r>
              <a:rPr lang="el-GR" sz="2800" b="1" dirty="0">
                <a:solidFill>
                  <a:srgbClr val="000000"/>
                </a:solidFill>
              </a:rPr>
              <a:t>Δ</a:t>
            </a:r>
            <a:r>
              <a:rPr lang="ru-RU" sz="2800" b="1" dirty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</a:rPr>
              <a:t>А</a:t>
            </a:r>
            <a:r>
              <a:rPr lang="en-US" sz="2800" b="1" dirty="0" smtClean="0">
                <a:solidFill>
                  <a:srgbClr val="000000"/>
                </a:solidFill>
              </a:rPr>
              <a:t>D</a:t>
            </a:r>
            <a:r>
              <a:rPr lang="ru-RU" sz="2800" b="1" dirty="0" smtClean="0">
                <a:solidFill>
                  <a:srgbClr val="000000"/>
                </a:solidFill>
              </a:rPr>
              <a:t>С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>
            <a:off x="3851275" y="5157788"/>
            <a:ext cx="4392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7164388" y="217488"/>
            <a:ext cx="15462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</a:rPr>
              <a:t>Задача 2</a:t>
            </a: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2916238" y="1773238"/>
            <a:ext cx="4248150" cy="23034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bg2">
                  <a:alpha val="58000"/>
                </a:schemeClr>
              </a:gs>
              <a:gs pos="100000">
                <a:schemeClr val="bg1"/>
              </a:gs>
            </a:gsLst>
            <a:lin ang="2700000" scaled="1"/>
          </a:gra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2" name="Line 22"/>
          <p:cNvSpPr>
            <a:spLocks noChangeShapeType="1"/>
          </p:cNvSpPr>
          <p:nvPr/>
        </p:nvSpPr>
        <p:spPr bwMode="auto">
          <a:xfrm flipV="1">
            <a:off x="2916238" y="1773238"/>
            <a:ext cx="4248150" cy="2303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3" name="Freeform 23"/>
          <p:cNvSpPr>
            <a:spLocks/>
          </p:cNvSpPr>
          <p:nvPr/>
        </p:nvSpPr>
        <p:spPr bwMode="auto">
          <a:xfrm>
            <a:off x="2898775" y="1760538"/>
            <a:ext cx="306388" cy="314325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191" y="0"/>
              </a:cxn>
              <a:cxn ang="0">
                <a:pos x="193" y="196"/>
              </a:cxn>
              <a:cxn ang="0">
                <a:pos x="12" y="198"/>
              </a:cxn>
              <a:cxn ang="0">
                <a:pos x="0" y="1"/>
              </a:cxn>
            </a:cxnLst>
            <a:rect l="0" t="0" r="r" b="b"/>
            <a:pathLst>
              <a:path w="193" h="198">
                <a:moveTo>
                  <a:pt x="0" y="1"/>
                </a:moveTo>
                <a:lnTo>
                  <a:pt x="191" y="0"/>
                </a:lnTo>
                <a:lnTo>
                  <a:pt x="193" y="196"/>
                </a:lnTo>
                <a:lnTo>
                  <a:pt x="12" y="198"/>
                </a:lnTo>
                <a:lnTo>
                  <a:pt x="0" y="1"/>
                </a:lnTo>
                <a:close/>
              </a:path>
            </a:pathLst>
          </a:custGeom>
          <a:solidFill>
            <a:srgbClr val="CC3399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7" name="Freeform 27"/>
          <p:cNvSpPr>
            <a:spLocks/>
          </p:cNvSpPr>
          <p:nvPr/>
        </p:nvSpPr>
        <p:spPr bwMode="auto">
          <a:xfrm>
            <a:off x="6877050" y="3789363"/>
            <a:ext cx="287338" cy="287337"/>
          </a:xfrm>
          <a:custGeom>
            <a:avLst/>
            <a:gdLst/>
            <a:ahLst/>
            <a:cxnLst>
              <a:cxn ang="0">
                <a:pos x="0" y="181"/>
              </a:cxn>
              <a:cxn ang="0">
                <a:pos x="0" y="0"/>
              </a:cxn>
              <a:cxn ang="0">
                <a:pos x="181" y="0"/>
              </a:cxn>
              <a:cxn ang="0">
                <a:pos x="181" y="181"/>
              </a:cxn>
              <a:cxn ang="0">
                <a:pos x="0" y="181"/>
              </a:cxn>
            </a:cxnLst>
            <a:rect l="0" t="0" r="r" b="b"/>
            <a:pathLst>
              <a:path w="181" h="181">
                <a:moveTo>
                  <a:pt x="0" y="181"/>
                </a:moveTo>
                <a:lnTo>
                  <a:pt x="0" y="0"/>
                </a:lnTo>
                <a:lnTo>
                  <a:pt x="181" y="0"/>
                </a:lnTo>
                <a:lnTo>
                  <a:pt x="181" y="181"/>
                </a:lnTo>
                <a:lnTo>
                  <a:pt x="0" y="181"/>
                </a:lnTo>
                <a:close/>
              </a:path>
            </a:pathLst>
          </a:custGeom>
          <a:solidFill>
            <a:srgbClr val="CC3399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81948" name="Object 28"/>
          <p:cNvGraphicFramePr>
            <a:graphicFrameLocks noChangeAspect="1"/>
          </p:cNvGraphicFramePr>
          <p:nvPr/>
        </p:nvGraphicFramePr>
        <p:xfrm>
          <a:off x="6804025" y="2565400"/>
          <a:ext cx="6477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3" imgW="139680" imgH="126720" progId="Equation.3">
                  <p:embed/>
                </p:oleObj>
              </mc:Choice>
              <mc:Fallback>
                <p:oleObj name="Формула" r:id="rId3" imgW="139680" imgH="126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2565400"/>
                        <a:ext cx="64770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9" name="Object 29"/>
          <p:cNvGraphicFramePr>
            <a:graphicFrameLocks noChangeAspect="1"/>
          </p:cNvGraphicFramePr>
          <p:nvPr/>
        </p:nvGraphicFramePr>
        <p:xfrm>
          <a:off x="2555875" y="2636838"/>
          <a:ext cx="6477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Формула" r:id="rId5" imgW="139680" imgH="126720" progId="Equation.3">
                  <p:embed/>
                </p:oleObj>
              </mc:Choice>
              <mc:Fallback>
                <p:oleObj name="Формула" r:id="rId5" imgW="139680" imgH="1267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636838"/>
                        <a:ext cx="64770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59632" y="764704"/>
            <a:ext cx="2740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КАТЕТУ И ГИПОТЕНУЗЕ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309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Если два катета одного прямоугольного треугольника соответственно равны двум катетам другого прямоугольного треугольника,  то такие треугольники равны.</vt:lpstr>
      <vt:lpstr>Если катет и прилежащий к нему острый угол одного прямоугольного треугольника соответственно равны катету и прилежащему к нему острому углу другого прямоугольного треугольника, то такие треугольники равны.</vt:lpstr>
      <vt:lpstr>Если катет и противолежащий острый угол одного прямоугольного треугольника соответственно равны катету и противолежащему острому углу другого прямоугольного треугольника, то такие треугольники равны.</vt:lpstr>
      <vt:lpstr>Если гипотенуза и острый угол одного прямоугольного треугольника соответственно равны гипотенузе и острому углу другого прямоугольного треугольника, то такие треугольники равны.</vt:lpstr>
      <vt:lpstr>Если гипотенуза и катет одного прямоугольного треугольника соответственно равны гипотенузе и катету другого прямоугольного треугольника, то такие треугольники равны.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Бурдига Оксана Юрьевна</cp:lastModifiedBy>
  <cp:revision>84</cp:revision>
  <dcterms:created xsi:type="dcterms:W3CDTF">2011-02-16T18:10:51Z</dcterms:created>
  <dcterms:modified xsi:type="dcterms:W3CDTF">2024-03-19T12:16:36Z</dcterms:modified>
</cp:coreProperties>
</file>