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3" r:id="rId3"/>
    <p:sldId id="267" r:id="rId4"/>
    <p:sldId id="257" r:id="rId5"/>
    <p:sldId id="256" r:id="rId6"/>
    <p:sldId id="259" r:id="rId7"/>
    <p:sldId id="262" r:id="rId8"/>
    <p:sldId id="261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video-output-E6FBA14B-9CE2-44D8-850A-1AFE04D04C76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99;&#1081;%20&#1087;&#1088;&#1086;&#1077;&#1082;&#1090;&#1092;&#1080;&#1079;&#1082;&#1091;&#1083;&#1100;&#1090;%20&#1091;&#1088;&#1072;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327743" y="5497514"/>
            <a:ext cx="362607" cy="362607"/>
          </a:xfrm>
          <a:prstGeom prst="star5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414777" y="6134739"/>
            <a:ext cx="263951" cy="25452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18.10.2023</a:t>
            </a:r>
            <a:endParaRPr lang="ru-RU" dirty="0"/>
          </a:p>
        </p:txBody>
      </p:sp>
      <p:sp>
        <p:nvSpPr>
          <p:cNvPr id="6" name="Прямоугольник 5">
            <a:hlinkClick r:id="rId4" action="ppaction://hlinkfile"/>
          </p:cNvPr>
          <p:cNvSpPr/>
          <p:nvPr/>
        </p:nvSpPr>
        <p:spPr>
          <a:xfrm>
            <a:off x="371325" y="4767853"/>
            <a:ext cx="339365" cy="2922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266" y="285557"/>
            <a:ext cx="9403742" cy="1284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2.1. Из </a:t>
            </a:r>
            <a:r>
              <a:rPr lang="ru-RU" dirty="0"/>
              <a:t>представленных ниже рисунков выберите тот, на котором изображено протекание химической реакции. Напишите номер выбранного процесса и объясните сделанный вами выбор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60" y="1492444"/>
            <a:ext cx="8385097" cy="3141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2254" y="4800854"/>
            <a:ext cx="10621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9999"/>
                </a:solidFill>
              </a:rPr>
              <a:t>Решение: Протекание </a:t>
            </a:r>
            <a:r>
              <a:rPr lang="ru-RU" b="1" dirty="0">
                <a:solidFill>
                  <a:srgbClr val="FF9999"/>
                </a:solidFill>
              </a:rPr>
              <a:t>химической реакции изображено на рисунке 2, потому что в ходе реакции горения образуются новые химические вещества</a:t>
            </a:r>
            <a:r>
              <a:rPr lang="ru-RU" b="1" dirty="0" smtClean="0">
                <a:solidFill>
                  <a:srgbClr val="FF9999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2.2.Укажите </a:t>
            </a:r>
            <a:r>
              <a:rPr lang="ru-RU" dirty="0"/>
              <a:t>один ЛЮБОЙ признак протекания этой химической </a:t>
            </a:r>
            <a:r>
              <a:rPr lang="ru-RU" dirty="0" smtClean="0"/>
              <a:t>реакции</a:t>
            </a:r>
          </a:p>
          <a:p>
            <a:r>
              <a:rPr lang="ru-RU" b="1" dirty="0" smtClean="0">
                <a:solidFill>
                  <a:srgbClr val="FF9999"/>
                </a:solidFill>
              </a:rPr>
              <a:t>Ответ</a:t>
            </a:r>
            <a:r>
              <a:rPr lang="ru-RU" b="1" dirty="0">
                <a:solidFill>
                  <a:srgbClr val="FF9999"/>
                </a:solidFill>
              </a:rPr>
              <a:t>: Изменяется цвет дров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827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6294" cy="68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8427" y="1987620"/>
            <a:ext cx="127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2091" y="4609521"/>
            <a:ext cx="127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5765" y="1063890"/>
            <a:ext cx="127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2868" y="4534877"/>
            <a:ext cx="127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7203" y="2099587"/>
            <a:ext cx="127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2524" y="3741775"/>
            <a:ext cx="127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0108" y="3968820"/>
            <a:ext cx="127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21698" y="2481943"/>
            <a:ext cx="2827175" cy="23139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2"/>
          </p:cNvCxnSpPr>
          <p:nvPr/>
        </p:nvCxnSpPr>
        <p:spPr>
          <a:xfrm flipH="1" flipV="1">
            <a:off x="5242025" y="1987220"/>
            <a:ext cx="916179" cy="280871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</p:cNvCxnSpPr>
          <p:nvPr/>
        </p:nvCxnSpPr>
        <p:spPr>
          <a:xfrm flipH="1">
            <a:off x="3918857" y="1987220"/>
            <a:ext cx="1323168" cy="27620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909527" y="2733869"/>
            <a:ext cx="2855167" cy="20247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041780" y="2733869"/>
            <a:ext cx="3732244" cy="14928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23118" y="4236098"/>
            <a:ext cx="4450702" cy="22393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293706" y="2472612"/>
            <a:ext cx="4170784" cy="196875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8" y="876923"/>
            <a:ext cx="8379724" cy="4077213"/>
          </a:xfrm>
        </p:spPr>
        <p:txBody>
          <a:bodyPr/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Явления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7" y="1058552"/>
            <a:ext cx="10703859" cy="129091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Явления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-это изменения, происходящие с телами и веществами в окружающем нас  мире. </a:t>
            </a:r>
          </a:p>
        </p:txBody>
      </p:sp>
    </p:spTree>
    <p:extLst>
      <p:ext uri="{BB962C8B-B14F-4D97-AF65-F5344CB8AC3E}">
        <p14:creationId xmlns:p14="http://schemas.microsoft.com/office/powerpoint/2010/main" xmlns="" val="30439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Какие явления происходят вокруг нас?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3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23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Явления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684" y="2257856"/>
            <a:ext cx="4853541" cy="497886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При котором могут изменяться размеры, форма тел или агрегатное состояние, но состав остается постоянным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 вещество →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идкость (плавление)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 – газ (испарение)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Газ-твердое вещество (конденсация)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Жидкость-твердое вещество (отвердевание)</a:t>
            </a:r>
          </a:p>
          <a:p>
            <a:pPr marL="0" indent="0">
              <a:buNone/>
            </a:pP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70641" y="2239004"/>
            <a:ext cx="5163670" cy="4978867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При котором из одних веществ образуются совсем другие вещества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Признаки: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● Изменение  запаха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● Изменение цвета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● Выделение теплоты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Выделение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Выделение газа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1695" y="1448727"/>
            <a:ext cx="4853541" cy="493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Физические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970641" y="1388940"/>
            <a:ext cx="5301598" cy="116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Химические (химические реакции)</a:t>
            </a:r>
          </a:p>
        </p:txBody>
      </p:sp>
    </p:spTree>
    <p:extLst>
      <p:ext uri="{BB962C8B-B14F-4D97-AF65-F5344CB8AC3E}">
        <p14:creationId xmlns:p14="http://schemas.microsoft.com/office/powerpoint/2010/main" xmlns="" val="26179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448" y="386737"/>
            <a:ext cx="5088763" cy="58252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Физические явления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83022" y="414169"/>
            <a:ext cx="6199697" cy="6282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Химические явления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783" y="4555416"/>
            <a:ext cx="2183959" cy="1581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058" y="4502659"/>
            <a:ext cx="2304660" cy="1845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64090" y="4497056"/>
            <a:ext cx="2357409" cy="2248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402" y="4547110"/>
            <a:ext cx="2269663" cy="1997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463" y="4528155"/>
            <a:ext cx="2421553" cy="1766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112" y="4506853"/>
            <a:ext cx="2431839" cy="1716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7481" y="4511128"/>
            <a:ext cx="2570448" cy="15071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8289" y="4481559"/>
            <a:ext cx="2565748" cy="14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1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114E-6 4.07407E-6 L -0.32674 -0.50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14E-6 1.11111E-6 L 0.40471 -0.50463 " pathEditMode="relative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848E-6 -4.81481E-6 L -0.10635 -0.488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564E-6 1.11111E-6 L -0.33676 -0.174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78E-6 1.85185E-6 L 0.19292 -0.510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171E-6 -2.22222E-6 L 0.41252 -0.2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195E-7 -3.12514E-6 L -0.12073 -0.174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104E-6 -2.86838E-7 L 0.19888 -0.230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Практическая работа: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«Физические и химические явления»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64024"/>
            <a:ext cx="10541841" cy="498437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 безопасности: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опыты лишь с теми веществами, которые указаны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маршрутном листе.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Строго выполнять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 предосторожности.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пробовать вещества на вкус.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передавать склянки с реактивами с одной парты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другую.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Спиртовка зажигается спичкой. После завершения нагревания спиртовку гасят, закрыв ее колпачком. </a:t>
            </a: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склянки закрывайте теми же крышками и пробками, какими они были закрыты изначально.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Закончив работу, приведите рабочее место в порядок.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362" t="32353" r="15638" b="13138"/>
          <a:stretch/>
        </p:blipFill>
        <p:spPr>
          <a:xfrm>
            <a:off x="10399593" y="0"/>
            <a:ext cx="1792407" cy="2093652"/>
          </a:xfrm>
          <a:prstGeom prst="rect">
            <a:avLst/>
          </a:prstGeom>
        </p:spPr>
      </p:pic>
      <p:sp>
        <p:nvSpPr>
          <p:cNvPr id="5" name="5-конечная звезда 4">
            <a:hlinkClick r:id="rId3" action="ppaction://hlinkfile"/>
          </p:cNvPr>
          <p:cNvSpPr/>
          <p:nvPr/>
        </p:nvSpPr>
        <p:spPr>
          <a:xfrm>
            <a:off x="254524" y="5467546"/>
            <a:ext cx="605285" cy="443060"/>
          </a:xfrm>
          <a:prstGeom prst="star5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7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4" y="164313"/>
            <a:ext cx="9040900" cy="98263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Задание ВПР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Физические и химические явления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24" y="1062027"/>
            <a:ext cx="11371384" cy="54926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2.1. (1 балл) Превращение </a:t>
            </a:r>
            <a:r>
              <a:rPr lang="ru-RU" dirty="0"/>
              <a:t>одних веществ в другие называется химической реакцией. Из представленных ниже рисунков выберите тот, на котором изображено протекание химической реакции. Объясните сделанный вами выбор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9999"/>
                </a:solidFill>
              </a:rPr>
              <a:t>Решение</a:t>
            </a:r>
            <a:r>
              <a:rPr lang="ru-RU" b="1" dirty="0" smtClean="0">
                <a:solidFill>
                  <a:srgbClr val="FF9999"/>
                </a:solidFill>
              </a:rPr>
              <a:t>: протекание химической реакции изображено на рисунке 2, потому что при </a:t>
            </a:r>
            <a:r>
              <a:rPr lang="ru-RU" b="1" dirty="0" smtClean="0">
                <a:solidFill>
                  <a:srgbClr val="FF9999"/>
                </a:solidFill>
              </a:rPr>
              <a:t>приг</a:t>
            </a:r>
            <a:r>
              <a:rPr lang="ru-RU" b="1" dirty="0" smtClean="0">
                <a:solidFill>
                  <a:srgbClr val="FF9999"/>
                </a:solidFill>
              </a:rPr>
              <a:t>отовлении</a:t>
            </a:r>
            <a:r>
              <a:rPr lang="ru-RU" b="1" dirty="0" smtClean="0">
                <a:solidFill>
                  <a:srgbClr val="FF9999"/>
                </a:solidFill>
              </a:rPr>
              <a:t> </a:t>
            </a:r>
            <a:r>
              <a:rPr lang="ru-RU" b="1" dirty="0" smtClean="0">
                <a:solidFill>
                  <a:srgbClr val="FF9999"/>
                </a:solidFill>
              </a:rPr>
              <a:t>пищи образуются новые химические вещества</a:t>
            </a:r>
            <a:r>
              <a:rPr lang="ru-RU" dirty="0" smtClean="0">
                <a:solidFill>
                  <a:srgbClr val="FF9999"/>
                </a:solidFill>
              </a:rPr>
              <a:t>. </a:t>
            </a:r>
          </a:p>
          <a:p>
            <a:r>
              <a:rPr lang="ru-RU" dirty="0" smtClean="0"/>
              <a:t>2.2. (1 балл) Укажите один ЛЮБОЙ </a:t>
            </a:r>
            <a:r>
              <a:rPr lang="ru-RU" dirty="0" smtClean="0"/>
              <a:t>один приз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нак</a:t>
            </a:r>
            <a:r>
              <a:rPr lang="ru-RU" dirty="0" smtClean="0"/>
              <a:t> </a:t>
            </a:r>
            <a:r>
              <a:rPr lang="ru-RU" dirty="0" smtClean="0"/>
              <a:t>протекания этой реакции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9999"/>
                </a:solidFill>
              </a:rPr>
              <a:t>Ответ: изменение цвета (запаха)</a:t>
            </a:r>
            <a:endParaRPr lang="ru-RU" b="1" dirty="0">
              <a:solidFill>
                <a:srgbClr val="FF99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00" y="1925241"/>
            <a:ext cx="9453968" cy="29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5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838</TotalTime>
  <Words>293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18.10.2023</vt:lpstr>
      <vt:lpstr>Слайд 2</vt:lpstr>
      <vt:lpstr> Явления</vt:lpstr>
      <vt:lpstr>Слайд 4</vt:lpstr>
      <vt:lpstr>Какие явления происходят вокруг нас?</vt:lpstr>
      <vt:lpstr>Явления </vt:lpstr>
      <vt:lpstr>Слайд 7</vt:lpstr>
      <vt:lpstr>Практическая работа:  «Физические и химические явления»</vt:lpstr>
      <vt:lpstr>Задание ВПР  Физические и химические явления</vt:lpstr>
      <vt:lpstr>Слайд 10</vt:lpstr>
      <vt:lpstr>Спасибо за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</cp:lastModifiedBy>
  <cp:revision>42</cp:revision>
  <dcterms:created xsi:type="dcterms:W3CDTF">2023-10-11T06:13:25Z</dcterms:created>
  <dcterms:modified xsi:type="dcterms:W3CDTF">2023-10-16T08:34:24Z</dcterms:modified>
</cp:coreProperties>
</file>