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20" r:id="rId2"/>
    <p:sldId id="257" r:id="rId3"/>
    <p:sldId id="269" r:id="rId4"/>
    <p:sldId id="321" r:id="rId5"/>
    <p:sldId id="281" r:id="rId6"/>
    <p:sldId id="283" r:id="rId7"/>
    <p:sldId id="282" r:id="rId8"/>
    <p:sldId id="284" r:id="rId9"/>
    <p:sldId id="309" r:id="rId10"/>
    <p:sldId id="261" r:id="rId11"/>
    <p:sldId id="314" r:id="rId12"/>
    <p:sldId id="270" r:id="rId13"/>
    <p:sldId id="275" r:id="rId14"/>
    <p:sldId id="271" r:id="rId15"/>
    <p:sldId id="274" r:id="rId16"/>
    <p:sldId id="279" r:id="rId17"/>
    <p:sldId id="278" r:id="rId18"/>
    <p:sldId id="260" r:id="rId19"/>
    <p:sldId id="285" r:id="rId20"/>
    <p:sldId id="286" r:id="rId21"/>
    <p:sldId id="306" r:id="rId22"/>
    <p:sldId id="288" r:id="rId23"/>
    <p:sldId id="267" r:id="rId24"/>
    <p:sldId id="265" r:id="rId25"/>
    <p:sldId id="266" r:id="rId26"/>
    <p:sldId id="290" r:id="rId27"/>
    <p:sldId id="292" r:id="rId28"/>
    <p:sldId id="268" r:id="rId29"/>
    <p:sldId id="291" r:id="rId30"/>
    <p:sldId id="297" r:id="rId31"/>
    <p:sldId id="301" r:id="rId32"/>
    <p:sldId id="300" r:id="rId33"/>
    <p:sldId id="298" r:id="rId34"/>
    <p:sldId id="299" r:id="rId35"/>
    <p:sldId id="303" r:id="rId36"/>
    <p:sldId id="307" r:id="rId37"/>
    <p:sldId id="305" r:id="rId38"/>
    <p:sldId id="264" r:id="rId39"/>
    <p:sldId id="294" r:id="rId40"/>
    <p:sldId id="263" r:id="rId41"/>
    <p:sldId id="310" r:id="rId42"/>
    <p:sldId id="311" r:id="rId43"/>
    <p:sldId id="316" r:id="rId44"/>
    <p:sldId id="317" r:id="rId45"/>
    <p:sldId id="312" r:id="rId46"/>
    <p:sldId id="313" r:id="rId47"/>
    <p:sldId id="304" r:id="rId48"/>
    <p:sldId id="289" r:id="rId49"/>
    <p:sldId id="302" r:id="rId50"/>
    <p:sldId id="308" r:id="rId51"/>
    <p:sldId id="315" r:id="rId52"/>
    <p:sldId id="318" r:id="rId53"/>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ru-RU" smtClean="0"/>
              <a:t>Образец заголовка</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en-US" dirty="0"/>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2513402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ru-RU" smtClean="0"/>
              <a:t>Образец заголовка</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3246455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278321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Date Placeholder 4"/>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6" name="Footer Placeholder 5"/>
          <p:cNvSpPr>
            <a:spLocks noGrp="1"/>
          </p:cNvSpPr>
          <p:nvPr>
            <p:ph type="ftr" sz="quarter" idx="11"/>
          </p:nvPr>
        </p:nvSpPr>
        <p:spPr/>
        <p:txBody>
          <a:bodyPr/>
          <a:lstStyle/>
          <a:p>
            <a:endParaRPr lang="ru-RU">
              <a:solidFill>
                <a:prstClr val="black">
                  <a:tint val="75000"/>
                </a:prstClr>
              </a:solidFill>
            </a:endParaRPr>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4232237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u-RU" smtClean="0"/>
              <a:t>Образец заголовка</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7" name="Date Placeholder 6"/>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8" name="Footer Placeholder 7"/>
          <p:cNvSpPr>
            <a:spLocks noGrp="1"/>
          </p:cNvSpPr>
          <p:nvPr>
            <p:ph type="ftr" sz="quarter" idx="11"/>
          </p:nvPr>
        </p:nvSpPr>
        <p:spPr/>
        <p:txBody>
          <a:bodyPr/>
          <a:lstStyle/>
          <a:p>
            <a:endParaRPr lang="ru-RU">
              <a:solidFill>
                <a:prstClr val="black">
                  <a:tint val="75000"/>
                </a:prstClr>
              </a:solidFill>
            </a:endParaRPr>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2035149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ru-RU" smtClean="0"/>
              <a:t>Образец заголовка</a:t>
            </a:r>
            <a:endParaRPr lang="en-US" dirty="0"/>
          </a:p>
        </p:txBody>
      </p:sp>
      <p:sp>
        <p:nvSpPr>
          <p:cNvPr id="3" name="Date Placeholder 2"/>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4" name="Footer Placeholder 3"/>
          <p:cNvSpPr>
            <a:spLocks noGrp="1"/>
          </p:cNvSpPr>
          <p:nvPr>
            <p:ph type="ftr" sz="quarter" idx="11"/>
          </p:nvPr>
        </p:nvSpPr>
        <p:spPr/>
        <p:txBody>
          <a:bodyPr/>
          <a:lstStyle/>
          <a:p>
            <a:endParaRPr lang="ru-RU">
              <a:solidFill>
                <a:prstClr val="black">
                  <a:tint val="75000"/>
                </a:prstClr>
              </a:solidFill>
            </a:endParaRPr>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412551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3" name="Footer Placeholder 2"/>
          <p:cNvSpPr>
            <a:spLocks noGrp="1"/>
          </p:cNvSpPr>
          <p:nvPr>
            <p:ph type="ftr" sz="quarter" idx="11"/>
          </p:nvPr>
        </p:nvSpPr>
        <p:spPr/>
        <p:txBody>
          <a:bodyPr/>
          <a:lstStyle/>
          <a:p>
            <a:endParaRPr lang="ru-RU">
              <a:solidFill>
                <a:prstClr val="black">
                  <a:tint val="75000"/>
                </a:prstClr>
              </a:solidFill>
            </a:endParaRPr>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2260291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ru-RU" smtClean="0"/>
              <a:t>Образец заголовка</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Date Placeholder 4"/>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6" name="Footer Placeholder 5"/>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1216092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smtClean="0"/>
              <a:t>Вставка рисунка</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5" name="Date Placeholder 4"/>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6" name="Footer Placeholder 5"/>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447947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417729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ru-RU" smtClean="0"/>
              <a:t>Образец заголовка</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792269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ru-RU" smtClean="0"/>
              <a:t>Образец заголовка</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smtClean="0"/>
              <a:t>Образец текста</a:t>
            </a:r>
          </a:p>
        </p:txBody>
      </p:sp>
      <p:sp>
        <p:nvSpPr>
          <p:cNvPr id="5" name="Date Placeholder 4"/>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6" name="Footer Placeholder 5"/>
          <p:cNvSpPr>
            <a:spLocks noGrp="1"/>
          </p:cNvSpPr>
          <p:nvPr>
            <p:ph type="ftr" sz="quarter" idx="11"/>
          </p:nvPr>
        </p:nvSpPr>
        <p:spPr/>
        <p:txBody>
          <a:bodyPr/>
          <a:lstStyle/>
          <a:p>
            <a:endParaRPr lang="ru-RU">
              <a:solidFill>
                <a:prstClr val="black">
                  <a:tint val="75000"/>
                </a:prstClr>
              </a:solidFill>
            </a:endParaRPr>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4215880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Цитата карточки имени">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ru-RU" smtClean="0"/>
              <a:t>Образец заголовка</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smtClean="0"/>
              <a:t>Образец текста</a:t>
            </a:r>
          </a:p>
        </p:txBody>
      </p:sp>
      <p:sp>
        <p:nvSpPr>
          <p:cNvPr id="5" name="Date Placeholder 4"/>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6" name="Footer Placeholder 5"/>
          <p:cNvSpPr>
            <a:spLocks noGrp="1"/>
          </p:cNvSpPr>
          <p:nvPr>
            <p:ph type="ftr" sz="quarter" idx="11"/>
          </p:nvPr>
        </p:nvSpPr>
        <p:spPr/>
        <p:txBody>
          <a:bodyPr/>
          <a:lstStyle/>
          <a:p>
            <a:endParaRPr lang="ru-RU">
              <a:solidFill>
                <a:prstClr val="black">
                  <a:tint val="75000"/>
                </a:prstClr>
              </a:solidFill>
            </a:endParaRPr>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11467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Истина или ложь">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ru-RU" smtClean="0"/>
              <a:t>Образец заголовка</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smtClean="0"/>
              <a:t>Образец текста</a:t>
            </a:r>
          </a:p>
        </p:txBody>
      </p:sp>
      <p:sp>
        <p:nvSpPr>
          <p:cNvPr id="5" name="Date Placeholder 4"/>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6" name="Footer Placeholder 5"/>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1736280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Vertical Text Placeholder 2"/>
          <p:cNvSpPr>
            <a:spLocks noGrp="1"/>
          </p:cNvSpPr>
          <p:nvPr>
            <p:ph type="body" orient="vert" idx="1"/>
          </p:nvPr>
        </p:nvSpPr>
        <p:spPr/>
        <p:txBody>
          <a:bodyPr vert="eaVert" ancho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15098729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11"/>
          </p:nvPr>
        </p:nvSpPr>
        <p:spPr/>
        <p:txBody>
          <a:bodyPr/>
          <a:lstStyle/>
          <a:p>
            <a:endParaRPr lang="ru-RU">
              <a:solidFill>
                <a:prstClr val="black">
                  <a:tint val="75000"/>
                </a:prstClr>
              </a:solidFill>
            </a:endParaRPr>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1360020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ru-RU" smtClean="0"/>
              <a:t>Образец заголовка</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0E153278-2767-4ADF-88C6-104D8654A862}" type="datetimeFigureOut">
              <a:rPr lang="ru-RU" smtClean="0">
                <a:solidFill>
                  <a:prstClr val="black">
                    <a:tint val="75000"/>
                  </a:prstClr>
                </a:solidFill>
              </a:rPr>
              <a:pPr/>
              <a:t>09.03.2024</a:t>
            </a:fld>
            <a:endParaRPr lang="ru-RU">
              <a:solidFill>
                <a:prstClr val="black">
                  <a:tint val="75000"/>
                </a:prstClr>
              </a:solidFill>
            </a:endParaRPr>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ru-RU">
              <a:solidFill>
                <a:prstClr val="black">
                  <a:tint val="75000"/>
                </a:prstClr>
              </a:solidFill>
            </a:endParaRPr>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89B33265-85BF-40AD-8417-FF7D913482AC}" type="slidenum">
              <a:rPr lang="ru-RU" smtClean="0">
                <a:solidFill>
                  <a:prstClr val="black">
                    <a:tint val="75000"/>
                  </a:prstClr>
                </a:solidFill>
              </a:rPr>
              <a:pPr/>
              <a:t>‹#›</a:t>
            </a:fld>
            <a:endParaRPr lang="ru-RU">
              <a:solidFill>
                <a:prstClr val="black">
                  <a:tint val="75000"/>
                </a:prstClr>
              </a:solidFill>
            </a:endParaRPr>
          </a:p>
        </p:txBody>
      </p:sp>
    </p:spTree>
    <p:extLst>
      <p:ext uri="{BB962C8B-B14F-4D97-AF65-F5344CB8AC3E}">
        <p14:creationId xmlns:p14="http://schemas.microsoft.com/office/powerpoint/2010/main" val="29003396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 Id="rId5" Type="http://schemas.openxmlformats.org/officeDocument/2006/relationships/image" Target="../media/image71.png"/><Relationship Id="rId4" Type="http://schemas.openxmlformats.org/officeDocument/2006/relationships/image" Target="../media/image70.png"/></Relationships>
</file>

<file path=ppt/slides/_rels/slide3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3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3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3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 Id="rId5" Type="http://schemas.openxmlformats.org/officeDocument/2006/relationships/image" Target="../media/image87.png"/><Relationship Id="rId4" Type="http://schemas.openxmlformats.org/officeDocument/2006/relationships/image" Target="../media/image86.png"/></Relationships>
</file>

<file path=ppt/slides/_rels/slide3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 Id="rId5" Type="http://schemas.openxmlformats.org/officeDocument/2006/relationships/image" Target="../media/image91.jpeg"/><Relationship Id="rId4" Type="http://schemas.openxmlformats.org/officeDocument/2006/relationships/image" Target="../media/image90.png"/></Relationships>
</file>

<file path=ppt/slides/_rels/slide40.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2.xml"/><Relationship Id="rId4" Type="http://schemas.openxmlformats.org/officeDocument/2006/relationships/image" Target="../media/image101.jpeg"/></Relationships>
</file>

<file path=ppt/slides/_rels/slide45.xml.rels><?xml version="1.0" encoding="UTF-8" standalone="yes"?>
<Relationships xmlns="http://schemas.openxmlformats.org/package/2006/relationships"><Relationship Id="rId3" Type="http://schemas.openxmlformats.org/officeDocument/2006/relationships/image" Target="../media/image103.png"/><Relationship Id="rId7" Type="http://schemas.openxmlformats.org/officeDocument/2006/relationships/image" Target="../media/image107.jpeg"/><Relationship Id="rId2" Type="http://schemas.openxmlformats.org/officeDocument/2006/relationships/image" Target="../media/image102.png"/><Relationship Id="rId1" Type="http://schemas.openxmlformats.org/officeDocument/2006/relationships/slideLayout" Target="../slideLayouts/slideLayout2.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4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jpeg"/></Relationships>
</file>

<file path=ppt/slides/_rels/slide48.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2.xml"/><Relationship Id="rId6" Type="http://schemas.openxmlformats.org/officeDocument/2006/relationships/image" Target="../media/image121.png"/><Relationship Id="rId5" Type="http://schemas.openxmlformats.org/officeDocument/2006/relationships/image" Target="../media/image120.jpeg"/><Relationship Id="rId4" Type="http://schemas.openxmlformats.org/officeDocument/2006/relationships/image" Target="../media/image119.png"/></Relationships>
</file>

<file path=ppt/slides/_rels/slide51.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png"/><Relationship Id="rId1" Type="http://schemas.openxmlformats.org/officeDocument/2006/relationships/slideLayout" Target="../slideLayouts/slideLayout2.xml"/><Relationship Id="rId6" Type="http://schemas.openxmlformats.org/officeDocument/2006/relationships/image" Target="../media/image127.jpeg"/><Relationship Id="rId5" Type="http://schemas.openxmlformats.org/officeDocument/2006/relationships/image" Target="../media/image126.png"/><Relationship Id="rId4" Type="http://schemas.openxmlformats.org/officeDocument/2006/relationships/image" Target="../media/image1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4932039" y="0"/>
            <a:ext cx="4158309" cy="6858000"/>
          </a:xfrm>
        </p:spPr>
        <p:txBody>
          <a:bodyPr anchor="t">
            <a:normAutofit/>
          </a:bodyPr>
          <a:lstStyle/>
          <a:p>
            <a:pPr algn="r"/>
            <a:r>
              <a:rPr lang="ru-RU" sz="3600" dirty="0" smtClean="0">
                <a:solidFill>
                  <a:srgbClr val="FF0000"/>
                </a:solidFill>
                <a:latin typeface="Gabriola" panose="04040605051002020D02" pitchFamily="82" charset="0"/>
                <a:ea typeface="Calibri" panose="020F0502020204030204" pitchFamily="34" charset="0"/>
              </a:rPr>
              <a:t>«Слово о полку Игореве»</a:t>
            </a:r>
            <a:br>
              <a:rPr lang="ru-RU" sz="3600" dirty="0" smtClean="0">
                <a:solidFill>
                  <a:srgbClr val="FF0000"/>
                </a:solidFill>
                <a:latin typeface="Gabriola" panose="04040605051002020D02" pitchFamily="82" charset="0"/>
                <a:ea typeface="Calibri" panose="020F0502020204030204" pitchFamily="34" charset="0"/>
              </a:rPr>
            </a:br>
            <a:r>
              <a:rPr lang="ru-RU" sz="2400" dirty="0" smtClean="0">
                <a:solidFill>
                  <a:srgbClr val="0070C0"/>
                </a:solidFill>
                <a:latin typeface="Gabriola" panose="04040605051002020D02" pitchFamily="82" charset="0"/>
                <a:ea typeface="Calibri" panose="020F0502020204030204" pitchFamily="34" charset="0"/>
              </a:rPr>
              <a:t>Автор презентации: </a:t>
            </a:r>
            <a:r>
              <a:rPr lang="ru-RU" sz="2400" dirty="0">
                <a:solidFill>
                  <a:srgbClr val="002060"/>
                </a:solidFill>
                <a:latin typeface="Gabriola" panose="04040605051002020D02" pitchFamily="82" charset="0"/>
                <a:ea typeface="Calibri" panose="020F0502020204030204" pitchFamily="34" charset="0"/>
              </a:rPr>
              <a:t>Ципровская Надежда Анатольевна,</a:t>
            </a:r>
            <a:br>
              <a:rPr lang="ru-RU" sz="2400" dirty="0">
                <a:solidFill>
                  <a:srgbClr val="002060"/>
                </a:solidFill>
                <a:latin typeface="Gabriola" panose="04040605051002020D02" pitchFamily="82" charset="0"/>
                <a:ea typeface="Calibri" panose="020F0502020204030204" pitchFamily="34" charset="0"/>
              </a:rPr>
            </a:br>
            <a:r>
              <a:rPr lang="ru-RU" sz="2400" dirty="0">
                <a:solidFill>
                  <a:srgbClr val="002060"/>
                </a:solidFill>
                <a:latin typeface="Gabriola" panose="04040605051002020D02" pitchFamily="82" charset="0"/>
                <a:ea typeface="Calibri" panose="020F0502020204030204" pitchFamily="34" charset="0"/>
              </a:rPr>
              <a:t>учитель русского языка и литературы.</a:t>
            </a:r>
            <a:br>
              <a:rPr lang="ru-RU" sz="2400" dirty="0">
                <a:solidFill>
                  <a:srgbClr val="002060"/>
                </a:solidFill>
                <a:latin typeface="Gabriola" panose="04040605051002020D02" pitchFamily="82" charset="0"/>
                <a:ea typeface="Calibri" panose="020F0502020204030204" pitchFamily="34" charset="0"/>
              </a:rPr>
            </a:br>
            <a:r>
              <a:rPr lang="ru-RU" sz="2400" dirty="0">
                <a:solidFill>
                  <a:srgbClr val="002060"/>
                </a:solidFill>
                <a:latin typeface="Gabriola" panose="04040605051002020D02" pitchFamily="82" charset="0"/>
                <a:ea typeface="Calibri" panose="020F0502020204030204" pitchFamily="34" charset="0"/>
              </a:rPr>
              <a:t>Высшая категория.</a:t>
            </a:r>
            <a:br>
              <a:rPr lang="ru-RU" sz="2400" dirty="0">
                <a:solidFill>
                  <a:srgbClr val="002060"/>
                </a:solidFill>
                <a:latin typeface="Gabriola" panose="04040605051002020D02" pitchFamily="82" charset="0"/>
                <a:ea typeface="Calibri" panose="020F0502020204030204" pitchFamily="34" charset="0"/>
              </a:rPr>
            </a:br>
            <a:r>
              <a:rPr lang="ru-RU" sz="2400" dirty="0">
                <a:solidFill>
                  <a:srgbClr val="0070C0"/>
                </a:solidFill>
                <a:latin typeface="Gabriola" panose="04040605051002020D02" pitchFamily="82" charset="0"/>
                <a:ea typeface="Calibri" panose="020F0502020204030204" pitchFamily="34" charset="0"/>
              </a:rPr>
              <a:t>Место выполнения работы: </a:t>
            </a:r>
            <a:r>
              <a:rPr lang="ru-RU" sz="2400" dirty="0">
                <a:solidFill>
                  <a:srgbClr val="002060"/>
                </a:solidFill>
                <a:latin typeface="Gabriola" panose="04040605051002020D02" pitchFamily="82" charset="0"/>
                <a:ea typeface="Calibri" panose="020F0502020204030204" pitchFamily="34" charset="0"/>
              </a:rPr>
              <a:t>МБОУ «Школа № 117»</a:t>
            </a:r>
            <a:br>
              <a:rPr lang="ru-RU" sz="2400" dirty="0">
                <a:solidFill>
                  <a:srgbClr val="002060"/>
                </a:solidFill>
                <a:latin typeface="Gabriola" panose="04040605051002020D02" pitchFamily="82" charset="0"/>
                <a:ea typeface="Calibri" panose="020F0502020204030204" pitchFamily="34" charset="0"/>
              </a:rPr>
            </a:br>
            <a:r>
              <a:rPr lang="ru-RU" sz="2400" dirty="0">
                <a:solidFill>
                  <a:srgbClr val="002060"/>
                </a:solidFill>
                <a:latin typeface="Gabriola" panose="04040605051002020D02" pitchFamily="82" charset="0"/>
                <a:ea typeface="Calibri" panose="020F0502020204030204" pitchFamily="34" charset="0"/>
              </a:rPr>
              <a:t>г. Нижнего Новгорода</a:t>
            </a:r>
            <a:r>
              <a:rPr lang="ru-RU" sz="2400" dirty="0" smtClean="0">
                <a:solidFill>
                  <a:srgbClr val="002060"/>
                </a:solidFill>
                <a:latin typeface="Gabriola" panose="04040605051002020D02" pitchFamily="82" charset="0"/>
                <a:ea typeface="Calibri" panose="020F0502020204030204" pitchFamily="34" charset="0"/>
              </a:rPr>
              <a:t>.</a:t>
            </a:r>
            <a:br>
              <a:rPr lang="ru-RU" sz="2400" dirty="0" smtClean="0">
                <a:solidFill>
                  <a:srgbClr val="002060"/>
                </a:solidFill>
                <a:latin typeface="Gabriola" panose="04040605051002020D02" pitchFamily="82" charset="0"/>
                <a:ea typeface="Calibri" panose="020F0502020204030204" pitchFamily="34" charset="0"/>
              </a:rPr>
            </a:br>
            <a:r>
              <a:rPr lang="ru-RU" sz="2400" dirty="0" smtClean="0">
                <a:solidFill>
                  <a:srgbClr val="0070C0"/>
                </a:solidFill>
                <a:latin typeface="Gabriola" panose="04040605051002020D02" pitchFamily="82" charset="0"/>
                <a:ea typeface="Calibri" panose="020F0502020204030204" pitchFamily="34" charset="0"/>
              </a:rPr>
              <a:t>+7 (904) 069 46 34</a:t>
            </a:r>
            <a:br>
              <a:rPr lang="ru-RU" sz="2400" dirty="0" smtClean="0">
                <a:solidFill>
                  <a:srgbClr val="0070C0"/>
                </a:solidFill>
                <a:latin typeface="Gabriola" panose="04040605051002020D02" pitchFamily="82" charset="0"/>
                <a:ea typeface="Calibri" panose="020F0502020204030204" pitchFamily="34" charset="0"/>
              </a:rPr>
            </a:br>
            <a:r>
              <a:rPr lang="en-US" sz="2400" dirty="0" smtClean="0">
                <a:solidFill>
                  <a:srgbClr val="0070C0"/>
                </a:solidFill>
                <a:latin typeface="Gabriola" panose="04040605051002020D02" pitchFamily="82" charset="0"/>
                <a:ea typeface="Calibri" panose="020F0502020204030204" pitchFamily="34" charset="0"/>
              </a:rPr>
              <a:t>tna2301@mail.ru</a:t>
            </a:r>
            <a:r>
              <a:rPr lang="ru-RU" sz="2400" dirty="0">
                <a:solidFill>
                  <a:srgbClr val="0070C0"/>
                </a:solidFill>
                <a:latin typeface="Gabriola" panose="04040605051002020D02" pitchFamily="82" charset="0"/>
                <a:ea typeface="Calibri" panose="020F0502020204030204" pitchFamily="34" charset="0"/>
              </a:rPr>
              <a:t/>
            </a:r>
            <a:br>
              <a:rPr lang="ru-RU" sz="2400" dirty="0">
                <a:solidFill>
                  <a:srgbClr val="0070C0"/>
                </a:solidFill>
                <a:latin typeface="Gabriola" panose="04040605051002020D02" pitchFamily="82" charset="0"/>
                <a:ea typeface="Calibri" panose="020F0502020204030204" pitchFamily="34" charset="0"/>
              </a:rPr>
            </a:br>
            <a:r>
              <a:rPr lang="ru-RU" sz="2400" dirty="0" smtClean="0">
                <a:solidFill>
                  <a:srgbClr val="002060"/>
                </a:solidFill>
                <a:latin typeface="Gabriola" panose="04040605051002020D02" pitchFamily="82" charset="0"/>
                <a:ea typeface="Calibri" panose="020F0502020204030204" pitchFamily="34" charset="0"/>
              </a:rPr>
              <a:t>202</a:t>
            </a:r>
            <a:r>
              <a:rPr lang="en-US" sz="2400" dirty="0" smtClean="0">
                <a:solidFill>
                  <a:srgbClr val="002060"/>
                </a:solidFill>
                <a:latin typeface="Gabriola" panose="04040605051002020D02" pitchFamily="82" charset="0"/>
                <a:ea typeface="Calibri" panose="020F0502020204030204" pitchFamily="34" charset="0"/>
              </a:rPr>
              <a:t>4</a:t>
            </a:r>
            <a:r>
              <a:rPr lang="ru-RU" sz="2400" dirty="0" smtClean="0">
                <a:solidFill>
                  <a:srgbClr val="002060"/>
                </a:solidFill>
                <a:latin typeface="Gabriola" panose="04040605051002020D02" pitchFamily="82" charset="0"/>
                <a:ea typeface="Calibri" panose="020F0502020204030204" pitchFamily="34" charset="0"/>
              </a:rPr>
              <a:t> </a:t>
            </a:r>
            <a:r>
              <a:rPr lang="ru-RU" sz="2400" dirty="0">
                <a:solidFill>
                  <a:srgbClr val="002060"/>
                </a:solidFill>
                <a:latin typeface="Gabriola" panose="04040605051002020D02" pitchFamily="82" charset="0"/>
                <a:ea typeface="Calibri" panose="020F0502020204030204" pitchFamily="34" charset="0"/>
              </a:rPr>
              <a:t>г</a:t>
            </a:r>
            <a:r>
              <a:rPr lang="ru-RU" sz="1800" dirty="0">
                <a:solidFill>
                  <a:srgbClr val="002060"/>
                </a:solidFill>
                <a:latin typeface="Gabriola" panose="04040605051002020D02" pitchFamily="82" charset="0"/>
                <a:ea typeface="Calibri" panose="020F0502020204030204" pitchFamily="34" charset="0"/>
              </a:rPr>
              <a:t>.</a:t>
            </a:r>
            <a:br>
              <a:rPr lang="ru-RU" sz="1800" dirty="0">
                <a:solidFill>
                  <a:srgbClr val="002060"/>
                </a:solidFill>
                <a:latin typeface="Gabriola" panose="04040605051002020D02" pitchFamily="82" charset="0"/>
                <a:ea typeface="Calibri" panose="020F0502020204030204" pitchFamily="34" charset="0"/>
              </a:rPr>
            </a:br>
            <a:endParaRPr lang="ru-RU" sz="1800" dirty="0">
              <a:solidFill>
                <a:srgbClr val="002060"/>
              </a:solidFill>
              <a:latin typeface="Gabriola" panose="04040605051002020D02" pitchFamily="82" charset="0"/>
            </a:endParaRPr>
          </a:p>
        </p:txBody>
      </p:sp>
      <p:pic>
        <p:nvPicPr>
          <p:cNvPr id="5" name="Рисунок 4"/>
          <p:cNvPicPr>
            <a:picLocks noChangeAspect="1"/>
          </p:cNvPicPr>
          <p:nvPr/>
        </p:nvPicPr>
        <p:blipFill>
          <a:blip r:embed="rId2"/>
          <a:stretch>
            <a:fillRect/>
          </a:stretch>
        </p:blipFill>
        <p:spPr>
          <a:xfrm>
            <a:off x="253583" y="111210"/>
            <a:ext cx="4759288" cy="6663002"/>
          </a:xfrm>
          <a:prstGeom prst="rect">
            <a:avLst/>
          </a:prstGeom>
          <a:ln>
            <a:noFill/>
          </a:ln>
          <a:effectLst>
            <a:outerShdw blurRad="292100" dist="139700" dir="2700000" algn="tl" rotWithShape="0">
              <a:srgbClr val="333333">
                <a:alpha val="65000"/>
              </a:srgbClr>
            </a:outerShdw>
          </a:effectLst>
        </p:spPr>
      </p:pic>
      <p:pic>
        <p:nvPicPr>
          <p:cNvPr id="6" name="Рисунок 5"/>
          <p:cNvPicPr>
            <a:picLocks noChangeAspect="1"/>
          </p:cNvPicPr>
          <p:nvPr/>
        </p:nvPicPr>
        <p:blipFill>
          <a:blip r:embed="rId3"/>
          <a:stretch>
            <a:fillRect/>
          </a:stretch>
        </p:blipFill>
        <p:spPr>
          <a:xfrm>
            <a:off x="4067944" y="4715624"/>
            <a:ext cx="4993804" cy="1997522"/>
          </a:xfrm>
          <a:prstGeom prst="rect">
            <a:avLst/>
          </a:prstGeom>
          <a:ln>
            <a:noFill/>
          </a:ln>
          <a:effectLst>
            <a:outerShdw blurRad="292100" dist="139700" dir="2700000" algn="tl" rotWithShape="0">
              <a:srgbClr val="333333">
                <a:alpha val="65000"/>
              </a:srgbClr>
            </a:outerShdw>
          </a:effectLst>
        </p:spPr>
      </p:pic>
      <p:pic>
        <p:nvPicPr>
          <p:cNvPr id="4" name="Рисунок 3"/>
          <p:cNvPicPr>
            <a:picLocks noChangeAspect="1"/>
          </p:cNvPicPr>
          <p:nvPr/>
        </p:nvPicPr>
        <p:blipFill>
          <a:blip r:embed="rId4"/>
          <a:stretch>
            <a:fillRect/>
          </a:stretch>
        </p:blipFill>
        <p:spPr>
          <a:xfrm>
            <a:off x="5220072" y="3232497"/>
            <a:ext cx="1801674" cy="135125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234420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648919" y="0"/>
            <a:ext cx="4499992" cy="4005064"/>
          </a:xfrm>
          <a:effectLst/>
        </p:spPr>
        <p:txBody>
          <a:bodyPr>
            <a:normAutofit/>
          </a:bodyPr>
          <a:lstStyle/>
          <a:p>
            <a:pPr algn="ctr">
              <a:buClr>
                <a:srgbClr val="C00000"/>
              </a:buClr>
            </a:pPr>
            <a:r>
              <a:rPr lang="ru-RU" sz="2800" dirty="0" smtClean="0">
                <a:solidFill>
                  <a:srgbClr val="FF0000"/>
                </a:solidFill>
                <a:latin typeface="Gabriola" panose="04040605051002020D02" pitchFamily="82" charset="0"/>
              </a:rPr>
              <a:t>«СЛОВО </a:t>
            </a:r>
            <a:r>
              <a:rPr lang="ru-RU" sz="2800" dirty="0" smtClean="0">
                <a:solidFill>
                  <a:srgbClr val="0070C0"/>
                </a:solidFill>
                <a:latin typeface="Gabriola" panose="04040605051002020D02" pitchFamily="82" charset="0"/>
              </a:rPr>
              <a:t>о  полку Игореве» - </a:t>
            </a:r>
            <a:r>
              <a:rPr lang="ru-RU" sz="3200" dirty="0" smtClean="0">
                <a:solidFill>
                  <a:srgbClr val="0070C0"/>
                </a:solidFill>
                <a:latin typeface="Gabriola" panose="04040605051002020D02" pitchFamily="82" charset="0"/>
              </a:rPr>
              <a:t/>
            </a:r>
            <a:br>
              <a:rPr lang="ru-RU" sz="3200" dirty="0" smtClean="0">
                <a:solidFill>
                  <a:srgbClr val="0070C0"/>
                </a:solidFill>
                <a:latin typeface="Gabriola" panose="04040605051002020D02" pitchFamily="82" charset="0"/>
              </a:rPr>
            </a:br>
            <a:r>
              <a:rPr lang="ru-RU" sz="3200" dirty="0" smtClean="0">
                <a:solidFill>
                  <a:srgbClr val="002060"/>
                </a:solidFill>
                <a:latin typeface="Gabriola" panose="04040605051002020D02" pitchFamily="82" charset="0"/>
              </a:rPr>
              <a:t>величайший памятник </a:t>
            </a:r>
            <a:r>
              <a:rPr lang="ru-RU" sz="3200" dirty="0" smtClean="0">
                <a:solidFill>
                  <a:srgbClr val="0070C0"/>
                </a:solidFill>
                <a:latin typeface="Gabriola" panose="04040605051002020D02" pitchFamily="82" charset="0"/>
              </a:rPr>
              <a:t>древнерусской</a:t>
            </a:r>
            <a:r>
              <a:rPr lang="ru-RU" sz="3200" dirty="0" smtClean="0">
                <a:solidFill>
                  <a:srgbClr val="002060"/>
                </a:solidFill>
                <a:latin typeface="Gabriola" panose="04040605051002020D02" pitchFamily="82" charset="0"/>
              </a:rPr>
              <a:t> литературы. </a:t>
            </a:r>
            <a:br>
              <a:rPr lang="ru-RU" sz="3200" dirty="0" smtClean="0">
                <a:solidFill>
                  <a:srgbClr val="002060"/>
                </a:solidFill>
                <a:latin typeface="Gabriola" panose="04040605051002020D02" pitchFamily="82" charset="0"/>
              </a:rPr>
            </a:br>
            <a:r>
              <a:rPr lang="ru-RU" sz="3200" dirty="0" smtClean="0">
                <a:solidFill>
                  <a:srgbClr val="FF0000"/>
                </a:solidFill>
                <a:latin typeface="Gabriola" panose="04040605051002020D02" pitchFamily="82" charset="0"/>
              </a:rPr>
              <a:t>Автор</a:t>
            </a:r>
            <a:r>
              <a:rPr lang="ru-RU" sz="3200" dirty="0" smtClean="0">
                <a:solidFill>
                  <a:srgbClr val="002060"/>
                </a:solidFill>
                <a:latin typeface="Gabriola" panose="04040605051002020D02" pitchFamily="82" charset="0"/>
              </a:rPr>
              <a:t> неизвестен.</a:t>
            </a:r>
            <a:br>
              <a:rPr lang="ru-RU" sz="3200" dirty="0" smtClean="0">
                <a:solidFill>
                  <a:srgbClr val="002060"/>
                </a:solidFill>
                <a:latin typeface="Gabriola" panose="04040605051002020D02" pitchFamily="82" charset="0"/>
              </a:rPr>
            </a:br>
            <a:r>
              <a:rPr lang="ru-RU" sz="3200" dirty="0" smtClean="0">
                <a:solidFill>
                  <a:srgbClr val="002060"/>
                </a:solidFill>
                <a:latin typeface="Gabriola" panose="04040605051002020D02" pitchFamily="82" charset="0"/>
              </a:rPr>
              <a:t>Написано не позднее </a:t>
            </a:r>
            <a:r>
              <a:rPr lang="ru-RU" sz="3200" dirty="0" smtClean="0">
                <a:solidFill>
                  <a:srgbClr val="0070C0"/>
                </a:solidFill>
                <a:latin typeface="Gabriola" panose="04040605051002020D02" pitchFamily="82" charset="0"/>
              </a:rPr>
              <a:t>1 сентября 1200</a:t>
            </a:r>
            <a:r>
              <a:rPr lang="ru-RU" sz="3200" dirty="0" smtClean="0">
                <a:solidFill>
                  <a:srgbClr val="002060"/>
                </a:solidFill>
                <a:latin typeface="Gabriola" panose="04040605051002020D02" pitchFamily="82" charset="0"/>
              </a:rPr>
              <a:t> года </a:t>
            </a:r>
            <a:br>
              <a:rPr lang="ru-RU" sz="3200" dirty="0" smtClean="0">
                <a:solidFill>
                  <a:srgbClr val="002060"/>
                </a:solidFill>
                <a:latin typeface="Gabriola" panose="04040605051002020D02" pitchFamily="82" charset="0"/>
              </a:rPr>
            </a:br>
            <a:r>
              <a:rPr lang="ru-RU" sz="3200" dirty="0" smtClean="0">
                <a:solidFill>
                  <a:srgbClr val="002060"/>
                </a:solidFill>
                <a:latin typeface="Gabriola" panose="04040605051002020D02" pitchFamily="82" charset="0"/>
              </a:rPr>
              <a:t>о событиях </a:t>
            </a:r>
            <a:r>
              <a:rPr lang="ru-RU" sz="3200" dirty="0" smtClean="0">
                <a:solidFill>
                  <a:srgbClr val="FF0000"/>
                </a:solidFill>
                <a:latin typeface="Gabriola" panose="04040605051002020D02" pitchFamily="82" charset="0"/>
              </a:rPr>
              <a:t>1185</a:t>
            </a:r>
            <a:r>
              <a:rPr lang="ru-RU" sz="3200" dirty="0" smtClean="0">
                <a:solidFill>
                  <a:srgbClr val="002060"/>
                </a:solidFill>
                <a:latin typeface="Gabriola" panose="04040605051002020D02" pitchFamily="82" charset="0"/>
              </a:rPr>
              <a:t> года.</a:t>
            </a:r>
            <a:br>
              <a:rPr lang="ru-RU" sz="3200" dirty="0" smtClean="0">
                <a:solidFill>
                  <a:srgbClr val="002060"/>
                </a:solidFill>
                <a:latin typeface="Gabriola" panose="04040605051002020D02" pitchFamily="82" charset="0"/>
              </a:rPr>
            </a:br>
            <a:endParaRPr lang="ru-RU" sz="2800" dirty="0">
              <a:solidFill>
                <a:srgbClr val="002060"/>
              </a:solidFill>
            </a:endParaRPr>
          </a:p>
        </p:txBody>
      </p:sp>
      <p:pic>
        <p:nvPicPr>
          <p:cNvPr id="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99392"/>
            <a:ext cx="4913313" cy="7231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9167" y="3429000"/>
            <a:ext cx="4402716" cy="33458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93948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850335"/>
          </a:xfrm>
          <a:effectLst/>
        </p:spPr>
        <p:txBody>
          <a:bodyPr>
            <a:normAutofit/>
          </a:bodyPr>
          <a:lstStyle/>
          <a:p>
            <a:pPr>
              <a:buClr>
                <a:srgbClr val="C00000"/>
              </a:buClr>
            </a:pPr>
            <a:r>
              <a:rPr lang="ru-RU" sz="3200" dirty="0" smtClean="0">
                <a:solidFill>
                  <a:srgbClr val="FF0000"/>
                </a:solidFill>
                <a:latin typeface="Gabriola" panose="04040605051002020D02" pitchFamily="82" charset="0"/>
              </a:rPr>
              <a:t>Авторский вопрос.</a:t>
            </a:r>
            <a:br>
              <a:rPr lang="ru-RU" sz="3200" dirty="0" smtClean="0">
                <a:solidFill>
                  <a:srgbClr val="FF0000"/>
                </a:solidFill>
                <a:latin typeface="Gabriola" panose="04040605051002020D02" pitchFamily="82" charset="0"/>
              </a:rPr>
            </a:br>
            <a:r>
              <a:rPr lang="ru-RU" sz="2400" dirty="0" smtClean="0">
                <a:solidFill>
                  <a:srgbClr val="0070C0"/>
                </a:solidFill>
                <a:latin typeface="Gabriola" panose="04040605051002020D02" pitchFamily="82" charset="0"/>
              </a:rPr>
              <a:t>Автор «Слова о полку Игореве» – это Пушкин Х</a:t>
            </a:r>
            <a:r>
              <a:rPr lang="en-US" sz="2400" dirty="0" smtClean="0">
                <a:solidFill>
                  <a:srgbClr val="0070C0"/>
                </a:solidFill>
                <a:latin typeface="Gabriola" panose="04040605051002020D02" pitchFamily="82" charset="0"/>
              </a:rPr>
              <a:t>II</a:t>
            </a:r>
            <a:r>
              <a:rPr lang="ru-RU" sz="2400" dirty="0" smtClean="0">
                <a:solidFill>
                  <a:srgbClr val="0070C0"/>
                </a:solidFill>
                <a:latin typeface="Gabriola" panose="04040605051002020D02" pitchFamily="82" charset="0"/>
              </a:rPr>
              <a:t> столетия. </a:t>
            </a:r>
            <a:r>
              <a:rPr lang="ru-RU" sz="2400" dirty="0" smtClean="0">
                <a:solidFill>
                  <a:srgbClr val="002060"/>
                </a:solidFill>
                <a:latin typeface="Gabriola" panose="04040605051002020D02" pitchFamily="82" charset="0"/>
              </a:rPr>
              <a:t>(Рыбаков Б. )</a:t>
            </a:r>
            <a:br>
              <a:rPr lang="ru-RU" sz="2400" dirty="0" smtClean="0">
                <a:solidFill>
                  <a:srgbClr val="002060"/>
                </a:solidFill>
                <a:latin typeface="Gabriola" panose="04040605051002020D02" pitchFamily="82" charset="0"/>
              </a:rPr>
            </a:br>
            <a:r>
              <a:rPr lang="ru-RU" sz="2400" dirty="0" smtClean="0">
                <a:solidFill>
                  <a:srgbClr val="FF0000"/>
                </a:solidFill>
                <a:latin typeface="Gabriola" panose="04040605051002020D02" pitchFamily="82" charset="0"/>
              </a:rPr>
              <a:t>1</a:t>
            </a:r>
            <a:r>
              <a:rPr lang="ru-RU" sz="2400" dirty="0">
                <a:solidFill>
                  <a:srgbClr val="FF0000"/>
                </a:solidFill>
                <a:latin typeface="Gabriola" panose="04040605051002020D02" pitchFamily="82" charset="0"/>
              </a:rPr>
              <a:t>. </a:t>
            </a:r>
            <a:r>
              <a:rPr lang="ru-RU" sz="2400" dirty="0" smtClean="0">
                <a:solidFill>
                  <a:srgbClr val="FF0000"/>
                </a:solidFill>
                <a:latin typeface="Gabriola" panose="04040605051002020D02" pitchFamily="82" charset="0"/>
              </a:rPr>
              <a:t>Прекрасно </a:t>
            </a:r>
            <a:r>
              <a:rPr lang="ru-RU" sz="2400" dirty="0">
                <a:solidFill>
                  <a:srgbClr val="FF0000"/>
                </a:solidFill>
                <a:latin typeface="Gabriola" panose="04040605051002020D02" pitchFamily="82" charset="0"/>
              </a:rPr>
              <a:t>знает Священное </a:t>
            </a:r>
            <a:r>
              <a:rPr lang="ru-RU" sz="2400" dirty="0" smtClean="0">
                <a:solidFill>
                  <a:srgbClr val="FF0000"/>
                </a:solidFill>
                <a:latin typeface="Gabriola" panose="04040605051002020D02" pitchFamily="82" charset="0"/>
              </a:rPr>
              <a:t>Писание </a:t>
            </a:r>
            <a:r>
              <a:rPr lang="ru-RU" sz="2400" dirty="0" smtClean="0">
                <a:solidFill>
                  <a:srgbClr val="002060"/>
                </a:solidFill>
                <a:latin typeface="Gabriola" panose="04040605051002020D02" pitchFamily="82" charset="0"/>
              </a:rPr>
              <a:t>– монах? </a:t>
            </a:r>
            <a:br>
              <a:rPr lang="ru-RU" sz="2400" dirty="0" smtClean="0">
                <a:solidFill>
                  <a:srgbClr val="002060"/>
                </a:solidFill>
                <a:latin typeface="Gabriola" panose="04040605051002020D02" pitchFamily="82" charset="0"/>
              </a:rPr>
            </a:br>
            <a:r>
              <a:rPr lang="ru-RU" sz="2400" dirty="0" smtClean="0">
                <a:solidFill>
                  <a:srgbClr val="00B050"/>
                </a:solidFill>
                <a:latin typeface="Gabriola" panose="04040605051002020D02" pitchFamily="82" charset="0"/>
              </a:rPr>
              <a:t>2</a:t>
            </a:r>
            <a:r>
              <a:rPr lang="ru-RU" sz="2400" dirty="0">
                <a:solidFill>
                  <a:srgbClr val="00B050"/>
                </a:solidFill>
                <a:latin typeface="Gabriola" panose="04040605051002020D02" pitchFamily="82" charset="0"/>
              </a:rPr>
              <a:t>. </a:t>
            </a:r>
            <a:r>
              <a:rPr lang="ru-RU" sz="2400" dirty="0" smtClean="0">
                <a:solidFill>
                  <a:srgbClr val="00B050"/>
                </a:solidFill>
                <a:latin typeface="Gabriola" panose="04040605051002020D02" pitchFamily="82" charset="0"/>
              </a:rPr>
              <a:t>Хорошо </a:t>
            </a:r>
            <a:r>
              <a:rPr lang="ru-RU" sz="2400" dirty="0">
                <a:solidFill>
                  <a:srgbClr val="00B050"/>
                </a:solidFill>
                <a:latin typeface="Gabriola" panose="04040605051002020D02" pitchFamily="82" charset="0"/>
              </a:rPr>
              <a:t>разбирается в военном </a:t>
            </a:r>
            <a:r>
              <a:rPr lang="ru-RU" sz="2400" dirty="0" smtClean="0">
                <a:solidFill>
                  <a:srgbClr val="00B050"/>
                </a:solidFill>
                <a:latin typeface="Gabriola" panose="04040605051002020D02" pitchFamily="82" charset="0"/>
              </a:rPr>
              <a:t>деле</a:t>
            </a:r>
            <a:r>
              <a:rPr lang="ru-RU" sz="2400" dirty="0" smtClean="0">
                <a:solidFill>
                  <a:srgbClr val="002060"/>
                </a:solidFill>
                <a:latin typeface="Gabriola" panose="04040605051002020D02" pitchFamily="82" charset="0"/>
              </a:rPr>
              <a:t> – воин? </a:t>
            </a:r>
            <a:br>
              <a:rPr lang="ru-RU" sz="2400" dirty="0" smtClean="0">
                <a:solidFill>
                  <a:srgbClr val="002060"/>
                </a:solidFill>
                <a:latin typeface="Gabriola" panose="04040605051002020D02" pitchFamily="82" charset="0"/>
              </a:rPr>
            </a:br>
            <a:r>
              <a:rPr lang="ru-RU" sz="2400" dirty="0" smtClean="0">
                <a:solidFill>
                  <a:srgbClr val="0070C0"/>
                </a:solidFill>
                <a:latin typeface="Gabriola" panose="04040605051002020D02" pitchFamily="82" charset="0"/>
              </a:rPr>
              <a:t>3</a:t>
            </a:r>
            <a:r>
              <a:rPr lang="ru-RU" sz="2400" dirty="0">
                <a:solidFill>
                  <a:srgbClr val="0070C0"/>
                </a:solidFill>
                <a:latin typeface="Gabriola" panose="04040605051002020D02" pitchFamily="82" charset="0"/>
              </a:rPr>
              <a:t>. </a:t>
            </a:r>
            <a:r>
              <a:rPr lang="ru-RU" sz="2400" dirty="0" smtClean="0">
                <a:solidFill>
                  <a:srgbClr val="0070C0"/>
                </a:solidFill>
                <a:latin typeface="Gabriola" panose="04040605051002020D02" pitchFamily="82" charset="0"/>
              </a:rPr>
              <a:t>Знает </a:t>
            </a:r>
            <a:r>
              <a:rPr lang="ru-RU" sz="2400" dirty="0">
                <a:solidFill>
                  <a:srgbClr val="0070C0"/>
                </a:solidFill>
                <a:latin typeface="Gabriola" panose="04040605051002020D02" pitchFamily="82" charset="0"/>
              </a:rPr>
              <a:t>о событиях, </a:t>
            </a:r>
            <a:r>
              <a:rPr lang="ru-RU" sz="2400" dirty="0" smtClean="0">
                <a:solidFill>
                  <a:srgbClr val="0070C0"/>
                </a:solidFill>
                <a:latin typeface="Gabriola" panose="04040605051002020D02" pitchFamily="82" charset="0"/>
              </a:rPr>
              <a:t>произошедших </a:t>
            </a:r>
            <a:r>
              <a:rPr lang="ru-RU" sz="2400" dirty="0">
                <a:solidFill>
                  <a:srgbClr val="0070C0"/>
                </a:solidFill>
                <a:latin typeface="Gabriola" panose="04040605051002020D02" pitchFamily="82" charset="0"/>
              </a:rPr>
              <a:t>в </a:t>
            </a:r>
            <a:r>
              <a:rPr lang="ru-RU" sz="2400" dirty="0" smtClean="0">
                <a:solidFill>
                  <a:srgbClr val="0070C0"/>
                </a:solidFill>
                <a:latin typeface="Gabriola" panose="04040605051002020D02" pitchFamily="82" charset="0"/>
              </a:rPr>
              <a:t>походе, в такой мере, </a:t>
            </a:r>
            <a:r>
              <a:rPr lang="ru-RU" sz="2400" dirty="0">
                <a:solidFill>
                  <a:srgbClr val="0070C0"/>
                </a:solidFill>
                <a:latin typeface="Gabriola" panose="04040605051002020D02" pitchFamily="82" charset="0"/>
              </a:rPr>
              <a:t>будто сам </a:t>
            </a:r>
            <a:r>
              <a:rPr lang="ru-RU" sz="2400" dirty="0" smtClean="0">
                <a:solidFill>
                  <a:srgbClr val="0070C0"/>
                </a:solidFill>
                <a:latin typeface="Gabriola" panose="04040605051002020D02" pitchFamily="82" charset="0"/>
              </a:rPr>
              <a:t>участвовал в нём –</a:t>
            </a:r>
            <a:r>
              <a:rPr lang="ru-RU" sz="2400" dirty="0" smtClean="0">
                <a:solidFill>
                  <a:srgbClr val="7030A0"/>
                </a:solidFill>
                <a:latin typeface="Gabriola" panose="04040605051002020D02" pitchFamily="82" charset="0"/>
              </a:rPr>
              <a:t> </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дружинник Игоря?</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4. </a:t>
            </a:r>
            <a:r>
              <a:rPr lang="ru-RU" sz="2400" dirty="0" smtClean="0">
                <a:solidFill>
                  <a:srgbClr val="7030A0"/>
                </a:solidFill>
                <a:latin typeface="Gabriola" panose="04040605051002020D02" pitchFamily="82" charset="0"/>
              </a:rPr>
              <a:t>Начитан </a:t>
            </a:r>
            <a:r>
              <a:rPr lang="ru-RU" sz="2400" dirty="0">
                <a:solidFill>
                  <a:srgbClr val="002060"/>
                </a:solidFill>
                <a:latin typeface="Gabriola" panose="04040605051002020D02" pitchFamily="82" charset="0"/>
              </a:rPr>
              <a:t>– князь?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5. Великий киевский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князь Святослав</a:t>
            </a:r>
            <a:br>
              <a:rPr lang="ru-RU" sz="2400" dirty="0" smtClean="0">
                <a:solidFill>
                  <a:srgbClr val="002060"/>
                </a:solidFill>
                <a:latin typeface="Gabriola" panose="04040605051002020D02" pitchFamily="82" charset="0"/>
              </a:rPr>
            </a:br>
            <a:r>
              <a:rPr lang="ru-RU" sz="2400" dirty="0" err="1" smtClean="0">
                <a:solidFill>
                  <a:srgbClr val="002060"/>
                </a:solidFill>
                <a:latin typeface="Gabriola" panose="04040605051002020D02" pitchFamily="82" charset="0"/>
              </a:rPr>
              <a:t>Всеволодич</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6. Князь Игорь? </a:t>
            </a:r>
            <a:endParaRPr lang="ru-RU" sz="2400" dirty="0">
              <a:solidFill>
                <a:srgbClr val="002060"/>
              </a:solidFill>
            </a:endParaRP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2091630"/>
            <a:ext cx="7056205" cy="4998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descr="https://pochemu-kak.ru/wp-content/uploads/2022/01/avtor-slova-o-polku-igorev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4590702"/>
            <a:ext cx="2218078" cy="21798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43989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850335"/>
          </a:xfrm>
          <a:effectLst/>
        </p:spPr>
        <p:txBody>
          <a:bodyPr>
            <a:normAutofit/>
          </a:bodyPr>
          <a:lstStyle/>
          <a:p>
            <a:pPr>
              <a:buClr>
                <a:srgbClr val="C00000"/>
              </a:buClr>
            </a:pPr>
            <a:r>
              <a:rPr lang="ru-RU" sz="3200" dirty="0" smtClean="0">
                <a:solidFill>
                  <a:srgbClr val="FF0000"/>
                </a:solidFill>
                <a:latin typeface="Gabriola" panose="04040605051002020D02" pitchFamily="82" charset="0"/>
              </a:rPr>
              <a:t>Возможные авторы </a:t>
            </a:r>
            <a:r>
              <a:rPr lang="ru-RU" sz="3200" dirty="0" smtClean="0">
                <a:solidFill>
                  <a:srgbClr val="0070C0"/>
                </a:solidFill>
                <a:latin typeface="Gabriola" panose="04040605051002020D02" pitchFamily="82" charset="0"/>
              </a:rPr>
              <a:t>«Слова о полку Игореве»:</a:t>
            </a:r>
            <a:br>
              <a:rPr lang="ru-RU" sz="3200" dirty="0" smtClean="0">
                <a:solidFill>
                  <a:srgbClr val="0070C0"/>
                </a:solidFill>
                <a:latin typeface="Gabriola" panose="04040605051002020D02" pitchFamily="82" charset="0"/>
              </a:rPr>
            </a:br>
            <a:r>
              <a:rPr lang="ru-RU" sz="2400" dirty="0">
                <a:solidFill>
                  <a:srgbClr val="0070C0"/>
                </a:solidFill>
                <a:latin typeface="Gabriola" panose="04040605051002020D02" pitchFamily="82" charset="0"/>
              </a:rPr>
              <a:t/>
            </a:r>
            <a:br>
              <a:rPr lang="ru-RU" sz="2400" dirty="0">
                <a:solidFill>
                  <a:srgbClr val="0070C0"/>
                </a:solidFill>
                <a:latin typeface="Gabriola" panose="04040605051002020D02" pitchFamily="82" charset="0"/>
              </a:rPr>
            </a:br>
            <a:r>
              <a:rPr lang="ru-RU" sz="2400" dirty="0" smtClean="0">
                <a:solidFill>
                  <a:srgbClr val="0070C0"/>
                </a:solidFill>
                <a:latin typeface="Gabriola" panose="04040605051002020D02" pitchFamily="82" charset="0"/>
              </a:rPr>
              <a:t/>
            </a:r>
            <a:br>
              <a:rPr lang="ru-RU" sz="2400" dirty="0" smtClean="0">
                <a:solidFill>
                  <a:srgbClr val="0070C0"/>
                </a:solidFill>
                <a:latin typeface="Gabriola" panose="04040605051002020D02" pitchFamily="82" charset="0"/>
              </a:rPr>
            </a:br>
            <a:r>
              <a:rPr lang="ru-RU" sz="2400" dirty="0" smtClean="0">
                <a:solidFill>
                  <a:srgbClr val="002060"/>
                </a:solidFill>
                <a:latin typeface="Gabriola" panose="04040605051002020D02" pitchFamily="82" charset="0"/>
              </a:rPr>
              <a:t>1</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слуга (</a:t>
            </a:r>
            <a:r>
              <a:rPr lang="ru-RU" sz="2400" dirty="0" err="1" smtClean="0">
                <a:solidFill>
                  <a:srgbClr val="002060"/>
                </a:solidFill>
                <a:latin typeface="Gabriola" panose="04040605051002020D02" pitchFamily="82" charset="0"/>
              </a:rPr>
              <a:t>милостник</a:t>
            </a:r>
            <a:r>
              <a:rPr lang="ru-RU" sz="2400" dirty="0" smtClean="0">
                <a:solidFill>
                  <a:srgbClr val="002060"/>
                </a:solidFill>
                <a:latin typeface="Gabriola" panose="04040605051002020D02" pitchFamily="82" charset="0"/>
              </a:rPr>
              <a:t>) великого князя </a:t>
            </a:r>
            <a:r>
              <a:rPr lang="ru-RU" sz="2400" dirty="0" err="1" smtClean="0">
                <a:solidFill>
                  <a:srgbClr val="002060"/>
                </a:solidFill>
                <a:latin typeface="Gabriola" panose="04040605051002020D02" pitchFamily="82" charset="0"/>
              </a:rPr>
              <a:t>Кочкарь</a:t>
            </a:r>
            <a:r>
              <a:rPr lang="ru-RU" sz="2400" dirty="0">
                <a:solidFill>
                  <a:srgbClr val="002060"/>
                </a:solidFill>
                <a:latin typeface="Gabriola" panose="04040605051002020D02" pitchFamily="82" charset="0"/>
              </a:rPr>
              <a:t>;</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7030A0"/>
                </a:solidFill>
                <a:latin typeface="Gabriola" panose="04040605051002020D02" pitchFamily="82" charset="0"/>
              </a:rPr>
              <a:t>2</a:t>
            </a:r>
            <a:r>
              <a:rPr lang="ru-RU" sz="2400" dirty="0">
                <a:solidFill>
                  <a:srgbClr val="7030A0"/>
                </a:solidFill>
                <a:latin typeface="Gabriola" panose="04040605051002020D02" pitchFamily="82" charset="0"/>
              </a:rPr>
              <a:t>. </a:t>
            </a:r>
            <a:r>
              <a:rPr lang="ru-RU" sz="2400" dirty="0" smtClean="0">
                <a:solidFill>
                  <a:srgbClr val="7030A0"/>
                </a:solidFill>
                <a:latin typeface="Gabriola" panose="04040605051002020D02" pitchFamily="82" charset="0"/>
              </a:rPr>
              <a:t>регент церковного хора </a:t>
            </a:r>
            <a:r>
              <a:rPr lang="ru-RU" sz="2400" dirty="0" err="1" smtClean="0">
                <a:solidFill>
                  <a:srgbClr val="7030A0"/>
                </a:solidFill>
                <a:latin typeface="Gabriola" panose="04040605051002020D02" pitchFamily="82" charset="0"/>
              </a:rPr>
              <a:t>Митус</a:t>
            </a:r>
            <a:r>
              <a:rPr lang="ru-RU" sz="2400" dirty="0" smtClean="0">
                <a:solidFill>
                  <a:srgbClr val="7030A0"/>
                </a:solidFill>
                <a:latin typeface="Gabriola" panose="04040605051002020D02" pitchFamily="82" charset="0"/>
              </a:rPr>
              <a:t> (или </a:t>
            </a:r>
            <a:r>
              <a:rPr lang="ru-RU" sz="2400" dirty="0" err="1" smtClean="0">
                <a:solidFill>
                  <a:srgbClr val="7030A0"/>
                </a:solidFill>
                <a:latin typeface="Gabriola" panose="04040605051002020D02" pitchFamily="82" charset="0"/>
              </a:rPr>
              <a:t>Митуса</a:t>
            </a:r>
            <a:r>
              <a:rPr lang="ru-RU" sz="2400" dirty="0" smtClean="0">
                <a:solidFill>
                  <a:srgbClr val="7030A0"/>
                </a:solidFill>
                <a:latin typeface="Gabriola" panose="04040605051002020D02" pitchFamily="82" charset="0"/>
              </a:rPr>
              <a:t>);</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3</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конюший князя Игоря Тимофей </a:t>
            </a:r>
            <a:r>
              <a:rPr lang="ru-RU" sz="2400" dirty="0" err="1" smtClean="0">
                <a:solidFill>
                  <a:srgbClr val="002060"/>
                </a:solidFill>
                <a:latin typeface="Gabriola" panose="04040605051002020D02" pitchFamily="82" charset="0"/>
              </a:rPr>
              <a:t>Рагуилович</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4. </a:t>
            </a:r>
            <a:r>
              <a:rPr lang="ru-RU" sz="2400" dirty="0" smtClean="0">
                <a:solidFill>
                  <a:srgbClr val="7030A0"/>
                </a:solidFill>
                <a:latin typeface="Gabriola" panose="04040605051002020D02" pitchFamily="82" charset="0"/>
              </a:rPr>
              <a:t>новгородский посадник </a:t>
            </a:r>
            <a:r>
              <a:rPr lang="ru-RU" sz="2400" dirty="0" err="1" smtClean="0">
                <a:solidFill>
                  <a:srgbClr val="7030A0"/>
                </a:solidFill>
                <a:latin typeface="Gabriola" panose="04040605051002020D02" pitchFamily="82" charset="0"/>
              </a:rPr>
              <a:t>Мирошка</a:t>
            </a:r>
            <a:r>
              <a:rPr lang="ru-RU" sz="2400" dirty="0" smtClean="0">
                <a:solidFill>
                  <a:srgbClr val="7030A0"/>
                </a:solidFill>
                <a:latin typeface="Gabriola" panose="04040605051002020D02" pitchFamily="82" charset="0"/>
              </a:rPr>
              <a:t> </a:t>
            </a:r>
            <a:r>
              <a:rPr lang="ru-RU" sz="2400" dirty="0" err="1" smtClean="0">
                <a:solidFill>
                  <a:srgbClr val="7030A0"/>
                </a:solidFill>
                <a:latin typeface="Gabriola" panose="04040605051002020D02" pitchFamily="82" charset="0"/>
              </a:rPr>
              <a:t>Незденич</a:t>
            </a:r>
            <a:r>
              <a:rPr lang="ru-RU" sz="2400" dirty="0" smtClean="0">
                <a:solidFill>
                  <a:srgbClr val="7030A0"/>
                </a:solidFill>
                <a:latin typeface="Gabriola" panose="04040605051002020D02" pitchFamily="82" charset="0"/>
              </a:rPr>
              <a:t>;</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5. внук </a:t>
            </a:r>
            <a:r>
              <a:rPr lang="ru-RU" sz="2400" dirty="0" err="1" smtClean="0">
                <a:solidFill>
                  <a:srgbClr val="002060"/>
                </a:solidFill>
                <a:latin typeface="Gabriola" panose="04040605051002020D02" pitchFamily="82" charset="0"/>
              </a:rPr>
              <a:t>Бояна</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7030A0"/>
                </a:solidFill>
                <a:latin typeface="Gabriola" panose="04040605051002020D02" pitchFamily="82" charset="0"/>
              </a:rPr>
              <a:t>6. «премудрый книжник» Тимофей;</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7. песнотворец </a:t>
            </a:r>
            <a:r>
              <a:rPr lang="ru-RU" sz="2400" dirty="0" err="1" smtClean="0">
                <a:solidFill>
                  <a:srgbClr val="002060"/>
                </a:solidFill>
                <a:latin typeface="Gabriola" panose="04040605051002020D02" pitchFamily="82" charset="0"/>
              </a:rPr>
              <a:t>Ходына</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7030A0"/>
                </a:solidFill>
                <a:latin typeface="Gabriola" panose="04040605051002020D02" pitchFamily="82" charset="0"/>
              </a:rPr>
              <a:t>8. воевода </a:t>
            </a:r>
            <a:r>
              <a:rPr lang="ru-RU" sz="2400" dirty="0" err="1" smtClean="0">
                <a:solidFill>
                  <a:srgbClr val="7030A0"/>
                </a:solidFill>
                <a:latin typeface="Gabriola" panose="04040605051002020D02" pitchFamily="82" charset="0"/>
              </a:rPr>
              <a:t>Ольстин</a:t>
            </a:r>
            <a:r>
              <a:rPr lang="ru-RU" sz="2400" dirty="0" smtClean="0">
                <a:solidFill>
                  <a:srgbClr val="7030A0"/>
                </a:solidFill>
                <a:latin typeface="Gabriola" panose="04040605051002020D02" pitchFamily="82" charset="0"/>
              </a:rPr>
              <a:t> </a:t>
            </a:r>
            <a:r>
              <a:rPr lang="ru-RU" sz="2400" dirty="0" err="1" smtClean="0">
                <a:solidFill>
                  <a:srgbClr val="7030A0"/>
                </a:solidFill>
                <a:latin typeface="Gabriola" panose="04040605051002020D02" pitchFamily="82" charset="0"/>
              </a:rPr>
              <a:t>Олексич</a:t>
            </a:r>
            <a:r>
              <a:rPr lang="ru-RU" sz="2400" dirty="0" smtClean="0">
                <a:solidFill>
                  <a:srgbClr val="7030A0"/>
                </a:solidFill>
                <a:latin typeface="Gabriola" panose="04040605051002020D02" pitchFamily="82" charset="0"/>
              </a:rPr>
              <a:t>;</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9. боярин и летописец Пётр </a:t>
            </a:r>
            <a:r>
              <a:rPr lang="ru-RU" sz="2400" dirty="0" err="1" smtClean="0">
                <a:solidFill>
                  <a:srgbClr val="002060"/>
                </a:solidFill>
                <a:latin typeface="Gabriola" panose="04040605051002020D02" pitchFamily="82" charset="0"/>
              </a:rPr>
              <a:t>Бориславич</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7030A0"/>
                </a:solidFill>
                <a:latin typeface="Gabriola" panose="04040605051002020D02" pitchFamily="82" charset="0"/>
              </a:rPr>
              <a:t>10. Ефросиния Ярославна, жена Игоря;</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11. племянник Игоря, князь Святослав Олегович Рыльский;</a:t>
            </a:r>
            <a:br>
              <a:rPr lang="ru-RU" sz="2400" dirty="0" smtClean="0">
                <a:solidFill>
                  <a:srgbClr val="002060"/>
                </a:solidFill>
                <a:latin typeface="Gabriola" panose="04040605051002020D02" pitchFamily="82" charset="0"/>
              </a:rPr>
            </a:br>
            <a:r>
              <a:rPr lang="ru-RU" sz="2400" dirty="0" smtClean="0">
                <a:solidFill>
                  <a:srgbClr val="7030A0"/>
                </a:solidFill>
                <a:latin typeface="Gabriola" panose="04040605051002020D02" pitchFamily="82" charset="0"/>
              </a:rPr>
              <a:t>12. вдова князя Олега </a:t>
            </a:r>
            <a:r>
              <a:rPr lang="ru-RU" sz="2400" dirty="0" err="1" smtClean="0">
                <a:solidFill>
                  <a:srgbClr val="7030A0"/>
                </a:solidFill>
                <a:latin typeface="Gabriola" panose="04040605051002020D02" pitchFamily="82" charset="0"/>
              </a:rPr>
              <a:t>Святославича</a:t>
            </a:r>
            <a:r>
              <a:rPr lang="ru-RU" sz="2400" dirty="0" smtClean="0">
                <a:solidFill>
                  <a:srgbClr val="7030A0"/>
                </a:solidFill>
                <a:latin typeface="Gabriola" panose="04040605051002020D02" pitchFamily="82" charset="0"/>
              </a:rPr>
              <a:t>, невестка Игоря, Агафья </a:t>
            </a:r>
            <a:r>
              <a:rPr lang="ru-RU" sz="2400" dirty="0" err="1" smtClean="0">
                <a:solidFill>
                  <a:srgbClr val="7030A0"/>
                </a:solidFill>
                <a:latin typeface="Gabriola" panose="04040605051002020D02" pitchFamily="82" charset="0"/>
              </a:rPr>
              <a:t>Ростиславна</a:t>
            </a:r>
            <a:r>
              <a:rPr lang="ru-RU" sz="2400" dirty="0" smtClean="0">
                <a:solidFill>
                  <a:srgbClr val="7030A0"/>
                </a:solidFill>
                <a:latin typeface="Gabriola" panose="04040605051002020D02" pitchFamily="82" charset="0"/>
              </a:rPr>
              <a:t>;</a:t>
            </a:r>
            <a:br>
              <a:rPr lang="ru-RU" sz="2400" dirty="0" smtClean="0">
                <a:solidFill>
                  <a:srgbClr val="7030A0"/>
                </a:solidFill>
                <a:latin typeface="Gabriola" panose="04040605051002020D02" pitchFamily="82" charset="0"/>
              </a:rPr>
            </a:br>
            <a:r>
              <a:rPr lang="ru-RU" sz="2400" dirty="0" smtClean="0">
                <a:solidFill>
                  <a:srgbClr val="002060"/>
                </a:solidFill>
                <a:latin typeface="Gabriola" panose="04040605051002020D02" pitchFamily="82" charset="0"/>
              </a:rPr>
              <a:t>13. брат Ярославны, Владимир Ярославич, князь Галицкий;</a:t>
            </a:r>
            <a:br>
              <a:rPr lang="ru-RU" sz="2400" dirty="0" smtClean="0">
                <a:solidFill>
                  <a:srgbClr val="002060"/>
                </a:solidFill>
                <a:latin typeface="Gabriola" panose="04040605051002020D02" pitchFamily="82" charset="0"/>
              </a:rPr>
            </a:br>
            <a:r>
              <a:rPr lang="ru-RU" sz="2400" dirty="0" smtClean="0">
                <a:solidFill>
                  <a:srgbClr val="7030A0"/>
                </a:solidFill>
                <a:latin typeface="Gabriola" panose="04040605051002020D02" pitchFamily="82" charset="0"/>
              </a:rPr>
              <a:t>14. жена Святослава, Мария </a:t>
            </a:r>
            <a:r>
              <a:rPr lang="ru-RU" sz="2400" dirty="0" err="1" smtClean="0">
                <a:solidFill>
                  <a:srgbClr val="7030A0"/>
                </a:solidFill>
                <a:latin typeface="Gabriola" panose="04040605051002020D02" pitchFamily="82" charset="0"/>
              </a:rPr>
              <a:t>Васильковна</a:t>
            </a:r>
            <a:r>
              <a:rPr lang="ru-RU" sz="2400" dirty="0" smtClean="0">
                <a:solidFill>
                  <a:srgbClr val="7030A0"/>
                </a:solidFill>
                <a:latin typeface="Gabriola" panose="04040605051002020D02" pitchFamily="82" charset="0"/>
              </a:rPr>
              <a:t>.</a:t>
            </a:r>
            <a:endParaRPr lang="ru-RU" sz="2400" dirty="0">
              <a:solidFill>
                <a:srgbClr val="7030A0"/>
              </a:solidFill>
            </a:endParaRPr>
          </a:p>
        </p:txBody>
      </p:sp>
      <p:pic>
        <p:nvPicPr>
          <p:cNvPr id="1030" name="Picture 6" descr="https://buyabook.ru/wa-data/public/shop/products/15/41/14115/images/18996/18996.750x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754" y="620688"/>
            <a:ext cx="2913902" cy="46085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Прямоугольник 3"/>
          <p:cNvSpPr/>
          <p:nvPr/>
        </p:nvSpPr>
        <p:spPr>
          <a:xfrm>
            <a:off x="6825400" y="5842223"/>
            <a:ext cx="2204256" cy="369332"/>
          </a:xfrm>
          <a:prstGeom prst="rect">
            <a:avLst/>
          </a:prstGeom>
        </p:spPr>
        <p:txBody>
          <a:bodyPr wrap="square">
            <a:spAutoFit/>
          </a:bodyPr>
          <a:lstStyle/>
          <a:p>
            <a:pPr algn="ctr"/>
            <a:r>
              <a:rPr lang="ru-RU" dirty="0">
                <a:solidFill>
                  <a:srgbClr val="00B050"/>
                </a:solidFill>
                <a:latin typeface="Gabriola" panose="04040605051002020D02" pitchFamily="82" charset="0"/>
                <a:ea typeface="+mj-ea"/>
                <a:cs typeface="+mj-cs"/>
              </a:rPr>
              <a:t>Князь </a:t>
            </a:r>
            <a:r>
              <a:rPr lang="ru-RU" dirty="0" smtClean="0">
                <a:solidFill>
                  <a:srgbClr val="00B050"/>
                </a:solidFill>
                <a:latin typeface="Gabriola" panose="04040605051002020D02" pitchFamily="82" charset="0"/>
                <a:ea typeface="+mj-ea"/>
                <a:cs typeface="+mj-cs"/>
              </a:rPr>
              <a:t>Игорь </a:t>
            </a:r>
            <a:r>
              <a:rPr lang="ru-RU" dirty="0" err="1" smtClean="0">
                <a:solidFill>
                  <a:srgbClr val="00B050"/>
                </a:solidFill>
                <a:latin typeface="Gabriola" panose="04040605051002020D02" pitchFamily="82" charset="0"/>
                <a:ea typeface="+mj-ea"/>
                <a:cs typeface="+mj-cs"/>
              </a:rPr>
              <a:t>Святославич</a:t>
            </a:r>
            <a:r>
              <a:rPr lang="ru-RU" dirty="0" smtClean="0">
                <a:solidFill>
                  <a:srgbClr val="00B050"/>
                </a:solidFill>
                <a:latin typeface="Gabriola" panose="04040605051002020D02" pitchFamily="82" charset="0"/>
                <a:ea typeface="+mj-ea"/>
                <a:cs typeface="+mj-cs"/>
              </a:rPr>
              <a:t>.</a:t>
            </a:r>
            <a:endParaRPr lang="ru-RU" dirty="0">
              <a:solidFill>
                <a:srgbClr val="00B050"/>
              </a:solidFill>
            </a:endParaRPr>
          </a:p>
        </p:txBody>
      </p:sp>
      <p:pic>
        <p:nvPicPr>
          <p:cNvPr id="1026" name="Picture 2" descr="https://avatars.dzeninfra.ru/get-zen-vh/11277816/2a0000018ab08a7ea42e097e38b54c802506/or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9912" y="2852936"/>
            <a:ext cx="2946898" cy="13517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2285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9050" y="0"/>
            <a:ext cx="9124950" cy="2060848"/>
          </a:xfrm>
          <a:effectLst/>
        </p:spPr>
        <p:txBody>
          <a:bodyPr>
            <a:normAutofit/>
          </a:bodyPr>
          <a:lstStyle/>
          <a:p>
            <a:pPr marL="274320" lvl="0" indent="-274320" defTabSz="914400">
              <a:spcBef>
                <a:spcPts val="600"/>
              </a:spcBef>
            </a:pPr>
            <a:r>
              <a:rPr lang="ru-RU" sz="2400" dirty="0" smtClean="0">
                <a:solidFill>
                  <a:srgbClr val="FF0000"/>
                </a:solidFill>
                <a:latin typeface="Gabriola" panose="04040605051002020D02" pitchFamily="82" charset="0"/>
              </a:rPr>
              <a:t>     1186 – 1187 </a:t>
            </a:r>
            <a:r>
              <a:rPr lang="ru-RU" sz="2400" dirty="0" smtClean="0">
                <a:solidFill>
                  <a:srgbClr val="002060"/>
                </a:solidFill>
                <a:latin typeface="Gabriola" panose="04040605051002020D02" pitchFamily="82" charset="0"/>
              </a:rPr>
              <a:t>(не позднее 1 сентября </a:t>
            </a:r>
            <a:r>
              <a:rPr lang="ru-RU" sz="2400" dirty="0" smtClean="0">
                <a:solidFill>
                  <a:srgbClr val="0070C0"/>
                </a:solidFill>
                <a:latin typeface="Gabriola" panose="04040605051002020D02" pitchFamily="82" charset="0"/>
              </a:rPr>
              <a:t>1200</a:t>
            </a:r>
            <a:r>
              <a:rPr lang="ru-RU" sz="2400" dirty="0" smtClean="0">
                <a:solidFill>
                  <a:srgbClr val="002060"/>
                </a:solidFill>
                <a:latin typeface="Gabriola" panose="04040605051002020D02" pitchFamily="82" charset="0"/>
              </a:rPr>
              <a:t> г.) -  создано «Слово о полку Игореве».</a:t>
            </a:r>
            <a:r>
              <a:rPr lang="ru-RU" sz="2400" dirty="0">
                <a:solidFill>
                  <a:srgbClr val="FF0000"/>
                </a:solidFill>
                <a:latin typeface="Gabriola" panose="04040605051002020D02" pitchFamily="82" charset="0"/>
              </a:rPr>
              <a:t/>
            </a:r>
            <a:br>
              <a:rPr lang="ru-RU" sz="2400" dirty="0">
                <a:solidFill>
                  <a:srgbClr val="FF0000"/>
                </a:solidFill>
                <a:latin typeface="Gabriola" panose="04040605051002020D02" pitchFamily="82" charset="0"/>
              </a:rPr>
            </a:br>
            <a:r>
              <a:rPr lang="ru-RU" sz="2400" dirty="0" smtClean="0">
                <a:solidFill>
                  <a:srgbClr val="FF0000"/>
                </a:solidFill>
                <a:latin typeface="Gabriola" panose="04040605051002020D02" pitchFamily="82" charset="0"/>
              </a:rPr>
              <a:t>1788</a:t>
            </a:r>
            <a:r>
              <a:rPr lang="ru-RU" sz="2400" dirty="0" smtClean="0">
                <a:solidFill>
                  <a:srgbClr val="002060"/>
                </a:solidFill>
                <a:latin typeface="Gabriola" panose="04040605051002020D02" pitchFamily="82" charset="0"/>
              </a:rPr>
              <a:t> - собиратель русской древности А. И. </a:t>
            </a:r>
            <a:r>
              <a:rPr lang="ru-RU" sz="2400" dirty="0" smtClean="0">
                <a:solidFill>
                  <a:srgbClr val="FF0000"/>
                </a:solidFill>
                <a:latin typeface="Gabriola" panose="04040605051002020D02" pitchFamily="82" charset="0"/>
              </a:rPr>
              <a:t>Мусин – Пушкин </a:t>
            </a:r>
            <a:r>
              <a:rPr lang="ru-RU" sz="2400" dirty="0" smtClean="0">
                <a:solidFill>
                  <a:srgbClr val="002060"/>
                </a:solidFill>
                <a:latin typeface="Gabriola" panose="04040605051002020D02" pitchFamily="82" charset="0"/>
              </a:rPr>
              <a:t>приобрёл </a:t>
            </a:r>
            <a:r>
              <a:rPr lang="ru-RU" sz="2400" dirty="0" smtClean="0">
                <a:solidFill>
                  <a:srgbClr val="00B050"/>
                </a:solidFill>
                <a:latin typeface="Gabriola" panose="04040605051002020D02" pitchFamily="82" charset="0"/>
              </a:rPr>
              <a:t>сборник </a:t>
            </a:r>
            <a:r>
              <a:rPr lang="ru-RU" sz="2400" dirty="0" smtClean="0">
                <a:solidFill>
                  <a:srgbClr val="002060"/>
                </a:solidFill>
                <a:latin typeface="Gabriola" panose="04040605051002020D02" pitchFamily="82" charset="0"/>
              </a:rPr>
              <a:t>древнерусских произведений у бывшего архимандрита </a:t>
            </a:r>
            <a:r>
              <a:rPr lang="ru-RU" sz="2400" dirty="0" err="1" smtClean="0">
                <a:solidFill>
                  <a:srgbClr val="FF0000"/>
                </a:solidFill>
                <a:latin typeface="Gabriola" panose="04040605051002020D02" pitchFamily="82" charset="0"/>
              </a:rPr>
              <a:t>Спасо</a:t>
            </a:r>
            <a:r>
              <a:rPr lang="ru-RU" sz="2400" dirty="0" smtClean="0">
                <a:solidFill>
                  <a:srgbClr val="FF0000"/>
                </a:solidFill>
                <a:latin typeface="Gabriola" panose="04040605051002020D02" pitchFamily="82" charset="0"/>
              </a:rPr>
              <a:t> – Преображенского </a:t>
            </a:r>
            <a:r>
              <a:rPr lang="ru-RU" sz="2400" dirty="0" smtClean="0">
                <a:solidFill>
                  <a:srgbClr val="0070C0"/>
                </a:solidFill>
                <a:latin typeface="Gabriola" panose="04040605051002020D02" pitchFamily="82" charset="0"/>
              </a:rPr>
              <a:t>Ярославского</a:t>
            </a:r>
            <a:r>
              <a:rPr lang="ru-RU" sz="2400" dirty="0" smtClean="0">
                <a:solidFill>
                  <a:srgbClr val="002060"/>
                </a:solidFill>
                <a:latin typeface="Gabriola" panose="04040605051002020D02" pitchFamily="82" charset="0"/>
              </a:rPr>
              <a:t> монастыря </a:t>
            </a:r>
            <a:r>
              <a:rPr lang="ru-RU" sz="2400" dirty="0" err="1" smtClean="0">
                <a:solidFill>
                  <a:srgbClr val="00B050"/>
                </a:solidFill>
                <a:latin typeface="Gabriola" panose="04040605051002020D02" pitchFamily="82" charset="0"/>
              </a:rPr>
              <a:t>Иоиля</a:t>
            </a:r>
            <a:r>
              <a:rPr lang="ru-RU" sz="2400" dirty="0" smtClean="0">
                <a:solidFill>
                  <a:srgbClr val="00B050"/>
                </a:solidFill>
                <a:latin typeface="Gabriola" panose="04040605051002020D02" pitchFamily="82" charset="0"/>
              </a:rPr>
              <a:t> Быковского</a:t>
            </a:r>
            <a:r>
              <a:rPr lang="ru-RU" sz="2400" dirty="0" smtClean="0">
                <a:solidFill>
                  <a:srgbClr val="002060"/>
                </a:solidFill>
                <a:latin typeface="Gabriola" panose="04040605051002020D02" pitchFamily="82" charset="0"/>
              </a:rPr>
              <a:t>.</a:t>
            </a:r>
            <a:r>
              <a:rPr lang="ru-RU" sz="2000" dirty="0" smtClean="0">
                <a:solidFill>
                  <a:srgbClr val="002060"/>
                </a:solidFill>
                <a:latin typeface="Gabriola" panose="04040605051002020D02" pitchFamily="82" charset="0"/>
              </a:rPr>
              <a:t/>
            </a:r>
            <a:br>
              <a:rPr lang="ru-RU" sz="2000" dirty="0" smtClean="0">
                <a:solidFill>
                  <a:srgbClr val="002060"/>
                </a:solidFill>
                <a:latin typeface="Gabriola" panose="04040605051002020D02" pitchFamily="82" charset="0"/>
              </a:rPr>
            </a:br>
            <a:endParaRPr lang="ru-RU" sz="2000" dirty="0">
              <a:solidFill>
                <a:srgbClr val="002060"/>
              </a:solidFill>
              <a:latin typeface="Gabriola" panose="04040605051002020D02" pitchFamily="82" charset="0"/>
            </a:endParaRPr>
          </a:p>
        </p:txBody>
      </p:sp>
      <p:pic>
        <p:nvPicPr>
          <p:cNvPr id="1741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551829"/>
            <a:ext cx="7848872" cy="523258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4923166"/>
            <a:ext cx="2232248" cy="16741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82791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0" y="5229200"/>
            <a:ext cx="9144000" cy="1540668"/>
          </a:xfrm>
          <a:effectLst/>
        </p:spPr>
        <p:txBody>
          <a:bodyPr>
            <a:normAutofit/>
          </a:bodyPr>
          <a:lstStyle/>
          <a:p>
            <a:pPr marL="274320" lvl="0" indent="-274320" defTabSz="914400">
              <a:spcBef>
                <a:spcPts val="600"/>
              </a:spcBef>
            </a:pPr>
            <a:r>
              <a:rPr lang="ru-RU" sz="2400" dirty="0" smtClean="0">
                <a:solidFill>
                  <a:srgbClr val="FF0000"/>
                </a:solidFill>
                <a:latin typeface="Gabriola" panose="04040605051002020D02" pitchFamily="82" charset="0"/>
              </a:rPr>
              <a:t>     1795 </a:t>
            </a:r>
            <a:r>
              <a:rPr lang="ru-RU" sz="2400" dirty="0" smtClean="0">
                <a:solidFill>
                  <a:srgbClr val="002060"/>
                </a:solidFill>
                <a:latin typeface="Gabriola" panose="04040605051002020D02" pitchFamily="82" charset="0"/>
              </a:rPr>
              <a:t>– текст «Слова…» обнаружен  Мусиным </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Пушкиным в сборнике рукописей.</a:t>
            </a:r>
            <a:br>
              <a:rPr lang="ru-RU" sz="2400" dirty="0" smtClean="0">
                <a:solidFill>
                  <a:srgbClr val="002060"/>
                </a:solidFill>
                <a:latin typeface="Gabriola" panose="04040605051002020D02" pitchFamily="82" charset="0"/>
              </a:rPr>
            </a:br>
            <a:r>
              <a:rPr lang="ru-RU" sz="2400" dirty="0" smtClean="0">
                <a:solidFill>
                  <a:srgbClr val="FF0000"/>
                </a:solidFill>
                <a:latin typeface="Gabriola" panose="04040605051002020D02" pitchFamily="82" charset="0"/>
              </a:rPr>
              <a:t>1800</a:t>
            </a:r>
            <a:r>
              <a:rPr lang="ru-RU" sz="2400" dirty="0" smtClean="0">
                <a:solidFill>
                  <a:srgbClr val="002060"/>
                </a:solidFill>
                <a:latin typeface="Gabriola" panose="04040605051002020D02" pitchFamily="82" charset="0"/>
              </a:rPr>
              <a:t> – издано А. И. Мусиным </a:t>
            </a:r>
            <a:r>
              <a:rPr lang="ru-RU" sz="2400" dirty="0">
                <a:solidFill>
                  <a:srgbClr val="002060"/>
                </a:solidFill>
                <a:latin typeface="Gabriola" panose="04040605051002020D02" pitchFamily="82" charset="0"/>
              </a:rPr>
              <a:t>– Пушкиным </a:t>
            </a:r>
            <a:r>
              <a:rPr lang="ru-RU" sz="2400" dirty="0" smtClean="0">
                <a:solidFill>
                  <a:srgbClr val="002060"/>
                </a:solidFill>
                <a:latin typeface="Gabriola" panose="04040605051002020D02" pitchFamily="82" charset="0"/>
              </a:rPr>
              <a:t>в сотрудничестве с учёными А. Ф. </a:t>
            </a:r>
            <a:r>
              <a:rPr lang="ru-RU" sz="2400" dirty="0" smtClean="0">
                <a:solidFill>
                  <a:srgbClr val="0070C0"/>
                </a:solidFill>
                <a:latin typeface="Gabriola" panose="04040605051002020D02" pitchFamily="82" charset="0"/>
              </a:rPr>
              <a:t>Малиновским, Н. Н. </a:t>
            </a:r>
            <a:r>
              <a:rPr lang="ru-RU" sz="2400" dirty="0" err="1" smtClean="0">
                <a:solidFill>
                  <a:srgbClr val="0070C0"/>
                </a:solidFill>
                <a:latin typeface="Gabriola" panose="04040605051002020D02" pitchFamily="82" charset="0"/>
              </a:rPr>
              <a:t>Бантышем</a:t>
            </a:r>
            <a:r>
              <a:rPr lang="ru-RU" sz="2400" dirty="0" smtClean="0">
                <a:solidFill>
                  <a:srgbClr val="0070C0"/>
                </a:solidFill>
                <a:latin typeface="Gabriola" panose="04040605051002020D02" pitchFamily="82" charset="0"/>
              </a:rPr>
              <a:t> – Каменским  и историком Н. М. Карамзиным.</a:t>
            </a: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331"/>
            <a:ext cx="4329113" cy="50784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32693"/>
            <a:ext cx="3740758" cy="506405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847074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633" y="5701130"/>
            <a:ext cx="9144000" cy="1152306"/>
          </a:xfrm>
          <a:effectLst/>
        </p:spPr>
        <p:txBody>
          <a:bodyPr>
            <a:normAutofit/>
          </a:bodyPr>
          <a:lstStyle/>
          <a:p>
            <a:pPr marL="274320" lvl="0" indent="-274320" defTabSz="914400">
              <a:spcBef>
                <a:spcPts val="600"/>
              </a:spcBef>
            </a:pPr>
            <a:r>
              <a:rPr lang="ru-RU" sz="2700" dirty="0" smtClean="0">
                <a:solidFill>
                  <a:srgbClr val="002060"/>
                </a:solidFill>
                <a:latin typeface="Gabriola" panose="04040605051002020D02" pitchFamily="82" charset="0"/>
              </a:rPr>
              <a:t>    </a:t>
            </a:r>
            <a:r>
              <a:rPr lang="ru-RU" sz="2700" dirty="0" smtClean="0">
                <a:solidFill>
                  <a:srgbClr val="FF0000"/>
                </a:solidFill>
                <a:latin typeface="Gabriola" panose="04040605051002020D02" pitchFamily="82" charset="0"/>
              </a:rPr>
              <a:t>1812</a:t>
            </a:r>
            <a:r>
              <a:rPr lang="ru-RU" sz="2700" dirty="0" smtClean="0">
                <a:solidFill>
                  <a:srgbClr val="002060"/>
                </a:solidFill>
                <a:latin typeface="Gabriola" panose="04040605051002020D02" pitchFamily="82" charset="0"/>
              </a:rPr>
              <a:t> - сборник </a:t>
            </a:r>
            <a:r>
              <a:rPr lang="ru-RU" sz="2700" dirty="0">
                <a:solidFill>
                  <a:srgbClr val="002060"/>
                </a:solidFill>
                <a:latin typeface="Gabriola" panose="04040605051002020D02" pitchFamily="82" charset="0"/>
              </a:rPr>
              <a:t>древнерусских </a:t>
            </a:r>
            <a:r>
              <a:rPr lang="ru-RU" sz="2700" dirty="0" smtClean="0">
                <a:solidFill>
                  <a:srgbClr val="002060"/>
                </a:solidFill>
                <a:latin typeface="Gabriola" panose="04040605051002020D02" pitchFamily="82" charset="0"/>
              </a:rPr>
              <a:t>произведений, включавший </a:t>
            </a:r>
            <a:r>
              <a:rPr lang="ru-RU" sz="2700" dirty="0">
                <a:solidFill>
                  <a:srgbClr val="002060"/>
                </a:solidFill>
                <a:latin typeface="Gabriola" panose="04040605051002020D02" pitchFamily="82" charset="0"/>
              </a:rPr>
              <a:t>«Слово о полку </a:t>
            </a:r>
            <a:r>
              <a:rPr lang="ru-RU" sz="2700" dirty="0" smtClean="0">
                <a:solidFill>
                  <a:srgbClr val="002060"/>
                </a:solidFill>
                <a:latin typeface="Gabriola" panose="04040605051002020D02" pitchFamily="82" charset="0"/>
              </a:rPr>
              <a:t>Игореве», </a:t>
            </a:r>
            <a:r>
              <a:rPr lang="ru-RU" sz="2700" dirty="0" smtClean="0">
                <a:solidFill>
                  <a:schemeClr val="tx1"/>
                </a:solidFill>
                <a:latin typeface="Gabriola" panose="04040605051002020D02" pitchFamily="82" charset="0"/>
              </a:rPr>
              <a:t>сгорел</a:t>
            </a:r>
            <a:r>
              <a:rPr lang="ru-RU" sz="2700" dirty="0" smtClean="0">
                <a:solidFill>
                  <a:srgbClr val="002060"/>
                </a:solidFill>
                <a:latin typeface="Gabriola" panose="04040605051002020D02" pitchFamily="82" charset="0"/>
              </a:rPr>
              <a:t> в московском пожаре в доме </a:t>
            </a:r>
            <a:r>
              <a:rPr lang="ru-RU" sz="2700" dirty="0" smtClean="0">
                <a:solidFill>
                  <a:srgbClr val="0070C0"/>
                </a:solidFill>
                <a:latin typeface="Gabriola" panose="04040605051002020D02" pitchFamily="82" charset="0"/>
              </a:rPr>
              <a:t>Мусина – Пушкина</a:t>
            </a:r>
            <a:r>
              <a:rPr lang="ru-RU" sz="2700" dirty="0" smtClean="0">
                <a:solidFill>
                  <a:srgbClr val="002060"/>
                </a:solidFill>
                <a:latin typeface="Gabriola" panose="04040605051002020D02" pitchFamily="82" charset="0"/>
              </a:rPr>
              <a:t>. </a:t>
            </a:r>
            <a:endParaRPr lang="ru-RU" sz="2700" dirty="0">
              <a:solidFill>
                <a:srgbClr val="002060"/>
              </a:solidFill>
              <a:latin typeface="Gabriola" panose="04040605051002020D02" pitchFamily="82" charset="0"/>
            </a:endParaRPr>
          </a:p>
        </p:txBody>
      </p:sp>
      <p:pic>
        <p:nvPicPr>
          <p:cNvPr id="1843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16631"/>
            <a:ext cx="7385298" cy="55844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700808"/>
            <a:ext cx="2827444" cy="1883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35160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38672" y="5517232"/>
            <a:ext cx="4989362" cy="1340768"/>
          </a:xfrm>
          <a:effectLst/>
        </p:spPr>
        <p:txBody>
          <a:bodyPr>
            <a:normAutofit/>
          </a:bodyPr>
          <a:lstStyle/>
          <a:p>
            <a:pPr marL="274320" lvl="0" indent="-274320" algn="ctr" defTabSz="914400">
              <a:spcBef>
                <a:spcPts val="600"/>
              </a:spcBef>
            </a:pPr>
            <a:r>
              <a:rPr lang="ru-RU" sz="2700" dirty="0" smtClean="0">
                <a:solidFill>
                  <a:srgbClr val="002060"/>
                </a:solidFill>
                <a:latin typeface="Gabriola" panose="04040605051002020D02" pitchFamily="82" charset="0"/>
              </a:rPr>
              <a:t>До нас дошла одна из </a:t>
            </a:r>
            <a:r>
              <a:rPr lang="ru-RU" sz="2700" dirty="0" smtClean="0">
                <a:solidFill>
                  <a:srgbClr val="0070C0"/>
                </a:solidFill>
                <a:latin typeface="Gabriola" panose="04040605051002020D02" pitchFamily="82" charset="0"/>
              </a:rPr>
              <a:t>копий</a:t>
            </a:r>
            <a:r>
              <a:rPr lang="ru-RU" sz="2700" dirty="0" smtClean="0">
                <a:solidFill>
                  <a:srgbClr val="002060"/>
                </a:solidFill>
                <a:latin typeface="Gabriola" panose="04040605051002020D02" pitchFamily="82" charset="0"/>
              </a:rPr>
              <a:t> рукописи</a:t>
            </a:r>
            <a:r>
              <a:rPr lang="ru-RU" sz="2700" dirty="0" smtClean="0">
                <a:solidFill>
                  <a:srgbClr val="FF0000"/>
                </a:solidFill>
                <a:latin typeface="Gabriola" panose="04040605051002020D02" pitchFamily="82" charset="0"/>
              </a:rPr>
              <a:t>,</a:t>
            </a:r>
            <a:r>
              <a:rPr lang="ru-RU" sz="2700" dirty="0" smtClean="0">
                <a:solidFill>
                  <a:srgbClr val="002060"/>
                </a:solidFill>
                <a:latin typeface="Gabriola" panose="04040605051002020D02" pitchFamily="82" charset="0"/>
              </a:rPr>
              <a:t> снятая для </a:t>
            </a:r>
            <a:r>
              <a:rPr lang="ru-RU" sz="2700" dirty="0" smtClean="0">
                <a:solidFill>
                  <a:srgbClr val="0070C0"/>
                </a:solidFill>
                <a:latin typeface="Gabriola" panose="04040605051002020D02" pitchFamily="82" charset="0"/>
              </a:rPr>
              <a:t>Екатерины </a:t>
            </a:r>
            <a:r>
              <a:rPr lang="en-US" sz="2700" dirty="0" smtClean="0">
                <a:solidFill>
                  <a:srgbClr val="0070C0"/>
                </a:solidFill>
                <a:latin typeface="Gabriola" panose="04040605051002020D02" pitchFamily="82" charset="0"/>
              </a:rPr>
              <a:t>II</a:t>
            </a:r>
            <a:r>
              <a:rPr lang="ru-RU" sz="2700" dirty="0" smtClean="0">
                <a:solidFill>
                  <a:srgbClr val="002060"/>
                </a:solidFill>
                <a:latin typeface="Gabriola" panose="04040605051002020D02" pitchFamily="82" charset="0"/>
              </a:rPr>
              <a:t>.</a:t>
            </a:r>
            <a:endParaRPr lang="ru-RU" sz="2700" dirty="0">
              <a:solidFill>
                <a:srgbClr val="002060"/>
              </a:solidFill>
              <a:latin typeface="Gabriola" panose="04040605051002020D02" pitchFamily="82" charset="0"/>
            </a:endParaRPr>
          </a:p>
        </p:txBody>
      </p:sp>
      <p:pic>
        <p:nvPicPr>
          <p:cNvPr id="184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672" y="116632"/>
            <a:ext cx="8784976" cy="43924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8034" y="4005064"/>
            <a:ext cx="3686869" cy="27651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76699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51520" y="0"/>
            <a:ext cx="4104456" cy="3212976"/>
          </a:xfrm>
          <a:effectLst/>
        </p:spPr>
        <p:txBody>
          <a:bodyPr>
            <a:normAutofit/>
          </a:bodyPr>
          <a:lstStyle/>
          <a:p>
            <a:pPr algn="ctr">
              <a:buClr>
                <a:srgbClr val="C00000"/>
              </a:buClr>
            </a:pPr>
            <a:r>
              <a:rPr lang="ru-RU" sz="2800" dirty="0" smtClean="0">
                <a:solidFill>
                  <a:srgbClr val="FF0000"/>
                </a:solidFill>
                <a:latin typeface="Gabriola" panose="04040605051002020D02" pitchFamily="82" charset="0"/>
              </a:rPr>
              <a:t>Книга пророка Иеремии</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в «Слове о полку Игореве» </a:t>
            </a:r>
            <a:r>
              <a:rPr lang="ru-RU" sz="2800" dirty="0" smtClean="0">
                <a:solidFill>
                  <a:srgbClr val="0070C0"/>
                </a:solidFill>
                <a:latin typeface="Gabriola" panose="04040605051002020D02" pitchFamily="82" charset="0"/>
              </a:rPr>
              <a:t>процитирована</a:t>
            </a:r>
            <a:r>
              <a:rPr lang="ru-RU" sz="2800" dirty="0" smtClean="0">
                <a:solidFill>
                  <a:srgbClr val="002060"/>
                </a:solidFill>
                <a:latin typeface="Gabriola" panose="04040605051002020D02" pitchFamily="82" charset="0"/>
              </a:rPr>
              <a:t> не менее </a:t>
            </a:r>
            <a:r>
              <a:rPr lang="ru-RU" sz="2800" dirty="0" smtClean="0">
                <a:solidFill>
                  <a:srgbClr val="FF0000"/>
                </a:solidFill>
                <a:latin typeface="Gabriola" panose="04040605051002020D02" pitchFamily="82" charset="0"/>
              </a:rPr>
              <a:t>50</a:t>
            </a:r>
            <a:r>
              <a:rPr lang="ru-RU" sz="2800" dirty="0" smtClean="0">
                <a:solidFill>
                  <a:srgbClr val="002060"/>
                </a:solidFill>
                <a:latin typeface="Gabriola" panose="04040605051002020D02" pitchFamily="82" charset="0"/>
              </a:rPr>
              <a:t> раз.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В «Слове…» примерно </a:t>
            </a:r>
            <a:br>
              <a:rPr lang="ru-RU" sz="2800" dirty="0" smtClean="0">
                <a:solidFill>
                  <a:srgbClr val="002060"/>
                </a:solidFill>
                <a:latin typeface="Gabriola" panose="04040605051002020D02" pitchFamily="82" charset="0"/>
              </a:rPr>
            </a:br>
            <a:r>
              <a:rPr lang="ru-RU" sz="2800" dirty="0" smtClean="0">
                <a:solidFill>
                  <a:srgbClr val="FF0000"/>
                </a:solidFill>
                <a:latin typeface="Gabriola" panose="04040605051002020D02" pitchFamily="82" charset="0"/>
              </a:rPr>
              <a:t>7 000 </a:t>
            </a:r>
            <a:r>
              <a:rPr lang="ru-RU" sz="2800" dirty="0" smtClean="0">
                <a:solidFill>
                  <a:srgbClr val="002060"/>
                </a:solidFill>
                <a:latin typeface="Gabriola" panose="04040605051002020D02" pitchFamily="82" charset="0"/>
              </a:rPr>
              <a:t>слов.</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О «Слове…» написано примерно </a:t>
            </a:r>
            <a:r>
              <a:rPr lang="ru-RU" sz="2800" dirty="0" smtClean="0">
                <a:solidFill>
                  <a:srgbClr val="FF0000"/>
                </a:solidFill>
                <a:latin typeface="Gabriola" panose="04040605051002020D02" pitchFamily="82" charset="0"/>
              </a:rPr>
              <a:t>15 000 </a:t>
            </a:r>
            <a:r>
              <a:rPr lang="ru-RU" sz="2800" dirty="0" smtClean="0">
                <a:solidFill>
                  <a:srgbClr val="002060"/>
                </a:solidFill>
                <a:latin typeface="Gabriola" panose="04040605051002020D02" pitchFamily="82" charset="0"/>
              </a:rPr>
              <a:t>книг.</a:t>
            </a:r>
            <a:endParaRPr lang="ru-RU" sz="2800" dirty="0">
              <a:solidFill>
                <a:srgbClr val="002060"/>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100410"/>
            <a:ext cx="4694857" cy="66433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3422068"/>
            <a:ext cx="4267200" cy="29876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73579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2376264" cy="6850335"/>
          </a:xfrm>
          <a:effectLst/>
        </p:spPr>
        <p:txBody>
          <a:bodyPr>
            <a:normAutofit/>
          </a:bodyPr>
          <a:lstStyle/>
          <a:p>
            <a:pPr algn="ctr">
              <a:buClr>
                <a:srgbClr val="C00000"/>
              </a:buClr>
            </a:pPr>
            <a:r>
              <a:rPr lang="ru-RU" sz="2700" dirty="0" smtClean="0">
                <a:solidFill>
                  <a:srgbClr val="FF0000"/>
                </a:solidFill>
                <a:latin typeface="Gabriola" panose="04040605051002020D02" pitchFamily="82" charset="0"/>
              </a:rPr>
              <a:t>Пророк Иеремия.</a:t>
            </a:r>
            <a:r>
              <a:rPr lang="ru-RU" sz="2700" dirty="0" smtClean="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О</a:t>
            </a:r>
            <a:r>
              <a:rPr lang="ru-RU" sz="2400" dirty="0" smtClean="0">
                <a:solidFill>
                  <a:srgbClr val="002060"/>
                </a:solidFill>
                <a:latin typeface="Gabriola" panose="04040605051002020D02" pitchFamily="82" charset="0"/>
              </a:rPr>
              <a:t>к. </a:t>
            </a:r>
            <a:r>
              <a:rPr lang="ru-RU" sz="2400" dirty="0" smtClean="0">
                <a:solidFill>
                  <a:srgbClr val="0070C0"/>
                </a:solidFill>
                <a:latin typeface="Gabriola" panose="04040605051002020D02" pitchFamily="82" charset="0"/>
              </a:rPr>
              <a:t>655</a:t>
            </a:r>
            <a:r>
              <a:rPr lang="ru-RU" sz="2400" dirty="0" smtClean="0">
                <a:solidFill>
                  <a:srgbClr val="002060"/>
                </a:solidFill>
                <a:latin typeface="Gabriola" panose="04040605051002020D02" pitchFamily="82" charset="0"/>
              </a:rPr>
              <a:t> г. до н. э., </a:t>
            </a:r>
            <a:r>
              <a:rPr lang="ru-RU" sz="2400" dirty="0" err="1" smtClean="0">
                <a:solidFill>
                  <a:srgbClr val="002060"/>
                </a:solidFill>
                <a:latin typeface="Gabriola" panose="04040605051002020D02" pitchFamily="82" charset="0"/>
              </a:rPr>
              <a:t>Анатот</a:t>
            </a:r>
            <a:r>
              <a:rPr lang="ru-RU" sz="2400" dirty="0" smtClean="0">
                <a:solidFill>
                  <a:srgbClr val="002060"/>
                </a:solidFill>
                <a:latin typeface="Gabriola" panose="04040605051002020D02" pitchFamily="82" charset="0"/>
              </a:rPr>
              <a:t>, Иудея — после </a:t>
            </a:r>
            <a:r>
              <a:rPr lang="ru-RU" sz="2400" dirty="0" smtClean="0">
                <a:solidFill>
                  <a:srgbClr val="0070C0"/>
                </a:solidFill>
                <a:latin typeface="Gabriola" panose="04040605051002020D02" pitchFamily="82" charset="0"/>
              </a:rPr>
              <a:t>586 </a:t>
            </a:r>
            <a:r>
              <a:rPr lang="ru-RU" sz="2400" dirty="0" smtClean="0">
                <a:solidFill>
                  <a:srgbClr val="002060"/>
                </a:solidFill>
                <a:latin typeface="Gabriola" panose="04040605051002020D02" pitchFamily="82" charset="0"/>
              </a:rPr>
              <a:t>г. до н. э., Египет) — </a:t>
            </a:r>
            <a:r>
              <a:rPr lang="ru-RU" sz="2400" dirty="0" smtClean="0">
                <a:solidFill>
                  <a:srgbClr val="FF0000"/>
                </a:solidFill>
                <a:latin typeface="Gabriola" panose="04040605051002020D02" pitchFamily="82" charset="0"/>
              </a:rPr>
              <a:t>второй</a:t>
            </a:r>
            <a:r>
              <a:rPr lang="ru-RU" sz="2400" dirty="0" smtClean="0">
                <a:solidFill>
                  <a:srgbClr val="002060"/>
                </a:solidFill>
                <a:latin typeface="Gabriola" panose="04040605051002020D02" pitchFamily="82" charset="0"/>
              </a:rPr>
              <a:t> из </a:t>
            </a:r>
            <a:r>
              <a:rPr lang="ru-RU" sz="2400" dirty="0" smtClean="0">
                <a:solidFill>
                  <a:srgbClr val="00B050"/>
                </a:solidFill>
                <a:latin typeface="Gabriola" panose="04040605051002020D02" pitchFamily="82" charset="0"/>
              </a:rPr>
              <a:t>четырёх</a:t>
            </a:r>
            <a:r>
              <a:rPr lang="ru-RU" sz="2400" dirty="0" smtClean="0">
                <a:solidFill>
                  <a:srgbClr val="002060"/>
                </a:solidFill>
                <a:latin typeface="Gabriola" panose="04040605051002020D02" pitchFamily="82" charset="0"/>
              </a:rPr>
              <a:t> </a:t>
            </a:r>
            <a:r>
              <a:rPr lang="ru-RU" sz="2400" dirty="0" smtClean="0">
                <a:solidFill>
                  <a:srgbClr val="FF0000"/>
                </a:solidFill>
                <a:latin typeface="Gabriola" panose="04040605051002020D02" pitchFamily="82" charset="0"/>
              </a:rPr>
              <a:t>великих пророков</a:t>
            </a:r>
            <a:r>
              <a:rPr lang="ru-RU" sz="2400" dirty="0" smtClean="0">
                <a:solidFill>
                  <a:srgbClr val="002060"/>
                </a:solidFill>
                <a:latin typeface="Gabriola" panose="04040605051002020D02" pitchFamily="82" charset="0"/>
              </a:rPr>
              <a:t> Ветхого Завета, автор </a:t>
            </a:r>
            <a:r>
              <a:rPr lang="ru-RU" sz="2400" dirty="0" smtClean="0">
                <a:solidFill>
                  <a:srgbClr val="00B050"/>
                </a:solidFill>
                <a:latin typeface="Gabriola" panose="04040605051002020D02" pitchFamily="82" charset="0"/>
              </a:rPr>
              <a:t>книги пророка Иеремии</a:t>
            </a:r>
            <a:r>
              <a:rPr lang="ru-RU" sz="2400" dirty="0" smtClean="0">
                <a:solidFill>
                  <a:srgbClr val="002060"/>
                </a:solidFill>
                <a:latin typeface="Gabriola" panose="04040605051002020D02" pitchFamily="82" charset="0"/>
              </a:rPr>
              <a:t> и книги </a:t>
            </a:r>
            <a:r>
              <a:rPr lang="ru-RU" sz="2400" dirty="0" smtClean="0">
                <a:solidFill>
                  <a:srgbClr val="00B050"/>
                </a:solidFill>
                <a:latin typeface="Gabriola" panose="04040605051002020D02" pitchFamily="82" charset="0"/>
              </a:rPr>
              <a:t>«Плач Иеремии».</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Иеремию часто называют «</a:t>
            </a:r>
            <a:r>
              <a:rPr lang="ru-RU" sz="2400" dirty="0" smtClean="0">
                <a:solidFill>
                  <a:schemeClr val="tx1"/>
                </a:solidFill>
                <a:latin typeface="Gabriola" panose="04040605051002020D02" pitchFamily="82" charset="0"/>
              </a:rPr>
              <a:t>плачущим пророком</a:t>
            </a:r>
            <a:r>
              <a:rPr lang="ru-RU" sz="2400" dirty="0" smtClean="0">
                <a:solidFill>
                  <a:srgbClr val="002060"/>
                </a:solidFill>
                <a:latin typeface="Gabriola" panose="04040605051002020D02" pitchFamily="82" charset="0"/>
              </a:rPr>
              <a:t>». </a:t>
            </a:r>
            <a:endParaRPr lang="ru-RU" sz="2400" dirty="0">
              <a:solidFill>
                <a:srgbClr val="002060"/>
              </a:solidFill>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2160481"/>
            <a:ext cx="6204275" cy="464714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1184" y="68259"/>
            <a:ext cx="5665324" cy="29700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5776" y="2160482"/>
            <a:ext cx="3455708" cy="46288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48321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2376264" cy="6850335"/>
          </a:xfrm>
          <a:effectLst/>
        </p:spPr>
        <p:txBody>
          <a:bodyPr>
            <a:normAutofit/>
          </a:bodyPr>
          <a:lstStyle/>
          <a:p>
            <a:pPr algn="ctr">
              <a:buClr>
                <a:srgbClr val="C00000"/>
              </a:buClr>
            </a:pPr>
            <a:r>
              <a:rPr lang="ru-RU" sz="2700" dirty="0" smtClean="0">
                <a:solidFill>
                  <a:srgbClr val="FF0000"/>
                </a:solidFill>
                <a:latin typeface="Gabriola" panose="04040605051002020D02" pitchFamily="82" charset="0"/>
              </a:rPr>
              <a:t>Пророк Иеремия.</a:t>
            </a:r>
            <a:r>
              <a:rPr lang="ru-RU" sz="2700" dirty="0" smtClean="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400" dirty="0" smtClean="0">
                <a:solidFill>
                  <a:srgbClr val="FF0000"/>
                </a:solidFill>
                <a:latin typeface="Gabriola" panose="04040605051002020D02" pitchFamily="82" charset="0"/>
              </a:rPr>
              <a:t>Бог</a:t>
            </a:r>
            <a:r>
              <a:rPr lang="ru-RU" sz="2400" dirty="0" smtClean="0">
                <a:solidFill>
                  <a:srgbClr val="002060"/>
                </a:solidFill>
                <a:latin typeface="Gabriola" panose="04040605051002020D02" pitchFamily="82" charset="0"/>
              </a:rPr>
              <a:t> призвал его на служение, когда тот был ещё юношей. Он</a:t>
            </a:r>
            <a:r>
              <a:rPr lang="ru-RU" sz="2400" dirty="0" smtClean="0">
                <a:solidFill>
                  <a:srgbClr val="0070C0"/>
                </a:solidFill>
                <a:latin typeface="Gabriola" panose="04040605051002020D02" pitchFamily="82" charset="0"/>
              </a:rPr>
              <a:t> запретил </a:t>
            </a:r>
            <a:r>
              <a:rPr lang="ru-RU" sz="2400" dirty="0" smtClean="0">
                <a:solidFill>
                  <a:srgbClr val="002060"/>
                </a:solidFill>
                <a:latin typeface="Gabriola" panose="04040605051002020D02" pitchFamily="82" charset="0"/>
              </a:rPr>
              <a:t>Иеремии </a:t>
            </a:r>
            <a:r>
              <a:rPr lang="ru-RU" sz="2400" dirty="0" smtClean="0">
                <a:solidFill>
                  <a:srgbClr val="0070C0"/>
                </a:solidFill>
                <a:latin typeface="Gabriola" panose="04040605051002020D02" pitchFamily="82" charset="0"/>
              </a:rPr>
              <a:t>жениться</a:t>
            </a:r>
            <a:r>
              <a:rPr lang="ru-RU" sz="2400" dirty="0" smtClean="0">
                <a:solidFill>
                  <a:srgbClr val="002060"/>
                </a:solidFill>
                <a:latin typeface="Gabriola" panose="04040605051002020D02" pitchFamily="82" charset="0"/>
              </a:rPr>
              <a:t>, так как пророк должен был </a:t>
            </a:r>
            <a:r>
              <a:rPr lang="ru-RU" sz="2400" dirty="0" smtClean="0">
                <a:solidFill>
                  <a:srgbClr val="FF0000"/>
                </a:solidFill>
                <a:latin typeface="Gabriola" panose="04040605051002020D02" pitchFamily="82" charset="0"/>
              </a:rPr>
              <a:t>всецело посвятить себя Богу</a:t>
            </a:r>
            <a:r>
              <a:rPr lang="ru-RU" sz="2400" dirty="0" smtClean="0">
                <a:solidFill>
                  <a:srgbClr val="002060"/>
                </a:solidFill>
                <a:latin typeface="Gabriola" panose="04040605051002020D02" pitchFamily="82" charset="0"/>
              </a:rPr>
              <a:t>. </a:t>
            </a:r>
            <a:r>
              <a:rPr lang="ru-RU" sz="2400" dirty="0" smtClean="0">
                <a:solidFill>
                  <a:srgbClr val="00B050"/>
                </a:solidFill>
                <a:latin typeface="Gabriola" panose="04040605051002020D02" pitchFamily="82" charset="0"/>
              </a:rPr>
              <a:t>Задачей</a:t>
            </a:r>
            <a:r>
              <a:rPr lang="ru-RU" sz="2400" dirty="0" smtClean="0">
                <a:solidFill>
                  <a:srgbClr val="002060"/>
                </a:solidFill>
                <a:latin typeface="Gabriola" panose="04040605051002020D02" pitchFamily="82" charset="0"/>
              </a:rPr>
              <a:t> служения Иеремии было </a:t>
            </a:r>
            <a:r>
              <a:rPr lang="ru-RU" sz="2400" dirty="0" smtClean="0">
                <a:solidFill>
                  <a:srgbClr val="00B050"/>
                </a:solidFill>
                <a:latin typeface="Gabriola" panose="04040605051002020D02" pitchFamily="82" charset="0"/>
              </a:rPr>
              <a:t>обличение</a:t>
            </a:r>
            <a:r>
              <a:rPr lang="ru-RU" sz="2400" dirty="0" smtClean="0">
                <a:solidFill>
                  <a:srgbClr val="002060"/>
                </a:solidFill>
                <a:latin typeface="Gabriola" panose="04040605051002020D02" pitchFamily="82" charset="0"/>
              </a:rPr>
              <a:t> греховной жизни соплеменников (Богом избранного народа - евреев) и предупреждение о </a:t>
            </a:r>
            <a:r>
              <a:rPr lang="ru-RU" sz="2400" dirty="0" smtClean="0">
                <a:solidFill>
                  <a:schemeClr val="tx1"/>
                </a:solidFill>
                <a:latin typeface="Gabriola" panose="04040605051002020D02" pitchFamily="82" charset="0"/>
              </a:rPr>
              <a:t>неминуемом возмездии </a:t>
            </a:r>
            <a:r>
              <a:rPr lang="ru-RU" sz="2400" dirty="0" smtClean="0">
                <a:solidFill>
                  <a:srgbClr val="002060"/>
                </a:solidFill>
                <a:latin typeface="Gabriola" panose="04040605051002020D02" pitchFamily="82" charset="0"/>
              </a:rPr>
              <a:t>за грехи.</a:t>
            </a:r>
            <a:endParaRPr lang="ru-RU" sz="2400" dirty="0">
              <a:solidFill>
                <a:srgbClr val="002060"/>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561528"/>
            <a:ext cx="4228728" cy="42067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9777" y="2276873"/>
            <a:ext cx="2897395" cy="44909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7458" y="69462"/>
            <a:ext cx="3481134" cy="24234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39777" y="69462"/>
            <a:ext cx="3029503" cy="21428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98407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80640" y="7665"/>
            <a:ext cx="4291360" cy="4213423"/>
          </a:xfrm>
          <a:effectLst/>
        </p:spPr>
        <p:txBody>
          <a:bodyPr>
            <a:normAutofit fontScale="90000"/>
          </a:bodyPr>
          <a:lstStyle/>
          <a:p>
            <a:pPr algn="ctr">
              <a:buClr>
                <a:srgbClr val="C00000"/>
              </a:buClr>
            </a:pPr>
            <a:r>
              <a:rPr lang="ru-RU" sz="2800" dirty="0" smtClean="0">
                <a:solidFill>
                  <a:srgbClr val="FF0000"/>
                </a:solidFill>
                <a:latin typeface="Gabriola" panose="04040605051002020D02" pitchFamily="82" charset="0"/>
              </a:rPr>
              <a:t>СЛОВАРЬ</a:t>
            </a:r>
            <a:br>
              <a:rPr lang="ru-RU" sz="2800" dirty="0" smtClean="0">
                <a:solidFill>
                  <a:srgbClr val="FF0000"/>
                </a:solidFill>
                <a:latin typeface="Gabriola" panose="04040605051002020D02" pitchFamily="82" charset="0"/>
              </a:rPr>
            </a:br>
            <a:r>
              <a:rPr lang="ru-RU" sz="2800" dirty="0" smtClean="0">
                <a:solidFill>
                  <a:srgbClr val="FF0000"/>
                </a:solidFill>
                <a:latin typeface="Gabriola" panose="04040605051002020D02" pitchFamily="82" charset="0"/>
              </a:rPr>
              <a:t>Жанр</a:t>
            </a:r>
            <a:r>
              <a:rPr lang="ru-RU" sz="2800" dirty="0" smtClean="0">
                <a:solidFill>
                  <a:srgbClr val="00B050"/>
                </a:solidFill>
                <a:latin typeface="Gabriola" panose="04040605051002020D02" pitchFamily="82" charset="0"/>
              </a:rPr>
              <a:t> </a:t>
            </a:r>
            <a:r>
              <a:rPr lang="ru-RU" sz="2800" dirty="0" smtClean="0">
                <a:solidFill>
                  <a:srgbClr val="002060"/>
                </a:solidFill>
                <a:latin typeface="Gabriola" panose="04040605051002020D02" pitchFamily="82" charset="0"/>
              </a:rPr>
              <a:t>– исторически формирующийся </a:t>
            </a:r>
            <a:r>
              <a:rPr lang="ru-RU" sz="2800" dirty="0" smtClean="0">
                <a:solidFill>
                  <a:schemeClr val="tx1"/>
                </a:solidFill>
                <a:latin typeface="Gabriola" panose="04040605051002020D02" pitchFamily="82" charset="0"/>
              </a:rPr>
              <a:t>вид</a:t>
            </a:r>
            <a:r>
              <a:rPr lang="ru-RU" sz="2800" dirty="0" smtClean="0">
                <a:solidFill>
                  <a:srgbClr val="002060"/>
                </a:solidFill>
                <a:latin typeface="Gabriola" panose="04040605051002020D02" pitchFamily="82" charset="0"/>
              </a:rPr>
              <a:t> литературного произведения, обладающий отличительными особенностями, признаками, закономерностями.</a:t>
            </a:r>
            <a:br>
              <a:rPr lang="ru-RU" sz="2800" dirty="0" smtClean="0">
                <a:solidFill>
                  <a:srgbClr val="002060"/>
                </a:solidFill>
                <a:latin typeface="Gabriola" panose="04040605051002020D02" pitchFamily="82" charset="0"/>
              </a:rPr>
            </a:br>
            <a:r>
              <a:rPr lang="ru-RU" sz="2800" dirty="0">
                <a:solidFill>
                  <a:srgbClr val="FF0000"/>
                </a:solidFill>
                <a:latin typeface="Gabriola" panose="04040605051002020D02" pitchFamily="82" charset="0"/>
              </a:rPr>
              <a:t>Слово</a:t>
            </a:r>
            <a:r>
              <a:rPr lang="ru-RU" sz="2800" dirty="0">
                <a:solidFill>
                  <a:srgbClr val="002060"/>
                </a:solidFill>
                <a:latin typeface="Gabriola" panose="04040605051002020D02" pitchFamily="82" charset="0"/>
              </a:rPr>
              <a:t> -  торжественная </a:t>
            </a:r>
            <a:r>
              <a:rPr lang="ru-RU" sz="2800" dirty="0">
                <a:solidFill>
                  <a:srgbClr val="FF0000"/>
                </a:solidFill>
                <a:latin typeface="Gabriola" panose="04040605051002020D02" pitchFamily="82" charset="0"/>
              </a:rPr>
              <a:t>речь</a:t>
            </a:r>
            <a:r>
              <a:rPr lang="ru-RU" sz="2800" dirty="0">
                <a:solidFill>
                  <a:srgbClr val="002060"/>
                </a:solidFill>
                <a:latin typeface="Gabriola" panose="04040605051002020D02" pitchFamily="82" charset="0"/>
              </a:rPr>
              <a:t>, (произнесённая на </a:t>
            </a:r>
            <a:r>
              <a:rPr lang="ru-RU" sz="2800" dirty="0" err="1" smtClean="0">
                <a:solidFill>
                  <a:srgbClr val="0070C0"/>
                </a:solidFill>
                <a:latin typeface="Gabriola" panose="04040605051002020D02" pitchFamily="82" charset="0"/>
              </a:rPr>
              <a:t>сне</a:t>
            </a:r>
            <a:r>
              <a:rPr lang="ru-RU" sz="2800" dirty="0" err="1" smtClean="0">
                <a:solidFill>
                  <a:srgbClr val="0070C0"/>
                </a:solidFill>
                <a:latin typeface="Times New Roman" panose="02020603050405020304" pitchFamily="18" charset="0"/>
                <a:cs typeface="Times New Roman" panose="02020603050405020304" pitchFamily="18" charset="0"/>
              </a:rPr>
              <a:t>ˊ</a:t>
            </a:r>
            <a:r>
              <a:rPr lang="ru-RU" sz="2800" dirty="0" err="1" smtClean="0">
                <a:solidFill>
                  <a:srgbClr val="0070C0"/>
                </a:solidFill>
                <a:latin typeface="Gabriola" panose="04040605051002020D02" pitchFamily="82" charset="0"/>
              </a:rPr>
              <a:t>ме</a:t>
            </a:r>
            <a:r>
              <a:rPr lang="ru-RU" sz="28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русских </a:t>
            </a:r>
            <a:r>
              <a:rPr lang="ru-RU" sz="2800" dirty="0" smtClean="0">
                <a:solidFill>
                  <a:srgbClr val="002060"/>
                </a:solidFill>
                <a:latin typeface="Gabriola" panose="04040605051002020D02" pitchFamily="82" charset="0"/>
              </a:rPr>
              <a:t>князей. </a:t>
            </a:r>
            <a:r>
              <a:rPr lang="ru-RU" sz="2800" dirty="0" err="1" smtClean="0">
                <a:solidFill>
                  <a:srgbClr val="0070C0"/>
                </a:solidFill>
                <a:latin typeface="Gabriola" panose="04040605051002020D02" pitchFamily="82" charset="0"/>
              </a:rPr>
              <a:t>Снем</a:t>
            </a:r>
            <a:r>
              <a:rPr lang="ru-RU" sz="28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 съезд.)</a:t>
            </a:r>
            <a:br>
              <a:rPr lang="ru-RU" sz="2800" dirty="0">
                <a:solidFill>
                  <a:srgbClr val="002060"/>
                </a:solidFill>
                <a:latin typeface="Gabriola" panose="04040605051002020D02" pitchFamily="82" charset="0"/>
              </a:rPr>
            </a:br>
            <a:r>
              <a:rPr lang="ru-RU" sz="2800" dirty="0">
                <a:solidFill>
                  <a:srgbClr val="FF0000"/>
                </a:solidFill>
                <a:latin typeface="Gabriola" panose="04040605051002020D02" pitchFamily="82" charset="0"/>
              </a:rPr>
              <a:t>Полк</a:t>
            </a:r>
            <a:r>
              <a:rPr lang="ru-RU" sz="2800" dirty="0">
                <a:solidFill>
                  <a:srgbClr val="002060"/>
                </a:solidFill>
                <a:latin typeface="Gabriola" panose="04040605051002020D02" pitchFamily="82" charset="0"/>
              </a:rPr>
              <a:t> – военный поход.</a:t>
            </a:r>
            <a:br>
              <a:rPr lang="ru-RU" sz="2800" dirty="0">
                <a:solidFill>
                  <a:srgbClr val="002060"/>
                </a:solidFill>
                <a:latin typeface="Gabriola" panose="04040605051002020D02" pitchFamily="82" charset="0"/>
              </a:rPr>
            </a:br>
            <a:endParaRPr lang="ru-RU" sz="2800" dirty="0">
              <a:solidFill>
                <a:srgbClr val="002060"/>
              </a:solidFill>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79330"/>
            <a:ext cx="4354562" cy="66929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861048"/>
            <a:ext cx="4422155" cy="29112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13132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41585" y="0"/>
            <a:ext cx="3707903" cy="3391545"/>
          </a:xfrm>
          <a:effectLst/>
        </p:spPr>
        <p:txBody>
          <a:bodyPr>
            <a:normAutofit/>
          </a:bodyPr>
          <a:lstStyle/>
          <a:p>
            <a:pPr marL="274320" lvl="0" indent="-274320" algn="ctr" defTabSz="914400">
              <a:spcBef>
                <a:spcPts val="600"/>
              </a:spcBef>
            </a:pPr>
            <a:r>
              <a:rPr lang="ru-RU" sz="2400" dirty="0" smtClean="0">
                <a:solidFill>
                  <a:srgbClr val="FF0000"/>
                </a:solidFill>
                <a:latin typeface="Gabriola" panose="04040605051002020D02" pitchFamily="82" charset="0"/>
              </a:rPr>
              <a:t>    Тема</a:t>
            </a:r>
            <a:r>
              <a:rPr lang="ru-RU" sz="2400" dirty="0">
                <a:solidFill>
                  <a:srgbClr val="002060"/>
                </a:solidFill>
                <a:latin typeface="Gabriola" panose="04040605051002020D02" pitchFamily="82" charset="0"/>
              </a:rPr>
              <a:t>: </a:t>
            </a:r>
            <a:r>
              <a:rPr lang="ru-RU" sz="2400" dirty="0">
                <a:solidFill>
                  <a:schemeClr val="tx1"/>
                </a:solidFill>
                <a:latin typeface="Gabriola" panose="04040605051002020D02" pitchFamily="82" charset="0"/>
              </a:rPr>
              <a:t>неудачный</a:t>
            </a:r>
            <a:r>
              <a:rPr lang="ru-RU" sz="2400" dirty="0">
                <a:solidFill>
                  <a:srgbClr val="002060"/>
                </a:solidFill>
                <a:latin typeface="Gabriola" panose="04040605051002020D02" pitchFamily="82" charset="0"/>
              </a:rPr>
              <a:t> поход на половцев </a:t>
            </a:r>
            <a:r>
              <a:rPr lang="ru-RU" sz="2400" dirty="0" smtClean="0">
                <a:solidFill>
                  <a:srgbClr val="0070C0"/>
                </a:solidFill>
                <a:latin typeface="Gabriola" panose="04040605051002020D02" pitchFamily="82" charset="0"/>
              </a:rPr>
              <a:t>новгород-северского</a:t>
            </a:r>
            <a:r>
              <a:rPr lang="ru-RU" sz="2400" dirty="0" smtClean="0">
                <a:solidFill>
                  <a:srgbClr val="002060"/>
                </a:solidFill>
                <a:latin typeface="Gabriola" panose="04040605051002020D02" pitchFamily="82" charset="0"/>
              </a:rPr>
              <a:t> </a:t>
            </a:r>
            <a:r>
              <a:rPr lang="ru-RU" sz="2400" dirty="0">
                <a:solidFill>
                  <a:srgbClr val="002060"/>
                </a:solidFill>
                <a:latin typeface="Gabriola" panose="04040605051002020D02" pitchFamily="82" charset="0"/>
              </a:rPr>
              <a:t>князя </a:t>
            </a:r>
            <a:r>
              <a:rPr lang="ru-RU" sz="2400" dirty="0">
                <a:solidFill>
                  <a:srgbClr val="0070C0"/>
                </a:solidFill>
                <a:latin typeface="Gabriola" panose="04040605051002020D02" pitchFamily="82" charset="0"/>
              </a:rPr>
              <a:t>Игоря</a:t>
            </a:r>
            <a:r>
              <a:rPr lang="ru-RU" sz="2400" dirty="0">
                <a:solidFill>
                  <a:srgbClr val="002060"/>
                </a:solidFill>
                <a:latin typeface="Gabriola" panose="04040605051002020D02" pitchFamily="82" charset="0"/>
              </a:rPr>
              <a:t> в конце апреля – начале мая </a:t>
            </a:r>
            <a:r>
              <a:rPr lang="ru-RU" sz="2400" dirty="0">
                <a:solidFill>
                  <a:srgbClr val="FF0000"/>
                </a:solidFill>
                <a:latin typeface="Gabriola" panose="04040605051002020D02" pitchFamily="82" charset="0"/>
              </a:rPr>
              <a:t>1185</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года.</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Другие </a:t>
            </a:r>
            <a:r>
              <a:rPr lang="ru-RU" sz="2400" dirty="0">
                <a:solidFill>
                  <a:srgbClr val="002060"/>
                </a:solidFill>
                <a:latin typeface="Gabriola" panose="04040605051002020D02" pitchFamily="82" charset="0"/>
              </a:rPr>
              <a:t>источники, повествующие об этом походе: </a:t>
            </a:r>
            <a:r>
              <a:rPr lang="ru-RU" sz="2400" dirty="0">
                <a:solidFill>
                  <a:srgbClr val="FF0000"/>
                </a:solidFill>
                <a:latin typeface="Gabriola" panose="04040605051002020D02" pitchFamily="82" charset="0"/>
              </a:rPr>
              <a:t>Лаврентьевская</a:t>
            </a:r>
            <a:r>
              <a:rPr lang="ru-RU" sz="2400" dirty="0">
                <a:solidFill>
                  <a:srgbClr val="002060"/>
                </a:solidFill>
                <a:latin typeface="Gabriola" panose="04040605051002020D02" pitchFamily="82" charset="0"/>
              </a:rPr>
              <a:t> летопись, </a:t>
            </a:r>
            <a:r>
              <a:rPr lang="ru-RU" sz="2400" dirty="0" err="1">
                <a:solidFill>
                  <a:srgbClr val="FF0000"/>
                </a:solidFill>
                <a:latin typeface="Gabriola" panose="04040605051002020D02" pitchFamily="82" charset="0"/>
              </a:rPr>
              <a:t>Ипатьевская</a:t>
            </a:r>
            <a:r>
              <a:rPr lang="ru-RU" sz="2400" dirty="0">
                <a:solidFill>
                  <a:srgbClr val="002060"/>
                </a:solidFill>
                <a:latin typeface="Gabriola" panose="04040605051002020D02" pitchFamily="82" charset="0"/>
              </a:rPr>
              <a:t> летопись.</a:t>
            </a:r>
          </a:p>
        </p:txBody>
      </p:sp>
      <p:pic>
        <p:nvPicPr>
          <p:cNvPr id="122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2447" y="30882"/>
            <a:ext cx="5148535" cy="303807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85" y="3140969"/>
            <a:ext cx="7903984" cy="36819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37169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0" y="7665"/>
            <a:ext cx="3779912" cy="3421335"/>
          </a:xfrm>
          <a:effectLst/>
        </p:spPr>
        <p:txBody>
          <a:bodyPr>
            <a:normAutofit/>
          </a:bodyPr>
          <a:lstStyle/>
          <a:p>
            <a:pPr marL="274320" lvl="0" indent="-274320" algn="ctr" defTabSz="914400">
              <a:spcBef>
                <a:spcPts val="600"/>
              </a:spcBef>
            </a:pPr>
            <a:r>
              <a:rPr lang="ru-RU" sz="2800" dirty="0" smtClean="0">
                <a:solidFill>
                  <a:srgbClr val="FF0000"/>
                </a:solidFill>
                <a:latin typeface="Gabriola" panose="04040605051002020D02" pitchFamily="82" charset="0"/>
              </a:rPr>
              <a:t>    Лаврентьевская летопись. </a:t>
            </a:r>
            <a:r>
              <a:rPr lang="ru-RU" sz="2400" dirty="0" smtClean="0">
                <a:solidFill>
                  <a:srgbClr val="FF0000"/>
                </a:solidFill>
                <a:latin typeface="Gabriola" panose="04040605051002020D02" pitchFamily="82" charset="0"/>
              </a:rPr>
              <a:t/>
            </a:r>
            <a:br>
              <a:rPr lang="ru-RU" sz="2400" dirty="0" smtClean="0">
                <a:solidFill>
                  <a:srgbClr val="FF0000"/>
                </a:solidFill>
                <a:latin typeface="Gabriola" panose="04040605051002020D02" pitchFamily="82" charset="0"/>
              </a:rPr>
            </a:br>
            <a:r>
              <a:rPr lang="ru-RU" sz="3200" dirty="0" smtClean="0">
                <a:solidFill>
                  <a:srgbClr val="0070C0"/>
                </a:solidFill>
                <a:latin typeface="Gabriola" panose="04040605051002020D02" pitchFamily="82" charset="0"/>
              </a:rPr>
              <a:t>1377</a:t>
            </a:r>
            <a:r>
              <a:rPr lang="ru-RU" sz="3200" dirty="0" smtClean="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г.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B050"/>
                </a:solidFill>
                <a:latin typeface="Gabriola" panose="04040605051002020D02" pitchFamily="82" charset="0"/>
              </a:rPr>
              <a:t>Самая древняя </a:t>
            </a:r>
            <a:r>
              <a:rPr lang="ru-RU" sz="2400" dirty="0" smtClean="0">
                <a:solidFill>
                  <a:srgbClr val="002060"/>
                </a:solidFill>
                <a:latin typeface="Gabriola" panose="04040605051002020D02" pitchFamily="82" charset="0"/>
              </a:rPr>
              <a:t>датированная русская летопись.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Написана на пергаменте.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С </a:t>
            </a:r>
            <a:r>
              <a:rPr lang="ru-RU" sz="2400" dirty="0" smtClean="0">
                <a:solidFill>
                  <a:srgbClr val="0070C0"/>
                </a:solidFill>
                <a:latin typeface="Gabriola" panose="04040605051002020D02" pitchFamily="82" charset="0"/>
              </a:rPr>
              <a:t>1811</a:t>
            </a:r>
            <a:r>
              <a:rPr lang="ru-RU" sz="2400" dirty="0" smtClean="0">
                <a:solidFill>
                  <a:srgbClr val="002060"/>
                </a:solidFill>
                <a:latin typeface="Gabriola" panose="04040605051002020D02" pitchFamily="82" charset="0"/>
              </a:rPr>
              <a:t> г. хранится в </a:t>
            </a:r>
            <a:r>
              <a:rPr lang="ru-RU" sz="2400" dirty="0" smtClean="0">
                <a:solidFill>
                  <a:srgbClr val="0070C0"/>
                </a:solidFill>
                <a:latin typeface="Gabriola" panose="04040605051002020D02" pitchFamily="82" charset="0"/>
              </a:rPr>
              <a:t>РНБ</a:t>
            </a:r>
            <a:r>
              <a:rPr lang="ru-RU" sz="2400" dirty="0" smtClean="0">
                <a:solidFill>
                  <a:srgbClr val="002060"/>
                </a:solidFill>
                <a:latin typeface="Gabriola" panose="04040605051002020D02" pitchFamily="82" charset="0"/>
              </a:rPr>
              <a:t>. </a:t>
            </a:r>
            <a:endParaRPr lang="ru-RU" sz="2400" dirty="0">
              <a:solidFill>
                <a:srgbClr val="002060"/>
              </a:solidFill>
              <a:latin typeface="Gabriola" panose="04040605051002020D02" pitchFamily="82" charset="0"/>
            </a:endParaRPr>
          </a:p>
        </p:txBody>
      </p:sp>
      <p:pic>
        <p:nvPicPr>
          <p:cNvPr id="1229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0927" y="116632"/>
            <a:ext cx="5371407" cy="66247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429000"/>
            <a:ext cx="3312368" cy="33123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18149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8520" y="-1885"/>
            <a:ext cx="4644008" cy="3277319"/>
          </a:xfrm>
          <a:effectLst/>
        </p:spPr>
        <p:txBody>
          <a:bodyPr>
            <a:normAutofit/>
          </a:bodyPr>
          <a:lstStyle/>
          <a:p>
            <a:pPr marL="274320" lvl="0" indent="-274320" defTabSz="914400">
              <a:spcBef>
                <a:spcPts val="600"/>
              </a:spcBef>
            </a:pPr>
            <a:r>
              <a:rPr lang="ru-RU" sz="2400" dirty="0" smtClean="0">
                <a:solidFill>
                  <a:srgbClr val="FF0000"/>
                </a:solidFill>
                <a:latin typeface="Gabriola" panose="04040605051002020D02" pitchFamily="82" charset="0"/>
              </a:rPr>
              <a:t>    </a:t>
            </a:r>
            <a:r>
              <a:rPr lang="ru-RU" sz="2400" dirty="0" err="1" smtClean="0">
                <a:solidFill>
                  <a:srgbClr val="FF0000"/>
                </a:solidFill>
                <a:latin typeface="Gabriola" panose="04040605051002020D02" pitchFamily="82" charset="0"/>
              </a:rPr>
              <a:t>Ипатьевская</a:t>
            </a:r>
            <a:r>
              <a:rPr lang="ru-RU" sz="2400" dirty="0" smtClean="0">
                <a:solidFill>
                  <a:srgbClr val="FF0000"/>
                </a:solidFill>
                <a:latin typeface="Gabriola" panose="04040605051002020D02" pitchFamily="82" charset="0"/>
              </a:rPr>
              <a:t> летопись. </a:t>
            </a:r>
            <a:r>
              <a:rPr lang="ru-RU" sz="2400" dirty="0" smtClean="0">
                <a:solidFill>
                  <a:srgbClr val="002060"/>
                </a:solidFill>
                <a:latin typeface="Gabriola" panose="04040605051002020D02" pitchFamily="82" charset="0"/>
              </a:rPr>
              <a:t>307 листов.</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Датируется концом Х</a:t>
            </a:r>
            <a:r>
              <a:rPr lang="en-US" sz="2400" dirty="0" smtClean="0">
                <a:solidFill>
                  <a:srgbClr val="002060"/>
                </a:solidFill>
                <a:latin typeface="Gabriola" panose="04040605051002020D02" pitchFamily="82" charset="0"/>
              </a:rPr>
              <a:t>III</a:t>
            </a:r>
            <a:r>
              <a:rPr lang="ru-RU" sz="2400" dirty="0" smtClean="0">
                <a:solidFill>
                  <a:srgbClr val="002060"/>
                </a:solidFill>
                <a:latin typeface="Gabriola" panose="04040605051002020D02" pitchFamily="82" charset="0"/>
              </a:rPr>
              <a:t> – началом Х</a:t>
            </a:r>
            <a:r>
              <a:rPr lang="en-US" sz="2400" dirty="0" smtClean="0">
                <a:solidFill>
                  <a:srgbClr val="002060"/>
                </a:solidFill>
                <a:latin typeface="Gabriola" panose="04040605051002020D02" pitchFamily="82" charset="0"/>
              </a:rPr>
              <a:t>IV </a:t>
            </a:r>
            <a:r>
              <a:rPr lang="ru-RU" sz="2400" dirty="0" smtClean="0">
                <a:solidFill>
                  <a:srgbClr val="002060"/>
                </a:solidFill>
                <a:latin typeface="Gabriola" panose="04040605051002020D02" pitchFamily="82" charset="0"/>
              </a:rPr>
              <a:t>в.</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Название получила по месту хранения в Х</a:t>
            </a:r>
            <a:r>
              <a:rPr lang="en-US" sz="2400" dirty="0" smtClean="0">
                <a:solidFill>
                  <a:srgbClr val="002060"/>
                </a:solidFill>
                <a:latin typeface="Gabriola" panose="04040605051002020D02" pitchFamily="82" charset="0"/>
              </a:rPr>
              <a:t>VII</a:t>
            </a:r>
            <a:r>
              <a:rPr lang="ru-RU" sz="2400" dirty="0" smtClean="0">
                <a:solidFill>
                  <a:srgbClr val="002060"/>
                </a:solidFill>
                <a:latin typeface="Gabriola" panose="04040605051002020D02" pitchFamily="82" charset="0"/>
              </a:rPr>
              <a:t> в. в </a:t>
            </a:r>
            <a:r>
              <a:rPr lang="ru-RU" sz="2400" dirty="0" err="1" smtClean="0">
                <a:solidFill>
                  <a:srgbClr val="0070C0"/>
                </a:solidFill>
                <a:latin typeface="Gabriola" panose="04040605051002020D02" pitchFamily="82" charset="0"/>
              </a:rPr>
              <a:t>Ипатьевском</a:t>
            </a:r>
            <a:r>
              <a:rPr lang="ru-RU" sz="2400" dirty="0" smtClean="0">
                <a:solidFill>
                  <a:srgbClr val="0070C0"/>
                </a:solidFill>
                <a:latin typeface="Gabriola" panose="04040605051002020D02" pitchFamily="82" charset="0"/>
              </a:rPr>
              <a:t> монастыре </a:t>
            </a:r>
            <a:r>
              <a:rPr lang="ru-RU" sz="2400" dirty="0" smtClean="0">
                <a:solidFill>
                  <a:srgbClr val="002060"/>
                </a:solidFill>
                <a:latin typeface="Gabriola" panose="04040605051002020D02" pitchFamily="82" charset="0"/>
              </a:rPr>
              <a:t>под </a:t>
            </a:r>
            <a:r>
              <a:rPr lang="ru-RU" sz="2400" dirty="0" smtClean="0">
                <a:solidFill>
                  <a:srgbClr val="FF0000"/>
                </a:solidFill>
                <a:latin typeface="Gabriola" panose="04040605051002020D02" pitchFamily="82" charset="0"/>
              </a:rPr>
              <a:t>Костромой</a:t>
            </a:r>
            <a:r>
              <a:rPr lang="ru-RU" sz="2400" dirty="0" smtClean="0">
                <a:solidFill>
                  <a:srgbClr val="002060"/>
                </a:solidFill>
                <a:latin typeface="Gabriola" panose="04040605051002020D02" pitchFamily="82" charset="0"/>
              </a:rPr>
              <a:t>.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Обнаружена в </a:t>
            </a:r>
            <a:r>
              <a:rPr lang="ru-RU" sz="2400" dirty="0" smtClean="0">
                <a:solidFill>
                  <a:srgbClr val="0070C0"/>
                </a:solidFill>
                <a:latin typeface="Gabriola" panose="04040605051002020D02" pitchFamily="82" charset="0"/>
              </a:rPr>
              <a:t>1809</a:t>
            </a:r>
            <a:r>
              <a:rPr lang="ru-RU" sz="2400" dirty="0" smtClean="0">
                <a:solidFill>
                  <a:srgbClr val="002060"/>
                </a:solidFill>
                <a:latin typeface="Gabriola" panose="04040605051002020D02" pitchFamily="82" charset="0"/>
              </a:rPr>
              <a:t> г. историографом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Н. М. </a:t>
            </a:r>
            <a:r>
              <a:rPr lang="ru-RU" sz="2400" dirty="0" smtClean="0">
                <a:solidFill>
                  <a:srgbClr val="FF0000"/>
                </a:solidFill>
                <a:latin typeface="Gabriola" panose="04040605051002020D02" pitchFamily="82" charset="0"/>
              </a:rPr>
              <a:t>Карамзиным</a:t>
            </a:r>
            <a:r>
              <a:rPr lang="ru-RU" sz="2400" dirty="0" smtClean="0">
                <a:solidFill>
                  <a:srgbClr val="002060"/>
                </a:solidFill>
                <a:latin typeface="Gabriola" panose="04040605051002020D02" pitchFamily="82" charset="0"/>
              </a:rPr>
              <a:t>.</a:t>
            </a:r>
            <a:endParaRPr lang="ru-RU" sz="2400" dirty="0">
              <a:solidFill>
                <a:srgbClr val="002060"/>
              </a:solidFill>
              <a:latin typeface="Gabriola" panose="04040605051002020D02" pitchFamily="82" charset="0"/>
            </a:endParaRPr>
          </a:p>
        </p:txBody>
      </p:sp>
      <p:pic>
        <p:nvPicPr>
          <p:cNvPr id="1433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880"/>
          <a:stretch/>
        </p:blipFill>
        <p:spPr bwMode="auto">
          <a:xfrm>
            <a:off x="4572000" y="44624"/>
            <a:ext cx="4477792" cy="25202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636912"/>
            <a:ext cx="7920880" cy="414526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74979" y="2348881"/>
            <a:ext cx="1836204" cy="24482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24582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Таблица 3"/>
          <p:cNvGraphicFramePr>
            <a:graphicFrameLocks noGrp="1"/>
          </p:cNvGraphicFramePr>
          <p:nvPr>
            <p:extLst>
              <p:ext uri="{D42A27DB-BD31-4B8C-83A1-F6EECF244321}">
                <p14:modId xmlns:p14="http://schemas.microsoft.com/office/powerpoint/2010/main" val="1401856343"/>
              </p:ext>
            </p:extLst>
          </p:nvPr>
        </p:nvGraphicFramePr>
        <p:xfrm>
          <a:off x="231752" y="116633"/>
          <a:ext cx="8804744" cy="4068882"/>
        </p:xfrm>
        <a:graphic>
          <a:graphicData uri="http://schemas.openxmlformats.org/drawingml/2006/table">
            <a:tbl>
              <a:tblPr firstRow="1" bandRow="1">
                <a:tableStyleId>{5C22544A-7EE6-4342-B048-85BDC9FD1C3A}</a:tableStyleId>
              </a:tblPr>
              <a:tblGrid>
                <a:gridCol w="2728353">
                  <a:extLst>
                    <a:ext uri="{9D8B030D-6E8A-4147-A177-3AD203B41FA5}">
                      <a16:colId xmlns:a16="http://schemas.microsoft.com/office/drawing/2014/main" val="20000"/>
                    </a:ext>
                  </a:extLst>
                </a:gridCol>
                <a:gridCol w="6076391">
                  <a:extLst>
                    <a:ext uri="{9D8B030D-6E8A-4147-A177-3AD203B41FA5}">
                      <a16:colId xmlns:a16="http://schemas.microsoft.com/office/drawing/2014/main" val="20001"/>
                    </a:ext>
                  </a:extLst>
                </a:gridCol>
              </a:tblGrid>
              <a:tr h="916452">
                <a:tc>
                  <a:txBody>
                    <a:bodyPr/>
                    <a:lstStyle/>
                    <a:p>
                      <a:pPr lvl="0" algn="l"/>
                      <a:r>
                        <a:rPr lang="ru-RU" sz="3200" b="0" dirty="0" smtClean="0">
                          <a:solidFill>
                            <a:srgbClr val="00B050"/>
                          </a:solidFill>
                          <a:latin typeface="Gabriola" panose="04040605051002020D02" pitchFamily="82" charset="0"/>
                        </a:rPr>
                        <a:t>Манера изложения</a:t>
                      </a:r>
                    </a:p>
                    <a:p>
                      <a:endParaRPr lang="ru-RU" sz="3200" b="0" dirty="0">
                        <a:solidFill>
                          <a:srgbClr val="00B050"/>
                        </a:solidFill>
                        <a:latin typeface="Gabriola" panose="04040605051002020D02" pitchFamily="82" charset="0"/>
                      </a:endParaRPr>
                    </a:p>
                  </a:txBody>
                  <a:tcPr>
                    <a:solidFill>
                      <a:schemeClr val="accent4">
                        <a:lumMod val="20000"/>
                        <a:lumOff val="80000"/>
                      </a:schemeClr>
                    </a:solidFill>
                  </a:tcPr>
                </a:tc>
                <a:tc>
                  <a:txBody>
                    <a:bodyPr/>
                    <a:lstStyle/>
                    <a:p>
                      <a:pPr lvl="0"/>
                      <a:r>
                        <a:rPr lang="ru-RU" sz="2400" b="0" dirty="0" smtClean="0">
                          <a:solidFill>
                            <a:schemeClr val="tx1"/>
                          </a:solidFill>
                          <a:latin typeface="Gabriola" panose="04040605051002020D02" pitchFamily="82" charset="0"/>
                        </a:rPr>
                        <a:t>«старинной речью», но «не гоняясь мыслью за </a:t>
                      </a:r>
                      <a:r>
                        <a:rPr lang="ru-RU" sz="2400" b="0" dirty="0" err="1" smtClean="0">
                          <a:solidFill>
                            <a:schemeClr val="tx1"/>
                          </a:solidFill>
                          <a:latin typeface="Gabriola" panose="04040605051002020D02" pitchFamily="82" charset="0"/>
                        </a:rPr>
                        <a:t>Бояном</a:t>
                      </a:r>
                      <a:r>
                        <a:rPr lang="ru-RU" sz="2400" b="0" dirty="0" smtClean="0">
                          <a:solidFill>
                            <a:schemeClr val="tx1"/>
                          </a:solidFill>
                          <a:latin typeface="Gabriola" panose="04040605051002020D02" pitchFamily="82" charset="0"/>
                        </a:rPr>
                        <a:t>».</a:t>
                      </a:r>
                    </a:p>
                    <a:p>
                      <a:endParaRPr lang="ru-RU" sz="2400" b="0" dirty="0">
                        <a:solidFill>
                          <a:schemeClr val="tx1"/>
                        </a:solidFill>
                        <a:latin typeface="Gabriola" panose="04040605051002020D02" pitchFamily="82" charset="0"/>
                      </a:endParaRPr>
                    </a:p>
                  </a:txBody>
                  <a:tcPr>
                    <a:solidFill>
                      <a:schemeClr val="accent4">
                        <a:lumMod val="20000"/>
                        <a:lumOff val="80000"/>
                      </a:schemeClr>
                    </a:solidFill>
                  </a:tcPr>
                </a:tc>
                <a:extLst>
                  <a:ext uri="{0D108BD9-81ED-4DB2-BD59-A6C34878D82A}">
                    <a16:rowId xmlns:a16="http://schemas.microsoft.com/office/drawing/2014/main" val="10000"/>
                  </a:ext>
                </a:extLst>
              </a:tr>
              <a:tr h="1173282">
                <a:tc>
                  <a:txBody>
                    <a:bodyPr/>
                    <a:lstStyle/>
                    <a:p>
                      <a:pPr lvl="0" algn="l"/>
                      <a:r>
                        <a:rPr lang="ru-RU" sz="3200" b="0" dirty="0" smtClean="0">
                          <a:solidFill>
                            <a:srgbClr val="0070C0"/>
                          </a:solidFill>
                          <a:latin typeface="Gabriola" panose="04040605051002020D02" pitchFamily="82" charset="0"/>
                        </a:rPr>
                        <a:t>Цель «Слова…»</a:t>
                      </a:r>
                    </a:p>
                    <a:p>
                      <a:endParaRPr lang="ru-RU" sz="3200" b="0" dirty="0">
                        <a:latin typeface="Gabriola" panose="04040605051002020D02" pitchFamily="82" charset="0"/>
                      </a:endParaRPr>
                    </a:p>
                  </a:txBody>
                  <a:tcPr>
                    <a:solidFill>
                      <a:schemeClr val="accent4">
                        <a:lumMod val="20000"/>
                        <a:lumOff val="80000"/>
                      </a:schemeClr>
                    </a:solidFill>
                  </a:tcPr>
                </a:tc>
                <a:tc>
                  <a:txBody>
                    <a:bodyPr/>
                    <a:lstStyle/>
                    <a:p>
                      <a:pPr lvl="0"/>
                      <a:r>
                        <a:rPr lang="ru-RU" sz="2400" b="0" dirty="0" smtClean="0">
                          <a:latin typeface="Gabriola" panose="04040605051002020D02" pitchFamily="82" charset="0"/>
                        </a:rPr>
                        <a:t>Рассказать о «године бед» со времён Владимира до Игоря.</a:t>
                      </a:r>
                    </a:p>
                    <a:p>
                      <a:pPr lvl="0"/>
                      <a:r>
                        <a:rPr lang="ru-RU" sz="2400" b="0" dirty="0" smtClean="0">
                          <a:latin typeface="Gabriola" panose="04040605051002020D02" pitchFamily="82" charset="0"/>
                        </a:rPr>
                        <a:t>Прославить раскаявшегося князя Игоря.</a:t>
                      </a:r>
                      <a:endParaRPr lang="ru-RU" sz="2400" b="0" dirty="0">
                        <a:latin typeface="Gabriola" panose="04040605051002020D02" pitchFamily="82" charset="0"/>
                      </a:endParaRPr>
                    </a:p>
                  </a:txBody>
                  <a:tcPr>
                    <a:solidFill>
                      <a:schemeClr val="accent4">
                        <a:lumMod val="20000"/>
                        <a:lumOff val="80000"/>
                      </a:schemeClr>
                    </a:solidFill>
                  </a:tcPr>
                </a:tc>
                <a:extLst>
                  <a:ext uri="{0D108BD9-81ED-4DB2-BD59-A6C34878D82A}">
                    <a16:rowId xmlns:a16="http://schemas.microsoft.com/office/drawing/2014/main" val="10001"/>
                  </a:ext>
                </a:extLst>
              </a:tr>
              <a:tr h="1510665">
                <a:tc>
                  <a:txBody>
                    <a:bodyPr/>
                    <a:lstStyle/>
                    <a:p>
                      <a:pPr lvl="0" algn="l"/>
                      <a:r>
                        <a:rPr lang="ru-RU" sz="3200" b="0" dirty="0" smtClean="0">
                          <a:solidFill>
                            <a:srgbClr val="FF0000"/>
                          </a:solidFill>
                          <a:latin typeface="Gabriola" panose="04040605051002020D02" pitchFamily="82" charset="0"/>
                        </a:rPr>
                        <a:t>Идея</a:t>
                      </a:r>
                    </a:p>
                    <a:p>
                      <a:endParaRPr lang="ru-RU" sz="3200" b="0" dirty="0">
                        <a:latin typeface="Gabriola" panose="04040605051002020D02" pitchFamily="82" charset="0"/>
                      </a:endParaRPr>
                    </a:p>
                  </a:txBody>
                  <a:tcPr>
                    <a:solidFill>
                      <a:schemeClr val="accent4">
                        <a:lumMod val="20000"/>
                        <a:lumOff val="80000"/>
                      </a:schemeClr>
                    </a:solidFill>
                  </a:tcPr>
                </a:tc>
                <a:tc>
                  <a:txBody>
                    <a:bodyPr/>
                    <a:lstStyle/>
                    <a:p>
                      <a:pPr lvl="0"/>
                      <a:r>
                        <a:rPr lang="ru-RU" sz="2400" b="0" dirty="0" smtClean="0">
                          <a:latin typeface="Gabriola" panose="04040605051002020D02" pitchFamily="82" charset="0"/>
                        </a:rPr>
                        <a:t>Вред междоусобиц и «</a:t>
                      </a:r>
                      <a:r>
                        <a:rPr lang="ru-RU" sz="2400" b="0" dirty="0" smtClean="0">
                          <a:solidFill>
                            <a:srgbClr val="FF0000"/>
                          </a:solidFill>
                          <a:latin typeface="Gabriola" panose="04040605051002020D02" pitchFamily="82" charset="0"/>
                        </a:rPr>
                        <a:t>призыв русских князей</a:t>
                      </a:r>
                      <a:r>
                        <a:rPr lang="ru-RU" sz="2400" b="0" baseline="0" dirty="0" smtClean="0">
                          <a:solidFill>
                            <a:srgbClr val="FF0000"/>
                          </a:solidFill>
                          <a:latin typeface="Gabriola" panose="04040605051002020D02" pitchFamily="82" charset="0"/>
                        </a:rPr>
                        <a:t> </a:t>
                      </a:r>
                      <a:r>
                        <a:rPr lang="ru-RU" sz="2400" b="0" dirty="0" smtClean="0">
                          <a:solidFill>
                            <a:srgbClr val="FF0000"/>
                          </a:solidFill>
                          <a:latin typeface="Gabriola" panose="04040605051002020D02" pitchFamily="82" charset="0"/>
                        </a:rPr>
                        <a:t>к</a:t>
                      </a:r>
                      <a:r>
                        <a:rPr lang="ru-RU" sz="2400" b="0" dirty="0" smtClean="0">
                          <a:latin typeface="Gabriola" panose="04040605051002020D02" pitchFamily="82" charset="0"/>
                        </a:rPr>
                        <a:t> </a:t>
                      </a:r>
                      <a:r>
                        <a:rPr lang="ru-RU" sz="2400" b="0" dirty="0" smtClean="0">
                          <a:solidFill>
                            <a:srgbClr val="FF0000"/>
                          </a:solidFill>
                          <a:latin typeface="Gabriola" panose="04040605051002020D02" pitchFamily="82" charset="0"/>
                        </a:rPr>
                        <a:t>единению</a:t>
                      </a:r>
                      <a:r>
                        <a:rPr lang="ru-RU" sz="2400" b="0" dirty="0" smtClean="0">
                          <a:latin typeface="Gabriola" panose="04040605051002020D02" pitchFamily="82" charset="0"/>
                        </a:rPr>
                        <a:t> как раз </a:t>
                      </a:r>
                      <a:r>
                        <a:rPr lang="ru-RU" sz="2400" b="0" dirty="0" smtClean="0">
                          <a:solidFill>
                            <a:srgbClr val="0070C0"/>
                          </a:solidFill>
                          <a:latin typeface="Gabriola" panose="04040605051002020D02" pitchFamily="82" charset="0"/>
                        </a:rPr>
                        <a:t>перед нашествием… монгольских</a:t>
                      </a:r>
                      <a:r>
                        <a:rPr lang="ru-RU" sz="2400" b="0" baseline="0" dirty="0" smtClean="0">
                          <a:solidFill>
                            <a:srgbClr val="0070C0"/>
                          </a:solidFill>
                          <a:latin typeface="Gabriola" panose="04040605051002020D02" pitchFamily="82" charset="0"/>
                        </a:rPr>
                        <a:t> полчищ»</a:t>
                      </a:r>
                      <a:r>
                        <a:rPr lang="ru-RU" sz="2400" b="0" dirty="0" smtClean="0">
                          <a:latin typeface="Gabriola" panose="04040605051002020D02" pitchFamily="82" charset="0"/>
                        </a:rPr>
                        <a:t>.</a:t>
                      </a:r>
                    </a:p>
                    <a:p>
                      <a:pPr lvl="0"/>
                      <a:r>
                        <a:rPr lang="ru-RU" sz="2400" b="0" dirty="0" smtClean="0">
                          <a:latin typeface="Gabriola" panose="04040605051002020D02" pitchFamily="82" charset="0"/>
                        </a:rPr>
                        <a:t>Раздумья о честолюбии и человеческой гордыне.</a:t>
                      </a:r>
                    </a:p>
                    <a:p>
                      <a:pPr lvl="0" algn="r"/>
                      <a:r>
                        <a:rPr lang="ru-RU" sz="1800" b="0" dirty="0" smtClean="0">
                          <a:solidFill>
                            <a:srgbClr val="7030A0"/>
                          </a:solidFill>
                          <a:latin typeface="Gabriola" panose="04040605051002020D02" pitchFamily="82" charset="0"/>
                        </a:rPr>
                        <a:t>Фотокопия «Слова…», изданная в 1812 году.</a:t>
                      </a:r>
                    </a:p>
                    <a:p>
                      <a:endParaRPr lang="ru-RU" sz="2400" b="0" dirty="0">
                        <a:latin typeface="Gabriola" panose="04040605051002020D02" pitchFamily="82" charset="0"/>
                      </a:endParaRPr>
                    </a:p>
                  </a:txBody>
                  <a:tcPr>
                    <a:solidFill>
                      <a:schemeClr val="accent4">
                        <a:lumMod val="20000"/>
                        <a:lumOff val="80000"/>
                      </a:schemeClr>
                    </a:solidFill>
                  </a:tcPr>
                </a:tc>
                <a:extLst>
                  <a:ext uri="{0D108BD9-81ED-4DB2-BD59-A6C34878D82A}">
                    <a16:rowId xmlns:a16="http://schemas.microsoft.com/office/drawing/2014/main" val="10002"/>
                  </a:ext>
                </a:extLst>
              </a:tr>
            </a:tbl>
          </a:graphicData>
        </a:graphic>
      </p:graphicFrame>
      <p:pic>
        <p:nvPicPr>
          <p:cNvPr id="19459"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7067" t="31994" r="21494" b="10322"/>
          <a:stretch/>
        </p:blipFill>
        <p:spPr bwMode="auto">
          <a:xfrm>
            <a:off x="5002391" y="3847850"/>
            <a:ext cx="4050722" cy="29255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54529"/>
            <a:ext cx="4824535" cy="29188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17867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27584" y="-15602"/>
            <a:ext cx="5904656" cy="3960328"/>
          </a:xfrm>
          <a:effectLst/>
        </p:spPr>
        <p:txBody>
          <a:bodyPr>
            <a:normAutofit/>
          </a:bodyPr>
          <a:lstStyle/>
          <a:p>
            <a:pPr marL="274320" lvl="0" indent="-274320" algn="ctr" defTabSz="914400">
              <a:spcBef>
                <a:spcPts val="600"/>
              </a:spcBef>
            </a:pPr>
            <a:r>
              <a:rPr lang="ru-RU" sz="3200" dirty="0" smtClean="0">
                <a:solidFill>
                  <a:srgbClr val="FF0000"/>
                </a:solidFill>
                <a:latin typeface="Gabriola" panose="04040605051002020D02" pitchFamily="82" charset="0"/>
              </a:rPr>
              <a:t>    Участники похода: </a:t>
            </a:r>
            <a:r>
              <a:rPr lang="ru-RU" sz="2400" dirty="0" smtClean="0">
                <a:solidFill>
                  <a:srgbClr val="FF0000"/>
                </a:solidFill>
                <a:latin typeface="Gabriola" panose="04040605051002020D02" pitchFamily="82" charset="0"/>
              </a:rPr>
              <a:t/>
            </a:r>
            <a:br>
              <a:rPr lang="ru-RU" sz="2400" dirty="0" smtClean="0">
                <a:solidFill>
                  <a:srgbClr val="FF0000"/>
                </a:solidFill>
                <a:latin typeface="Gabriola" panose="04040605051002020D02" pitchFamily="82" charset="0"/>
              </a:rPr>
            </a:br>
            <a:r>
              <a:rPr lang="ru-RU" sz="2400" dirty="0" smtClean="0">
                <a:solidFill>
                  <a:srgbClr val="0070C0"/>
                </a:solidFill>
                <a:latin typeface="Gabriola" panose="04040605051002020D02" pitchFamily="82" charset="0"/>
              </a:rPr>
              <a:t>Северский</a:t>
            </a:r>
            <a:r>
              <a:rPr lang="ru-RU" sz="2400" dirty="0" smtClean="0">
                <a:solidFill>
                  <a:srgbClr val="002060"/>
                </a:solidFill>
                <a:latin typeface="Gabriola" panose="04040605051002020D02" pitchFamily="82" charset="0"/>
              </a:rPr>
              <a:t> </a:t>
            </a:r>
            <a:r>
              <a:rPr lang="ru-RU" sz="2400" dirty="0">
                <a:solidFill>
                  <a:srgbClr val="0070C0"/>
                </a:solidFill>
                <a:latin typeface="Gabriola" panose="04040605051002020D02" pitchFamily="82" charset="0"/>
              </a:rPr>
              <a:t>князь</a:t>
            </a:r>
            <a:r>
              <a:rPr lang="ru-RU" sz="2400" dirty="0">
                <a:solidFill>
                  <a:srgbClr val="002060"/>
                </a:solidFill>
                <a:latin typeface="Gabriola" panose="04040605051002020D02" pitchFamily="82" charset="0"/>
              </a:rPr>
              <a:t> Игорь Святославович;</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его </a:t>
            </a:r>
            <a:r>
              <a:rPr lang="ru-RU" sz="2400" dirty="0">
                <a:solidFill>
                  <a:srgbClr val="0070C0"/>
                </a:solidFill>
                <a:latin typeface="Gabriola" panose="04040605051002020D02" pitchFamily="82" charset="0"/>
              </a:rPr>
              <a:t>брат</a:t>
            </a:r>
            <a:r>
              <a:rPr lang="ru-RU" sz="2400" dirty="0">
                <a:solidFill>
                  <a:srgbClr val="002060"/>
                </a:solidFill>
                <a:latin typeface="Gabriola" panose="04040605051002020D02" pitchFamily="82" charset="0"/>
              </a:rPr>
              <a:t> Всеволод Святославович из </a:t>
            </a:r>
            <a:r>
              <a:rPr lang="ru-RU" sz="2400" dirty="0">
                <a:solidFill>
                  <a:srgbClr val="0070C0"/>
                </a:solidFill>
                <a:latin typeface="Gabriola" panose="04040605051002020D02" pitchFamily="82" charset="0"/>
              </a:rPr>
              <a:t>Трубчевска</a:t>
            </a:r>
            <a:r>
              <a:rPr lang="ru-RU" sz="2400" dirty="0">
                <a:solidFill>
                  <a:srgbClr val="002060"/>
                </a:solidFill>
                <a:latin typeface="Gabriola" panose="04040605051002020D02" pitchFamily="82" charset="0"/>
              </a:rPr>
              <a:t>;</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его </a:t>
            </a:r>
            <a:r>
              <a:rPr lang="ru-RU" sz="2400" dirty="0">
                <a:solidFill>
                  <a:srgbClr val="0070C0"/>
                </a:solidFill>
                <a:latin typeface="Gabriola" panose="04040605051002020D02" pitchFamily="82" charset="0"/>
              </a:rPr>
              <a:t>сын</a:t>
            </a:r>
            <a:r>
              <a:rPr lang="ru-RU" sz="2400" dirty="0">
                <a:solidFill>
                  <a:srgbClr val="002060"/>
                </a:solidFill>
                <a:latin typeface="Gabriola" panose="04040605051002020D02" pitchFamily="82" charset="0"/>
              </a:rPr>
              <a:t> Владимир Игоревич из </a:t>
            </a:r>
            <a:r>
              <a:rPr lang="ru-RU" sz="2400" dirty="0">
                <a:solidFill>
                  <a:srgbClr val="0070C0"/>
                </a:solidFill>
                <a:latin typeface="Gabriola" panose="04040605051002020D02" pitchFamily="82" charset="0"/>
              </a:rPr>
              <a:t>Путивля</a:t>
            </a:r>
            <a:r>
              <a:rPr lang="ru-RU" sz="2400" dirty="0">
                <a:solidFill>
                  <a:srgbClr val="002060"/>
                </a:solidFill>
                <a:latin typeface="Gabriola" panose="04040605051002020D02" pitchFamily="82" charset="0"/>
              </a:rPr>
              <a:t>;</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его </a:t>
            </a:r>
            <a:r>
              <a:rPr lang="ru-RU" sz="2400" dirty="0">
                <a:solidFill>
                  <a:srgbClr val="0070C0"/>
                </a:solidFill>
                <a:latin typeface="Gabriola" panose="04040605051002020D02" pitchFamily="82" charset="0"/>
              </a:rPr>
              <a:t>племянник</a:t>
            </a:r>
            <a:r>
              <a:rPr lang="ru-RU" sz="2400" dirty="0">
                <a:solidFill>
                  <a:srgbClr val="002060"/>
                </a:solidFill>
                <a:latin typeface="Gabriola" panose="04040605051002020D02" pitchFamily="82" charset="0"/>
              </a:rPr>
              <a:t> Святослав </a:t>
            </a:r>
            <a:r>
              <a:rPr lang="ru-RU" sz="2400" dirty="0" err="1">
                <a:solidFill>
                  <a:srgbClr val="002060"/>
                </a:solidFill>
                <a:latin typeface="Gabriola" panose="04040605051002020D02" pitchFamily="82" charset="0"/>
              </a:rPr>
              <a:t>Ольгович</a:t>
            </a:r>
            <a:r>
              <a:rPr lang="ru-RU" sz="2400" dirty="0">
                <a:solidFill>
                  <a:srgbClr val="002060"/>
                </a:solidFill>
                <a:latin typeface="Gabriola" panose="04040605051002020D02" pitchFamily="82" charset="0"/>
              </a:rPr>
              <a:t> из </a:t>
            </a:r>
            <a:r>
              <a:rPr lang="ru-RU" sz="2400" dirty="0" smtClean="0">
                <a:solidFill>
                  <a:srgbClr val="0070C0"/>
                </a:solidFill>
                <a:latin typeface="Gabriola" panose="04040605051002020D02" pitchFamily="82" charset="0"/>
              </a:rPr>
              <a:t>Рыльска</a:t>
            </a:r>
            <a:r>
              <a:rPr lang="ru-RU" sz="2400" dirty="0" smtClean="0">
                <a:solidFill>
                  <a:srgbClr val="002060"/>
                </a:solidFill>
                <a:latin typeface="Gabriola" panose="04040605051002020D02" pitchFamily="82" charset="0"/>
              </a:rPr>
              <a:t>.</a:t>
            </a:r>
            <a:endParaRPr lang="ru-RU" sz="2400" dirty="0">
              <a:solidFill>
                <a:srgbClr val="002060"/>
              </a:solidFill>
              <a:latin typeface="Gabriola" panose="04040605051002020D02" pitchFamily="82" charset="0"/>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230050"/>
            <a:ext cx="3180819" cy="45379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856" y="2230050"/>
            <a:ext cx="3403477" cy="45379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248" y="2451134"/>
            <a:ext cx="2242195" cy="432577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4248" y="29369"/>
            <a:ext cx="2242195" cy="30438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31464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9532" y="-1"/>
            <a:ext cx="2016224" cy="6858001"/>
          </a:xfrm>
          <a:effectLst/>
        </p:spPr>
        <p:txBody>
          <a:bodyPr>
            <a:normAutofit fontScale="90000"/>
          </a:bodyPr>
          <a:lstStyle/>
          <a:p>
            <a:pPr algn="ctr">
              <a:buClr>
                <a:srgbClr val="C00000"/>
              </a:buClr>
            </a:pPr>
            <a:r>
              <a:rPr lang="ru-RU" sz="2400" dirty="0">
                <a:solidFill>
                  <a:srgbClr val="FF0000"/>
                </a:solidFill>
                <a:latin typeface="Gabriola" panose="04040605051002020D02" pitchFamily="82" charset="0"/>
              </a:rPr>
              <a:t>Историческая основа «Слова…»</a:t>
            </a:r>
            <a:br>
              <a:rPr lang="ru-RU" sz="2400" dirty="0">
                <a:solidFill>
                  <a:srgbClr val="FF0000"/>
                </a:solidFill>
                <a:latin typeface="Gabriola" panose="04040605051002020D02" pitchFamily="82" charset="0"/>
              </a:rPr>
            </a:br>
            <a:r>
              <a:rPr lang="ru-RU" sz="2400" dirty="0" smtClean="0">
                <a:solidFill>
                  <a:srgbClr val="FF0000"/>
                </a:solidFill>
                <a:latin typeface="Gabriola" panose="04040605051002020D02" pitchFamily="82" charset="0"/>
              </a:rPr>
              <a:t/>
            </a:r>
            <a:br>
              <a:rPr lang="ru-RU" sz="2400" dirty="0" smtClean="0">
                <a:solidFill>
                  <a:srgbClr val="FF0000"/>
                </a:solidFill>
                <a:latin typeface="Gabriola" panose="04040605051002020D02" pitchFamily="82" charset="0"/>
              </a:rPr>
            </a:br>
            <a:r>
              <a:rPr lang="ru-RU" sz="2400" dirty="0" smtClean="0">
                <a:solidFill>
                  <a:srgbClr val="002060"/>
                </a:solidFill>
                <a:latin typeface="Gabriola" panose="04040605051002020D02" pitchFamily="82" charset="0"/>
              </a:rPr>
              <a:t>В </a:t>
            </a:r>
            <a:r>
              <a:rPr lang="ru-RU" sz="2400" dirty="0">
                <a:solidFill>
                  <a:srgbClr val="0070C0"/>
                </a:solidFill>
                <a:latin typeface="Gabriola" panose="04040605051002020D02" pitchFamily="82" charset="0"/>
              </a:rPr>
              <a:t>1185</a:t>
            </a:r>
            <a:r>
              <a:rPr lang="ru-RU" sz="2400" dirty="0">
                <a:solidFill>
                  <a:srgbClr val="002060"/>
                </a:solidFill>
                <a:latin typeface="Gabriola" panose="04040605051002020D02" pitchFamily="82" charset="0"/>
              </a:rPr>
              <a:t> году </a:t>
            </a:r>
            <a:r>
              <a:rPr lang="ru-RU" sz="2400" dirty="0">
                <a:solidFill>
                  <a:srgbClr val="00B050"/>
                </a:solidFill>
                <a:latin typeface="Gabriola" panose="04040605051002020D02" pitchFamily="82" charset="0"/>
              </a:rPr>
              <a:t>Новгород-Северский</a:t>
            </a:r>
            <a:r>
              <a:rPr lang="ru-RU" sz="2400" dirty="0">
                <a:solidFill>
                  <a:srgbClr val="002060"/>
                </a:solidFill>
                <a:latin typeface="Gabriola" panose="04040605051002020D02" pitchFamily="82" charset="0"/>
              </a:rPr>
              <a:t> </a:t>
            </a:r>
            <a:r>
              <a:rPr lang="ru-RU" sz="2400" dirty="0">
                <a:solidFill>
                  <a:srgbClr val="7030A0"/>
                </a:solidFill>
                <a:latin typeface="Gabriola" panose="04040605051002020D02" pitchFamily="82" charset="0"/>
              </a:rPr>
              <a:t>князь Игорь Святославович</a:t>
            </a:r>
            <a:r>
              <a:rPr lang="ru-RU" sz="2400" dirty="0">
                <a:solidFill>
                  <a:srgbClr val="002060"/>
                </a:solidFill>
                <a:latin typeface="Gabriola" panose="04040605051002020D02" pitchFamily="82" charset="0"/>
              </a:rPr>
              <a:t>, не предупредив </a:t>
            </a:r>
            <a:r>
              <a:rPr lang="ru-RU" sz="2400" dirty="0">
                <a:solidFill>
                  <a:srgbClr val="FF0000"/>
                </a:solidFill>
                <a:latin typeface="Gabriola" panose="04040605051002020D02" pitchFamily="82" charset="0"/>
              </a:rPr>
              <a:t>Киевского князя Святослава </a:t>
            </a:r>
            <a:r>
              <a:rPr lang="ru-RU" sz="2400" dirty="0" smtClean="0">
                <a:solidFill>
                  <a:srgbClr val="FF0000"/>
                </a:solidFill>
                <a:latin typeface="Gabriola" panose="04040605051002020D02" pitchFamily="82" charset="0"/>
              </a:rPr>
              <a:t>(</a:t>
            </a:r>
            <a:r>
              <a:rPr lang="ru-RU" sz="2400" dirty="0" smtClean="0">
                <a:solidFill>
                  <a:srgbClr val="002060"/>
                </a:solidFill>
                <a:latin typeface="Gabriola" panose="04040605051002020D02" pitchFamily="82" charset="0"/>
              </a:rPr>
              <a:t>своего</a:t>
            </a:r>
            <a:r>
              <a:rPr lang="ru-RU" sz="2400" dirty="0" smtClean="0">
                <a:solidFill>
                  <a:srgbClr val="0070C0"/>
                </a:solidFill>
                <a:latin typeface="Gabriola" panose="04040605051002020D02" pitchFamily="82" charset="0"/>
              </a:rPr>
              <a:t> двоюродного брата</a:t>
            </a:r>
            <a:r>
              <a:rPr lang="ru-RU" sz="2400" dirty="0" smtClean="0">
                <a:solidFill>
                  <a:srgbClr val="FF0000"/>
                </a:solidFill>
                <a:latin typeface="Gabriola" panose="04040605051002020D02" pitchFamily="82" charset="0"/>
              </a:rPr>
              <a:t>, </a:t>
            </a:r>
            <a:r>
              <a:rPr lang="ru-RU" sz="2400" dirty="0" smtClean="0">
                <a:solidFill>
                  <a:srgbClr val="002060"/>
                </a:solidFill>
                <a:latin typeface="Gabriola" panose="04040605051002020D02" pitchFamily="82" charset="0"/>
              </a:rPr>
              <a:t>которого по старшинству называют </a:t>
            </a:r>
            <a:r>
              <a:rPr lang="ru-RU" sz="2400" dirty="0" smtClean="0">
                <a:solidFill>
                  <a:srgbClr val="FF0000"/>
                </a:solidFill>
                <a:latin typeface="Gabriola" panose="04040605051002020D02" pitchFamily="82" charset="0"/>
              </a:rPr>
              <a:t>отцом) </a:t>
            </a:r>
            <a:r>
              <a:rPr lang="ru-RU" sz="2400" dirty="0" smtClean="0">
                <a:solidFill>
                  <a:srgbClr val="002060"/>
                </a:solidFill>
                <a:latin typeface="Gabriola" panose="04040605051002020D02" pitchFamily="82" charset="0"/>
              </a:rPr>
              <a:t>и </a:t>
            </a:r>
            <a:r>
              <a:rPr lang="ru-RU" sz="2400" dirty="0">
                <a:solidFill>
                  <a:srgbClr val="002060"/>
                </a:solidFill>
                <a:latin typeface="Gabriola" panose="04040605051002020D02" pitchFamily="82" charset="0"/>
              </a:rPr>
              <a:t>других князей, отправляется в поход </a:t>
            </a:r>
            <a:r>
              <a:rPr lang="ru-RU" sz="2400" dirty="0" smtClean="0">
                <a:solidFill>
                  <a:srgbClr val="002060"/>
                </a:solidFill>
                <a:latin typeface="Gabriola" panose="04040605051002020D02" pitchFamily="82" charset="0"/>
              </a:rPr>
              <a:t>в </a:t>
            </a:r>
            <a:r>
              <a:rPr lang="ru-RU" sz="2400" dirty="0">
                <a:solidFill>
                  <a:srgbClr val="00B050"/>
                </a:solidFill>
                <a:latin typeface="Gabriola" panose="04040605051002020D02" pitchFamily="82" charset="0"/>
              </a:rPr>
              <a:t>половецкие</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степи </a:t>
            </a:r>
            <a:r>
              <a:rPr lang="ru-RU" sz="2400" dirty="0" smtClean="0">
                <a:solidFill>
                  <a:schemeClr val="tx1"/>
                </a:solidFill>
                <a:latin typeface="Gabriola" panose="04040605051002020D02" pitchFamily="82" charset="0"/>
              </a:rPr>
              <a:t>пограбить</a:t>
            </a:r>
            <a:r>
              <a:rPr lang="ru-RU" sz="2800" dirty="0" smtClean="0">
                <a:solidFill>
                  <a:srgbClr val="002060"/>
                </a:solidFill>
                <a:latin typeface="Gabriola" panose="04040605051002020D02" pitchFamily="82" charset="0"/>
              </a:rPr>
              <a:t>.</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endParaRPr lang="ru-RU" sz="2800" dirty="0">
              <a:solidFill>
                <a:srgbClr val="002060"/>
              </a:solidFill>
            </a:endParaRPr>
          </a:p>
        </p:txBody>
      </p:sp>
      <p:pic>
        <p:nvPicPr>
          <p:cNvPr id="922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6117" y="116632"/>
            <a:ext cx="6727315" cy="55629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712" y="4953322"/>
            <a:ext cx="3444038" cy="18348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49668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Таблица 2"/>
          <p:cNvGraphicFramePr>
            <a:graphicFrameLocks noGrp="1"/>
          </p:cNvGraphicFramePr>
          <p:nvPr>
            <p:extLst>
              <p:ext uri="{D42A27DB-BD31-4B8C-83A1-F6EECF244321}">
                <p14:modId xmlns:p14="http://schemas.microsoft.com/office/powerpoint/2010/main" val="440318117"/>
              </p:ext>
            </p:extLst>
          </p:nvPr>
        </p:nvGraphicFramePr>
        <p:xfrm>
          <a:off x="323528" y="116632"/>
          <a:ext cx="8713412" cy="6201854"/>
        </p:xfrm>
        <a:graphic>
          <a:graphicData uri="http://schemas.openxmlformats.org/drawingml/2006/table">
            <a:tbl>
              <a:tblPr firstRow="1" bandRow="1">
                <a:tableStyleId>{5C22544A-7EE6-4342-B048-85BDC9FD1C3A}</a:tableStyleId>
              </a:tblPr>
              <a:tblGrid>
                <a:gridCol w="4968552">
                  <a:extLst>
                    <a:ext uri="{9D8B030D-6E8A-4147-A177-3AD203B41FA5}">
                      <a16:colId xmlns:a16="http://schemas.microsoft.com/office/drawing/2014/main" val="20000"/>
                    </a:ext>
                  </a:extLst>
                </a:gridCol>
                <a:gridCol w="3744860">
                  <a:extLst>
                    <a:ext uri="{9D8B030D-6E8A-4147-A177-3AD203B41FA5}">
                      <a16:colId xmlns:a16="http://schemas.microsoft.com/office/drawing/2014/main" val="20001"/>
                    </a:ext>
                  </a:extLst>
                </a:gridCol>
              </a:tblGrid>
              <a:tr h="571141">
                <a:tc gridSpan="2">
                  <a:txBody>
                    <a:bodyPr/>
                    <a:lstStyle/>
                    <a:p>
                      <a:pPr algn="ctr"/>
                      <a:r>
                        <a:rPr kumimoji="0" lang="ru-RU" sz="3200" b="0" i="0" u="none" strike="noStrike" kern="1200" cap="none" spc="-100" normalizeH="0" baseline="0" noProof="0" dirty="0" smtClean="0">
                          <a:ln w="3200">
                            <a:solidFill>
                              <a:srgbClr val="F9B268">
                                <a:shade val="75000"/>
                                <a:alpha val="25000"/>
                              </a:srgbClr>
                            </a:solidFill>
                            <a:prstDash val="solid"/>
                            <a:round/>
                          </a:ln>
                          <a:solidFill>
                            <a:srgbClr val="FF0000"/>
                          </a:solidFill>
                          <a:effectLst>
                            <a:innerShdw blurRad="50800" dist="25400" dir="13500000">
                              <a:prstClr val="black">
                                <a:alpha val="70000"/>
                              </a:prstClr>
                            </a:innerShdw>
                          </a:effectLst>
                          <a:uLnTx/>
                          <a:uFillTx/>
                          <a:latin typeface="Gabriola" panose="04040605051002020D02" pitchFamily="82" charset="0"/>
                        </a:rPr>
                        <a:t>Композиции  повествований о походе  князя  Игоря.</a:t>
                      </a:r>
                      <a:endParaRPr lang="ru-RU" sz="3200" b="0" dirty="0">
                        <a:solidFill>
                          <a:srgbClr val="FF0000"/>
                        </a:solidFill>
                        <a:latin typeface="Gabriola" panose="04040605051002020D02" pitchFamily="82" charset="0"/>
                      </a:endParaRPr>
                    </a:p>
                  </a:txBody>
                  <a:tcPr>
                    <a:noFill/>
                  </a:tcPr>
                </a:tc>
                <a:tc hMerge="1">
                  <a:txBody>
                    <a:bodyPr/>
                    <a:lstStyle/>
                    <a:p>
                      <a:endParaRPr lang="ru-RU" dirty="0"/>
                    </a:p>
                  </a:txBody>
                  <a:tcPr>
                    <a:noFill/>
                  </a:tcPr>
                </a:tc>
                <a:extLst>
                  <a:ext uri="{0D108BD9-81ED-4DB2-BD59-A6C34878D82A}">
                    <a16:rowId xmlns:a16="http://schemas.microsoft.com/office/drawing/2014/main" val="10000"/>
                  </a:ext>
                </a:extLst>
              </a:tr>
              <a:tr h="573008">
                <a:tc>
                  <a:txBody>
                    <a:bodyPr/>
                    <a:lstStyle/>
                    <a:p>
                      <a:pPr algn="ctr"/>
                      <a:r>
                        <a:rPr lang="ru-RU" sz="2800" dirty="0" err="1" smtClean="0">
                          <a:solidFill>
                            <a:srgbClr val="0070C0"/>
                          </a:solidFill>
                          <a:latin typeface="Gabriola" panose="04040605051002020D02" pitchFamily="82" charset="0"/>
                        </a:rPr>
                        <a:t>Ипатьевская</a:t>
                      </a:r>
                      <a:r>
                        <a:rPr lang="ru-RU" sz="2800" dirty="0" smtClean="0">
                          <a:solidFill>
                            <a:srgbClr val="0070C0"/>
                          </a:solidFill>
                          <a:latin typeface="Gabriola" panose="04040605051002020D02" pitchFamily="82" charset="0"/>
                        </a:rPr>
                        <a:t> летопись</a:t>
                      </a:r>
                    </a:p>
                  </a:txBody>
                  <a:tcPr>
                    <a:noFill/>
                  </a:tcPr>
                </a:tc>
                <a:tc>
                  <a:txBody>
                    <a:bodyPr/>
                    <a:lstStyle/>
                    <a:p>
                      <a:pPr algn="ctr"/>
                      <a:r>
                        <a:rPr lang="ru-RU" sz="2800" dirty="0" smtClean="0">
                          <a:solidFill>
                            <a:srgbClr val="0070C0"/>
                          </a:solidFill>
                          <a:latin typeface="Gabriola" panose="04040605051002020D02" pitchFamily="82" charset="0"/>
                        </a:rPr>
                        <a:t>«Слово о полку Игореве»</a:t>
                      </a:r>
                    </a:p>
                  </a:txBody>
                  <a:tcPr>
                    <a:noFill/>
                  </a:tcPr>
                </a:tc>
                <a:extLst>
                  <a:ext uri="{0D108BD9-81ED-4DB2-BD59-A6C34878D82A}">
                    <a16:rowId xmlns:a16="http://schemas.microsoft.com/office/drawing/2014/main" val="10001"/>
                  </a:ext>
                </a:extLst>
              </a:tr>
              <a:tr h="5049726">
                <a:tc>
                  <a:txBody>
                    <a:bodyPr/>
                    <a:lstStyle/>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Выступление в поход Игоря.</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Солнечное затмение.</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Присоединение к </a:t>
                      </a:r>
                      <a:r>
                        <a:rPr kumimoji="0" lang="ru-RU" sz="2400" b="0" i="0" u="none" strike="noStrike" kern="1200" cap="none" spc="0" normalizeH="0" baseline="0" noProof="0" smtClean="0">
                          <a:ln>
                            <a:noFill/>
                          </a:ln>
                          <a:solidFill>
                            <a:srgbClr val="002060"/>
                          </a:solidFill>
                          <a:effectLst/>
                          <a:uLnTx/>
                          <a:uFillTx/>
                          <a:latin typeface="Gabriola" panose="04040605051002020D02" pitchFamily="82" charset="0"/>
                        </a:rPr>
                        <a:t>войску буй-тур </a:t>
                      </a: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Всеволода.</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Первое удачное столкновение с половцами.</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Неудачи второго боя.</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Ранение и пленение Игоря.</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chemeClr val="tx1"/>
                          </a:solidFill>
                          <a:effectLst/>
                          <a:uLnTx/>
                          <a:uFillTx/>
                          <a:latin typeface="Gabriola" panose="04040605051002020D02" pitchFamily="82" charset="0"/>
                        </a:rPr>
                        <a:t>Набеги половцев на Русь.</a:t>
                      </a:r>
                    </a:p>
                    <a:p>
                      <a:pPr marL="360000" marR="0" lvl="0" indent="-36000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Побег Игоря из плена.</a:t>
                      </a:r>
                    </a:p>
                    <a:p>
                      <a:endParaRPr lang="ru-RU" sz="2400" dirty="0">
                        <a:solidFill>
                          <a:srgbClr val="002060"/>
                        </a:solidFill>
                        <a:latin typeface="Gabriola" panose="04040605051002020D02" pitchFamily="82" charset="0"/>
                      </a:endParaRPr>
                    </a:p>
                  </a:txBody>
                  <a:tcPr>
                    <a:noFill/>
                  </a:tcPr>
                </a:tc>
                <a:tc>
                  <a:txBody>
                    <a:bodyPr/>
                    <a:lstStyle/>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p>
                      <a:pPr marL="514350" marR="0" lvl="0" indent="-514350" algn="l" defTabSz="914400" rtl="0" eaLnBrk="1" fontAlgn="auto" latinLnBrk="0" hangingPunct="1">
                        <a:lnSpc>
                          <a:spcPct val="100000"/>
                        </a:lnSpc>
                        <a:spcBef>
                          <a:spcPts val="600"/>
                        </a:spcBef>
                        <a:spcAft>
                          <a:spcPts val="0"/>
                        </a:spcAft>
                        <a:buClr>
                          <a:srgbClr val="9F2936"/>
                        </a:buClr>
                        <a:buSzPct val="85000"/>
                        <a:buFont typeface="+mj-lt"/>
                        <a:buAutoNum type="arabicPeriod"/>
                        <a:tabLst/>
                        <a:defRPr/>
                      </a:pPr>
                      <a:r>
                        <a:rPr kumimoji="0" lang="ru-RU" sz="2400" b="0" i="0" u="none" strike="noStrike" kern="1200" cap="none" spc="0" normalizeH="0" baseline="0" noProof="0" dirty="0" smtClean="0">
                          <a:ln>
                            <a:noFill/>
                          </a:ln>
                          <a:solidFill>
                            <a:srgbClr val="002060"/>
                          </a:solidFill>
                          <a:effectLst/>
                          <a:uLnTx/>
                          <a:uFillTx/>
                          <a:latin typeface="Gabriola" panose="04040605051002020D02" pitchFamily="82" charset="0"/>
                        </a:rPr>
                        <a:t>…</a:t>
                      </a:r>
                    </a:p>
                  </a:txBody>
                  <a:tcPr>
                    <a:noFill/>
                  </a:tcPr>
                </a:tc>
                <a:extLst>
                  <a:ext uri="{0D108BD9-81ED-4DB2-BD59-A6C34878D82A}">
                    <a16:rowId xmlns:a16="http://schemas.microsoft.com/office/drawing/2014/main" val="10002"/>
                  </a:ext>
                </a:extLst>
              </a:tr>
            </a:tbl>
          </a:graphicData>
        </a:graphic>
      </p:graphicFrame>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5755" y="3501008"/>
            <a:ext cx="2698796" cy="32591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6205" y="4797152"/>
            <a:ext cx="2645809" cy="19630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53775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52536" y="17537"/>
            <a:ext cx="5256584" cy="6840463"/>
          </a:xfrm>
          <a:effectLst/>
        </p:spPr>
        <p:txBody>
          <a:bodyPr>
            <a:normAutofit fontScale="90000"/>
          </a:bodyPr>
          <a:lstStyle/>
          <a:p>
            <a:pPr marL="514350" lvl="0" indent="-514350" defTabSz="914400">
              <a:spcBef>
                <a:spcPts val="600"/>
              </a:spcBef>
            </a:pPr>
            <a:r>
              <a:rPr lang="ru-RU" sz="2800" dirty="0" smtClean="0">
                <a:solidFill>
                  <a:srgbClr val="FF0000"/>
                </a:solidFill>
                <a:latin typeface="Gabriola" panose="04040605051002020D02" pitchFamily="82" charset="0"/>
              </a:rPr>
              <a:t>        </a:t>
            </a:r>
            <a:r>
              <a:rPr lang="ru-RU" dirty="0" smtClean="0">
                <a:solidFill>
                  <a:srgbClr val="FF0000"/>
                </a:solidFill>
                <a:latin typeface="Gabriola" panose="04040605051002020D02" pitchFamily="82" charset="0"/>
              </a:rPr>
              <a:t>Композиция </a:t>
            </a:r>
            <a:r>
              <a:rPr lang="ru-RU" dirty="0">
                <a:solidFill>
                  <a:srgbClr val="FF0000"/>
                </a:solidFill>
                <a:latin typeface="Gabriola" panose="04040605051002020D02" pitchFamily="82" charset="0"/>
              </a:rPr>
              <a:t>«Слова</a:t>
            </a:r>
            <a:r>
              <a:rPr lang="ru-RU" dirty="0" smtClean="0">
                <a:solidFill>
                  <a:srgbClr val="FF0000"/>
                </a:solidFill>
                <a:latin typeface="Gabriola" panose="04040605051002020D02" pitchFamily="82" charset="0"/>
              </a:rPr>
              <a:t>…»</a:t>
            </a:r>
            <a:r>
              <a:rPr lang="ru-RU" dirty="0">
                <a:solidFill>
                  <a:srgbClr val="643502"/>
                </a:solidFill>
                <a:latin typeface="Constantia"/>
              </a:rPr>
              <a:t> </a:t>
            </a:r>
            <a:r>
              <a:rPr lang="ru-RU" sz="2600" dirty="0" smtClean="0">
                <a:solidFill>
                  <a:srgbClr val="643502"/>
                </a:solidFill>
                <a:latin typeface="Constantia"/>
              </a:rPr>
              <a:t/>
            </a:r>
            <a:br>
              <a:rPr lang="ru-RU" sz="2600" dirty="0" smtClean="0">
                <a:solidFill>
                  <a:srgbClr val="643502"/>
                </a:solidFill>
                <a:latin typeface="Constantia"/>
              </a:rPr>
            </a:br>
            <a:r>
              <a:rPr lang="ru-RU" sz="2600" dirty="0" smtClean="0">
                <a:solidFill>
                  <a:srgbClr val="002060"/>
                </a:solidFill>
                <a:latin typeface="Constantia"/>
              </a:rPr>
              <a:t>1. </a:t>
            </a:r>
            <a:r>
              <a:rPr lang="ru-RU" sz="2400" dirty="0" smtClean="0">
                <a:solidFill>
                  <a:srgbClr val="002060"/>
                </a:solidFill>
                <a:latin typeface="Gabriola" panose="04040605051002020D02" pitchFamily="82" charset="0"/>
              </a:rPr>
              <a:t>Вступление.</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2. Сборы </a:t>
            </a:r>
            <a:r>
              <a:rPr lang="ru-RU" sz="2400" dirty="0">
                <a:solidFill>
                  <a:srgbClr val="002060"/>
                </a:solidFill>
                <a:latin typeface="Gabriola" panose="04040605051002020D02" pitchFamily="82" charset="0"/>
              </a:rPr>
              <a:t>в </a:t>
            </a:r>
            <a:r>
              <a:rPr lang="ru-RU" sz="2400" dirty="0" smtClean="0">
                <a:solidFill>
                  <a:srgbClr val="002060"/>
                </a:solidFill>
                <a:latin typeface="Gabriola" panose="04040605051002020D02" pitchFamily="82" charset="0"/>
              </a:rPr>
              <a:t>поход.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Солнечное затмение.</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3. Первый бой.</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4. Сон.</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5. Второй бой.</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6. История </a:t>
            </a:r>
            <a:r>
              <a:rPr lang="ru-RU" sz="2400" dirty="0">
                <a:solidFill>
                  <a:srgbClr val="002060"/>
                </a:solidFill>
                <a:latin typeface="Gabriola" panose="04040605051002020D02" pitchFamily="82" charset="0"/>
              </a:rPr>
              <a:t>сражений с </a:t>
            </a:r>
            <a:r>
              <a:rPr lang="ru-RU" sz="2400" dirty="0" smtClean="0">
                <a:solidFill>
                  <a:srgbClr val="002060"/>
                </a:solidFill>
                <a:latin typeface="Gabriola" panose="04040605051002020D02" pitchFamily="82" charset="0"/>
              </a:rPr>
              <a:t>половцами.</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7. Поражение </a:t>
            </a:r>
            <a:r>
              <a:rPr lang="ru-RU" sz="2400" dirty="0">
                <a:solidFill>
                  <a:srgbClr val="002060"/>
                </a:solidFill>
                <a:latin typeface="Gabriola" panose="04040605051002020D02" pitchFamily="82" charset="0"/>
              </a:rPr>
              <a:t>войска </a:t>
            </a:r>
            <a:r>
              <a:rPr lang="ru-RU" sz="2400" dirty="0" smtClean="0">
                <a:solidFill>
                  <a:srgbClr val="002060"/>
                </a:solidFill>
                <a:latin typeface="Gabriola" panose="04040605051002020D02" pitchFamily="82" charset="0"/>
              </a:rPr>
              <a:t>Игоря.</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8. Лирическое </a:t>
            </a:r>
            <a:r>
              <a:rPr lang="ru-RU" sz="2400" dirty="0">
                <a:solidFill>
                  <a:srgbClr val="002060"/>
                </a:solidFill>
                <a:latin typeface="Gabriola" panose="04040605051002020D02" pitchFamily="82" charset="0"/>
              </a:rPr>
              <a:t>отступление о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междоусобицах.</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9. Сон Святослава.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Золотое слово» </a:t>
            </a:r>
            <a:r>
              <a:rPr lang="ru-RU" sz="2400" dirty="0" smtClean="0">
                <a:solidFill>
                  <a:srgbClr val="002060"/>
                </a:solidFill>
                <a:latin typeface="Gabriola" panose="04040605051002020D02" pitchFamily="82" charset="0"/>
              </a:rPr>
              <a:t>Святослава.</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10. Обращение автора </a:t>
            </a:r>
            <a:r>
              <a:rPr lang="ru-RU" sz="2400" dirty="0">
                <a:solidFill>
                  <a:srgbClr val="002060"/>
                </a:solidFill>
                <a:latin typeface="Gabriola" panose="04040605051002020D02" pitchFamily="82" charset="0"/>
              </a:rPr>
              <a:t>к русским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князьям.</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11. Плач Ярославны.</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12. Возвращение </a:t>
            </a:r>
            <a:r>
              <a:rPr lang="ru-RU" sz="2400" dirty="0">
                <a:solidFill>
                  <a:srgbClr val="002060"/>
                </a:solidFill>
                <a:latin typeface="Gabriola" panose="04040605051002020D02" pitchFamily="82" charset="0"/>
              </a:rPr>
              <a:t>Игоря из </a:t>
            </a:r>
            <a:r>
              <a:rPr lang="ru-RU" sz="2400" dirty="0" smtClean="0">
                <a:solidFill>
                  <a:srgbClr val="002060"/>
                </a:solidFill>
                <a:latin typeface="Gabriola" panose="04040605051002020D02" pitchFamily="82" charset="0"/>
              </a:rPr>
              <a:t>плена.</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13. Приветственная </a:t>
            </a:r>
            <a:r>
              <a:rPr lang="ru-RU" sz="2400" dirty="0">
                <a:solidFill>
                  <a:srgbClr val="002060"/>
                </a:solidFill>
                <a:latin typeface="Gabriola" panose="04040605051002020D02" pitchFamily="82" charset="0"/>
              </a:rPr>
              <a:t>встреча </a:t>
            </a:r>
            <a:r>
              <a:rPr lang="ru-RU" sz="2400" dirty="0" smtClean="0">
                <a:solidFill>
                  <a:srgbClr val="002060"/>
                </a:solidFill>
                <a:latin typeface="Gabriola" panose="04040605051002020D02" pitchFamily="82" charset="0"/>
              </a:rPr>
              <a:t>Игоря.</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endParaRPr lang="ru-RU" sz="2400" dirty="0">
              <a:solidFill>
                <a:srgbClr val="002060"/>
              </a:solidFill>
              <a:latin typeface="Gabriola" panose="04040605051002020D02" pitchFamily="82" charset="0"/>
            </a:endParaRPr>
          </a:p>
        </p:txBody>
      </p:sp>
      <p:pic>
        <p:nvPicPr>
          <p:cNvPr id="2150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8220" y="548680"/>
            <a:ext cx="5219940" cy="6184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94653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49404"/>
            <a:ext cx="5184576" cy="2485231"/>
          </a:xfrm>
          <a:effectLst/>
        </p:spPr>
        <p:txBody>
          <a:bodyPr>
            <a:normAutofit fontScale="90000"/>
          </a:bodyPr>
          <a:lstStyle/>
          <a:p>
            <a:pPr>
              <a:buClr>
                <a:srgbClr val="C00000"/>
              </a:buClr>
            </a:pPr>
            <a:r>
              <a:rPr lang="ru-RU" dirty="0" smtClean="0">
                <a:solidFill>
                  <a:srgbClr val="FF0000"/>
                </a:solidFill>
                <a:latin typeface="Gabriola" panose="04040605051002020D02" pitchFamily="82" charset="0"/>
              </a:rPr>
              <a:t>4 части: </a:t>
            </a:r>
            <a:br>
              <a:rPr lang="ru-RU" dirty="0" smtClean="0">
                <a:solidFill>
                  <a:srgbClr val="FF0000"/>
                </a:solidFill>
                <a:latin typeface="Gabriola" panose="04040605051002020D02" pitchFamily="82" charset="0"/>
              </a:rPr>
            </a:br>
            <a:r>
              <a:rPr lang="ru-RU" dirty="0" smtClean="0">
                <a:solidFill>
                  <a:srgbClr val="002060"/>
                </a:solidFill>
                <a:latin typeface="Gabriola" panose="04040605051002020D02" pitchFamily="82" charset="0"/>
              </a:rPr>
              <a:t>1. Рассказ о походе Игоря.</a:t>
            </a:r>
            <a:br>
              <a:rPr lang="ru-RU" dirty="0" smtClean="0">
                <a:solidFill>
                  <a:srgbClr val="002060"/>
                </a:solidFill>
                <a:latin typeface="Gabriola" panose="04040605051002020D02" pitchFamily="82" charset="0"/>
              </a:rPr>
            </a:br>
            <a:r>
              <a:rPr lang="ru-RU" dirty="0" smtClean="0">
                <a:solidFill>
                  <a:srgbClr val="002060"/>
                </a:solidFill>
                <a:latin typeface="Gabriola" panose="04040605051002020D02" pitchFamily="82" charset="0"/>
              </a:rPr>
              <a:t>2. Сон и «золотое слово» Святослава.</a:t>
            </a:r>
            <a:br>
              <a:rPr lang="ru-RU" dirty="0" smtClean="0">
                <a:solidFill>
                  <a:srgbClr val="002060"/>
                </a:solidFill>
                <a:latin typeface="Gabriola" panose="04040605051002020D02" pitchFamily="82" charset="0"/>
              </a:rPr>
            </a:br>
            <a:r>
              <a:rPr lang="ru-RU" dirty="0" smtClean="0">
                <a:solidFill>
                  <a:srgbClr val="002060"/>
                </a:solidFill>
                <a:latin typeface="Gabriola" panose="04040605051002020D02" pitchFamily="82" charset="0"/>
              </a:rPr>
              <a:t>3. Плач Ярославны.</a:t>
            </a:r>
            <a:br>
              <a:rPr lang="ru-RU" dirty="0" smtClean="0">
                <a:solidFill>
                  <a:srgbClr val="002060"/>
                </a:solidFill>
                <a:latin typeface="Gabriola" panose="04040605051002020D02" pitchFamily="82" charset="0"/>
              </a:rPr>
            </a:br>
            <a:r>
              <a:rPr lang="ru-RU" dirty="0" smtClean="0">
                <a:solidFill>
                  <a:srgbClr val="002060"/>
                </a:solidFill>
                <a:latin typeface="Gabriola" panose="04040605051002020D02" pitchFamily="82" charset="0"/>
              </a:rPr>
              <a:t>4. Рассказ о побеге Игоря из плена.</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endParaRPr lang="ru-RU" sz="2800" dirty="0">
              <a:solidFill>
                <a:srgbClr val="002060"/>
              </a:solidFill>
            </a:endParaRPr>
          </a:p>
        </p:txBody>
      </p:sp>
      <p:pic>
        <p:nvPicPr>
          <p:cNvPr id="3076"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2376285"/>
            <a:ext cx="4251421" cy="22949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8757" y="4791048"/>
            <a:ext cx="4560688" cy="20127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2" y="2924944"/>
            <a:ext cx="4490248" cy="31683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8104" y="80840"/>
            <a:ext cx="3531340" cy="22247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25211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7665"/>
            <a:ext cx="4608512" cy="6733703"/>
          </a:xfrm>
          <a:effectLst/>
        </p:spPr>
        <p:txBody>
          <a:bodyPr>
            <a:normAutofit fontScale="90000"/>
          </a:bodyPr>
          <a:lstStyle/>
          <a:p>
            <a:pPr>
              <a:buClr>
                <a:srgbClr val="C00000"/>
              </a:buClr>
            </a:pPr>
            <a:r>
              <a:rPr lang="ru-RU" sz="2800" dirty="0" smtClean="0">
                <a:solidFill>
                  <a:srgbClr val="FF0000"/>
                </a:solidFill>
                <a:latin typeface="Gabriola" panose="04040605051002020D02" pitchFamily="82" charset="0"/>
              </a:rPr>
              <a:t>Грозные предзнаменования: </a:t>
            </a:r>
            <a:r>
              <a:rPr lang="ru-RU" sz="2800" dirty="0">
                <a:solidFill>
                  <a:schemeClr val="tx1"/>
                </a:solidFill>
                <a:latin typeface="Gabriola" panose="04040605051002020D02" pitchFamily="82" charset="0"/>
              </a:rPr>
              <a:t/>
            </a:r>
            <a:br>
              <a:rPr lang="ru-RU" sz="2800" dirty="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«И увидел воинов своих, </a:t>
            </a:r>
            <a:r>
              <a:rPr lang="ru-RU" sz="2400" dirty="0" err="1" smtClean="0">
                <a:solidFill>
                  <a:schemeClr val="tx1"/>
                </a:solidFill>
                <a:latin typeface="Gabriola" panose="04040605051002020D02" pitchFamily="82" charset="0"/>
              </a:rPr>
              <a:t>тьмою</a:t>
            </a:r>
            <a:r>
              <a:rPr lang="ru-RU" sz="2400" dirty="0" smtClean="0">
                <a:solidFill>
                  <a:schemeClr val="tx1"/>
                </a:solidFill>
                <a:latin typeface="Gabriola" panose="04040605051002020D02" pitchFamily="82" charset="0"/>
              </a:rPr>
              <a:t> прикрытых».</a:t>
            </a:r>
            <a:r>
              <a:rPr lang="ru-RU" sz="2800" dirty="0" smtClean="0">
                <a:solidFill>
                  <a:schemeClr val="tx1"/>
                </a:solidFill>
                <a:latin typeface="Gabriola" panose="04040605051002020D02" pitchFamily="82" charset="0"/>
              </a:rPr>
              <a:t/>
            </a:r>
            <a:br>
              <a:rPr lang="ru-RU" sz="2800" dirty="0" smtClean="0">
                <a:solidFill>
                  <a:schemeClr val="tx1"/>
                </a:solidFill>
                <a:latin typeface="Gabriola" panose="04040605051002020D02" pitchFamily="82" charset="0"/>
              </a:rPr>
            </a:br>
            <a:r>
              <a:rPr lang="ru-RU" sz="2400" dirty="0">
                <a:solidFill>
                  <a:srgbClr val="0070C0"/>
                </a:solidFill>
                <a:latin typeface="Gabriola" panose="04040605051002020D02" pitchFamily="82" charset="0"/>
              </a:rPr>
              <a:t>Солнечное </a:t>
            </a:r>
            <a:r>
              <a:rPr lang="ru-RU" sz="2400" dirty="0" smtClean="0">
                <a:solidFill>
                  <a:srgbClr val="0070C0"/>
                </a:solidFill>
                <a:latin typeface="Gabriola" panose="04040605051002020D02" pitchFamily="82" charset="0"/>
              </a:rPr>
              <a:t>затмение: «Солнце … </a:t>
            </a:r>
            <a:r>
              <a:rPr lang="ru-RU" sz="2400" dirty="0" err="1" smtClean="0">
                <a:solidFill>
                  <a:srgbClr val="0070C0"/>
                </a:solidFill>
                <a:latin typeface="Gabriola" panose="04040605051002020D02" pitchFamily="82" charset="0"/>
              </a:rPr>
              <a:t>тьмою</a:t>
            </a:r>
            <a:r>
              <a:rPr lang="ru-RU" sz="2400" dirty="0" smtClean="0">
                <a:solidFill>
                  <a:srgbClr val="0070C0"/>
                </a:solidFill>
                <a:latin typeface="Gabriola" panose="04040605051002020D02" pitchFamily="82" charset="0"/>
              </a:rPr>
              <a:t> путь заступало».</a:t>
            </a:r>
            <a:r>
              <a:rPr lang="ru-RU" sz="2400" dirty="0">
                <a:solidFill>
                  <a:schemeClr val="tx1"/>
                </a:solidFill>
                <a:latin typeface="Gabriola" panose="04040605051002020D02" pitchFamily="82" charset="0"/>
              </a:rPr>
              <a:t/>
            </a:r>
            <a:br>
              <a:rPr lang="ru-RU" sz="2400" dirty="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«Ночь стонами грозы</a:t>
            </a:r>
            <a:r>
              <a:rPr lang="ru-RU" sz="2400" dirty="0" smtClean="0">
                <a:solidFill>
                  <a:schemeClr val="tx1"/>
                </a:solidFill>
                <a:latin typeface="Times New Roman" panose="02020603050405020304" pitchFamily="18" charset="0"/>
                <a:cs typeface="Times New Roman" panose="02020603050405020304" pitchFamily="18" charset="0"/>
              </a:rPr>
              <a:t>ˊ</a:t>
            </a:r>
            <a:r>
              <a:rPr lang="ru-RU" sz="2400" dirty="0" smtClean="0">
                <a:solidFill>
                  <a:schemeClr val="tx1"/>
                </a:solidFill>
                <a:latin typeface="Gabriola" panose="04040605051002020D02" pitchFamily="82" charset="0"/>
              </a:rPr>
              <a:t> птиц пробудила».</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«Див кличет».</a:t>
            </a:r>
            <a:br>
              <a:rPr lang="ru-RU" sz="2400" dirty="0" smtClean="0">
                <a:solidFill>
                  <a:srgbClr val="0070C0"/>
                </a:solidFill>
                <a:latin typeface="Gabriola" panose="04040605051002020D02" pitchFamily="82" charset="0"/>
              </a:rPr>
            </a:br>
            <a:r>
              <a:rPr lang="ru-RU" sz="2400" dirty="0" smtClean="0">
                <a:solidFill>
                  <a:schemeClr val="tx1"/>
                </a:solidFill>
                <a:latin typeface="Gabriola" panose="04040605051002020D02" pitchFamily="82" charset="0"/>
              </a:rPr>
              <a:t>«Кричат телеги в полуночи».</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«Уже несчастий его подстерегают </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птицы по дубам;</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волки грозу подымают по оврагам;</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орлы клёкотом на кости зверей зовут;</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лисицы брешут на червлёные щиты».</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r>
              <a:rPr lang="ru-RU" sz="2400" dirty="0" smtClean="0">
                <a:solidFill>
                  <a:srgbClr val="FF0000"/>
                </a:solidFill>
                <a:latin typeface="Gabriola" panose="04040605051002020D02" pitchFamily="82" charset="0"/>
              </a:rPr>
              <a:t>Кровавые зори.</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Чёрные тучи.</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Синие молнии.</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Громы великие.</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«Земля гудит, </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r>
              <a:rPr lang="ru-RU" sz="2400" dirty="0" smtClean="0">
                <a:solidFill>
                  <a:schemeClr val="tx1"/>
                </a:solidFill>
                <a:latin typeface="Gabriola" panose="04040605051002020D02" pitchFamily="82" charset="0"/>
              </a:rPr>
              <a:t>реки мутно текут, </a:t>
            </a:r>
            <a:br>
              <a:rPr lang="ru-RU" sz="2400" dirty="0" smtClean="0">
                <a:solidFill>
                  <a:schemeClr val="tx1"/>
                </a:solidFill>
                <a:latin typeface="Gabriola" panose="04040605051002020D02" pitchFamily="82" charset="0"/>
              </a:rPr>
            </a:br>
            <a:r>
              <a:rPr lang="ru-RU" sz="2400" dirty="0" smtClean="0">
                <a:solidFill>
                  <a:srgbClr val="0070C0"/>
                </a:solidFill>
                <a:latin typeface="Gabriola" panose="04040605051002020D02" pitchFamily="82" charset="0"/>
              </a:rPr>
              <a:t>пыль поля прикрывает».</a:t>
            </a:r>
            <a:r>
              <a:rPr lang="ru-RU" sz="2400" dirty="0" smtClean="0">
                <a:solidFill>
                  <a:schemeClr val="tx1"/>
                </a:solidFill>
                <a:latin typeface="Gabriola" panose="04040605051002020D02" pitchFamily="82" charset="0"/>
              </a:rPr>
              <a:t/>
            </a:r>
            <a:br>
              <a:rPr lang="ru-RU" sz="2400" dirty="0" smtClean="0">
                <a:solidFill>
                  <a:schemeClr val="tx1"/>
                </a:solidFill>
                <a:latin typeface="Gabriola" panose="04040605051002020D02" pitchFamily="82" charset="0"/>
              </a:rPr>
            </a:br>
            <a:endParaRPr lang="ru-RU" sz="2400" dirty="0">
              <a:solidFill>
                <a:schemeClr val="tx1"/>
              </a:solidFill>
            </a:endParaRPr>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1161733"/>
            <a:ext cx="4841407" cy="55796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86246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62376" y="7665"/>
            <a:ext cx="4581623" cy="541015"/>
          </a:xfrm>
          <a:effectLst/>
        </p:spPr>
        <p:txBody>
          <a:bodyPr>
            <a:normAutofit/>
          </a:bodyPr>
          <a:lstStyle/>
          <a:p>
            <a:pPr algn="ctr">
              <a:buClr>
                <a:srgbClr val="C00000"/>
              </a:buClr>
            </a:pPr>
            <a:r>
              <a:rPr lang="ru-RU" sz="2800" dirty="0">
                <a:solidFill>
                  <a:srgbClr val="FF0000"/>
                </a:solidFill>
                <a:latin typeface="Gabriola" panose="04040605051002020D02" pitchFamily="82" charset="0"/>
              </a:rPr>
              <a:t>Часть </a:t>
            </a:r>
            <a:r>
              <a:rPr lang="en-US" sz="2800" dirty="0" smtClean="0">
                <a:solidFill>
                  <a:srgbClr val="FF0000"/>
                </a:solidFill>
                <a:latin typeface="Gabriola" panose="04040605051002020D02" pitchFamily="82" charset="0"/>
              </a:rPr>
              <a:t>I</a:t>
            </a:r>
            <a:r>
              <a:rPr lang="ru-RU" sz="2800" dirty="0" smtClean="0">
                <a:solidFill>
                  <a:srgbClr val="FF0000"/>
                </a:solidFill>
                <a:latin typeface="Gabriola" panose="04040605051002020D02" pitchFamily="82" charset="0"/>
              </a:rPr>
              <a:t>,</a:t>
            </a:r>
            <a:r>
              <a:rPr lang="en-US" sz="2800" dirty="0" smtClean="0">
                <a:solidFill>
                  <a:srgbClr val="FF0000"/>
                </a:solidFill>
                <a:latin typeface="Gabriola" panose="04040605051002020D02" pitchFamily="82" charset="0"/>
              </a:rPr>
              <a:t> </a:t>
            </a:r>
            <a:r>
              <a:rPr lang="ru-RU" sz="2800" dirty="0">
                <a:solidFill>
                  <a:srgbClr val="FF0000"/>
                </a:solidFill>
                <a:latin typeface="Gabriola" panose="04040605051002020D02" pitchFamily="82" charset="0"/>
              </a:rPr>
              <a:t>главы 12-13</a:t>
            </a:r>
            <a:endParaRPr lang="ru-RU" sz="2800" dirty="0">
              <a:solidFill>
                <a:srgbClr val="002060"/>
              </a:solidFill>
            </a:endParaRPr>
          </a:p>
        </p:txBody>
      </p:sp>
      <p:sp>
        <p:nvSpPr>
          <p:cNvPr id="3" name="Прямоугольник 2"/>
          <p:cNvSpPr/>
          <p:nvPr/>
        </p:nvSpPr>
        <p:spPr>
          <a:xfrm>
            <a:off x="189062" y="5755"/>
            <a:ext cx="4373316" cy="6647974"/>
          </a:xfrm>
          <a:prstGeom prst="rect">
            <a:avLst/>
          </a:prstGeom>
        </p:spPr>
        <p:txBody>
          <a:bodyPr wrap="square">
            <a:spAutoFit/>
          </a:bodyPr>
          <a:lstStyle/>
          <a:p>
            <a:pPr algn="ctr"/>
            <a:r>
              <a:rPr lang="ru-RU" sz="2400" dirty="0">
                <a:solidFill>
                  <a:srgbClr val="002060"/>
                </a:solidFill>
                <a:latin typeface="Gabriola" panose="04040605051002020D02" pitchFamily="82" charset="0"/>
              </a:rPr>
              <a:t>Автор пытается понять, почему </a:t>
            </a:r>
            <a:r>
              <a:rPr lang="ru-RU" sz="2400" dirty="0" smtClean="0">
                <a:solidFill>
                  <a:srgbClr val="002060"/>
                </a:solidFill>
                <a:latin typeface="Gabriola" panose="04040605051002020D02" pitchFamily="82" charset="0"/>
              </a:rPr>
              <a:t>храбрые, мужественные князья </a:t>
            </a:r>
            <a:r>
              <a:rPr lang="ru-RU" sz="2400" dirty="0">
                <a:solidFill>
                  <a:srgbClr val="002060"/>
                </a:solidFill>
                <a:latin typeface="Gabriola" panose="04040605051002020D02" pitchFamily="82" charset="0"/>
              </a:rPr>
              <a:t>и </a:t>
            </a:r>
            <a:r>
              <a:rPr lang="ru-RU" sz="2400" dirty="0" smtClean="0">
                <a:solidFill>
                  <a:srgbClr val="002060"/>
                </a:solidFill>
                <a:latin typeface="Gabriola" panose="04040605051002020D02" pitchFamily="82" charset="0"/>
              </a:rPr>
              <a:t>их опытные дружины </a:t>
            </a:r>
            <a:r>
              <a:rPr lang="ru-RU" sz="2400" dirty="0">
                <a:solidFill>
                  <a:srgbClr val="002060"/>
                </a:solidFill>
                <a:latin typeface="Gabriola" panose="04040605051002020D02" pitchFamily="82" charset="0"/>
              </a:rPr>
              <a:t>потерпели </a:t>
            </a:r>
            <a:r>
              <a:rPr lang="ru-RU" sz="2400" dirty="0" smtClean="0">
                <a:solidFill>
                  <a:srgbClr val="FF0000"/>
                </a:solidFill>
                <a:latin typeface="Gabriola" panose="04040605051002020D02" pitchFamily="82" charset="0"/>
              </a:rPr>
              <a:t>поражение</a:t>
            </a:r>
            <a:r>
              <a:rPr lang="ru-RU" sz="2400" dirty="0" smtClean="0">
                <a:solidFill>
                  <a:srgbClr val="002060"/>
                </a:solidFill>
                <a:latin typeface="Gabriola" panose="04040605051002020D02" pitchFamily="82" charset="0"/>
              </a:rPr>
              <a:t>.</a:t>
            </a:r>
            <a:endParaRPr lang="ru-RU" sz="2400" dirty="0">
              <a:solidFill>
                <a:srgbClr val="002060"/>
              </a:solidFill>
              <a:latin typeface="Gabriola" panose="04040605051002020D02" pitchFamily="82" charset="0"/>
            </a:endParaRPr>
          </a:p>
          <a:p>
            <a:pPr algn="ctr"/>
            <a:endParaRPr lang="ru-RU" sz="2400" dirty="0">
              <a:latin typeface="Gabriola" panose="04040605051002020D02" pitchFamily="82" charset="0"/>
            </a:endParaRPr>
          </a:p>
          <a:p>
            <a:pPr algn="ctr"/>
            <a:endParaRPr lang="ru-RU" sz="2400" dirty="0">
              <a:latin typeface="Gabriola" panose="04040605051002020D02" pitchFamily="82" charset="0"/>
            </a:endParaRPr>
          </a:p>
          <a:p>
            <a:pPr algn="ctr"/>
            <a:endParaRPr lang="ru-RU" sz="2400" dirty="0">
              <a:latin typeface="Gabriola" panose="04040605051002020D02" pitchFamily="82" charset="0"/>
            </a:endParaRPr>
          </a:p>
          <a:p>
            <a:pPr algn="ctr"/>
            <a:r>
              <a:rPr lang="ru-RU" sz="2400" dirty="0" smtClean="0">
                <a:solidFill>
                  <a:srgbClr val="002060"/>
                </a:solidFill>
                <a:latin typeface="Gabriola" panose="04040605051002020D02" pitchFamily="82" charset="0"/>
              </a:rPr>
              <a:t>Вспоминает </a:t>
            </a:r>
            <a:r>
              <a:rPr lang="ru-RU" sz="2400" dirty="0" smtClean="0">
                <a:solidFill>
                  <a:srgbClr val="0070C0"/>
                </a:solidFill>
                <a:latin typeface="Gabriola" panose="04040605051002020D02" pitchFamily="82" charset="0"/>
              </a:rPr>
              <a:t>11 век</a:t>
            </a:r>
            <a:r>
              <a:rPr lang="ru-RU" sz="2400" dirty="0" smtClean="0">
                <a:solidFill>
                  <a:srgbClr val="002060"/>
                </a:solidFill>
                <a:latin typeface="Gabriola" panose="04040605051002020D02" pitchFamily="82" charset="0"/>
              </a:rPr>
              <a:t>, времена </a:t>
            </a:r>
            <a:r>
              <a:rPr lang="ru-RU" sz="2400" dirty="0">
                <a:solidFill>
                  <a:srgbClr val="00B050"/>
                </a:solidFill>
                <a:latin typeface="Gabriola" panose="04040605051002020D02" pitchFamily="82" charset="0"/>
              </a:rPr>
              <a:t>деда Игоря – </a:t>
            </a:r>
            <a:r>
              <a:rPr lang="ru-RU" sz="2400" dirty="0" smtClean="0">
                <a:solidFill>
                  <a:srgbClr val="00B050"/>
                </a:solidFill>
                <a:latin typeface="Gabriola" panose="04040605051002020D02" pitchFamily="82" charset="0"/>
              </a:rPr>
              <a:t>Олега, </a:t>
            </a:r>
            <a:r>
              <a:rPr lang="ru-RU" sz="2400" dirty="0" smtClean="0">
                <a:solidFill>
                  <a:srgbClr val="002060"/>
                </a:solidFill>
                <a:latin typeface="Gabriola" panose="04040605051002020D02" pitchFamily="82" charset="0"/>
              </a:rPr>
              <a:t>который</a:t>
            </a:r>
            <a:r>
              <a:rPr lang="ru-RU" sz="2400" dirty="0" smtClean="0">
                <a:solidFill>
                  <a:srgbClr val="00B050"/>
                </a:solidFill>
                <a:latin typeface="Gabriola" panose="04040605051002020D02" pitchFamily="82" charset="0"/>
              </a:rPr>
              <a:t> «крамолы ковал»</a:t>
            </a:r>
            <a:r>
              <a:rPr lang="ru-RU" sz="2400" dirty="0" smtClean="0">
                <a:solidFill>
                  <a:srgbClr val="002060"/>
                </a:solidFill>
                <a:latin typeface="Gabriola" panose="04040605051002020D02" pitchFamily="82" charset="0"/>
              </a:rPr>
              <a:t>, разжигал междоусобицы. При нём русская земля пришла в запустение. </a:t>
            </a:r>
            <a:endParaRPr lang="ru-RU" sz="2400" dirty="0">
              <a:solidFill>
                <a:srgbClr val="002060"/>
              </a:solidFill>
              <a:latin typeface="Gabriola" panose="04040605051002020D02" pitchFamily="82" charset="0"/>
            </a:endParaRPr>
          </a:p>
          <a:p>
            <a:pPr algn="ctr"/>
            <a:endParaRPr lang="ru-RU" sz="2400" dirty="0">
              <a:latin typeface="Gabriola" panose="04040605051002020D02" pitchFamily="82" charset="0"/>
            </a:endParaRPr>
          </a:p>
          <a:p>
            <a:pPr algn="ctr"/>
            <a:endParaRPr lang="ru-RU" sz="2400" dirty="0">
              <a:latin typeface="Gabriola" panose="04040605051002020D02" pitchFamily="82" charset="0"/>
            </a:endParaRPr>
          </a:p>
          <a:p>
            <a:pPr algn="ctr"/>
            <a:endParaRPr lang="ru-RU" sz="2400" dirty="0">
              <a:latin typeface="Gabriola" panose="04040605051002020D02" pitchFamily="82" charset="0"/>
            </a:endParaRPr>
          </a:p>
          <a:p>
            <a:pPr algn="ctr"/>
            <a:r>
              <a:rPr lang="ru-RU" sz="2400" dirty="0">
                <a:solidFill>
                  <a:srgbClr val="FF0000"/>
                </a:solidFill>
                <a:latin typeface="Gabriola" panose="04040605051002020D02" pitchFamily="82" charset="0"/>
              </a:rPr>
              <a:t>Причина</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тяжёлого </a:t>
            </a:r>
            <a:r>
              <a:rPr lang="ru-RU" sz="2400" dirty="0">
                <a:solidFill>
                  <a:srgbClr val="002060"/>
                </a:solidFill>
                <a:latin typeface="Gabriola" panose="04040605051002020D02" pitchFamily="82" charset="0"/>
              </a:rPr>
              <a:t>положения русской земли в прошлом и настоящем, причина поражения Игоря – в </a:t>
            </a:r>
            <a:r>
              <a:rPr lang="ru-RU" sz="2400" dirty="0" smtClean="0">
                <a:solidFill>
                  <a:srgbClr val="FF0000"/>
                </a:solidFill>
                <a:latin typeface="Gabriola" panose="04040605051002020D02" pitchFamily="82" charset="0"/>
              </a:rPr>
              <a:t>междоусобицах</a:t>
            </a:r>
            <a:r>
              <a:rPr lang="ru-RU" sz="2400" dirty="0" smtClean="0">
                <a:solidFill>
                  <a:srgbClr val="002060"/>
                </a:solidFill>
                <a:latin typeface="Gabriola" panose="04040605051002020D02" pitchFamily="82" charset="0"/>
              </a:rPr>
              <a:t>, в </a:t>
            </a:r>
            <a:r>
              <a:rPr lang="ru-RU" sz="2400" dirty="0" smtClean="0">
                <a:solidFill>
                  <a:srgbClr val="FF0000"/>
                </a:solidFill>
                <a:latin typeface="Gabriola" panose="04040605051002020D02" pitchFamily="82" charset="0"/>
              </a:rPr>
              <a:t>раздорах</a:t>
            </a:r>
            <a:r>
              <a:rPr lang="ru-RU" sz="2400" dirty="0" smtClean="0">
                <a:solidFill>
                  <a:srgbClr val="002060"/>
                </a:solidFill>
                <a:latin typeface="Gabriola" panose="04040605051002020D02" pitchFamily="82" charset="0"/>
              </a:rPr>
              <a:t> русских князей.</a:t>
            </a:r>
            <a:endParaRPr lang="ru-RU" sz="2400" dirty="0">
              <a:solidFill>
                <a:srgbClr val="002060"/>
              </a:solidFill>
              <a:latin typeface="Gabriola" panose="04040605051002020D02" pitchFamily="82" charset="0"/>
            </a:endParaRPr>
          </a:p>
          <a:p>
            <a:endParaRPr lang="ru-RU" dirty="0"/>
          </a:p>
        </p:txBody>
      </p:sp>
      <p:sp>
        <p:nvSpPr>
          <p:cNvPr id="4" name="Стрелка вниз 3"/>
          <p:cNvSpPr/>
          <p:nvPr/>
        </p:nvSpPr>
        <p:spPr>
          <a:xfrm>
            <a:off x="2177841" y="1258491"/>
            <a:ext cx="484632" cy="978408"/>
          </a:xfrm>
          <a:prstGeom prst="down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5" name="Стрелка вниз 4"/>
          <p:cNvSpPr/>
          <p:nvPr/>
        </p:nvSpPr>
        <p:spPr>
          <a:xfrm>
            <a:off x="2177841" y="3760182"/>
            <a:ext cx="484632" cy="978408"/>
          </a:xfrm>
          <a:prstGeom prst="down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2377" y="692696"/>
            <a:ext cx="4478733" cy="607023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71180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99392"/>
            <a:ext cx="8964488" cy="4285431"/>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Итоги похода князей в половецкую степь.</a:t>
            </a:r>
            <a:r>
              <a:rPr lang="ru-RU" sz="2800" dirty="0" smtClean="0">
                <a:solidFill>
                  <a:srgbClr val="002060"/>
                </a:solidFill>
                <a:latin typeface="Gabriola" panose="04040605051002020D02" pitchFamily="82" charset="0"/>
              </a:rPr>
              <a:t>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1</a:t>
            </a:r>
            <a:r>
              <a:rPr lang="ru-RU" sz="2400" dirty="0" smtClean="0">
                <a:solidFill>
                  <a:srgbClr val="002060"/>
                </a:solidFill>
                <a:latin typeface="Gabriola" panose="04040605051002020D02" pitchFamily="82" charset="0"/>
              </a:rPr>
              <a:t>. </a:t>
            </a:r>
            <a:r>
              <a:rPr lang="ru-RU" sz="2400" dirty="0">
                <a:solidFill>
                  <a:srgbClr val="002060"/>
                </a:solidFill>
                <a:latin typeface="Gabriola" panose="04040605051002020D02" pitchFamily="82" charset="0"/>
              </a:rPr>
              <a:t>Гибель </a:t>
            </a:r>
            <a:r>
              <a:rPr lang="ru-RU" sz="2400" dirty="0" smtClean="0">
                <a:solidFill>
                  <a:srgbClr val="002060"/>
                </a:solidFill>
                <a:latin typeface="Gabriola" panose="04040605051002020D02" pitchFamily="82" charset="0"/>
              </a:rPr>
              <a:t>войска. </a:t>
            </a:r>
            <a:r>
              <a:rPr lang="ru-RU" sz="2400" dirty="0" smtClean="0">
                <a:solidFill>
                  <a:srgbClr val="0070C0"/>
                </a:solidFill>
                <a:latin typeface="Gabriola" panose="04040605051002020D02" pitchFamily="82" charset="0"/>
              </a:rPr>
              <a:t>«Игорь князь в </a:t>
            </a:r>
            <a:r>
              <a:rPr lang="ru-RU" sz="2400" dirty="0" err="1" smtClean="0">
                <a:solidFill>
                  <a:srgbClr val="0070C0"/>
                </a:solidFill>
                <a:latin typeface="Gabriola" panose="04040605051002020D02" pitchFamily="82" charset="0"/>
              </a:rPr>
              <a:t>Каяле</a:t>
            </a:r>
            <a:r>
              <a:rPr lang="ru-RU" sz="2400" dirty="0" smtClean="0">
                <a:solidFill>
                  <a:srgbClr val="0070C0"/>
                </a:solidFill>
                <a:latin typeface="Gabriola" panose="04040605051002020D02" pitchFamily="82" charset="0"/>
              </a:rPr>
              <a:t> половецкой русские богатства утопил»</a:t>
            </a:r>
            <a:r>
              <a:rPr lang="ru-RU" sz="2400" dirty="0" smtClean="0">
                <a:solidFill>
                  <a:srgbClr val="002060"/>
                </a:solidFill>
                <a:latin typeface="Gabriola" panose="04040605051002020D02" pitchFamily="82" charset="0"/>
              </a:rPr>
              <a:t>.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2. Впервые за всю историю русские князья были пленены.</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3. Ранение князя Игоря в руку.</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4. Одержав победу над Игорем, половцы устремляются на Русскую землю:</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    а) осаждают Переславль,</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    б) захватывают </a:t>
            </a:r>
            <a:r>
              <a:rPr lang="ru-RU" sz="2400" dirty="0" err="1" smtClean="0">
                <a:solidFill>
                  <a:srgbClr val="002060"/>
                </a:solidFill>
                <a:latin typeface="Gabriola" panose="04040605051002020D02" pitchFamily="82" charset="0"/>
              </a:rPr>
              <a:t>Римов</a:t>
            </a:r>
            <a:r>
              <a:rPr lang="ru-RU" sz="2400" dirty="0">
                <a:solidFill>
                  <a:srgbClr val="002060"/>
                </a:solidFill>
                <a:latin typeface="Gabriola" panose="04040605051002020D02" pitchFamily="82" charset="0"/>
              </a:rPr>
              <a:t>,</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    в) сжигают укрепления Путивля. </a:t>
            </a:r>
            <a:endParaRPr lang="ru-RU" sz="2400" dirty="0">
              <a:solidFill>
                <a:srgbClr val="002060"/>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9311" y="1916832"/>
            <a:ext cx="5270860" cy="49038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033" y="2996952"/>
            <a:ext cx="3146780" cy="38027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35661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4392488" cy="6850335"/>
          </a:xfrm>
          <a:effectLst/>
        </p:spPr>
        <p:txBody>
          <a:bodyPr>
            <a:normAutofit fontScale="90000"/>
          </a:bodyPr>
          <a:lstStyle/>
          <a:p>
            <a:pPr>
              <a:buClr>
                <a:srgbClr val="C00000"/>
              </a:buClr>
            </a:pPr>
            <a:r>
              <a:rPr lang="ru-RU" dirty="0" smtClean="0">
                <a:solidFill>
                  <a:srgbClr val="FF0000"/>
                </a:solidFill>
                <a:latin typeface="Gabriola" panose="04040605051002020D02" pitchFamily="82" charset="0"/>
              </a:rPr>
              <a:t>Пророческий сон Святослава.</a:t>
            </a:r>
            <a:br>
              <a:rPr lang="ru-RU" dirty="0" smtClean="0">
                <a:solidFill>
                  <a:srgbClr val="FF0000"/>
                </a:solidFill>
                <a:latin typeface="Gabriola" panose="04040605051002020D02" pitchFamily="82" charset="0"/>
              </a:rPr>
            </a:br>
            <a:r>
              <a:rPr lang="ru-RU" sz="2800" dirty="0" smtClean="0">
                <a:solidFill>
                  <a:srgbClr val="0070C0"/>
                </a:solidFill>
                <a:latin typeface="Gabriola" panose="04040605051002020D02" pitchFamily="82" charset="0"/>
              </a:rPr>
              <a:t/>
            </a:r>
            <a:br>
              <a:rPr lang="ru-RU" sz="2800" dirty="0" smtClean="0">
                <a:solidFill>
                  <a:srgbClr val="0070C0"/>
                </a:solidFill>
                <a:latin typeface="Gabriola" panose="04040605051002020D02" pitchFamily="82" charset="0"/>
              </a:rPr>
            </a:br>
            <a:r>
              <a:rPr lang="ru-RU" sz="2800" dirty="0">
                <a:solidFill>
                  <a:srgbClr val="0070C0"/>
                </a:solidFill>
                <a:latin typeface="Gabriola" panose="04040605051002020D02" pitchFamily="82" charset="0"/>
              </a:rPr>
              <a:t/>
            </a:r>
            <a:br>
              <a:rPr lang="ru-RU" sz="2800" dirty="0">
                <a:solidFill>
                  <a:srgbClr val="0070C0"/>
                </a:solidFill>
                <a:latin typeface="Gabriola" panose="04040605051002020D02" pitchFamily="82" charset="0"/>
              </a:rPr>
            </a:br>
            <a:r>
              <a:rPr lang="ru-RU" sz="2800" dirty="0" smtClean="0">
                <a:solidFill>
                  <a:srgbClr val="002060"/>
                </a:solidFill>
                <a:latin typeface="Gabriola" panose="04040605051002020D02" pitchFamily="82" charset="0"/>
              </a:rPr>
              <a:t>«</a:t>
            </a:r>
            <a:r>
              <a:rPr lang="ru-RU" sz="2800" dirty="0">
                <a:solidFill>
                  <a:schemeClr val="tx1"/>
                </a:solidFill>
                <a:latin typeface="Gabriola" panose="04040605051002020D02" pitchFamily="82" charset="0"/>
              </a:rPr>
              <a:t>С</a:t>
            </a:r>
            <a:r>
              <a:rPr lang="ru-RU" sz="2800" dirty="0" smtClean="0">
                <a:solidFill>
                  <a:schemeClr val="tx1"/>
                </a:solidFill>
                <a:latin typeface="Gabriola" panose="04040605051002020D02" pitchFamily="82" charset="0"/>
              </a:rPr>
              <a:t>мутный</a:t>
            </a:r>
            <a:r>
              <a:rPr lang="ru-RU" sz="2800" dirty="0" smtClean="0">
                <a:solidFill>
                  <a:srgbClr val="002060"/>
                </a:solidFill>
                <a:latin typeface="Gabriola" panose="04040605051002020D02" pitchFamily="82" charset="0"/>
              </a:rPr>
              <a:t>».</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Бог </a:t>
            </a:r>
            <a:r>
              <a:rPr lang="ru-RU" sz="2800" dirty="0">
                <a:solidFill>
                  <a:srgbClr val="002060"/>
                </a:solidFill>
                <a:latin typeface="Gabriola" panose="04040605051002020D02" pitchFamily="82" charset="0"/>
              </a:rPr>
              <a:t>в пророческом сне </a:t>
            </a:r>
            <a:r>
              <a:rPr lang="ru-RU" sz="2800" dirty="0" smtClean="0">
                <a:solidFill>
                  <a:srgbClr val="002060"/>
                </a:solidFill>
                <a:latin typeface="Gabriola" panose="04040605051002020D02" pitchFamily="82" charset="0"/>
              </a:rPr>
              <a:t>даёт знать Святославу </a:t>
            </a:r>
            <a:r>
              <a:rPr lang="ru-RU" sz="2800" dirty="0">
                <a:solidFill>
                  <a:srgbClr val="002060"/>
                </a:solidFill>
                <a:latin typeface="Gabriola" panose="04040605051002020D02" pitchFamily="82" charset="0"/>
              </a:rPr>
              <a:t>о походе Игоря, </a:t>
            </a:r>
            <a:r>
              <a:rPr lang="ru-RU" sz="2800" dirty="0" smtClean="0">
                <a:solidFill>
                  <a:srgbClr val="002060"/>
                </a:solidFill>
                <a:latin typeface="Gabriola" panose="04040605051002020D02" pitchFamily="82" charset="0"/>
              </a:rPr>
              <a:t>о его </a:t>
            </a:r>
            <a:r>
              <a:rPr lang="ru-RU" sz="2800" dirty="0">
                <a:solidFill>
                  <a:srgbClr val="002060"/>
                </a:solidFill>
                <a:latin typeface="Gabriola" panose="04040605051002020D02" pitchFamily="82" charset="0"/>
              </a:rPr>
              <a:t>поражении и нашествии на Русь врагов. Тем самым </a:t>
            </a:r>
            <a:r>
              <a:rPr lang="ru-RU" sz="2800" dirty="0" smtClean="0">
                <a:solidFill>
                  <a:srgbClr val="002060"/>
                </a:solidFill>
                <a:latin typeface="Gabriola" panose="04040605051002020D02" pitchFamily="82" charset="0"/>
              </a:rPr>
              <a:t>подчёркивается </a:t>
            </a:r>
            <a:r>
              <a:rPr lang="ru-RU" sz="2800" dirty="0">
                <a:solidFill>
                  <a:srgbClr val="002060"/>
                </a:solidFill>
                <a:latin typeface="Gabriola" panose="04040605051002020D02" pitchFamily="82" charset="0"/>
              </a:rPr>
              <a:t>роль </a:t>
            </a:r>
            <a:r>
              <a:rPr lang="ru-RU" sz="2800" dirty="0" smtClean="0">
                <a:solidFill>
                  <a:srgbClr val="002060"/>
                </a:solidFill>
                <a:latin typeface="Gabriola" panose="04040605051002020D02" pitchFamily="82" charset="0"/>
              </a:rPr>
              <a:t>великого </a:t>
            </a:r>
            <a:r>
              <a:rPr lang="ru-RU" sz="2800" dirty="0">
                <a:solidFill>
                  <a:srgbClr val="002060"/>
                </a:solidFill>
                <a:latin typeface="Gabriola" panose="04040605051002020D02" pitchFamily="82" charset="0"/>
              </a:rPr>
              <a:t>киевского князя как главы </a:t>
            </a:r>
            <a:r>
              <a:rPr lang="ru-RU" sz="2800" dirty="0" smtClean="0">
                <a:solidFill>
                  <a:srgbClr val="002060"/>
                </a:solidFill>
                <a:latin typeface="Gabriola" panose="04040605051002020D02" pitchFamily="82" charset="0"/>
              </a:rPr>
              <a:t>русских </a:t>
            </a:r>
            <a:r>
              <a:rPr lang="ru-RU" sz="2800" dirty="0">
                <a:solidFill>
                  <a:srgbClr val="002060"/>
                </a:solidFill>
                <a:latin typeface="Gabriola" panose="04040605051002020D02" pitchFamily="82" charset="0"/>
              </a:rPr>
              <a:t>князей и всей Русской </a:t>
            </a:r>
            <a:r>
              <a:rPr lang="ru-RU" sz="2800" dirty="0" smtClean="0">
                <a:solidFill>
                  <a:srgbClr val="002060"/>
                </a:solidFill>
                <a:latin typeface="Gabriola" panose="04040605051002020D02" pitchFamily="82" charset="0"/>
              </a:rPr>
              <a:t>земли.</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Святослав произносит «</a:t>
            </a:r>
            <a:r>
              <a:rPr lang="ru-RU" sz="2800" dirty="0">
                <a:solidFill>
                  <a:srgbClr val="FFC000"/>
                </a:solidFill>
                <a:latin typeface="Gabriola" panose="04040605051002020D02" pitchFamily="82" charset="0"/>
              </a:rPr>
              <a:t>злато слово</a:t>
            </a:r>
            <a:r>
              <a:rPr lang="ru-RU" sz="2800" dirty="0">
                <a:solidFill>
                  <a:srgbClr val="002060"/>
                </a:solidFill>
                <a:latin typeface="Gabriola" panose="04040605051002020D02" pitchFamily="82" charset="0"/>
              </a:rPr>
              <a:t>», в </a:t>
            </a:r>
            <a:r>
              <a:rPr lang="ru-RU" sz="2800" dirty="0" smtClean="0">
                <a:solidFill>
                  <a:srgbClr val="002060"/>
                </a:solidFill>
                <a:latin typeface="Gabriola" panose="04040605051002020D02" pitchFamily="82" charset="0"/>
              </a:rPr>
              <a:t>котором </a:t>
            </a:r>
            <a:r>
              <a:rPr lang="ru-RU" sz="2800" dirty="0">
                <a:solidFill>
                  <a:srgbClr val="002060"/>
                </a:solidFill>
                <a:latin typeface="Gabriola" panose="04040605051002020D02" pitchFamily="82" charset="0"/>
              </a:rPr>
              <a:t>выступает </a:t>
            </a:r>
            <a:r>
              <a:rPr lang="ru-RU" sz="2800" dirty="0">
                <a:solidFill>
                  <a:srgbClr val="FF0000"/>
                </a:solidFill>
                <a:latin typeface="Gabriola" panose="04040605051002020D02" pitchFamily="82" charset="0"/>
              </a:rPr>
              <a:t>объединителем</a:t>
            </a:r>
            <a:r>
              <a:rPr lang="ru-RU" sz="2800" dirty="0">
                <a:solidFill>
                  <a:srgbClr val="002060"/>
                </a:solidFill>
                <a:latin typeface="Gabriola" panose="04040605051002020D02" pitchFamily="82" charset="0"/>
              </a:rPr>
              <a:t> русских князей </a:t>
            </a:r>
            <a:r>
              <a:rPr lang="ru-RU" sz="2800" dirty="0">
                <a:solidFill>
                  <a:srgbClr val="0070C0"/>
                </a:solidFill>
                <a:latin typeface="Gabriola" panose="04040605051002020D02" pitchFamily="82" charset="0"/>
              </a:rPr>
              <a:t>в борьбе с </a:t>
            </a:r>
            <a:r>
              <a:rPr lang="ru-RU" sz="2800" dirty="0" smtClean="0">
                <a:solidFill>
                  <a:srgbClr val="0070C0"/>
                </a:solidFill>
                <a:latin typeface="Gabriola" panose="04040605051002020D02" pitchFamily="82" charset="0"/>
              </a:rPr>
              <a:t>врагами</a:t>
            </a:r>
            <a:r>
              <a:rPr lang="ru-RU" sz="2800" dirty="0" smtClean="0">
                <a:solidFill>
                  <a:srgbClr val="002060"/>
                </a:solidFill>
                <a:latin typeface="Gabriola" panose="04040605051002020D02" pitchFamily="82" charset="0"/>
              </a:rPr>
              <a:t>.</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Образы сна символичны.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Часть II, </a:t>
            </a:r>
            <a:r>
              <a:rPr lang="ru-RU" sz="2800" dirty="0">
                <a:solidFill>
                  <a:srgbClr val="0070C0"/>
                </a:solidFill>
                <a:latin typeface="Gabriola" panose="04040605051002020D02" pitchFamily="82" charset="0"/>
              </a:rPr>
              <a:t>глава </a:t>
            </a:r>
            <a:r>
              <a:rPr lang="ru-RU" sz="2800" dirty="0" smtClean="0">
                <a:solidFill>
                  <a:srgbClr val="0070C0"/>
                </a:solidFill>
                <a:latin typeface="Gabriola" panose="04040605051002020D02" pitchFamily="82" charset="0"/>
              </a:rPr>
              <a:t>1.</a:t>
            </a:r>
            <a:endParaRPr lang="ru-RU" sz="2800" dirty="0">
              <a:solidFill>
                <a:srgbClr val="0070C0"/>
              </a:solidFill>
              <a:latin typeface="Gabriola" panose="04040605051002020D02" pitchFamily="82" charset="0"/>
            </a:endParaRPr>
          </a:p>
        </p:txBody>
      </p:sp>
      <p:pic>
        <p:nvPicPr>
          <p:cNvPr id="1024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36512" y="692696"/>
            <a:ext cx="4571992" cy="606652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00969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7665"/>
            <a:ext cx="4320480" cy="6850335"/>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Символическое значение сна:</a:t>
            </a:r>
            <a:br>
              <a:rPr lang="ru-RU" sz="2800" dirty="0" smtClean="0">
                <a:solidFill>
                  <a:srgbClr val="FF0000"/>
                </a:solidFill>
                <a:latin typeface="Gabriola" panose="04040605051002020D02" pitchFamily="82" charset="0"/>
              </a:rPr>
            </a:br>
            <a:r>
              <a:rPr lang="ru-RU" sz="2400" dirty="0" smtClean="0">
                <a:solidFill>
                  <a:srgbClr val="002060"/>
                </a:solidFill>
                <a:latin typeface="Gabriola" panose="04040605051002020D02" pitchFamily="82" charset="0"/>
              </a:rPr>
              <a:t>Святослава </a:t>
            </a:r>
            <a:r>
              <a:rPr lang="ru-RU" sz="2400" dirty="0">
                <a:solidFill>
                  <a:srgbClr val="002060"/>
                </a:solidFill>
                <a:latin typeface="Gabriola" panose="04040605051002020D02" pitchFamily="82" charset="0"/>
              </a:rPr>
              <a:t>«одевают» </a:t>
            </a:r>
            <a:r>
              <a:rPr lang="ru-RU" sz="2400" dirty="0" smtClean="0">
                <a:solidFill>
                  <a:schemeClr val="tx1"/>
                </a:solidFill>
                <a:latin typeface="Gabriola" panose="04040605051002020D02" pitchFamily="82" charset="0"/>
              </a:rPr>
              <a:t>чёрной </a:t>
            </a:r>
            <a:r>
              <a:rPr lang="ru-RU" sz="2400" dirty="0" err="1">
                <a:solidFill>
                  <a:schemeClr val="tx1"/>
                </a:solidFill>
                <a:latin typeface="Gabriola" panose="04040605051002020D02" pitchFamily="82" charset="0"/>
              </a:rPr>
              <a:t>паполомой</a:t>
            </a:r>
            <a:r>
              <a:rPr lang="ru-RU" sz="2400" dirty="0">
                <a:solidFill>
                  <a:srgbClr val="002060"/>
                </a:solidFill>
                <a:latin typeface="Gabriola" panose="04040605051002020D02" pitchFamily="82" charset="0"/>
              </a:rPr>
              <a:t>, т. е. </a:t>
            </a:r>
            <a:r>
              <a:rPr lang="ru-RU" sz="2400" dirty="0">
                <a:solidFill>
                  <a:schemeClr val="tx1"/>
                </a:solidFill>
                <a:latin typeface="Gabriola" panose="04040605051002020D02" pitchFamily="82" charset="0"/>
              </a:rPr>
              <a:t>погребальным покрывалом</a:t>
            </a:r>
            <a:r>
              <a:rPr lang="ru-RU" sz="2400" dirty="0">
                <a:solidFill>
                  <a:srgbClr val="002060"/>
                </a:solidFill>
                <a:latin typeface="Gabriola" panose="04040605051002020D02" pitchFamily="82" charset="0"/>
              </a:rPr>
              <a:t>, как </a:t>
            </a:r>
            <a:r>
              <a:rPr lang="ru-RU" sz="2400" dirty="0" smtClean="0">
                <a:solidFill>
                  <a:schemeClr val="tx1"/>
                </a:solidFill>
                <a:latin typeface="Gabriola" panose="04040605051002020D02" pitchFamily="82" charset="0"/>
              </a:rPr>
              <a:t>мёртвого</a:t>
            </a:r>
            <a:r>
              <a:rPr lang="ru-RU" sz="2400" dirty="0" smtClean="0">
                <a:solidFill>
                  <a:srgbClr val="002060"/>
                </a:solidFill>
                <a:latin typeface="Gabriola" panose="04040605051002020D02" pitchFamily="82" charset="0"/>
              </a:rPr>
              <a:t>. </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Видеть во сне </a:t>
            </a:r>
            <a:r>
              <a:rPr lang="ru-RU" sz="2400" dirty="0">
                <a:solidFill>
                  <a:srgbClr val="0070C0"/>
                </a:solidFill>
                <a:latin typeface="Gabriola" panose="04040605051002020D02" pitchFamily="82" charset="0"/>
              </a:rPr>
              <a:t>кровать</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 к </a:t>
            </a:r>
            <a:r>
              <a:rPr lang="ru-RU" sz="2400" dirty="0">
                <a:solidFill>
                  <a:srgbClr val="0070C0"/>
                </a:solidFill>
                <a:latin typeface="Gabriola" panose="04040605051002020D02" pitchFamily="82" charset="0"/>
              </a:rPr>
              <a:t>болезни</a:t>
            </a:r>
            <a:r>
              <a:rPr lang="ru-RU" sz="2400" dirty="0">
                <a:solidFill>
                  <a:srgbClr val="002060"/>
                </a:solidFill>
                <a:latin typeface="Gabriola" panose="04040605051002020D02" pitchFamily="82" charset="0"/>
              </a:rPr>
              <a:t> или </a:t>
            </a:r>
            <a:r>
              <a:rPr lang="ru-RU" sz="2400" dirty="0" smtClean="0">
                <a:solidFill>
                  <a:srgbClr val="0070C0"/>
                </a:solidFill>
                <a:latin typeface="Gabriola" panose="04040605051002020D02" pitchFamily="82" charset="0"/>
              </a:rPr>
              <a:t>смерти</a:t>
            </a: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B050"/>
                </a:solidFill>
                <a:latin typeface="Gabriola" panose="04040605051002020D02" pitchFamily="82" charset="0"/>
              </a:rPr>
              <a:t>Тис</a:t>
            </a:r>
            <a:r>
              <a:rPr lang="ru-RU" sz="2400" dirty="0" smtClean="0">
                <a:solidFill>
                  <a:srgbClr val="002060"/>
                </a:solidFill>
                <a:latin typeface="Gabriola" panose="04040605051002020D02" pitchFamily="82" charset="0"/>
              </a:rPr>
              <a:t> в </a:t>
            </a:r>
            <a:r>
              <a:rPr lang="ru-RU" sz="2400" dirty="0">
                <a:solidFill>
                  <a:srgbClr val="002060"/>
                </a:solidFill>
                <a:latin typeface="Gabriola" panose="04040605051002020D02" pitchFamily="82" charset="0"/>
              </a:rPr>
              <a:t>древности </a:t>
            </a:r>
            <a:r>
              <a:rPr lang="ru-RU" sz="2400" dirty="0" smtClean="0">
                <a:solidFill>
                  <a:srgbClr val="002060"/>
                </a:solidFill>
                <a:latin typeface="Gabriola" panose="04040605051002020D02" pitchFamily="82" charset="0"/>
              </a:rPr>
              <a:t>считался самой </a:t>
            </a:r>
            <a:r>
              <a:rPr lang="ru-RU" sz="2400" dirty="0">
                <a:solidFill>
                  <a:srgbClr val="002060"/>
                </a:solidFill>
                <a:latin typeface="Gabriola" panose="04040605051002020D02" pitchFamily="82" charset="0"/>
              </a:rPr>
              <a:t>ценной породой для </a:t>
            </a:r>
            <a:r>
              <a:rPr lang="ru-RU" sz="2400" dirty="0">
                <a:solidFill>
                  <a:srgbClr val="00B050"/>
                </a:solidFill>
                <a:latin typeface="Gabriola" panose="04040605051002020D02" pitchFamily="82" charset="0"/>
              </a:rPr>
              <a:t>гроба</a:t>
            </a:r>
            <a:r>
              <a:rPr lang="ru-RU" sz="2400" dirty="0">
                <a:solidFill>
                  <a:srgbClr val="002060"/>
                </a:solidFill>
                <a:latin typeface="Gabriola" panose="04040605051002020D02" pitchFamily="82" charset="0"/>
              </a:rPr>
              <a:t> и в связи с этим был </a:t>
            </a:r>
            <a:r>
              <a:rPr lang="ru-RU" sz="2400" dirty="0">
                <a:solidFill>
                  <a:srgbClr val="00B050"/>
                </a:solidFill>
                <a:latin typeface="Gabriola" panose="04040605051002020D02" pitchFamily="82" charset="0"/>
              </a:rPr>
              <a:t>символом </a:t>
            </a:r>
            <a:r>
              <a:rPr lang="ru-RU" sz="2400" dirty="0" smtClean="0">
                <a:solidFill>
                  <a:srgbClr val="00B050"/>
                </a:solidFill>
                <a:latin typeface="Gabriola" panose="04040605051002020D02" pitchFamily="82" charset="0"/>
              </a:rPr>
              <a:t>смерти</a:t>
            </a: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Пить </a:t>
            </a:r>
            <a:r>
              <a:rPr lang="ru-RU" sz="2400" dirty="0">
                <a:solidFill>
                  <a:srgbClr val="002060"/>
                </a:solidFill>
                <a:latin typeface="Gabriola" panose="04040605051002020D02" pitchFamily="82" charset="0"/>
              </a:rPr>
              <a:t>во сне </a:t>
            </a:r>
            <a:r>
              <a:rPr lang="ru-RU" sz="2400" dirty="0">
                <a:solidFill>
                  <a:srgbClr val="7030A0"/>
                </a:solidFill>
                <a:latin typeface="Gabriola" panose="04040605051002020D02" pitchFamily="82" charset="0"/>
              </a:rPr>
              <a:t>вино</a:t>
            </a:r>
            <a:r>
              <a:rPr lang="ru-RU" sz="2400" dirty="0">
                <a:solidFill>
                  <a:srgbClr val="002060"/>
                </a:solidFill>
                <a:latin typeface="Gabriola" panose="04040605051002020D02" pitchFamily="82" charset="0"/>
              </a:rPr>
              <a:t>, и особенно мутное, — «плохая примета», «знак </a:t>
            </a:r>
            <a:r>
              <a:rPr lang="ru-RU" sz="2400" dirty="0">
                <a:solidFill>
                  <a:srgbClr val="7030A0"/>
                </a:solidFill>
                <a:latin typeface="Gabriola" panose="04040605051002020D02" pitchFamily="82" charset="0"/>
              </a:rPr>
              <a:t>печали</a:t>
            </a:r>
            <a:r>
              <a:rPr lang="ru-RU" sz="2400" dirty="0">
                <a:solidFill>
                  <a:srgbClr val="002060"/>
                </a:solidFill>
                <a:latin typeface="Gabriola" panose="04040605051002020D02" pitchFamily="82" charset="0"/>
              </a:rPr>
              <a:t> и досадного известия</a:t>
            </a:r>
            <a:r>
              <a:rPr lang="ru-RU" sz="2400" dirty="0" smtClean="0">
                <a:solidFill>
                  <a:srgbClr val="002060"/>
                </a:solidFill>
                <a:latin typeface="Gabriola" panose="04040605051002020D02" pitchFamily="82" charset="0"/>
              </a:rPr>
              <a:t>». </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Рассыпающийся </a:t>
            </a:r>
            <a:r>
              <a:rPr lang="ru-RU" sz="2400" dirty="0">
                <a:solidFill>
                  <a:srgbClr val="0070C0"/>
                </a:solidFill>
                <a:latin typeface="Gabriola" panose="04040605051002020D02" pitchFamily="82" charset="0"/>
              </a:rPr>
              <a:t>жемчуг</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в сновидениях </a:t>
            </a:r>
            <a:r>
              <a:rPr lang="ru-RU" sz="2800" dirty="0" smtClean="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символ </a:t>
            </a:r>
            <a:r>
              <a:rPr lang="ru-RU" sz="2400" dirty="0" smtClean="0">
                <a:solidFill>
                  <a:srgbClr val="0070C0"/>
                </a:solidFill>
                <a:latin typeface="Gabriola" panose="04040605051002020D02" pitchFamily="82" charset="0"/>
              </a:rPr>
              <a:t>слёз</a:t>
            </a:r>
            <a:r>
              <a:rPr lang="ru-RU" sz="2400" dirty="0" smtClean="0">
                <a:solidFill>
                  <a:srgbClr val="002060"/>
                </a:solidFill>
                <a:latin typeface="Gabriola" panose="04040605051002020D02" pitchFamily="82" charset="0"/>
              </a:rPr>
              <a:t>.</a:t>
            </a:r>
            <a:endParaRPr lang="ru-RU" sz="2400" dirty="0">
              <a:solidFill>
                <a:srgbClr val="002060"/>
              </a:solidFill>
              <a:latin typeface="Gabriola" panose="04040605051002020D02" pitchFamily="82" charset="0"/>
            </a:endParaRPr>
          </a:p>
        </p:txBody>
      </p:sp>
      <p:pic>
        <p:nvPicPr>
          <p:cNvPr id="266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4626"/>
            <a:ext cx="4474838" cy="33561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3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3466028"/>
            <a:ext cx="4474838" cy="33561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34"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80964" y="4941168"/>
            <a:ext cx="2927252" cy="18809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35" name="Picture 1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4" y="5876381"/>
            <a:ext cx="1512168" cy="9293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80695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756747"/>
          </a:xfrm>
          <a:effectLst/>
        </p:spPr>
        <p:txBody>
          <a:bodyPr>
            <a:normAutofit fontScale="90000"/>
          </a:bodyPr>
          <a:lstStyle/>
          <a:p>
            <a:pPr>
              <a:buClr>
                <a:srgbClr val="C00000"/>
              </a:buClr>
            </a:pPr>
            <a:r>
              <a:rPr lang="ru-RU" sz="2800" dirty="0" smtClean="0">
                <a:solidFill>
                  <a:srgbClr val="FF0000"/>
                </a:solidFill>
                <a:latin typeface="Gabriola" panose="04040605051002020D02" pitchFamily="82" charset="0"/>
              </a:rPr>
              <a:t>Смысл пророческого сна </a:t>
            </a:r>
            <a:r>
              <a:rPr lang="ru-RU" sz="2800" dirty="0">
                <a:solidFill>
                  <a:srgbClr val="FF0000"/>
                </a:solidFill>
                <a:latin typeface="Gabriola" panose="04040605051002020D02" pitchFamily="82" charset="0"/>
              </a:rPr>
              <a:t>Святослава: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Святослав</a:t>
            </a:r>
            <a:r>
              <a:rPr lang="ru-RU" sz="2800" dirty="0">
                <a:solidFill>
                  <a:srgbClr val="002060"/>
                </a:solidFill>
                <a:latin typeface="Gabriola" panose="04040605051002020D02" pitchFamily="82" charset="0"/>
              </a:rPr>
              <a:t>, сидящий «в Киеве на горах», грозный и великий, во сне видит себя не в Киеве — столице Киевской Руси, </a:t>
            </a:r>
            <a:r>
              <a:rPr lang="ru-RU" sz="2800" dirty="0" smtClean="0">
                <a:solidFill>
                  <a:srgbClr val="002060"/>
                </a:solidFill>
                <a:latin typeface="Gabriola" panose="04040605051002020D02" pitchFamily="82" charset="0"/>
              </a:rPr>
              <a:t>её </a:t>
            </a:r>
            <a:r>
              <a:rPr lang="ru-RU" sz="2800" dirty="0">
                <a:solidFill>
                  <a:srgbClr val="002060"/>
                </a:solidFill>
                <a:latin typeface="Gabriola" panose="04040605051002020D02" pitchFamily="82" charset="0"/>
              </a:rPr>
              <a:t>центре, а на самой окраине, у небольшого пограничного городка на юго-западе Руси — </a:t>
            </a:r>
            <a:r>
              <a:rPr lang="ru-RU" sz="2800" dirty="0" err="1">
                <a:solidFill>
                  <a:srgbClr val="0070C0"/>
                </a:solidFill>
                <a:latin typeface="Gabriola" panose="04040605051002020D02" pitchFamily="82" charset="0"/>
              </a:rPr>
              <a:t>Плесньска</a:t>
            </a:r>
            <a:r>
              <a:rPr lang="ru-RU" sz="2800" dirty="0">
                <a:solidFill>
                  <a:srgbClr val="002060"/>
                </a:solidFill>
                <a:latin typeface="Gabriola" panose="04040605051002020D02" pitchFamily="82" charset="0"/>
              </a:rPr>
              <a:t>.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Вместо </a:t>
            </a:r>
            <a:r>
              <a:rPr lang="ru-RU" sz="2800" dirty="0">
                <a:solidFill>
                  <a:srgbClr val="FFC000"/>
                </a:solidFill>
                <a:latin typeface="Gabriola" panose="04040605051002020D02" pitchFamily="82" charset="0"/>
              </a:rPr>
              <a:t>«золотого стола» </a:t>
            </a:r>
            <a:r>
              <a:rPr lang="ru-RU" sz="2800" dirty="0">
                <a:solidFill>
                  <a:srgbClr val="002060"/>
                </a:solidFill>
                <a:latin typeface="Gabriola" panose="04040605051002020D02" pitchFamily="82" charset="0"/>
              </a:rPr>
              <a:t>киевского (символа власти, силы, могущества) он оказывается во сне в </a:t>
            </a:r>
            <a:r>
              <a:rPr lang="ru-RU" sz="2800" dirty="0">
                <a:solidFill>
                  <a:schemeClr val="tx1"/>
                </a:solidFill>
                <a:latin typeface="Gabriola" panose="04040605051002020D02" pitchFamily="82" charset="0"/>
              </a:rPr>
              <a:t>погребальных санях </a:t>
            </a:r>
            <a:r>
              <a:rPr lang="ru-RU" sz="2800" dirty="0">
                <a:solidFill>
                  <a:srgbClr val="002060"/>
                </a:solidFill>
                <a:latin typeface="Gabriola" panose="04040605051002020D02" pitchFamily="82" charset="0"/>
              </a:rPr>
              <a:t>(символ не-жизни, не-могущества, не-бытия), в </a:t>
            </a:r>
            <a:r>
              <a:rPr lang="ru-RU" sz="2800" dirty="0" smtClean="0">
                <a:solidFill>
                  <a:srgbClr val="002060"/>
                </a:solidFill>
                <a:latin typeface="Gabriola" panose="04040605051002020D02" pitchFamily="82" charset="0"/>
              </a:rPr>
              <a:t>которых </a:t>
            </a:r>
            <a:r>
              <a:rPr lang="ru-RU" sz="2800" dirty="0">
                <a:solidFill>
                  <a:srgbClr val="002060"/>
                </a:solidFill>
                <a:latin typeface="Gabriola" panose="04040605051002020D02" pitchFamily="82" charset="0"/>
              </a:rPr>
              <a:t>несут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его </a:t>
            </a:r>
            <a:r>
              <a:rPr lang="ru-RU" sz="2800" dirty="0">
                <a:solidFill>
                  <a:srgbClr val="002060"/>
                </a:solidFill>
                <a:latin typeface="Gabriola" panose="04040605051002020D02" pitchFamily="82" charset="0"/>
              </a:rPr>
              <a:t>к </a:t>
            </a:r>
            <a:r>
              <a:rPr lang="ru-RU" sz="2800" dirty="0">
                <a:solidFill>
                  <a:srgbClr val="0070C0"/>
                </a:solidFill>
                <a:latin typeface="Gabriola" panose="04040605051002020D02" pitchFamily="82" charset="0"/>
              </a:rPr>
              <a:t>морю</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символу </a:t>
            </a:r>
            <a:r>
              <a:rPr lang="ru-RU" sz="2800" dirty="0">
                <a:solidFill>
                  <a:srgbClr val="0070C0"/>
                </a:solidFill>
                <a:latin typeface="Gabriola" panose="04040605051002020D02" pitchFamily="82" charset="0"/>
              </a:rPr>
              <a:t>«</a:t>
            </a:r>
            <a:r>
              <a:rPr lang="ru-RU" sz="2800" dirty="0" smtClean="0">
                <a:solidFill>
                  <a:srgbClr val="0070C0"/>
                </a:solidFill>
                <a:latin typeface="Gabriola" panose="04040605051002020D02" pitchFamily="82" charset="0"/>
              </a:rPr>
              <a:t>того</a:t>
            </a:r>
            <a:br>
              <a:rPr lang="ru-RU" sz="2800" dirty="0" smtClean="0">
                <a:solidFill>
                  <a:srgbClr val="0070C0"/>
                </a:solidFill>
                <a:latin typeface="Gabriola" panose="04040605051002020D02" pitchFamily="82" charset="0"/>
              </a:rPr>
            </a:br>
            <a:r>
              <a:rPr lang="ru-RU" sz="2800" dirty="0" smtClean="0">
                <a:solidFill>
                  <a:srgbClr val="0070C0"/>
                </a:solidFill>
                <a:latin typeface="Gabriola" panose="04040605051002020D02" pitchFamily="82" charset="0"/>
              </a:rPr>
              <a:t>света</a:t>
            </a:r>
            <a:r>
              <a:rPr lang="ru-RU" sz="2800" dirty="0">
                <a:solidFill>
                  <a:srgbClr val="0070C0"/>
                </a:solidFill>
                <a:latin typeface="Gabriola" panose="04040605051002020D02" pitchFamily="82" charset="0"/>
              </a:rPr>
              <a:t>» </a:t>
            </a:r>
            <a:r>
              <a:rPr lang="ru-RU" sz="2800" dirty="0" smtClean="0">
                <a:solidFill>
                  <a:srgbClr val="002060"/>
                </a:solidFill>
                <a:latin typeface="Gabriola" panose="04040605051002020D02" pitchFamily="82" charset="0"/>
              </a:rPr>
              <a:t>и</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одновременно – </a:t>
            </a:r>
            <a:br>
              <a:rPr lang="ru-RU" sz="2800" dirty="0" smtClean="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месту</a:t>
            </a:r>
            <a:r>
              <a:rPr lang="ru-RU" sz="2800" dirty="0" smtClean="0">
                <a:solidFill>
                  <a:srgbClr val="002060"/>
                </a:solidFill>
                <a:latin typeface="Gabriola" panose="04040605051002020D02" pitchFamily="82" charset="0"/>
              </a:rPr>
              <a:t> пребывания </a:t>
            </a:r>
            <a:r>
              <a:rPr lang="ru-RU" sz="2800" dirty="0">
                <a:solidFill>
                  <a:srgbClr val="0070C0"/>
                </a:solidFill>
                <a:latin typeface="Gabriola" panose="04040605051002020D02" pitchFamily="82" charset="0"/>
              </a:rPr>
              <a:t>половцев</a:t>
            </a:r>
            <a:r>
              <a:rPr lang="ru-RU" sz="2800" dirty="0" smtClean="0">
                <a:solidFill>
                  <a:srgbClr val="002060"/>
                </a:solidFill>
                <a:latin typeface="Gabriola" panose="04040605051002020D02" pitchFamily="82" charset="0"/>
              </a:rPr>
              <a:t>,</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к ним</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в </a:t>
            </a:r>
            <a:r>
              <a:rPr lang="ru-RU" sz="2800" dirty="0">
                <a:solidFill>
                  <a:srgbClr val="002060"/>
                </a:solidFill>
                <a:latin typeface="Gabriola" panose="04040605051002020D02" pitchFamily="82" charset="0"/>
              </a:rPr>
              <a:t>плен.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Во сне </a:t>
            </a:r>
            <a:r>
              <a:rPr lang="ru-RU" sz="2800" dirty="0">
                <a:solidFill>
                  <a:srgbClr val="00B050"/>
                </a:solidFill>
                <a:latin typeface="Gabriola" panose="04040605051002020D02" pitchFamily="82" charset="0"/>
              </a:rPr>
              <a:t>со Святославом </a:t>
            </a:r>
            <a:r>
              <a:rPr lang="ru-RU" sz="2800" dirty="0" smtClean="0">
                <a:solidFill>
                  <a:srgbClr val="00B050"/>
                </a:solidFill>
                <a:latin typeface="Gabriola" panose="04040605051002020D02" pitchFamily="82" charset="0"/>
              </a:rPr>
              <a:t/>
            </a:r>
            <a:br>
              <a:rPr lang="ru-RU" sz="2800" dirty="0" smtClean="0">
                <a:solidFill>
                  <a:srgbClr val="00B050"/>
                </a:solidFill>
                <a:latin typeface="Gabriola" panose="04040605051002020D02" pitchFamily="82" charset="0"/>
              </a:rPr>
            </a:br>
            <a:r>
              <a:rPr lang="ru-RU" sz="2800" dirty="0" smtClean="0">
                <a:solidFill>
                  <a:srgbClr val="00B050"/>
                </a:solidFill>
                <a:latin typeface="Gabriola" panose="04040605051002020D02" pitchFamily="82" charset="0"/>
              </a:rPr>
              <a:t>происходит </a:t>
            </a:r>
            <a:r>
              <a:rPr lang="ru-RU" sz="2800" dirty="0">
                <a:solidFill>
                  <a:srgbClr val="00B050"/>
                </a:solidFill>
                <a:latin typeface="Gabriola" panose="04040605051002020D02" pitchFamily="82" charset="0"/>
              </a:rPr>
              <a:t>то</a:t>
            </a:r>
            <a:r>
              <a:rPr lang="ru-RU" sz="2800" dirty="0">
                <a:solidFill>
                  <a:srgbClr val="002060"/>
                </a:solidFill>
                <a:latin typeface="Gabriola" panose="04040605051002020D02" pitchFamily="82" charset="0"/>
              </a:rPr>
              <a:t>, что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произошло </a:t>
            </a:r>
            <a:r>
              <a:rPr lang="ru-RU" sz="2800" dirty="0">
                <a:solidFill>
                  <a:srgbClr val="00B050"/>
                </a:solidFill>
                <a:latin typeface="Gabriola" panose="04040605051002020D02" pitchFamily="82" charset="0"/>
              </a:rPr>
              <a:t>наяву</a:t>
            </a:r>
            <a:r>
              <a:rPr lang="ru-RU" sz="2800" dirty="0">
                <a:solidFill>
                  <a:srgbClr val="002060"/>
                </a:solidFill>
                <a:latin typeface="Gabriola" panose="04040605051002020D02" pitchFamily="82" charset="0"/>
              </a:rPr>
              <a:t> с Игорем </a:t>
            </a:r>
            <a:r>
              <a:rPr lang="ru-RU" sz="2800" dirty="0" smtClean="0">
                <a:solidFill>
                  <a:srgbClr val="002060"/>
                </a:solidFill>
                <a:latin typeface="Gabriola" panose="04040605051002020D02" pitchFamily="82" charset="0"/>
              </a:rPr>
              <a:t>и</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другими князьями-</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участниками </a:t>
            </a:r>
            <a:r>
              <a:rPr lang="ru-RU" sz="2800" dirty="0">
                <a:solidFill>
                  <a:srgbClr val="002060"/>
                </a:solidFill>
                <a:latin typeface="Gabriola" panose="04040605051002020D02" pitchFamily="82" charset="0"/>
              </a:rPr>
              <a:t>похода.</a:t>
            </a:r>
          </a:p>
        </p:txBody>
      </p:sp>
      <p:pic>
        <p:nvPicPr>
          <p:cNvPr id="2868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5964" y="2564904"/>
            <a:ext cx="5740534" cy="42197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00662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761112"/>
          </a:xfrm>
          <a:effectLst/>
        </p:spPr>
        <p:txBody>
          <a:bodyPr>
            <a:normAutofit fontScale="90000"/>
          </a:bodyPr>
          <a:lstStyle/>
          <a:p>
            <a:pPr>
              <a:buClr>
                <a:srgbClr val="C00000"/>
              </a:buClr>
            </a:pPr>
            <a:r>
              <a:rPr lang="ru-RU" dirty="0">
                <a:solidFill>
                  <a:srgbClr val="FF0000"/>
                </a:solidFill>
                <a:latin typeface="Gabriola" panose="04040605051002020D02" pitchFamily="82" charset="0"/>
              </a:rPr>
              <a:t>«Золотое </a:t>
            </a:r>
            <a:r>
              <a:rPr lang="ru-RU" dirty="0" smtClean="0">
                <a:solidFill>
                  <a:srgbClr val="FF0000"/>
                </a:solidFill>
                <a:latin typeface="Gabriola" panose="04040605051002020D02" pitchFamily="82" charset="0"/>
              </a:rPr>
              <a:t>слово» </a:t>
            </a:r>
            <a:r>
              <a:rPr lang="ru-RU" dirty="0" smtClean="0">
                <a:solidFill>
                  <a:srgbClr val="00B050"/>
                </a:solidFill>
                <a:latin typeface="Gabriola" panose="04040605051002020D02" pitchFamily="82" charset="0"/>
              </a:rPr>
              <a:t>Святослава</a:t>
            </a:r>
            <a:r>
              <a:rPr lang="ru-RU" sz="27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со слезами смешанное. </a:t>
            </a:r>
            <a:r>
              <a:rPr lang="ru-RU" sz="2800" dirty="0" smtClean="0">
                <a:solidFill>
                  <a:srgbClr val="002060"/>
                </a:solidFill>
                <a:latin typeface="Gabriola" panose="04040605051002020D02" pitchFamily="82" charset="0"/>
              </a:rPr>
              <a:t>           </a:t>
            </a:r>
            <a:r>
              <a:rPr lang="ru-RU" sz="2800" dirty="0" smtClean="0">
                <a:solidFill>
                  <a:srgbClr val="0070C0"/>
                </a:solidFill>
                <a:latin typeface="Gabriola" panose="04040605051002020D02" pitchFamily="82" charset="0"/>
              </a:rPr>
              <a:t>Часть </a:t>
            </a:r>
            <a:r>
              <a:rPr lang="en-US" sz="2800" dirty="0">
                <a:solidFill>
                  <a:srgbClr val="0070C0"/>
                </a:solidFill>
                <a:latin typeface="Gabriola" panose="04040605051002020D02" pitchFamily="82" charset="0"/>
              </a:rPr>
              <a:t>II, </a:t>
            </a:r>
            <a:r>
              <a:rPr lang="ru-RU" sz="2800" dirty="0">
                <a:solidFill>
                  <a:srgbClr val="0070C0"/>
                </a:solidFill>
                <a:latin typeface="Gabriola" panose="04040605051002020D02" pitchFamily="82" charset="0"/>
              </a:rPr>
              <a:t>глава </a:t>
            </a:r>
            <a:r>
              <a:rPr lang="ru-RU" sz="2800" dirty="0" smtClean="0">
                <a:solidFill>
                  <a:srgbClr val="0070C0"/>
                </a:solidFill>
                <a:latin typeface="Gabriola" panose="04040605051002020D02" pitchFamily="82" charset="0"/>
              </a:rPr>
              <a:t>5.</a:t>
            </a:r>
            <a:r>
              <a:rPr lang="ru-RU" sz="2800" dirty="0">
                <a:solidFill>
                  <a:srgbClr val="0070C0"/>
                </a:solidFill>
                <a:latin typeface="Gabriola" panose="04040605051002020D02" pitchFamily="82" charset="0"/>
              </a:rPr>
              <a:t/>
            </a:r>
            <a:br>
              <a:rPr lang="ru-RU" sz="2800" dirty="0">
                <a:solidFill>
                  <a:srgbClr val="0070C0"/>
                </a:solidFill>
                <a:latin typeface="Gabriola" panose="04040605051002020D02" pitchFamily="82" charset="0"/>
              </a:rPr>
            </a:br>
            <a:r>
              <a:rPr lang="ru-RU" sz="2800" dirty="0" smtClean="0">
                <a:solidFill>
                  <a:srgbClr val="002060"/>
                </a:solidFill>
                <a:latin typeface="Gabriola" panose="04040605051002020D02" pitchFamily="82" charset="0"/>
              </a:rPr>
              <a:t>1. </a:t>
            </a:r>
            <a:r>
              <a:rPr lang="ru-RU" sz="2700" dirty="0" smtClean="0">
                <a:solidFill>
                  <a:srgbClr val="002060"/>
                </a:solidFill>
                <a:latin typeface="Gabriola" panose="04040605051002020D02" pitchFamily="82" charset="0"/>
              </a:rPr>
              <a:t>Укоризненное обращение к Игорю и Всеволоду. Прямое </a:t>
            </a:r>
            <a:r>
              <a:rPr lang="ru-RU" sz="2700" dirty="0">
                <a:solidFill>
                  <a:srgbClr val="002060"/>
                </a:solidFill>
                <a:latin typeface="Gabriola" panose="04040605051002020D02" pitchFamily="82" charset="0"/>
              </a:rPr>
              <a:t>осуждение </a:t>
            </a:r>
            <a:r>
              <a:rPr lang="ru-RU" sz="2700" dirty="0" smtClean="0">
                <a:solidFill>
                  <a:srgbClr val="002060"/>
                </a:solidFill>
                <a:latin typeface="Gabriola" panose="04040605051002020D02" pitchFamily="82" charset="0"/>
              </a:rPr>
              <a:t>их безрассудства.</a:t>
            </a:r>
            <a:r>
              <a:rPr lang="ru-RU" sz="2700" dirty="0">
                <a:solidFill>
                  <a:srgbClr val="002060"/>
                </a:solidFill>
                <a:latin typeface="Gabriola" panose="04040605051002020D02" pitchFamily="82" charset="0"/>
              </a:rPr>
              <a:t/>
            </a:r>
            <a:br>
              <a:rPr lang="ru-RU" sz="2700" dirty="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Обвинение в </a:t>
            </a:r>
            <a:r>
              <a:rPr lang="ru-RU" sz="2700" dirty="0">
                <a:solidFill>
                  <a:srgbClr val="002060"/>
                </a:solidFill>
                <a:latin typeface="Gabriola" panose="04040605051002020D02" pitchFamily="82" charset="0"/>
              </a:rPr>
              <a:t>честолюбивом стремлении прошлую </a:t>
            </a:r>
            <a:r>
              <a:rPr lang="ru-RU" sz="2700" dirty="0" smtClean="0">
                <a:solidFill>
                  <a:srgbClr val="002060"/>
                </a:solidFill>
                <a:latin typeface="Gabriola" panose="04040605051002020D02" pitchFamily="82" charset="0"/>
              </a:rPr>
              <a:t>славу </a:t>
            </a:r>
            <a:r>
              <a:rPr lang="ru-RU" sz="2700" dirty="0">
                <a:solidFill>
                  <a:srgbClr val="002060"/>
                </a:solidFill>
                <a:latin typeface="Gabriola" panose="04040605051002020D02" pitchFamily="82" charset="0"/>
              </a:rPr>
              <a:t>присвоить, а будущую поделить между </a:t>
            </a:r>
            <a:r>
              <a:rPr lang="ru-RU" sz="2700" dirty="0" smtClean="0">
                <a:solidFill>
                  <a:srgbClr val="002060"/>
                </a:solidFill>
                <a:latin typeface="Gabriola" panose="04040605051002020D02" pitchFamily="82" charset="0"/>
              </a:rPr>
              <a:t>собой.</a:t>
            </a:r>
            <a:r>
              <a:rPr lang="ru-RU" sz="2700" dirty="0">
                <a:solidFill>
                  <a:srgbClr val="002060"/>
                </a:solidFill>
                <a:latin typeface="Gabriola" panose="04040605051002020D02" pitchFamily="82" charset="0"/>
              </a:rPr>
              <a:t/>
            </a:r>
            <a:br>
              <a:rPr lang="ru-RU" sz="2700" dirty="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(Святослав не </a:t>
            </a:r>
            <a:r>
              <a:rPr lang="ru-RU" sz="2700" dirty="0">
                <a:solidFill>
                  <a:srgbClr val="002060"/>
                </a:solidFill>
                <a:latin typeface="Gabriola" panose="04040605051002020D02" pitchFamily="82" charset="0"/>
              </a:rPr>
              <a:t>сомневается в их личном мужестве, не унижает их </a:t>
            </a:r>
            <a:r>
              <a:rPr lang="ru-RU" sz="2700" dirty="0" smtClean="0">
                <a:solidFill>
                  <a:srgbClr val="002060"/>
                </a:solidFill>
                <a:latin typeface="Gabriola" panose="04040605051002020D02" pitchFamily="82" charset="0"/>
              </a:rPr>
              <a:t>достоинства.)</a:t>
            </a:r>
            <a:br>
              <a:rPr lang="ru-RU" sz="2700" dirty="0" smtClean="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2. Воззвание к князьям о помощи.</a:t>
            </a:r>
            <a:br>
              <a:rPr lang="ru-RU" sz="2700" dirty="0" smtClean="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3. </a:t>
            </a:r>
            <a:r>
              <a:rPr lang="ru-RU" sz="2700" dirty="0" smtClean="0">
                <a:solidFill>
                  <a:srgbClr val="FF0000"/>
                </a:solidFill>
                <a:latin typeface="Gabriola" panose="04040605051002020D02" pitchFamily="82" charset="0"/>
              </a:rPr>
              <a:t>Призыв к единению русских </a:t>
            </a:r>
            <a:r>
              <a:rPr lang="ru-RU" sz="2700" dirty="0" smtClean="0">
                <a:solidFill>
                  <a:srgbClr val="002060"/>
                </a:solidFill>
                <a:latin typeface="Gabriola" panose="04040605051002020D02" pitchFamily="82" charset="0"/>
              </a:rPr>
              <a:t>князей против общего врага.</a:t>
            </a:r>
            <a:r>
              <a:rPr lang="ru-RU" sz="2700" dirty="0">
                <a:solidFill>
                  <a:srgbClr val="002060"/>
                </a:solidFill>
                <a:latin typeface="Gabriola" panose="04040605051002020D02" pitchFamily="82" charset="0"/>
              </a:rPr>
              <a:t/>
            </a:r>
            <a:br>
              <a:rPr lang="ru-RU" sz="2700" dirty="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
            </a:r>
            <a:br>
              <a:rPr lang="ru-RU" sz="2700" dirty="0" smtClean="0">
                <a:solidFill>
                  <a:srgbClr val="002060"/>
                </a:solidFill>
                <a:latin typeface="Gabriola" panose="04040605051002020D02" pitchFamily="82" charset="0"/>
              </a:rPr>
            </a:br>
            <a:r>
              <a:rPr lang="ru-RU" sz="2700" dirty="0" smtClean="0">
                <a:solidFill>
                  <a:srgbClr val="0070C0"/>
                </a:solidFill>
                <a:latin typeface="Gabriola" panose="04040605051002020D02" pitchFamily="82" charset="0"/>
              </a:rPr>
              <a:t/>
            </a:r>
            <a:br>
              <a:rPr lang="ru-RU" sz="2700" dirty="0" smtClean="0">
                <a:solidFill>
                  <a:srgbClr val="0070C0"/>
                </a:solidFill>
                <a:latin typeface="Gabriola" panose="04040605051002020D02" pitchFamily="82" charset="0"/>
              </a:rPr>
            </a:br>
            <a:r>
              <a:rPr lang="ru-RU" sz="2700" dirty="0" smtClean="0">
                <a:solidFill>
                  <a:srgbClr val="00B050"/>
                </a:solidFill>
                <a:latin typeface="Gabriola" panose="04040605051002020D02" pitchFamily="82" charset="0"/>
              </a:rPr>
              <a:t>Вопрос</a:t>
            </a:r>
            <a:r>
              <a:rPr lang="ru-RU" sz="2700" dirty="0" smtClean="0">
                <a:solidFill>
                  <a:srgbClr val="0070C0"/>
                </a:solidFill>
                <a:latin typeface="Gabriola" panose="04040605051002020D02" pitchFamily="82" charset="0"/>
              </a:rPr>
              <a:t>: </a:t>
            </a:r>
            <a:r>
              <a:rPr lang="ru-RU" sz="2700" dirty="0" smtClean="0">
                <a:solidFill>
                  <a:srgbClr val="FF0000"/>
                </a:solidFill>
                <a:latin typeface="Gabriola" panose="04040605051002020D02" pitchFamily="82" charset="0"/>
              </a:rPr>
              <a:t>почему</a:t>
            </a:r>
            <a:r>
              <a:rPr lang="ru-RU" sz="2700" dirty="0" smtClean="0">
                <a:solidFill>
                  <a:srgbClr val="0070C0"/>
                </a:solidFill>
                <a:latin typeface="Gabriola" panose="04040605051002020D02" pitchFamily="82" charset="0"/>
              </a:rPr>
              <a:t> </a:t>
            </a:r>
            <a:br>
              <a:rPr lang="ru-RU" sz="2700" dirty="0" smtClean="0">
                <a:solidFill>
                  <a:srgbClr val="0070C0"/>
                </a:solidFill>
                <a:latin typeface="Gabriola" panose="04040605051002020D02" pitchFamily="82" charset="0"/>
              </a:rPr>
            </a:br>
            <a:r>
              <a:rPr lang="ru-RU" sz="2700" dirty="0" smtClean="0">
                <a:solidFill>
                  <a:srgbClr val="002060"/>
                </a:solidFill>
                <a:latin typeface="Gabriola" panose="04040605051002020D02" pitchFamily="82" charset="0"/>
              </a:rPr>
              <a:t>речь Святослава </a:t>
            </a:r>
            <a:br>
              <a:rPr lang="ru-RU" sz="2700" dirty="0" smtClean="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перед князьями </a:t>
            </a:r>
            <a:br>
              <a:rPr lang="ru-RU" sz="2700" dirty="0" smtClean="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автор </a:t>
            </a:r>
            <a:r>
              <a:rPr lang="ru-RU" sz="2700" dirty="0" smtClean="0">
                <a:solidFill>
                  <a:srgbClr val="FF0000"/>
                </a:solidFill>
                <a:latin typeface="Gabriola" panose="04040605051002020D02" pitchFamily="82" charset="0"/>
              </a:rPr>
              <a:t>называет </a:t>
            </a:r>
            <a:br>
              <a:rPr lang="ru-RU" sz="2700" dirty="0" smtClean="0">
                <a:solidFill>
                  <a:srgbClr val="FF0000"/>
                </a:solidFill>
                <a:latin typeface="Gabriola" panose="04040605051002020D02" pitchFamily="82" charset="0"/>
              </a:rPr>
            </a:br>
            <a:r>
              <a:rPr lang="ru-RU" sz="2700" dirty="0" smtClean="0">
                <a:solidFill>
                  <a:srgbClr val="FFC000"/>
                </a:solidFill>
                <a:latin typeface="Gabriola" panose="04040605051002020D02" pitchFamily="82" charset="0"/>
              </a:rPr>
              <a:t>«Золотым </a:t>
            </a:r>
            <a:br>
              <a:rPr lang="ru-RU" sz="2700" dirty="0" smtClean="0">
                <a:solidFill>
                  <a:srgbClr val="FFC000"/>
                </a:solidFill>
                <a:latin typeface="Gabriola" panose="04040605051002020D02" pitchFamily="82" charset="0"/>
              </a:rPr>
            </a:br>
            <a:r>
              <a:rPr lang="ru-RU" sz="2700" dirty="0" smtClean="0">
                <a:solidFill>
                  <a:srgbClr val="FFC000"/>
                </a:solidFill>
                <a:latin typeface="Gabriola" panose="04040605051002020D02" pitchFamily="82" charset="0"/>
              </a:rPr>
              <a:t>словом»</a:t>
            </a:r>
            <a:r>
              <a:rPr lang="ru-RU" sz="2700" dirty="0" smtClean="0">
                <a:solidFill>
                  <a:srgbClr val="0070C0"/>
                </a:solidFill>
                <a:latin typeface="Gabriola" panose="04040605051002020D02" pitchFamily="82" charset="0"/>
              </a:rPr>
              <a:t>?</a:t>
            </a:r>
            <a:endParaRPr lang="ru-RU" sz="2700" dirty="0">
              <a:solidFill>
                <a:srgbClr val="0070C0"/>
              </a:solidFill>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3954" y="2780928"/>
            <a:ext cx="7069871" cy="39878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66461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99392"/>
            <a:ext cx="8964488" cy="5328592"/>
          </a:xfrm>
          <a:effectLst/>
        </p:spPr>
        <p:txBody>
          <a:bodyPr>
            <a:normAutofit/>
          </a:bodyPr>
          <a:lstStyle/>
          <a:p>
            <a:pPr>
              <a:buClr>
                <a:srgbClr val="C00000"/>
              </a:buClr>
            </a:pPr>
            <a:r>
              <a:rPr lang="ru-RU" sz="2800" dirty="0">
                <a:solidFill>
                  <a:srgbClr val="FF0000"/>
                </a:solidFill>
                <a:latin typeface="Gabriola" panose="04040605051002020D02" pitchFamily="82" charset="0"/>
              </a:rPr>
              <a:t>Обращение к русским </a:t>
            </a:r>
            <a:r>
              <a:rPr lang="ru-RU" sz="2800" dirty="0" smtClean="0">
                <a:solidFill>
                  <a:srgbClr val="FF0000"/>
                </a:solidFill>
                <a:latin typeface="Gabriola" panose="04040605051002020D02" pitchFamily="82" charset="0"/>
              </a:rPr>
              <a:t>князьям.</a:t>
            </a:r>
            <a:br>
              <a:rPr lang="ru-RU" sz="2800" dirty="0" smtClean="0">
                <a:solidFill>
                  <a:srgbClr val="FF0000"/>
                </a:solidFill>
                <a:latin typeface="Gabriola" panose="04040605051002020D02" pitchFamily="82" charset="0"/>
              </a:rPr>
            </a:br>
            <a:r>
              <a:rPr lang="ru-RU" sz="2800" dirty="0">
                <a:solidFill>
                  <a:srgbClr val="FFC000"/>
                </a:solidFill>
                <a:latin typeface="Gabriola" panose="04040605051002020D02" pitchFamily="82" charset="0"/>
              </a:rPr>
              <a:t>«Золотое слово» </a:t>
            </a:r>
            <a:r>
              <a:rPr lang="ru-RU" sz="2800" dirty="0">
                <a:solidFill>
                  <a:srgbClr val="00B050"/>
                </a:solidFill>
                <a:latin typeface="Gabriola" panose="04040605051002020D02" pitchFamily="82" charset="0"/>
              </a:rPr>
              <a:t>Святослава</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это обращение </a:t>
            </a:r>
            <a:r>
              <a:rPr lang="ru-RU" sz="2800" dirty="0">
                <a:solidFill>
                  <a:srgbClr val="002060"/>
                </a:solidFill>
                <a:latin typeface="Gabriola" panose="04040605051002020D02" pitchFamily="82" charset="0"/>
              </a:rPr>
              <a:t>к русским </a:t>
            </a:r>
            <a:r>
              <a:rPr lang="ru-RU" sz="2800" dirty="0" smtClean="0">
                <a:solidFill>
                  <a:srgbClr val="002060"/>
                </a:solidFill>
                <a:latin typeface="Gabriola" panose="04040605051002020D02" pitchFamily="82" charset="0"/>
              </a:rPr>
              <a:t>князьям.</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Святослав напоминает о </a:t>
            </a:r>
            <a:r>
              <a:rPr lang="ru-RU" sz="2800" dirty="0">
                <a:solidFill>
                  <a:srgbClr val="002060"/>
                </a:solidFill>
                <a:latin typeface="Gabriola" panose="04040605051002020D02" pitchFamily="82" charset="0"/>
              </a:rPr>
              <a:t>том, как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1. в </a:t>
            </a:r>
            <a:r>
              <a:rPr lang="ru-RU" sz="2800" dirty="0">
                <a:solidFill>
                  <a:srgbClr val="002060"/>
                </a:solidFill>
                <a:latin typeface="Gabriola" panose="04040605051002020D02" pitchFamily="82" charset="0"/>
              </a:rPr>
              <a:t>прошлом усобицы обессилили Русскую землю и привели к гибели </a:t>
            </a:r>
            <a:r>
              <a:rPr lang="ru-RU" sz="2800" dirty="0" smtClean="0">
                <a:solidFill>
                  <a:srgbClr val="002060"/>
                </a:solidFill>
                <a:latin typeface="Gabriola" panose="04040605051002020D02" pitchFamily="82" charset="0"/>
              </a:rPr>
              <a:t>её князей;</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2. напоминает </a:t>
            </a:r>
            <a:r>
              <a:rPr lang="ru-RU" sz="2800" dirty="0">
                <a:solidFill>
                  <a:srgbClr val="002060"/>
                </a:solidFill>
                <a:latin typeface="Gabriola" panose="04040605051002020D02" pitchFamily="82" charset="0"/>
              </a:rPr>
              <a:t>каждому из князей о его силе, уме, могуществе;</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3. призывает </a:t>
            </a:r>
            <a:r>
              <a:rPr lang="ru-RU" sz="2800" dirty="0">
                <a:solidFill>
                  <a:srgbClr val="002060"/>
                </a:solidFill>
                <a:latin typeface="Gabriola" panose="04040605051002020D02" pitchFamily="82" charset="0"/>
              </a:rPr>
              <a:t>князей исполниться ратного духа, объединить свои силы и вернуть Руси </a:t>
            </a:r>
            <a:r>
              <a:rPr lang="ru-RU" sz="2800" dirty="0" smtClean="0">
                <a:solidFill>
                  <a:srgbClr val="002060"/>
                </a:solidFill>
                <a:latin typeface="Gabriola" panose="04040605051002020D02" pitchFamily="82" charset="0"/>
              </a:rPr>
              <a:t>её </a:t>
            </a:r>
            <a:r>
              <a:rPr lang="ru-RU" sz="2800" dirty="0">
                <a:solidFill>
                  <a:srgbClr val="002060"/>
                </a:solidFill>
                <a:latin typeface="Gabriola" panose="04040605051002020D02" pitchFamily="82" charset="0"/>
              </a:rPr>
              <a:t>былые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славу </a:t>
            </a:r>
            <a:r>
              <a:rPr lang="ru-RU" sz="2800" dirty="0">
                <a:solidFill>
                  <a:srgbClr val="002060"/>
                </a:solidFill>
                <a:latin typeface="Gabriola" panose="04040605051002020D02" pitchFamily="82" charset="0"/>
              </a:rPr>
              <a:t>и </a:t>
            </a:r>
            <a:r>
              <a:rPr lang="ru-RU" sz="2800" dirty="0" smtClean="0">
                <a:solidFill>
                  <a:srgbClr val="002060"/>
                </a:solidFill>
                <a:latin typeface="Gabriola" panose="04040605051002020D02" pitchFamily="82" charset="0"/>
              </a:rPr>
              <a:t>могущество.</a:t>
            </a:r>
            <a:br>
              <a:rPr lang="ru-RU" sz="2800" dirty="0" smtClean="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Часть II, </a:t>
            </a:r>
            <a:r>
              <a:rPr lang="ru-RU" sz="2800" dirty="0">
                <a:solidFill>
                  <a:srgbClr val="0070C0"/>
                </a:solidFill>
                <a:latin typeface="Gabriola" panose="04040605051002020D02" pitchFamily="82" charset="0"/>
              </a:rPr>
              <a:t>главы </a:t>
            </a:r>
            <a:r>
              <a:rPr lang="ru-RU" sz="2800" dirty="0" smtClean="0">
                <a:solidFill>
                  <a:srgbClr val="0070C0"/>
                </a:solidFill>
                <a:latin typeface="Gabriola" panose="04040605051002020D02" pitchFamily="82" charset="0"/>
              </a:rPr>
              <a:t>6-13.</a:t>
            </a:r>
            <a:endParaRPr lang="ru-RU" sz="2800" dirty="0">
              <a:solidFill>
                <a:srgbClr val="0070C0"/>
              </a:solidFill>
              <a:latin typeface="Gabriola" panose="04040605051002020D02" pitchFamily="82" charset="0"/>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2935893"/>
            <a:ext cx="5468467" cy="38651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Рисунок 2"/>
          <p:cNvPicPr>
            <a:picLocks noChangeAspect="1"/>
          </p:cNvPicPr>
          <p:nvPr/>
        </p:nvPicPr>
        <p:blipFill>
          <a:blip r:embed="rId3"/>
          <a:stretch>
            <a:fillRect/>
          </a:stretch>
        </p:blipFill>
        <p:spPr>
          <a:xfrm>
            <a:off x="49722" y="4404733"/>
            <a:ext cx="3421385" cy="23872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324851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793731"/>
          </a:xfrm>
          <a:effectLst/>
        </p:spPr>
        <p:txBody>
          <a:bodyPr>
            <a:normAutofit/>
          </a:bodyPr>
          <a:lstStyle/>
          <a:p>
            <a:pPr>
              <a:buClr>
                <a:srgbClr val="C00000"/>
              </a:buClr>
            </a:pPr>
            <a:r>
              <a:rPr lang="ru-RU" dirty="0" smtClean="0">
                <a:solidFill>
                  <a:srgbClr val="FF0000"/>
                </a:solidFill>
                <a:latin typeface="Gabriola" panose="04040605051002020D02" pitchFamily="82" charset="0"/>
              </a:rPr>
              <a:t>Плач Ярославны.</a:t>
            </a:r>
            <a:br>
              <a:rPr lang="ru-RU" dirty="0" smtClean="0">
                <a:solidFill>
                  <a:srgbClr val="FF0000"/>
                </a:solidFill>
                <a:latin typeface="Gabriola" panose="04040605051002020D02" pitchFamily="82" charset="0"/>
              </a:rPr>
            </a:br>
            <a:r>
              <a:rPr lang="ru-RU" dirty="0" smtClean="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На </a:t>
            </a:r>
            <a:r>
              <a:rPr lang="ru-RU" sz="2800" dirty="0">
                <a:solidFill>
                  <a:srgbClr val="002060"/>
                </a:solidFill>
                <a:latin typeface="Gabriola" panose="04040605051002020D02" pitchFamily="82" charset="0"/>
              </a:rPr>
              <a:t>городской стене в </a:t>
            </a:r>
            <a:r>
              <a:rPr lang="ru-RU" sz="2800" dirty="0">
                <a:solidFill>
                  <a:srgbClr val="00B050"/>
                </a:solidFill>
                <a:latin typeface="Gabriola" panose="04040605051002020D02" pitchFamily="82" charset="0"/>
              </a:rPr>
              <a:t>Путивле</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плачет </a:t>
            </a:r>
            <a:br>
              <a:rPr lang="ru-RU" sz="2800" dirty="0" smtClean="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жена </a:t>
            </a:r>
            <a:r>
              <a:rPr lang="ru-RU" sz="2800" dirty="0">
                <a:solidFill>
                  <a:srgbClr val="0070C0"/>
                </a:solidFill>
                <a:latin typeface="Gabriola" panose="04040605051002020D02" pitchFamily="82" charset="0"/>
              </a:rPr>
              <a:t>Игоря </a:t>
            </a:r>
            <a:r>
              <a:rPr lang="ru-RU" sz="2800" dirty="0" smtClean="0">
                <a:solidFill>
                  <a:srgbClr val="002060"/>
                </a:solidFill>
                <a:latin typeface="Gabriola" panose="04040605051002020D02" pitchFamily="82" charset="0"/>
              </a:rPr>
              <a:t>Ярославна.</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Она не размышляет,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не </a:t>
            </a:r>
            <a:r>
              <a:rPr lang="ru-RU" sz="2800" dirty="0">
                <a:solidFill>
                  <a:srgbClr val="002060"/>
                </a:solidFill>
                <a:latin typeface="Gabriola" panose="04040605051002020D02" pitchFamily="82" charset="0"/>
              </a:rPr>
              <a:t>осуждает,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а просто печалится, горюет;</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обращается </a:t>
            </a:r>
            <a:r>
              <a:rPr lang="ru-RU" sz="2800" dirty="0">
                <a:solidFill>
                  <a:srgbClr val="002060"/>
                </a:solidFill>
                <a:latin typeface="Gabriola" panose="04040605051002020D02" pitchFamily="82" charset="0"/>
              </a:rPr>
              <a:t>к силам природы,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просит о помощи </a:t>
            </a:r>
            <a:r>
              <a:rPr lang="ru-RU" sz="2800" dirty="0" smtClean="0">
                <a:solidFill>
                  <a:srgbClr val="002060"/>
                </a:solidFill>
                <a:latin typeface="Gabriola" panose="04040605051002020D02" pitchFamily="82" charset="0"/>
              </a:rPr>
              <a:t>мужу.</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         </a:t>
            </a:r>
            <a:br>
              <a:rPr lang="ru-RU" sz="2800" dirty="0" smtClean="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Часть </a:t>
            </a:r>
            <a:r>
              <a:rPr lang="ru-RU" sz="2800" dirty="0">
                <a:solidFill>
                  <a:srgbClr val="0070C0"/>
                </a:solidFill>
                <a:latin typeface="Gabriola" panose="04040605051002020D02" pitchFamily="82" charset="0"/>
              </a:rPr>
              <a:t>III глава 1</a:t>
            </a:r>
            <a:r>
              <a:rPr lang="ru-RU" sz="2800" dirty="0" smtClean="0">
                <a:solidFill>
                  <a:srgbClr val="0070C0"/>
                </a:solidFill>
                <a:latin typeface="Gabriola" panose="04040605051002020D02" pitchFamily="82" charset="0"/>
              </a:rPr>
              <a:t>.</a:t>
            </a:r>
            <a:r>
              <a:rPr lang="ru-RU" sz="2800" dirty="0" smtClean="0">
                <a:solidFill>
                  <a:srgbClr val="002060"/>
                </a:solidFill>
                <a:latin typeface="Gabriola" panose="04040605051002020D02" pitchFamily="82" charset="0"/>
              </a:rPr>
              <a:t>                                     </a:t>
            </a:r>
            <a:br>
              <a:rPr lang="ru-RU" sz="2800" dirty="0" smtClean="0">
                <a:solidFill>
                  <a:srgbClr val="002060"/>
                </a:solidFill>
                <a:latin typeface="Gabriola" panose="04040605051002020D02" pitchFamily="82" charset="0"/>
              </a:rPr>
            </a:br>
            <a:r>
              <a:rPr lang="ru-RU" sz="2800" dirty="0">
                <a:solidFill>
                  <a:srgbClr val="0070C0"/>
                </a:solidFill>
                <a:latin typeface="Gabriola" panose="04040605051002020D02" pitchFamily="82" charset="0"/>
              </a:rPr>
              <a:t> </a:t>
            </a:r>
            <a:r>
              <a:rPr lang="ru-RU" sz="2800" dirty="0" smtClean="0">
                <a:solidFill>
                  <a:srgbClr val="0070C0"/>
                </a:solidFill>
                <a:latin typeface="Gabriola" panose="04040605051002020D02" pitchFamily="82" charset="0"/>
              </a:rPr>
              <a:t>                                  </a:t>
            </a:r>
            <a:r>
              <a:rPr lang="ru-RU" sz="2800" dirty="0" smtClean="0">
                <a:solidFill>
                  <a:srgbClr val="00B050"/>
                </a:solidFill>
                <a:latin typeface="Gabriola" panose="04040605051002020D02" pitchFamily="82" charset="0"/>
              </a:rPr>
              <a:t>В. Г. Перов. </a:t>
            </a:r>
            <a:r>
              <a:rPr lang="ru-RU" sz="2800" dirty="0">
                <a:solidFill>
                  <a:srgbClr val="00B050"/>
                </a:solidFill>
                <a:latin typeface="Gabriola" panose="04040605051002020D02" pitchFamily="82" charset="0"/>
              </a:rPr>
              <a:t/>
            </a:r>
            <a:br>
              <a:rPr lang="ru-RU" sz="2800" dirty="0">
                <a:solidFill>
                  <a:srgbClr val="00B050"/>
                </a:solidFill>
                <a:latin typeface="Gabriola" panose="04040605051002020D02" pitchFamily="82" charset="0"/>
              </a:rPr>
            </a:br>
            <a:r>
              <a:rPr lang="ru-RU" sz="2800" dirty="0" smtClean="0">
                <a:solidFill>
                  <a:srgbClr val="00B050"/>
                </a:solidFill>
                <a:latin typeface="Gabriola" panose="04040605051002020D02" pitchFamily="82" charset="0"/>
              </a:rPr>
              <a:t>                     «</a:t>
            </a:r>
            <a:r>
              <a:rPr lang="ru-RU" sz="2800" dirty="0">
                <a:solidFill>
                  <a:srgbClr val="00B050"/>
                </a:solidFill>
                <a:latin typeface="Gabriola" panose="04040605051002020D02" pitchFamily="82" charset="0"/>
              </a:rPr>
              <a:t>Плач Ярославны</a:t>
            </a:r>
            <a:r>
              <a:rPr lang="ru-RU" sz="2800" dirty="0" smtClean="0">
                <a:solidFill>
                  <a:srgbClr val="00B050"/>
                </a:solidFill>
                <a:latin typeface="Gabriola" panose="04040605051002020D02" pitchFamily="82" charset="0"/>
              </a:rPr>
              <a:t>».</a:t>
            </a:r>
            <a:r>
              <a:rPr lang="ru-RU" sz="2800" dirty="0">
                <a:solidFill>
                  <a:srgbClr val="00B050"/>
                </a:solidFill>
                <a:latin typeface="Gabriola" panose="04040605051002020D02" pitchFamily="82" charset="0"/>
              </a:rPr>
              <a:t/>
            </a:r>
            <a:br>
              <a:rPr lang="ru-RU" sz="2800" dirty="0">
                <a:solidFill>
                  <a:srgbClr val="00B050"/>
                </a:solidFill>
                <a:latin typeface="Gabriola" panose="04040605051002020D02" pitchFamily="82" charset="0"/>
              </a:rPr>
            </a:br>
            <a:endParaRPr lang="ru-RU" sz="2800" dirty="0">
              <a:solidFill>
                <a:srgbClr val="00B050"/>
              </a:solidFill>
              <a:latin typeface="Gabriola" panose="04040605051002020D02" pitchFamily="82"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6020" y="116632"/>
            <a:ext cx="5263730" cy="66847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431288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99392"/>
            <a:ext cx="8964488" cy="3133303"/>
          </a:xfrm>
          <a:effectLst/>
        </p:spPr>
        <p:txBody>
          <a:bodyPr>
            <a:normAutofit/>
          </a:bodyPr>
          <a:lstStyle/>
          <a:p>
            <a:pPr>
              <a:buClr>
                <a:srgbClr val="C00000"/>
              </a:buClr>
            </a:pPr>
            <a:r>
              <a:rPr lang="ru-RU" sz="3200" dirty="0" smtClean="0">
                <a:solidFill>
                  <a:srgbClr val="FF0000"/>
                </a:solidFill>
                <a:latin typeface="Gabriola" panose="04040605051002020D02" pitchFamily="82" charset="0"/>
              </a:rPr>
              <a:t>                                                                                           Плач Ярославны.</a:t>
            </a:r>
            <a:r>
              <a:rPr lang="ru-RU" dirty="0" smtClean="0">
                <a:solidFill>
                  <a:srgbClr val="FF0000"/>
                </a:solidFill>
                <a:latin typeface="Gabriola" panose="04040605051002020D02" pitchFamily="82" charset="0"/>
              </a:rPr>
              <a:t/>
            </a:r>
            <a:br>
              <a:rPr lang="ru-RU" dirty="0" smtClean="0">
                <a:solidFill>
                  <a:srgbClr val="FF0000"/>
                </a:solidFill>
                <a:latin typeface="Gabriola" panose="04040605051002020D02" pitchFamily="82" charset="0"/>
              </a:rPr>
            </a:br>
            <a:r>
              <a:rPr lang="ru-RU" sz="2800" dirty="0" smtClean="0">
                <a:solidFill>
                  <a:srgbClr val="002060"/>
                </a:solidFill>
                <a:latin typeface="Gabriola" panose="04040605051002020D02" pitchFamily="82" charset="0"/>
              </a:rPr>
              <a:t>Ярославна </a:t>
            </a:r>
            <a:r>
              <a:rPr lang="ru-RU" sz="2800" dirty="0">
                <a:solidFill>
                  <a:srgbClr val="002060"/>
                </a:solidFill>
                <a:latin typeface="Gabriola" panose="04040605051002020D02" pitchFamily="82" charset="0"/>
              </a:rPr>
              <a:t>скорбит </a:t>
            </a:r>
            <a:r>
              <a:rPr lang="ru-RU" sz="2800" dirty="0" smtClean="0">
                <a:solidFill>
                  <a:srgbClr val="002060"/>
                </a:solidFill>
                <a:latin typeface="Gabriola" panose="04040605051002020D02" pitchFamily="82" charset="0"/>
              </a:rPr>
              <a:t>о </a:t>
            </a:r>
            <a:r>
              <a:rPr lang="ru-RU" sz="2800" dirty="0">
                <a:solidFill>
                  <a:srgbClr val="002060"/>
                </a:solidFill>
                <a:latin typeface="Gabriola" panose="04040605051002020D02" pitchFamily="82" charset="0"/>
              </a:rPr>
              <a:t>всех </a:t>
            </a:r>
            <a:r>
              <a:rPr lang="ru-RU" sz="2800" dirty="0" smtClean="0">
                <a:solidFill>
                  <a:srgbClr val="002060"/>
                </a:solidFill>
                <a:latin typeface="Gabriola" panose="04040605051002020D02" pitchFamily="82" charset="0"/>
              </a:rPr>
              <a:t>русских воинах</a:t>
            </a:r>
            <a:r>
              <a:rPr lang="ru-RU" sz="2800" dirty="0">
                <a:solidFill>
                  <a:srgbClr val="002060"/>
                </a:solidFill>
                <a:latin typeface="Gabriola" panose="04040605051002020D02" pitchFamily="82" charset="0"/>
              </a:rPr>
              <a:t>, не только о </a:t>
            </a:r>
            <a:r>
              <a:rPr lang="ru-RU" sz="2800" dirty="0" smtClean="0">
                <a:solidFill>
                  <a:srgbClr val="002060"/>
                </a:solidFill>
                <a:latin typeface="Gabriola" panose="04040605051002020D02" pitchFamily="82" charset="0"/>
              </a:rPr>
              <a:t>муже.</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Это </a:t>
            </a:r>
            <a:r>
              <a:rPr lang="ru-RU" sz="2800" dirty="0">
                <a:solidFill>
                  <a:srgbClr val="0070C0"/>
                </a:solidFill>
                <a:latin typeface="Gabriola" panose="04040605051002020D02" pitchFamily="82" charset="0"/>
              </a:rPr>
              <a:t>собирательный образ </a:t>
            </a:r>
            <a:r>
              <a:rPr lang="ru-RU" sz="2800" dirty="0">
                <a:solidFill>
                  <a:srgbClr val="002060"/>
                </a:solidFill>
                <a:latin typeface="Gabriola" panose="04040605051002020D02" pitchFamily="82" charset="0"/>
              </a:rPr>
              <a:t>– голоса </a:t>
            </a:r>
            <a:r>
              <a:rPr lang="ru-RU" sz="2800" dirty="0" smtClean="0">
                <a:solidFill>
                  <a:srgbClr val="002060"/>
                </a:solidFill>
                <a:latin typeface="Gabriola" panose="04040605051002020D02" pitchFamily="82" charset="0"/>
              </a:rPr>
              <a:t>всех </a:t>
            </a:r>
            <a:r>
              <a:rPr lang="ru-RU" sz="2800" dirty="0">
                <a:solidFill>
                  <a:srgbClr val="002060"/>
                </a:solidFill>
                <a:latin typeface="Gabriola" panose="04040605051002020D02" pitchFamily="82" charset="0"/>
              </a:rPr>
              <a:t>русских женщин, их печаль и </a:t>
            </a:r>
            <a:r>
              <a:rPr lang="ru-RU" sz="2800" dirty="0" smtClean="0">
                <a:solidFill>
                  <a:srgbClr val="002060"/>
                </a:solidFill>
                <a:latin typeface="Gabriola" panose="04040605051002020D02" pitchFamily="82" charset="0"/>
              </a:rPr>
              <a:t>нежность</a:t>
            </a:r>
            <a:r>
              <a:rPr lang="ru-RU" sz="2800" dirty="0">
                <a:solidFill>
                  <a:srgbClr val="002060"/>
                </a:solidFill>
                <a:latin typeface="Gabriola" panose="04040605051002020D02" pitchFamily="82" charset="0"/>
              </a:rPr>
              <a:t>, страдания от войн и </a:t>
            </a:r>
            <a:r>
              <a:rPr lang="ru-RU" sz="2800" dirty="0" smtClean="0">
                <a:solidFill>
                  <a:srgbClr val="002060"/>
                </a:solidFill>
                <a:latin typeface="Gabriola" panose="04040605051002020D02" pitchFamily="82" charset="0"/>
              </a:rPr>
              <a:t>междоусобиц.</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a:solidFill>
                  <a:srgbClr val="FF0000"/>
                </a:solidFill>
                <a:latin typeface="Gabriola" panose="04040605051002020D02" pitchFamily="82" charset="0"/>
              </a:rPr>
              <a:t>Путивль </a:t>
            </a:r>
            <a:r>
              <a:rPr lang="ru-RU" sz="2800" dirty="0">
                <a:solidFill>
                  <a:srgbClr val="0070C0"/>
                </a:solidFill>
                <a:latin typeface="Gabriola" panose="04040605051002020D02" pitchFamily="82" charset="0"/>
              </a:rPr>
              <a:t>– город </a:t>
            </a:r>
            <a:r>
              <a:rPr lang="ru-RU" sz="2800" dirty="0" smtClean="0">
                <a:solidFill>
                  <a:srgbClr val="0070C0"/>
                </a:solidFill>
                <a:latin typeface="Gabriola" panose="04040605051002020D02" pitchFamily="82" charset="0"/>
              </a:rPr>
              <a:t>Ярославны.</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Украина, г. </a:t>
            </a:r>
            <a:r>
              <a:rPr lang="ru-RU" sz="2800" dirty="0" smtClean="0">
                <a:solidFill>
                  <a:srgbClr val="00B050"/>
                </a:solidFill>
                <a:latin typeface="Gabriola" panose="04040605051002020D02" pitchFamily="82" charset="0"/>
              </a:rPr>
              <a:t>Путивль.</a:t>
            </a:r>
            <a:r>
              <a:rPr lang="ru-RU" sz="2800" dirty="0">
                <a:solidFill>
                  <a:srgbClr val="00B050"/>
                </a:solidFill>
                <a:latin typeface="Gabriola" panose="04040605051002020D02" pitchFamily="82" charset="0"/>
              </a:rPr>
              <a:t/>
            </a:r>
            <a:br>
              <a:rPr lang="ru-RU" sz="2800" dirty="0">
                <a:solidFill>
                  <a:srgbClr val="00B050"/>
                </a:solidFill>
                <a:latin typeface="Gabriola" panose="04040605051002020D02" pitchFamily="82" charset="0"/>
              </a:rPr>
            </a:br>
            <a:endParaRPr lang="ru-RU" sz="2800" dirty="0">
              <a:solidFill>
                <a:srgbClr val="00B050"/>
              </a:solidFill>
              <a:latin typeface="Gabriola" panose="04040605051002020D02" pitchFamily="82"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7758" y="2308845"/>
            <a:ext cx="6701303" cy="44623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79" y="4730452"/>
            <a:ext cx="2595132" cy="194744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80" y="2628547"/>
            <a:ext cx="2595132" cy="19453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77144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260648"/>
            <a:ext cx="5472608" cy="6850334"/>
          </a:xfrm>
          <a:effectLst/>
        </p:spPr>
        <p:txBody>
          <a:bodyPr>
            <a:normAutofit fontScale="90000"/>
          </a:bodyPr>
          <a:lstStyle/>
          <a:p>
            <a:pPr>
              <a:buClr>
                <a:srgbClr val="C00000"/>
              </a:buClr>
            </a:pPr>
            <a:r>
              <a:rPr lang="ru-RU" sz="2800" dirty="0" smtClean="0">
                <a:solidFill>
                  <a:srgbClr val="FF0000"/>
                </a:solidFill>
                <a:latin typeface="Gabriola" panose="04040605051002020D02" pitchFamily="82" charset="0"/>
              </a:rPr>
              <a:t>                                                        </a:t>
            </a:r>
            <a:r>
              <a:rPr lang="ru-RU" sz="2800" dirty="0" smtClean="0">
                <a:solidFill>
                  <a:schemeClr val="tx1"/>
                </a:solidFill>
                <a:latin typeface="Gabriola" panose="04040605051002020D02" pitchFamily="82" charset="0"/>
              </a:rPr>
              <a:t>Князь Игорь в плену.</a:t>
            </a:r>
            <a:br>
              <a:rPr lang="ru-RU" sz="2800" dirty="0" smtClean="0">
                <a:solidFill>
                  <a:schemeClr val="tx1"/>
                </a:solidFill>
                <a:latin typeface="Gabriola" panose="04040605051002020D02" pitchFamily="82" charset="0"/>
              </a:rPr>
            </a:br>
            <a:r>
              <a:rPr lang="ru-RU" sz="2800" dirty="0" smtClean="0">
                <a:solidFill>
                  <a:schemeClr val="tx1"/>
                </a:solidFill>
                <a:latin typeface="Gabriola" panose="04040605051002020D02" pitchFamily="82" charset="0"/>
              </a:rPr>
              <a:t>                                          </a:t>
            </a:r>
            <a:r>
              <a:rPr lang="ru-RU" sz="2800" dirty="0" err="1" smtClean="0">
                <a:solidFill>
                  <a:srgbClr val="7030A0"/>
                </a:solidFill>
                <a:latin typeface="Gabriola" panose="04040605051002020D02" pitchFamily="82" charset="0"/>
              </a:rPr>
              <a:t>Половеций</a:t>
            </a:r>
            <a:r>
              <a:rPr lang="ru-RU" sz="2800" dirty="0" smtClean="0">
                <a:solidFill>
                  <a:srgbClr val="7030A0"/>
                </a:solidFill>
                <a:latin typeface="Gabriola" panose="04040605051002020D02" pitchFamily="82" charset="0"/>
              </a:rPr>
              <a:t> хан </a:t>
            </a:r>
            <a:r>
              <a:rPr lang="ru-RU" sz="2800" dirty="0" err="1" smtClean="0">
                <a:solidFill>
                  <a:srgbClr val="7030A0"/>
                </a:solidFill>
                <a:latin typeface="Gabriola" panose="04040605051002020D02" pitchFamily="82" charset="0"/>
              </a:rPr>
              <a:t>Кончак</a:t>
            </a:r>
            <a:r>
              <a:rPr lang="ru-RU" sz="2800" dirty="0">
                <a:solidFill>
                  <a:srgbClr val="7030A0"/>
                </a:solidFill>
                <a:latin typeface="Gabriola" panose="04040605051002020D02" pitchFamily="82" charset="0"/>
              </a:rPr>
              <a:t>-</a:t>
            </a:r>
            <a:r>
              <a:rPr lang="ru-RU" sz="2800" dirty="0" smtClean="0">
                <a:solidFill>
                  <a:srgbClr val="7030A0"/>
                </a:solidFill>
                <a:latin typeface="Gabriola" panose="04040605051002020D02" pitchFamily="82" charset="0"/>
              </a:rPr>
              <a:t> </a:t>
            </a:r>
            <a:br>
              <a:rPr lang="ru-RU" sz="2800" dirty="0" smtClean="0">
                <a:solidFill>
                  <a:srgbClr val="7030A0"/>
                </a:solidFill>
                <a:latin typeface="Gabriola" panose="04040605051002020D02" pitchFamily="82" charset="0"/>
              </a:rPr>
            </a:br>
            <a:r>
              <a:rPr lang="ru-RU" sz="2800" dirty="0">
                <a:solidFill>
                  <a:srgbClr val="7030A0"/>
                </a:solidFill>
                <a:latin typeface="Gabriola" panose="04040605051002020D02" pitchFamily="82" charset="0"/>
              </a:rPr>
              <a:t> </a:t>
            </a:r>
            <a:r>
              <a:rPr lang="ru-RU" sz="2800" dirty="0" smtClean="0">
                <a:solidFill>
                  <a:srgbClr val="7030A0"/>
                </a:solidFill>
                <a:latin typeface="Gabriola" panose="04040605051002020D02" pitchFamily="82" charset="0"/>
              </a:rPr>
              <a:t>                                         сват князя Игоря.</a:t>
            </a:r>
            <a:r>
              <a:rPr lang="ru-RU" sz="2800" dirty="0" smtClean="0">
                <a:solidFill>
                  <a:schemeClr val="tx1"/>
                </a:solidFill>
                <a:latin typeface="Gabriola" panose="04040605051002020D02" pitchFamily="82" charset="0"/>
              </a:rPr>
              <a:t/>
            </a:r>
            <a:br>
              <a:rPr lang="ru-RU" sz="2800" dirty="0" smtClean="0">
                <a:solidFill>
                  <a:schemeClr val="tx1"/>
                </a:solidFill>
                <a:latin typeface="Gabriola" panose="04040605051002020D02" pitchFamily="82" charset="0"/>
              </a:rPr>
            </a:br>
            <a:r>
              <a:rPr lang="ru-RU" sz="2800" dirty="0">
                <a:solidFill>
                  <a:schemeClr val="tx1"/>
                </a:solidFill>
                <a:latin typeface="Gabriola" panose="04040605051002020D02" pitchFamily="82" charset="0"/>
              </a:rPr>
              <a:t/>
            </a:r>
            <a:br>
              <a:rPr lang="ru-RU" sz="2800" dirty="0">
                <a:solidFill>
                  <a:schemeClr val="tx1"/>
                </a:solidFill>
                <a:latin typeface="Gabriola" panose="04040605051002020D02" pitchFamily="82" charset="0"/>
              </a:rPr>
            </a:br>
            <a:r>
              <a:rPr lang="ru-RU" sz="2800" dirty="0" smtClean="0">
                <a:solidFill>
                  <a:schemeClr val="tx1"/>
                </a:solidFill>
                <a:latin typeface="Gabriola" panose="04040605051002020D02" pitchFamily="82" charset="0"/>
              </a:rPr>
              <a:t/>
            </a:r>
            <a:br>
              <a:rPr lang="ru-RU" sz="2800" dirty="0" smtClean="0">
                <a:solidFill>
                  <a:schemeClr val="tx1"/>
                </a:solidFill>
                <a:latin typeface="Gabriola" panose="04040605051002020D02" pitchFamily="82" charset="0"/>
              </a:rPr>
            </a:br>
            <a:r>
              <a:rPr lang="ru-RU" sz="2800" dirty="0">
                <a:solidFill>
                  <a:schemeClr val="tx1"/>
                </a:solidFill>
                <a:latin typeface="Gabriola" panose="04040605051002020D02" pitchFamily="82" charset="0"/>
              </a:rPr>
              <a:t/>
            </a:r>
            <a:br>
              <a:rPr lang="ru-RU" sz="2800" dirty="0">
                <a:solidFill>
                  <a:schemeClr val="tx1"/>
                </a:solidFill>
                <a:latin typeface="Gabriola" panose="04040605051002020D02" pitchFamily="82" charset="0"/>
              </a:rPr>
            </a:br>
            <a:r>
              <a:rPr lang="ru-RU" sz="2800" dirty="0" smtClean="0">
                <a:solidFill>
                  <a:schemeClr val="tx1"/>
                </a:solidFill>
                <a:latin typeface="Gabriola" panose="04040605051002020D02" pitchFamily="82" charset="0"/>
              </a:rPr>
              <a:t/>
            </a:r>
            <a:br>
              <a:rPr lang="ru-RU" sz="2800" dirty="0" smtClean="0">
                <a:solidFill>
                  <a:schemeClr val="tx1"/>
                </a:solidFill>
                <a:latin typeface="Gabriola" panose="04040605051002020D02" pitchFamily="82" charset="0"/>
              </a:rPr>
            </a:br>
            <a:r>
              <a:rPr lang="ru-RU" sz="2800" dirty="0">
                <a:solidFill>
                  <a:schemeClr val="tx1"/>
                </a:solidFill>
                <a:latin typeface="Gabriola" panose="04040605051002020D02" pitchFamily="82" charset="0"/>
              </a:rPr>
              <a:t/>
            </a:r>
            <a:br>
              <a:rPr lang="ru-RU" sz="2800" dirty="0">
                <a:solidFill>
                  <a:schemeClr val="tx1"/>
                </a:solidFill>
                <a:latin typeface="Gabriola" panose="04040605051002020D02" pitchFamily="82" charset="0"/>
              </a:rPr>
            </a:br>
            <a:r>
              <a:rPr lang="ru-RU" sz="2800" dirty="0" smtClean="0">
                <a:solidFill>
                  <a:srgbClr val="FF0000"/>
                </a:solidFill>
                <a:latin typeface="Gabriola" panose="04040605051002020D02" pitchFamily="82" charset="0"/>
              </a:rPr>
              <a:t>Половецкая степь</a:t>
            </a:r>
            <a:r>
              <a:rPr lang="ru-RU" sz="2800" dirty="0">
                <a:solidFill>
                  <a:srgbClr val="FF0000"/>
                </a:solidFill>
                <a:latin typeface="Gabriola" panose="04040605051002020D02" pitchFamily="82" charset="0"/>
              </a:rPr>
              <a:t>. </a:t>
            </a:r>
            <a:r>
              <a:rPr lang="ru-RU" sz="2800" dirty="0" smtClean="0">
                <a:solidFill>
                  <a:srgbClr val="FF0000"/>
                </a:solidFill>
                <a:latin typeface="Gabriola" panose="04040605051002020D02" pitchFamily="82" charset="0"/>
              </a:rPr>
              <a:t>                </a:t>
            </a:r>
            <a:r>
              <a:rPr lang="ru-RU" sz="2800" dirty="0" smtClean="0">
                <a:solidFill>
                  <a:srgbClr val="0070C0"/>
                </a:solidFill>
                <a:latin typeface="Gabriola" panose="04040605051002020D02" pitchFamily="82" charset="0"/>
              </a:rPr>
              <a:t>Побег </a:t>
            </a:r>
            <a:r>
              <a:rPr lang="ru-RU" sz="2800" dirty="0">
                <a:solidFill>
                  <a:srgbClr val="0070C0"/>
                </a:solidFill>
                <a:latin typeface="Gabriola" panose="04040605051002020D02" pitchFamily="82" charset="0"/>
              </a:rPr>
              <a:t>Игоря.</a:t>
            </a:r>
            <a:br>
              <a:rPr lang="ru-RU" sz="2800" dirty="0">
                <a:solidFill>
                  <a:srgbClr val="0070C0"/>
                </a:solidFill>
                <a:latin typeface="Gabriola" panose="04040605051002020D02" pitchFamily="82" charset="0"/>
              </a:rPr>
            </a:br>
            <a:r>
              <a:rPr lang="ru-RU" sz="2800" dirty="0" smtClean="0">
                <a:solidFill>
                  <a:srgbClr val="002060"/>
                </a:solidFill>
                <a:latin typeface="Gabriola" panose="04040605051002020D02" pitchFamily="82" charset="0"/>
              </a:rPr>
              <a:t>Силы </a:t>
            </a:r>
            <a:r>
              <a:rPr lang="ru-RU" sz="2800" dirty="0">
                <a:solidFill>
                  <a:srgbClr val="002060"/>
                </a:solidFill>
                <a:latin typeface="Gabriola" panose="04040605051002020D02" pitchFamily="82" charset="0"/>
              </a:rPr>
              <a:t>природы (по </a:t>
            </a:r>
            <a:r>
              <a:rPr lang="ru-RU" sz="2800" dirty="0" smtClean="0">
                <a:solidFill>
                  <a:srgbClr val="002060"/>
                </a:solidFill>
                <a:latin typeface="Gabriola" panose="04040605051002020D02" pitchFamily="82" charset="0"/>
              </a:rPr>
              <a:t>молитве </a:t>
            </a:r>
            <a:r>
              <a:rPr lang="ru-RU" sz="2800" dirty="0">
                <a:solidFill>
                  <a:srgbClr val="002060"/>
                </a:solidFill>
                <a:latin typeface="Gabriola" panose="04040605051002020D02" pitchFamily="82" charset="0"/>
              </a:rPr>
              <a:t>Ярославны)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помогают Игорю.</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a:solidFill>
                  <a:srgbClr val="00B050"/>
                </a:solidFill>
                <a:latin typeface="Gabriola" panose="04040605051002020D02" pitchFamily="82" charset="0"/>
              </a:rPr>
              <a:t>Сказочные мотивы</a:t>
            </a:r>
            <a:r>
              <a:rPr lang="ru-RU" sz="2800" dirty="0">
                <a:solidFill>
                  <a:srgbClr val="002060"/>
                </a:solidFill>
                <a:latin typeface="Gabriola" panose="04040605051002020D02" pitchFamily="82" charset="0"/>
              </a:rPr>
              <a:t>:</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разговор Игоря с рекой Донец;</a:t>
            </a:r>
            <a:br>
              <a:rPr lang="ru-RU" sz="2800" dirty="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превращение </a:t>
            </a:r>
            <a:r>
              <a:rPr lang="ru-RU" sz="2800" dirty="0">
                <a:solidFill>
                  <a:srgbClr val="002060"/>
                </a:solidFill>
                <a:latin typeface="Gabriola" panose="04040605051002020D02" pitchFamily="82" charset="0"/>
              </a:rPr>
              <a:t>Игоря в разных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зверей и птиц.</a:t>
            </a:r>
            <a:br>
              <a:rPr lang="ru-RU" sz="2800" dirty="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Часть III, </a:t>
            </a:r>
            <a:r>
              <a:rPr lang="ru-RU" sz="2800" dirty="0">
                <a:solidFill>
                  <a:srgbClr val="0070C0"/>
                </a:solidFill>
                <a:latin typeface="Gabriola" panose="04040605051002020D02" pitchFamily="82" charset="0"/>
              </a:rPr>
              <a:t>глава </a:t>
            </a:r>
            <a:r>
              <a:rPr lang="ru-RU" sz="2800" dirty="0" smtClean="0">
                <a:solidFill>
                  <a:srgbClr val="0070C0"/>
                </a:solidFill>
                <a:latin typeface="Gabriola" panose="04040605051002020D02" pitchFamily="82" charset="0"/>
              </a:rPr>
              <a:t>2-7.</a:t>
            </a:r>
            <a:br>
              <a:rPr lang="ru-RU" sz="2800" dirty="0" smtClean="0">
                <a:solidFill>
                  <a:srgbClr val="0070C0"/>
                </a:solidFill>
                <a:latin typeface="Gabriola" panose="04040605051002020D02" pitchFamily="82" charset="0"/>
              </a:rPr>
            </a:br>
            <a:r>
              <a:rPr lang="ru-RU" sz="2800" dirty="0" smtClean="0">
                <a:solidFill>
                  <a:srgbClr val="0070C0"/>
                </a:solidFill>
                <a:latin typeface="Gabriola" panose="04040605051002020D02" pitchFamily="82" charset="0"/>
              </a:rPr>
              <a:t>                               </a:t>
            </a:r>
            <a:r>
              <a:rPr lang="ru-RU" sz="2800" dirty="0" smtClean="0">
                <a:solidFill>
                  <a:srgbClr val="00B050"/>
                </a:solidFill>
                <a:latin typeface="Gabriola" panose="04040605051002020D02" pitchFamily="82" charset="0"/>
              </a:rPr>
              <a:t>Бегство Игоря из плена.</a:t>
            </a:r>
            <a:endParaRPr lang="ru-RU" sz="2800" dirty="0">
              <a:solidFill>
                <a:srgbClr val="00B050"/>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3346225"/>
            <a:ext cx="4367808" cy="34306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87282"/>
            <a:ext cx="3287688" cy="398507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27388" y="1685139"/>
            <a:ext cx="3672408" cy="15665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107504" y="24054"/>
            <a:ext cx="2534718" cy="33221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6828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0"/>
            <a:ext cx="3697311" cy="6788596"/>
          </a:xfrm>
          <a:effectLst/>
        </p:spPr>
        <p:txBody>
          <a:bodyPr>
            <a:normAutofit/>
          </a:bodyPr>
          <a:lstStyle/>
          <a:p>
            <a:pPr>
              <a:buClr>
                <a:srgbClr val="C00000"/>
              </a:buClr>
            </a:pPr>
            <a:r>
              <a:rPr lang="ru-RU" sz="2800" dirty="0">
                <a:solidFill>
                  <a:srgbClr val="FF0000"/>
                </a:solidFill>
                <a:latin typeface="Gabriola" panose="04040605051002020D02" pitchFamily="82" charset="0"/>
              </a:rPr>
              <a:t>Заключение. </a:t>
            </a:r>
            <a:br>
              <a:rPr lang="ru-RU" sz="2800" dirty="0">
                <a:solidFill>
                  <a:srgbClr val="FF0000"/>
                </a:solidFill>
                <a:latin typeface="Gabriola" panose="04040605051002020D02" pitchFamily="82" charset="0"/>
              </a:rPr>
            </a:br>
            <a:r>
              <a:rPr lang="ru-RU" sz="2800" dirty="0" smtClean="0">
                <a:solidFill>
                  <a:srgbClr val="FF0000"/>
                </a:solidFill>
                <a:latin typeface="Gabriola" panose="04040605051002020D02" pitchFamily="82" charset="0"/>
              </a:rPr>
              <a:t/>
            </a:r>
            <a:br>
              <a:rPr lang="ru-RU" sz="2800" dirty="0" smtClean="0">
                <a:solidFill>
                  <a:srgbClr val="FF0000"/>
                </a:solidFill>
                <a:latin typeface="Gabriola" panose="04040605051002020D02" pitchFamily="82" charset="0"/>
              </a:rPr>
            </a:br>
            <a:r>
              <a:rPr lang="ru-RU" sz="2800" dirty="0">
                <a:solidFill>
                  <a:srgbClr val="FF0000"/>
                </a:solidFill>
                <a:latin typeface="Gabriola" panose="04040605051002020D02" pitchFamily="82" charset="0"/>
              </a:rPr>
              <a:t/>
            </a:r>
            <a:br>
              <a:rPr lang="ru-RU" sz="2800" dirty="0">
                <a:solidFill>
                  <a:srgbClr val="FF0000"/>
                </a:solidFill>
                <a:latin typeface="Gabriola" panose="04040605051002020D02" pitchFamily="82" charset="0"/>
              </a:rPr>
            </a:br>
            <a:r>
              <a:rPr lang="ru-RU" sz="2400" dirty="0" smtClean="0">
                <a:solidFill>
                  <a:srgbClr val="002060"/>
                </a:solidFill>
                <a:latin typeface="Gabriola" panose="04040605051002020D02" pitchFamily="82" charset="0"/>
              </a:rPr>
              <a:t>Торжественная </a:t>
            </a:r>
            <a:r>
              <a:rPr lang="ru-RU" sz="2400" dirty="0">
                <a:solidFill>
                  <a:srgbClr val="002060"/>
                </a:solidFill>
                <a:latin typeface="Gabriola" panose="04040605051002020D02" pitchFamily="82" charset="0"/>
              </a:rPr>
              <a:t>и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праздничная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концовка.</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Вся Русская земля радуется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возвращению Игоря:</a:t>
            </a:r>
            <a:br>
              <a:rPr lang="ru-RU" sz="2400" dirty="0" smtClean="0">
                <a:solidFill>
                  <a:srgbClr val="002060"/>
                </a:solidFill>
                <a:latin typeface="Gabriola" panose="04040605051002020D02" pitchFamily="82" charset="0"/>
              </a:rPr>
            </a:b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70C0"/>
                </a:solidFill>
                <a:latin typeface="Gabriola" panose="04040605051002020D02" pitchFamily="82" charset="0"/>
              </a:rPr>
              <a:t>«</a:t>
            </a:r>
            <a:r>
              <a:rPr lang="ru-RU" sz="2400" dirty="0" smtClean="0">
                <a:solidFill>
                  <a:srgbClr val="0070C0"/>
                </a:solidFill>
                <a:latin typeface="Gabriola" panose="04040605051002020D02" pitchFamily="82" charset="0"/>
              </a:rPr>
              <a:t>Сёла </a:t>
            </a:r>
            <a:r>
              <a:rPr lang="ru-RU" sz="2400" dirty="0">
                <a:solidFill>
                  <a:srgbClr val="0070C0"/>
                </a:solidFill>
                <a:latin typeface="Gabriola" panose="04040605051002020D02" pitchFamily="82" charset="0"/>
              </a:rPr>
              <a:t>рады, города веселы</a:t>
            </a:r>
            <a:r>
              <a:rPr lang="ru-RU" sz="2400" dirty="0" smtClean="0">
                <a:solidFill>
                  <a:srgbClr val="0070C0"/>
                </a:solidFill>
                <a:latin typeface="Gabriola" panose="04040605051002020D02" pitchFamily="82" charset="0"/>
              </a:rPr>
              <a:t>».</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B050"/>
                </a:solidFill>
                <a:latin typeface="Gabriola" panose="04040605051002020D02" pitchFamily="82" charset="0"/>
              </a:rPr>
              <a:t>«Но восходит солнце в </a:t>
            </a:r>
            <a:r>
              <a:rPr lang="ru-RU" sz="2400" dirty="0" err="1">
                <a:solidFill>
                  <a:srgbClr val="00B050"/>
                </a:solidFill>
                <a:latin typeface="Gabriola" panose="04040605051002020D02" pitchFamily="82" charset="0"/>
              </a:rPr>
              <a:t>небеси</a:t>
            </a:r>
            <a:r>
              <a:rPr lang="ru-RU" sz="2400" dirty="0">
                <a:solidFill>
                  <a:srgbClr val="00B050"/>
                </a:solidFill>
                <a:latin typeface="Gabriola" panose="04040605051002020D02" pitchFamily="82" charset="0"/>
              </a:rPr>
              <a:t> – </a:t>
            </a:r>
            <a:br>
              <a:rPr lang="ru-RU" sz="2400" dirty="0">
                <a:solidFill>
                  <a:srgbClr val="00B050"/>
                </a:solidFill>
                <a:latin typeface="Gabriola" panose="04040605051002020D02" pitchFamily="82" charset="0"/>
              </a:rPr>
            </a:br>
            <a:r>
              <a:rPr lang="ru-RU" sz="2400" dirty="0">
                <a:solidFill>
                  <a:srgbClr val="00B050"/>
                </a:solidFill>
                <a:latin typeface="Gabriola" panose="04040605051002020D02" pitchFamily="82" charset="0"/>
              </a:rPr>
              <a:t>Игорь-князь явился на Руси</a:t>
            </a:r>
            <a:r>
              <a:rPr lang="ru-RU" sz="2400" dirty="0" smtClean="0">
                <a:solidFill>
                  <a:srgbClr val="00B050"/>
                </a:solidFill>
                <a:latin typeface="Gabriola" panose="04040605051002020D02" pitchFamily="82" charset="0"/>
              </a:rPr>
              <a:t>».</a:t>
            </a:r>
            <a:br>
              <a:rPr lang="ru-RU" sz="2400" dirty="0" smtClean="0">
                <a:solidFill>
                  <a:srgbClr val="00B050"/>
                </a:solidFill>
                <a:latin typeface="Gabriola" panose="04040605051002020D02" pitchFamily="82" charset="0"/>
              </a:rPr>
            </a:b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70C0"/>
                </a:solidFill>
                <a:latin typeface="Gabriola" panose="04040605051002020D02" pitchFamily="82" charset="0"/>
              </a:rPr>
              <a:t>Заключение. Часть </a:t>
            </a:r>
            <a:r>
              <a:rPr lang="ru-RU" sz="2400" dirty="0" smtClean="0">
                <a:solidFill>
                  <a:srgbClr val="0070C0"/>
                </a:solidFill>
                <a:latin typeface="Gabriola" panose="04040605051002020D02" pitchFamily="82" charset="0"/>
              </a:rPr>
              <a:t>III, </a:t>
            </a:r>
            <a:r>
              <a:rPr lang="ru-RU" sz="2400" dirty="0">
                <a:solidFill>
                  <a:srgbClr val="0070C0"/>
                </a:solidFill>
                <a:latin typeface="Gabriola" panose="04040605051002020D02" pitchFamily="82" charset="0"/>
              </a:rPr>
              <a:t>глава </a:t>
            </a:r>
            <a:r>
              <a:rPr lang="ru-RU" sz="2400" dirty="0" smtClean="0">
                <a:solidFill>
                  <a:srgbClr val="0070C0"/>
                </a:solidFill>
                <a:latin typeface="Gabriola" panose="04040605051002020D02" pitchFamily="82" charset="0"/>
              </a:rPr>
              <a:t>8.</a:t>
            </a:r>
            <a:endParaRPr lang="ru-RU" sz="2400" dirty="0">
              <a:solidFill>
                <a:srgbClr val="0070C0"/>
              </a:solidFill>
              <a:latin typeface="Gabriola" panose="04040605051002020D02" pitchFamily="82"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5373" y="84981"/>
            <a:ext cx="5387555" cy="67036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46026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7505" y="7665"/>
            <a:ext cx="9036495" cy="3709367"/>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Вопросы.</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1. Когда </a:t>
            </a:r>
            <a:r>
              <a:rPr lang="ru-RU" sz="2400" dirty="0">
                <a:solidFill>
                  <a:srgbClr val="002060"/>
                </a:solidFill>
                <a:latin typeface="Gabriola" panose="04040605051002020D02" pitchFamily="82" charset="0"/>
              </a:rPr>
              <a:t>написано «Слово</a:t>
            </a: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2. Вместе </a:t>
            </a:r>
            <a:r>
              <a:rPr lang="ru-RU" sz="2400" dirty="0">
                <a:solidFill>
                  <a:srgbClr val="002060"/>
                </a:solidFill>
                <a:latin typeface="Gabriola" panose="04040605051002020D02" pitchFamily="82" charset="0"/>
              </a:rPr>
              <a:t>с кем отправляется Игорь в поход?</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3. Чем автор восхищается в Игоре?</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4. Как </a:t>
            </a:r>
            <a:r>
              <a:rPr lang="ru-RU" sz="2400" dirty="0">
                <a:solidFill>
                  <a:srgbClr val="002060"/>
                </a:solidFill>
                <a:latin typeface="Gabriola" panose="04040605051002020D02" pitchFamily="82" charset="0"/>
              </a:rPr>
              <a:t>излагаются события (манера изложения) в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Слове…»?</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5. Охарактеризуйте автора </a:t>
            </a:r>
            <a:r>
              <a:rPr lang="ru-RU" sz="2400" dirty="0">
                <a:solidFill>
                  <a:srgbClr val="002060"/>
                </a:solidFill>
                <a:latin typeface="Gabriola" panose="04040605051002020D02" pitchFamily="82" charset="0"/>
              </a:rPr>
              <a:t>«Слова…».</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6. С </a:t>
            </a:r>
            <a:r>
              <a:rPr lang="ru-RU" sz="2400" dirty="0">
                <a:solidFill>
                  <a:srgbClr val="002060"/>
                </a:solidFill>
                <a:latin typeface="Gabriola" panose="04040605051002020D02" pitchFamily="82" charset="0"/>
              </a:rPr>
              <a:t>какой целью описывается солнечное затмение?</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7. Почему автор </a:t>
            </a:r>
            <a:r>
              <a:rPr lang="ru-RU" sz="2400" dirty="0">
                <a:solidFill>
                  <a:srgbClr val="002060"/>
                </a:solidFill>
                <a:latin typeface="Gabriola" panose="04040605051002020D02" pitchFamily="82" charset="0"/>
              </a:rPr>
              <a:t>обращается ко временам Олега?</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7" y="3487713"/>
            <a:ext cx="4384501" cy="32532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87712"/>
            <a:ext cx="4337676" cy="32532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088" y="116632"/>
            <a:ext cx="3672408" cy="31683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31431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26232" y="14114"/>
            <a:ext cx="4824537" cy="4069407"/>
          </a:xfrm>
          <a:effectLst/>
        </p:spPr>
        <p:txBody>
          <a:bodyPr>
            <a:normAutofit/>
          </a:bodyPr>
          <a:lstStyle/>
          <a:p>
            <a:pPr>
              <a:buClr>
                <a:srgbClr val="C00000"/>
              </a:buClr>
            </a:pPr>
            <a:r>
              <a:rPr lang="ru-RU" sz="2800" dirty="0">
                <a:solidFill>
                  <a:srgbClr val="FF0000"/>
                </a:solidFill>
                <a:latin typeface="Gabriola" panose="04040605051002020D02" pitchFamily="82" charset="0"/>
              </a:rPr>
              <a:t>Самостоятельная </a:t>
            </a:r>
            <a:r>
              <a:rPr lang="ru-RU" sz="2800" dirty="0" smtClean="0">
                <a:solidFill>
                  <a:srgbClr val="FF0000"/>
                </a:solidFill>
                <a:latin typeface="Gabriola" panose="04040605051002020D02" pitchFamily="82" charset="0"/>
              </a:rPr>
              <a:t>работа.</a:t>
            </a:r>
            <a:br>
              <a:rPr lang="ru-RU" sz="2800" dirty="0" smtClean="0">
                <a:solidFill>
                  <a:srgbClr val="FF0000"/>
                </a:solidFill>
                <a:latin typeface="Gabriola" panose="04040605051002020D02" pitchFamily="82" charset="0"/>
              </a:rPr>
            </a:br>
            <a:r>
              <a:rPr lang="ru-RU" sz="2400" dirty="0" smtClean="0">
                <a:solidFill>
                  <a:srgbClr val="002060"/>
                </a:solidFill>
                <a:latin typeface="Gabriola" panose="04040605051002020D02" pitchFamily="82" charset="0"/>
              </a:rPr>
              <a:t>1. Главная </a:t>
            </a:r>
            <a:r>
              <a:rPr lang="ru-RU" sz="2400" dirty="0">
                <a:solidFill>
                  <a:srgbClr val="002060"/>
                </a:solidFill>
                <a:latin typeface="Gabriola" panose="04040605051002020D02" pitchFamily="82" charset="0"/>
              </a:rPr>
              <a:t>идея «Слова…»?</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2. Объясните </a:t>
            </a:r>
            <a:r>
              <a:rPr lang="ru-RU" sz="2400" dirty="0">
                <a:solidFill>
                  <a:srgbClr val="002060"/>
                </a:solidFill>
                <a:latin typeface="Gabriola" panose="04040605051002020D02" pitchFamily="82" charset="0"/>
              </a:rPr>
              <a:t>символику сна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  Святослава</a:t>
            </a:r>
            <a:r>
              <a:rPr lang="ru-RU" sz="2400" dirty="0">
                <a:solidFill>
                  <a:srgbClr val="002060"/>
                </a:solidFill>
                <a:latin typeface="Gabriola" panose="04040605051002020D02" pitchFamily="82" charset="0"/>
              </a:rPr>
              <a:t>.</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3. Кем </a:t>
            </a:r>
            <a:r>
              <a:rPr lang="ru-RU" sz="2400" dirty="0">
                <a:solidFill>
                  <a:srgbClr val="002060"/>
                </a:solidFill>
                <a:latin typeface="Gabriola" panose="04040605051002020D02" pitchFamily="82" charset="0"/>
              </a:rPr>
              <a:t>приходится Святослав Игорю?</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4. Как </a:t>
            </a:r>
            <a:r>
              <a:rPr lang="ru-RU" sz="2400" dirty="0">
                <a:solidFill>
                  <a:srgbClr val="002060"/>
                </a:solidFill>
                <a:latin typeface="Gabriola" panose="04040605051002020D02" pitchFamily="82" charset="0"/>
              </a:rPr>
              <a:t>Святослав относится к походу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    Игоря</a:t>
            </a:r>
            <a:r>
              <a:rPr lang="ru-RU" sz="2400" dirty="0">
                <a:solidFill>
                  <a:srgbClr val="002060"/>
                </a:solidFill>
                <a:latin typeface="Gabriola" panose="04040605051002020D02" pitchFamily="82" charset="0"/>
              </a:rPr>
              <a:t>?</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5. Цель </a:t>
            </a:r>
            <a:r>
              <a:rPr lang="ru-RU" sz="2400" dirty="0">
                <a:solidFill>
                  <a:srgbClr val="002060"/>
                </a:solidFill>
                <a:latin typeface="Gabriola" panose="04040605051002020D02" pitchFamily="82" charset="0"/>
              </a:rPr>
              <a:t>обращения к русским князьям?</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6. Особенности </a:t>
            </a:r>
            <a:r>
              <a:rPr lang="ru-RU" sz="2400" dirty="0">
                <a:solidFill>
                  <a:srgbClr val="002060"/>
                </a:solidFill>
                <a:latin typeface="Gabriola" panose="04040605051002020D02" pitchFamily="82" charset="0"/>
              </a:rPr>
              <a:t>плача Ярославны?</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7. Чем </a:t>
            </a:r>
            <a:r>
              <a:rPr lang="ru-RU" sz="2400" dirty="0">
                <a:solidFill>
                  <a:srgbClr val="002060"/>
                </a:solidFill>
                <a:latin typeface="Gabriola" panose="04040605051002020D02" pitchFamily="82" charset="0"/>
              </a:rPr>
              <a:t>заканчивается «Слово…»?</a:t>
            </a:r>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5" y="116631"/>
            <a:ext cx="5009008" cy="37023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5" y="3898572"/>
            <a:ext cx="4464496" cy="28398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1737" y="3902036"/>
            <a:ext cx="4445959" cy="279536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7539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62419"/>
            <a:ext cx="6191150" cy="1947717"/>
          </a:xfrm>
          <a:effectLst/>
        </p:spPr>
        <p:txBody>
          <a:bodyPr>
            <a:normAutofit/>
          </a:bodyPr>
          <a:lstStyle/>
          <a:p>
            <a:pPr algn="ctr">
              <a:buClr>
                <a:srgbClr val="C00000"/>
              </a:buClr>
            </a:pPr>
            <a:r>
              <a:rPr lang="ru-RU" sz="2400" dirty="0">
                <a:solidFill>
                  <a:srgbClr val="FF0000"/>
                </a:solidFill>
                <a:latin typeface="Gabriola" panose="04040605051002020D02" pitchFamily="82" charset="0"/>
              </a:rPr>
              <a:t>Русская земля для </a:t>
            </a:r>
            <a:r>
              <a:rPr lang="ru-RU" sz="2400" dirty="0" smtClean="0">
                <a:solidFill>
                  <a:srgbClr val="FF0000"/>
                </a:solidFill>
                <a:latin typeface="Gabriola" panose="04040605051002020D02" pitchFamily="82" charset="0"/>
              </a:rPr>
              <a:t>автора </a:t>
            </a:r>
            <a:r>
              <a:rPr lang="ru-RU" sz="2400" dirty="0">
                <a:solidFill>
                  <a:srgbClr val="FF0000"/>
                </a:solidFill>
                <a:latin typeface="Gabriola" panose="04040605051002020D02" pitchFamily="82" charset="0"/>
              </a:rPr>
              <a:t>«Слова…»</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Войско </a:t>
            </a:r>
            <a:r>
              <a:rPr lang="ru-RU" sz="2400" dirty="0">
                <a:solidFill>
                  <a:srgbClr val="002060"/>
                </a:solidFill>
                <a:latin typeface="Gabriola" panose="04040605051002020D02" pitchFamily="82" charset="0"/>
              </a:rPr>
              <a:t>Игоря Новгород-Северского – это прежде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всего </a:t>
            </a:r>
            <a:r>
              <a:rPr lang="ru-RU" sz="2400" dirty="0" err="1" smtClean="0">
                <a:solidFill>
                  <a:srgbClr val="00B050"/>
                </a:solidFill>
                <a:latin typeface="Gabriola" panose="04040605051002020D02" pitchFamily="82" charset="0"/>
              </a:rPr>
              <a:t>русичи</a:t>
            </a:r>
            <a:r>
              <a:rPr lang="ru-RU" sz="2400" dirty="0" smtClean="0">
                <a:solidFill>
                  <a:srgbClr val="002060"/>
                </a:solidFill>
                <a:latin typeface="Gabriola" panose="04040605051002020D02" pitchFamily="82" charset="0"/>
              </a:rPr>
              <a:t>, </a:t>
            </a:r>
            <a:r>
              <a:rPr lang="ru-RU" sz="2400" dirty="0">
                <a:solidFill>
                  <a:srgbClr val="002060"/>
                </a:solidFill>
                <a:latin typeface="Gabriola" panose="04040605051002020D02" pitchFamily="82" charset="0"/>
              </a:rPr>
              <a:t>и</a:t>
            </a:r>
            <a:r>
              <a:rPr lang="ru-RU" sz="2400" dirty="0">
                <a:solidFill>
                  <a:srgbClr val="FF0000"/>
                </a:solidFill>
                <a:latin typeface="Gabriola" panose="04040605051002020D02" pitchFamily="82" charset="0"/>
              </a:rPr>
              <a:t>,</a:t>
            </a:r>
            <a:r>
              <a:rPr lang="ru-RU" sz="2400" dirty="0">
                <a:solidFill>
                  <a:srgbClr val="002060"/>
                </a:solidFill>
                <a:latin typeface="Gabriola" panose="04040605051002020D02" pitchFamily="82" charset="0"/>
              </a:rPr>
              <a:t> переходя границу Руси</a:t>
            </a:r>
            <a:r>
              <a:rPr lang="ru-RU" sz="2400" dirty="0">
                <a:solidFill>
                  <a:srgbClr val="FF0000"/>
                </a:solidFill>
                <a:latin typeface="Gabriola" panose="04040605051002020D02" pitchFamily="82" charset="0"/>
              </a:rPr>
              <a:t>,</a:t>
            </a:r>
            <a:r>
              <a:rPr lang="ru-RU" sz="2400" dirty="0">
                <a:solidFill>
                  <a:srgbClr val="002060"/>
                </a:solidFill>
                <a:latin typeface="Gabriola" panose="04040605051002020D02" pitchFamily="82" charset="0"/>
              </a:rPr>
              <a:t> они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прощаются </a:t>
            </a:r>
            <a:r>
              <a:rPr lang="ru-RU" sz="2400" dirty="0">
                <a:solidFill>
                  <a:srgbClr val="002060"/>
                </a:solidFill>
                <a:latin typeface="Gabriola" panose="04040605051002020D02" pitchFamily="82" charset="0"/>
              </a:rPr>
              <a:t>не с Новгород-Северским княжеством, а с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70C0"/>
                </a:solidFill>
                <a:latin typeface="Gabriola" panose="04040605051002020D02" pitchFamily="82" charset="0"/>
              </a:rPr>
              <a:t>Русской землёй </a:t>
            </a:r>
            <a:r>
              <a:rPr lang="ru-RU" sz="2400" dirty="0">
                <a:solidFill>
                  <a:srgbClr val="002060"/>
                </a:solidFill>
                <a:latin typeface="Gabriola" panose="04040605051002020D02" pitchFamily="82" charset="0"/>
              </a:rPr>
              <a:t>в целом.</a:t>
            </a:r>
          </a:p>
        </p:txBody>
      </p:sp>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0662" y="43919"/>
            <a:ext cx="2682552" cy="17892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825" y="1885298"/>
            <a:ext cx="8766671" cy="48874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06377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07504" y="7665"/>
            <a:ext cx="9036496" cy="4105250"/>
          </a:xfrm>
          <a:effectLst/>
        </p:spPr>
        <p:txBody>
          <a:bodyPr>
            <a:normAutofit fontScale="90000"/>
          </a:bodyPr>
          <a:lstStyle/>
          <a:p>
            <a:pPr>
              <a:buClr>
                <a:srgbClr val="C00000"/>
              </a:buClr>
            </a:pPr>
            <a:r>
              <a:rPr lang="ru-RU" sz="3100" dirty="0">
                <a:solidFill>
                  <a:srgbClr val="FF0000"/>
                </a:solidFill>
                <a:latin typeface="Gabriola" panose="04040605051002020D02" pitchFamily="82" charset="0"/>
              </a:rPr>
              <a:t>Русская земля </a:t>
            </a:r>
            <a:r>
              <a:rPr lang="ru-RU" sz="3100" dirty="0">
                <a:solidFill>
                  <a:srgbClr val="00B050"/>
                </a:solidFill>
                <a:latin typeface="Gabriola" panose="04040605051002020D02" pitchFamily="82" charset="0"/>
              </a:rPr>
              <a:t>для </a:t>
            </a:r>
            <a:r>
              <a:rPr lang="ru-RU" sz="3100" dirty="0" smtClean="0">
                <a:solidFill>
                  <a:srgbClr val="00B050"/>
                </a:solidFill>
                <a:latin typeface="Gabriola" panose="04040605051002020D02" pitchFamily="82" charset="0"/>
              </a:rPr>
              <a:t>автора </a:t>
            </a:r>
            <a:r>
              <a:rPr lang="ru-RU" sz="3100" dirty="0">
                <a:solidFill>
                  <a:srgbClr val="FF0000"/>
                </a:solidFill>
                <a:latin typeface="Gabriola" panose="04040605051002020D02" pitchFamily="82" charset="0"/>
              </a:rPr>
              <a:t>«Слова</a:t>
            </a:r>
            <a:r>
              <a:rPr lang="ru-RU" sz="3100" dirty="0" smtClean="0">
                <a:solidFill>
                  <a:srgbClr val="FF0000"/>
                </a:solidFill>
                <a:latin typeface="Gabriola" panose="04040605051002020D02" pitchFamily="82" charset="0"/>
              </a:rPr>
              <a:t>…» -</a:t>
            </a:r>
            <a:r>
              <a:rPr lang="ru-RU" sz="3100" dirty="0" smtClean="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это </a:t>
            </a:r>
            <a:r>
              <a:rPr lang="ru-RU" sz="2800" dirty="0">
                <a:solidFill>
                  <a:srgbClr val="002060"/>
                </a:solidFill>
                <a:latin typeface="Gabriola" panose="04040605051002020D02" pitchFamily="82" charset="0"/>
              </a:rPr>
              <a:t>прежде всего русский </a:t>
            </a:r>
            <a:r>
              <a:rPr lang="ru-RU" sz="2800" dirty="0" smtClean="0">
                <a:solidFill>
                  <a:srgbClr val="0070C0"/>
                </a:solidFill>
                <a:latin typeface="Gabriola" panose="04040605051002020D02" pitchFamily="82" charset="0"/>
              </a:rPr>
              <a:t>народ</a:t>
            </a:r>
            <a:r>
              <a:rPr lang="ru-RU" sz="2800" dirty="0" smtClean="0">
                <a:solidFill>
                  <a:srgbClr val="002060"/>
                </a:solidFill>
                <a:latin typeface="Gabriola" panose="04040605051002020D02" pitchFamily="82" charset="0"/>
              </a:rPr>
              <a:t>.</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Автор говорит о мирном </a:t>
            </a:r>
            <a:r>
              <a:rPr lang="ru-RU" sz="2800" dirty="0">
                <a:solidFill>
                  <a:srgbClr val="00B050"/>
                </a:solidFill>
                <a:latin typeface="Gabriola" panose="04040605051002020D02" pitchFamily="82" charset="0"/>
              </a:rPr>
              <a:t>труде</a:t>
            </a:r>
            <a:r>
              <a:rPr lang="ru-RU" sz="2800" dirty="0">
                <a:solidFill>
                  <a:srgbClr val="002060"/>
                </a:solidFill>
                <a:latin typeface="Gabriola" panose="04040605051002020D02" pitchFamily="82" charset="0"/>
              </a:rPr>
              <a:t> русских «</a:t>
            </a:r>
            <a:r>
              <a:rPr lang="ru-RU" sz="2800" dirty="0" err="1" smtClean="0">
                <a:solidFill>
                  <a:srgbClr val="002060"/>
                </a:solidFill>
                <a:latin typeface="Gabriola" panose="04040605051002020D02" pitchFamily="82" charset="0"/>
              </a:rPr>
              <a:t>ра</a:t>
            </a:r>
            <a:r>
              <a:rPr lang="ru-RU" sz="2800" dirty="0" err="1" smtClean="0">
                <a:solidFill>
                  <a:srgbClr val="002060"/>
                </a:solidFill>
                <a:latin typeface="Times New Roman" panose="02020603050405020304" pitchFamily="18" charset="0"/>
                <a:cs typeface="Times New Roman" panose="02020603050405020304" pitchFamily="18" charset="0"/>
              </a:rPr>
              <a:t>ˊ</a:t>
            </a:r>
            <a:r>
              <a:rPr lang="ru-RU" sz="2800" dirty="0" err="1" smtClean="0">
                <a:solidFill>
                  <a:srgbClr val="002060"/>
                </a:solidFill>
                <a:latin typeface="Gabriola" panose="04040605051002020D02" pitchFamily="82" charset="0"/>
              </a:rPr>
              <a:t>таев</a:t>
            </a:r>
            <a:r>
              <a:rPr lang="ru-RU" sz="2800" dirty="0">
                <a:solidFill>
                  <a:srgbClr val="002060"/>
                </a:solidFill>
                <a:latin typeface="Gabriola" panose="04040605051002020D02" pitchFamily="82" charset="0"/>
              </a:rPr>
              <a:t>» (пахарей), нарушенном усобицами князей;</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о </a:t>
            </a:r>
            <a:r>
              <a:rPr lang="ru-RU" sz="2800" dirty="0" smtClean="0">
                <a:solidFill>
                  <a:srgbClr val="FF0000"/>
                </a:solidFill>
                <a:latin typeface="Gabriola" panose="04040605051002020D02" pitchFamily="82" charset="0"/>
              </a:rPr>
              <a:t>жёнах</a:t>
            </a:r>
            <a:r>
              <a:rPr lang="ru-RU" sz="28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русских воинов,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оплакивающих </a:t>
            </a:r>
            <a:r>
              <a:rPr lang="ru-RU" sz="2800" dirty="0">
                <a:solidFill>
                  <a:srgbClr val="002060"/>
                </a:solidFill>
                <a:latin typeface="Gabriola" panose="04040605051002020D02" pitchFamily="82" charset="0"/>
              </a:rPr>
              <a:t>своих мужей;</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о </a:t>
            </a:r>
            <a:r>
              <a:rPr lang="ru-RU" sz="2800" dirty="0">
                <a:solidFill>
                  <a:schemeClr val="tx1"/>
                </a:solidFill>
                <a:latin typeface="Gabriola" panose="04040605051002020D02" pitchFamily="82" charset="0"/>
              </a:rPr>
              <a:t>горе</a:t>
            </a:r>
            <a:r>
              <a:rPr lang="ru-RU" sz="2800" dirty="0">
                <a:solidFill>
                  <a:srgbClr val="002060"/>
                </a:solidFill>
                <a:latin typeface="Gabriola" panose="04040605051002020D02" pitchFamily="82" charset="0"/>
              </a:rPr>
              <a:t> всего русского народа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после </a:t>
            </a:r>
            <a:r>
              <a:rPr lang="ru-RU" sz="2800" dirty="0">
                <a:solidFill>
                  <a:srgbClr val="002060"/>
                </a:solidFill>
                <a:latin typeface="Gabriola" panose="04040605051002020D02" pitchFamily="82" charset="0"/>
              </a:rPr>
              <a:t>поражения </a:t>
            </a:r>
            <a:r>
              <a:rPr lang="ru-RU" sz="2800" dirty="0" smtClean="0">
                <a:solidFill>
                  <a:srgbClr val="002060"/>
                </a:solidFill>
                <a:latin typeface="Gabriola" panose="04040605051002020D02" pitchFamily="82" charset="0"/>
              </a:rPr>
              <a:t>Игоря,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о </a:t>
            </a:r>
            <a:r>
              <a:rPr lang="ru-RU" sz="2800" dirty="0" smtClean="0">
                <a:solidFill>
                  <a:srgbClr val="FFC000"/>
                </a:solidFill>
                <a:latin typeface="Gabriola" panose="04040605051002020D02" pitchFamily="82" charset="0"/>
              </a:rPr>
              <a:t>радости</a:t>
            </a:r>
            <a:r>
              <a:rPr lang="ru-RU" sz="28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всех жителей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городов и сёл </a:t>
            </a:r>
            <a:r>
              <a:rPr lang="ru-RU" sz="2800" dirty="0">
                <a:solidFill>
                  <a:srgbClr val="002060"/>
                </a:solidFill>
                <a:latin typeface="Gabriola" panose="04040605051002020D02" pitchFamily="82" charset="0"/>
              </a:rPr>
              <a:t>при его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возвращении</a:t>
            </a:r>
            <a:r>
              <a:rPr lang="ru-RU" sz="2800" dirty="0">
                <a:solidFill>
                  <a:srgbClr val="002060"/>
                </a:solidFill>
                <a:latin typeface="Gabriola" panose="04040605051002020D02" pitchFamily="82" charset="0"/>
              </a:rPr>
              <a:t>.</a:t>
            </a:r>
            <a:br>
              <a:rPr lang="ru-RU" sz="2800" dirty="0">
                <a:solidFill>
                  <a:srgbClr val="002060"/>
                </a:solidFill>
                <a:latin typeface="Gabriola" panose="04040605051002020D02" pitchFamily="82" charset="0"/>
              </a:rPr>
            </a:br>
            <a:endParaRPr lang="ru-RU" sz="2800" dirty="0">
              <a:solidFill>
                <a:srgbClr val="002060"/>
              </a:solidFill>
              <a:latin typeface="Gabriola" panose="04040605051002020D02" pitchFamily="82" charset="0"/>
            </a:endParaRPr>
          </a:p>
        </p:txBody>
      </p:sp>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221087"/>
            <a:ext cx="4609878" cy="25930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4210190"/>
            <a:ext cx="4188668" cy="260395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3650" y="1052736"/>
            <a:ext cx="5855051" cy="306017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73471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45841" y="1772816"/>
            <a:ext cx="5263829" cy="50611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Заголовок 1"/>
          <p:cNvSpPr>
            <a:spLocks noGrp="1"/>
          </p:cNvSpPr>
          <p:nvPr>
            <p:ph type="title"/>
          </p:nvPr>
        </p:nvSpPr>
        <p:spPr>
          <a:xfrm>
            <a:off x="251520" y="-99392"/>
            <a:ext cx="3594321" cy="792088"/>
          </a:xfrm>
          <a:effectLst/>
        </p:spPr>
        <p:txBody>
          <a:bodyPr>
            <a:normAutofit fontScale="90000"/>
          </a:bodyPr>
          <a:lstStyle/>
          <a:p>
            <a:pPr>
              <a:buClr>
                <a:srgbClr val="C00000"/>
              </a:buClr>
            </a:pPr>
            <a:r>
              <a:rPr lang="ru-RU" sz="2800" dirty="0" smtClean="0">
                <a:solidFill>
                  <a:srgbClr val="FF0000"/>
                </a:solidFill>
                <a:latin typeface="Gabriola" panose="04040605051002020D02" pitchFamily="82" charset="0"/>
              </a:rPr>
              <a:t>Русская земля -</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главный герой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«Слова…»</a:t>
            </a:r>
            <a:endParaRPr lang="ru-RU" sz="2800" dirty="0">
              <a:solidFill>
                <a:srgbClr val="002060"/>
              </a:solidFill>
            </a:endParaRPr>
          </a:p>
        </p:txBody>
      </p:sp>
      <p:graphicFrame>
        <p:nvGraphicFramePr>
          <p:cNvPr id="4" name="Таблица 3"/>
          <p:cNvGraphicFramePr>
            <a:graphicFrameLocks noGrp="1"/>
          </p:cNvGraphicFramePr>
          <p:nvPr>
            <p:extLst>
              <p:ext uri="{D42A27DB-BD31-4B8C-83A1-F6EECF244321}">
                <p14:modId xmlns:p14="http://schemas.microsoft.com/office/powerpoint/2010/main" val="3787192138"/>
              </p:ext>
            </p:extLst>
          </p:nvPr>
        </p:nvGraphicFramePr>
        <p:xfrm>
          <a:off x="190972" y="836712"/>
          <a:ext cx="3600400" cy="3195805"/>
        </p:xfrm>
        <a:graphic>
          <a:graphicData uri="http://schemas.openxmlformats.org/drawingml/2006/table">
            <a:tbl>
              <a:tblPr/>
              <a:tblGrid>
                <a:gridCol w="1775963">
                  <a:extLst>
                    <a:ext uri="{9D8B030D-6E8A-4147-A177-3AD203B41FA5}">
                      <a16:colId xmlns:a16="http://schemas.microsoft.com/office/drawing/2014/main" val="20000"/>
                    </a:ext>
                  </a:extLst>
                </a:gridCol>
                <a:gridCol w="1824437">
                  <a:extLst>
                    <a:ext uri="{9D8B030D-6E8A-4147-A177-3AD203B41FA5}">
                      <a16:colId xmlns:a16="http://schemas.microsoft.com/office/drawing/2014/main" val="20001"/>
                    </a:ext>
                  </a:extLst>
                </a:gridCol>
              </a:tblGrid>
              <a:tr h="490707">
                <a:tc>
                  <a:txBody>
                    <a:bodyPr/>
                    <a:lstStyle/>
                    <a:p>
                      <a:pPr algn="r"/>
                      <a:r>
                        <a:rPr lang="ru-RU" sz="2800" dirty="0" smtClean="0">
                          <a:solidFill>
                            <a:srgbClr val="00B050"/>
                          </a:solidFill>
                          <a:latin typeface="Gabriola" panose="04040605051002020D02" pitchFamily="82" charset="0"/>
                        </a:rPr>
                        <a:t>Города</a:t>
                      </a:r>
                      <a:endParaRPr lang="ru-RU" sz="2800" dirty="0">
                        <a:solidFill>
                          <a:srgbClr val="00B050"/>
                        </a:solidFill>
                        <a:latin typeface="Gabriola" panose="04040605051002020D02" pitchFamily="82" charset="0"/>
                      </a:endParaRPr>
                    </a:p>
                  </a:txBody>
                  <a:tcPr>
                    <a:lnL w="12700" cmpd="sng">
                      <a:solidFill>
                        <a:srgbClr val="0070C0"/>
                      </a:solidFill>
                      <a:prstDash val="solid"/>
                    </a:lnL>
                    <a:lnR w="12700" cap="flat" cmpd="sng" algn="ctr">
                      <a:solidFill>
                        <a:srgbClr val="0070C0"/>
                      </a:solidFill>
                      <a:prstDash val="solid"/>
                      <a:round/>
                      <a:headEnd type="none" w="med" len="med"/>
                      <a:tailEnd type="none" w="med" len="med"/>
                    </a:lnR>
                    <a:lnT w="12700" cmpd="sng">
                      <a:solidFill>
                        <a:srgbClr val="0070C0"/>
                      </a:solidFill>
                      <a:prstDash val="solid"/>
                    </a:lnT>
                    <a:lnB w="19050" cap="flat" cmpd="sng" algn="ctr">
                      <a:solidFill>
                        <a:srgbClr val="0070C0"/>
                      </a:solidFill>
                      <a:prstDash val="solid"/>
                      <a:round/>
                      <a:headEnd type="none" w="med" len="med"/>
                      <a:tailEnd type="none" w="med" len="med"/>
                    </a:lnB>
                  </a:tcPr>
                </a:tc>
                <a:tc>
                  <a:txBody>
                    <a:bodyPr/>
                    <a:lstStyle/>
                    <a:p>
                      <a:pPr algn="r"/>
                      <a:r>
                        <a:rPr lang="ru-RU" sz="2800" kern="1200" dirty="0" smtClean="0">
                          <a:solidFill>
                            <a:srgbClr val="0070C0"/>
                          </a:solidFill>
                          <a:latin typeface="Gabriola" panose="04040605051002020D02" pitchFamily="82" charset="0"/>
                          <a:ea typeface="+mn-ea"/>
                          <a:cs typeface="+mn-cs"/>
                        </a:rPr>
                        <a:t>Реки</a:t>
                      </a:r>
                      <a:endParaRPr lang="ru-RU" sz="2800" kern="1200" dirty="0">
                        <a:solidFill>
                          <a:srgbClr val="0070C0"/>
                        </a:solidFill>
                        <a:latin typeface="Gabriola" panose="04040605051002020D02" pitchFamily="82" charset="0"/>
                        <a:ea typeface="+mn-ea"/>
                        <a:cs typeface="+mn-cs"/>
                      </a:endParaRPr>
                    </a:p>
                  </a:txBody>
                  <a:tcPr>
                    <a:lnL w="12700" cap="flat" cmpd="sng" algn="ctr">
                      <a:solidFill>
                        <a:srgbClr val="0070C0"/>
                      </a:solidFill>
                      <a:prstDash val="solid"/>
                      <a:round/>
                      <a:headEnd type="none" w="med" len="med"/>
                      <a:tailEnd type="none" w="med" len="med"/>
                    </a:lnL>
                    <a:lnR w="12700" cmpd="sng">
                      <a:solidFill>
                        <a:srgbClr val="0070C0"/>
                      </a:solidFill>
                      <a:prstDash val="solid"/>
                    </a:lnR>
                    <a:lnT w="12700" cap="flat" cmpd="sng" algn="ctr">
                      <a:solidFill>
                        <a:srgbClr val="0070C0"/>
                      </a:solidFill>
                      <a:prstDash val="solid"/>
                      <a:round/>
                      <a:headEnd type="none" w="med" len="med"/>
                      <a:tailEnd type="none" w="med" len="med"/>
                    </a:lnT>
                    <a:lnB w="19050" cap="flat" cmpd="sng" algn="ctr">
                      <a:solidFill>
                        <a:srgbClr val="0070C0"/>
                      </a:solidFill>
                      <a:prstDash val="solid"/>
                      <a:round/>
                      <a:headEnd type="none" w="med" len="med"/>
                      <a:tailEnd type="none" w="med" len="med"/>
                    </a:lnB>
                  </a:tcPr>
                </a:tc>
                <a:extLst>
                  <a:ext uri="{0D108BD9-81ED-4DB2-BD59-A6C34878D82A}">
                    <a16:rowId xmlns:a16="http://schemas.microsoft.com/office/drawing/2014/main" val="10000"/>
                  </a:ext>
                </a:extLst>
              </a:tr>
              <a:tr h="2677645">
                <a:tc>
                  <a:txBody>
                    <a:bodyPr/>
                    <a:lstStyle/>
                    <a:p>
                      <a:r>
                        <a:rPr lang="ru-RU" sz="2000" dirty="0" smtClean="0">
                          <a:latin typeface="Gabriola" panose="04040605051002020D02" pitchFamily="82" charset="0"/>
                        </a:rPr>
                        <a:t>Киев</a:t>
                      </a:r>
                    </a:p>
                    <a:p>
                      <a:r>
                        <a:rPr lang="ru-RU" sz="2000" dirty="0" err="1" smtClean="0">
                          <a:latin typeface="Gabriola" panose="04040605051002020D02" pitchFamily="82" charset="0"/>
                        </a:rPr>
                        <a:t>Корсунь</a:t>
                      </a:r>
                      <a:endParaRPr lang="ru-RU" sz="2000" dirty="0" smtClean="0">
                        <a:latin typeface="Gabriola" panose="04040605051002020D02" pitchFamily="82" charset="0"/>
                      </a:endParaRPr>
                    </a:p>
                    <a:p>
                      <a:r>
                        <a:rPr lang="ru-RU" sz="2000" dirty="0" err="1" smtClean="0">
                          <a:latin typeface="Gabriola" panose="04040605051002020D02" pitchFamily="82" charset="0"/>
                        </a:rPr>
                        <a:t>Тмуторокань</a:t>
                      </a:r>
                      <a:endParaRPr lang="ru-RU" sz="2000" dirty="0" smtClean="0">
                        <a:latin typeface="Gabriola" panose="04040605051002020D02" pitchFamily="82" charset="0"/>
                      </a:endParaRPr>
                    </a:p>
                    <a:p>
                      <a:r>
                        <a:rPr lang="ru-RU" sz="2000" dirty="0" smtClean="0">
                          <a:latin typeface="Gabriola" panose="04040605051002020D02" pitchFamily="82" charset="0"/>
                        </a:rPr>
                        <a:t>Полоцк</a:t>
                      </a:r>
                    </a:p>
                    <a:p>
                      <a:r>
                        <a:rPr lang="ru-RU" sz="2000" dirty="0" smtClean="0">
                          <a:latin typeface="Gabriola" panose="04040605051002020D02" pitchFamily="82" charset="0"/>
                        </a:rPr>
                        <a:t>Чернигов</a:t>
                      </a:r>
                    </a:p>
                    <a:p>
                      <a:r>
                        <a:rPr lang="ru-RU" sz="2000" dirty="0" smtClean="0">
                          <a:latin typeface="Gabriola" panose="04040605051002020D02" pitchFamily="82" charset="0"/>
                        </a:rPr>
                        <a:t>Курск</a:t>
                      </a:r>
                    </a:p>
                    <a:p>
                      <a:r>
                        <a:rPr lang="ru-RU" sz="2000" dirty="0" smtClean="0">
                          <a:latin typeface="Gabriola" panose="04040605051002020D02" pitchFamily="82" charset="0"/>
                        </a:rPr>
                        <a:t>Новгород </a:t>
                      </a:r>
                    </a:p>
                    <a:p>
                      <a:r>
                        <a:rPr lang="ru-RU" sz="2000" dirty="0" smtClean="0">
                          <a:latin typeface="Gabriola" panose="04040605051002020D02" pitchFamily="82" charset="0"/>
                        </a:rPr>
                        <a:t>Путивль и </a:t>
                      </a:r>
                      <a:r>
                        <a:rPr lang="ru-RU" sz="2000" dirty="0" smtClean="0">
                          <a:solidFill>
                            <a:srgbClr val="FF0000"/>
                          </a:solidFill>
                          <a:latin typeface="Gabriola" panose="04040605051002020D02" pitchFamily="82" charset="0"/>
                        </a:rPr>
                        <a:t>т.д.</a:t>
                      </a:r>
                      <a:endParaRPr lang="ru-RU" sz="2000" dirty="0">
                        <a:solidFill>
                          <a:srgbClr val="FF0000"/>
                        </a:solidFill>
                        <a:latin typeface="Gabriola" panose="04040605051002020D02" pitchFamily="82" charset="0"/>
                      </a:endParaRPr>
                    </a:p>
                  </a:txBody>
                  <a:tcPr>
                    <a:lnL w="12700" cap="flat" cmpd="sng" algn="ctr">
                      <a:solidFill>
                        <a:srgbClr val="0070C0"/>
                      </a:solidFill>
                      <a:prstDash val="solid"/>
                      <a:round/>
                      <a:headEnd type="none" w="med" len="med"/>
                      <a:tailEnd type="none" w="med" len="med"/>
                    </a:lnL>
                    <a:lnR w="12700" cap="flat" cmpd="sng" algn="ctr">
                      <a:solidFill>
                        <a:srgbClr val="0070C0"/>
                      </a:solid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solidFill>
                        <a:srgbClr val="0070C0"/>
                      </a:solidFill>
                      <a:prstDash val="solid"/>
                      <a:round/>
                      <a:headEnd type="none" w="med" len="med"/>
                      <a:tailEnd type="none" w="med" len="med"/>
                    </a:lnB>
                  </a:tcPr>
                </a:tc>
                <a:tc>
                  <a:txBody>
                    <a:bodyPr/>
                    <a:lstStyle/>
                    <a:p>
                      <a:r>
                        <a:rPr lang="ru-RU" sz="2000" dirty="0" smtClean="0">
                          <a:latin typeface="Gabriola" panose="04040605051002020D02" pitchFamily="82" charset="0"/>
                        </a:rPr>
                        <a:t>Дон</a:t>
                      </a:r>
                    </a:p>
                    <a:p>
                      <a:r>
                        <a:rPr lang="ru-RU" sz="2000" dirty="0" smtClean="0">
                          <a:latin typeface="Gabriola" panose="04040605051002020D02" pitchFamily="82" charset="0"/>
                        </a:rPr>
                        <a:t>Волга</a:t>
                      </a:r>
                    </a:p>
                    <a:p>
                      <a:r>
                        <a:rPr lang="ru-RU" sz="2000" dirty="0" smtClean="0">
                          <a:latin typeface="Gabriola" panose="04040605051002020D02" pitchFamily="82" charset="0"/>
                        </a:rPr>
                        <a:t>Днепр</a:t>
                      </a:r>
                    </a:p>
                    <a:p>
                      <a:r>
                        <a:rPr lang="ru-RU" sz="2000" dirty="0" smtClean="0">
                          <a:latin typeface="Gabriola" panose="04040605051002020D02" pitchFamily="82" charset="0"/>
                        </a:rPr>
                        <a:t>Донец</a:t>
                      </a:r>
                    </a:p>
                    <a:p>
                      <a:r>
                        <a:rPr lang="ru-RU" sz="2000" dirty="0" smtClean="0">
                          <a:latin typeface="Gabriola" panose="04040605051002020D02" pitchFamily="82" charset="0"/>
                        </a:rPr>
                        <a:t>Дунай</a:t>
                      </a:r>
                    </a:p>
                    <a:p>
                      <a:r>
                        <a:rPr lang="ru-RU" sz="2000" dirty="0" smtClean="0">
                          <a:latin typeface="Gabriola" panose="04040605051002020D02" pitchFamily="82" charset="0"/>
                        </a:rPr>
                        <a:t>Западная Двина</a:t>
                      </a:r>
                    </a:p>
                    <a:p>
                      <a:r>
                        <a:rPr lang="ru-RU" sz="2000" dirty="0" err="1" smtClean="0">
                          <a:latin typeface="Gabriola" panose="04040605051002020D02" pitchFamily="82" charset="0"/>
                        </a:rPr>
                        <a:t>Рось</a:t>
                      </a:r>
                      <a:r>
                        <a:rPr lang="ru-RU" sz="2000" dirty="0" smtClean="0">
                          <a:latin typeface="Gabriola" panose="04040605051002020D02" pitchFamily="82" charset="0"/>
                        </a:rPr>
                        <a:t> и </a:t>
                      </a:r>
                    </a:p>
                    <a:p>
                      <a:r>
                        <a:rPr lang="ru-RU" sz="2000" dirty="0" smtClean="0">
                          <a:solidFill>
                            <a:srgbClr val="FF0000"/>
                          </a:solidFill>
                          <a:latin typeface="Gabriola" panose="04040605051002020D02" pitchFamily="82" charset="0"/>
                        </a:rPr>
                        <a:t>т.д.</a:t>
                      </a:r>
                    </a:p>
                  </a:txBody>
                  <a:tcPr>
                    <a:lnL w="12700" cap="flat" cmpd="sng" algn="ctr">
                      <a:solidFill>
                        <a:srgbClr val="0070C0"/>
                      </a:solidFill>
                      <a:prstDash val="solid"/>
                      <a:round/>
                      <a:headEnd type="none" w="med" len="med"/>
                      <a:tailEnd type="none" w="med" len="med"/>
                    </a:lnL>
                    <a:lnR w="12700" cap="flat" cmpd="sng" algn="ctr">
                      <a:solidFill>
                        <a:srgbClr val="0070C0"/>
                      </a:solidFill>
                      <a:prstDash val="solid"/>
                      <a:round/>
                      <a:headEnd type="none" w="med" len="med"/>
                      <a:tailEnd type="none" w="med" len="med"/>
                    </a:lnR>
                    <a:lnT w="19050" cap="flat" cmpd="sng" algn="ctr">
                      <a:solidFill>
                        <a:srgbClr val="0070C0"/>
                      </a:solidFill>
                      <a:prstDash val="solid"/>
                      <a:round/>
                      <a:headEnd type="none" w="med" len="med"/>
                      <a:tailEnd type="none" w="med" len="med"/>
                    </a:lnT>
                    <a:lnB w="19050" cap="flat" cmpd="sng" algn="ctr">
                      <a:solidFill>
                        <a:srgbClr val="0070C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pic>
        <p:nvPicPr>
          <p:cNvPr id="1126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4185405"/>
            <a:ext cx="3672408" cy="261576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44209" y="43018"/>
            <a:ext cx="2652464" cy="16577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5841" y="43019"/>
            <a:ext cx="2526156" cy="16577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48921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1549127"/>
          </a:xfrm>
          <a:effectLst/>
        </p:spPr>
        <p:txBody>
          <a:bodyPr>
            <a:normAutofit fontScale="90000"/>
          </a:bodyPr>
          <a:lstStyle/>
          <a:p>
            <a:pPr algn="ctr">
              <a:buClr>
                <a:srgbClr val="C00000"/>
              </a:buClr>
            </a:pPr>
            <a:r>
              <a:rPr lang="ru-RU" sz="2400" dirty="0">
                <a:solidFill>
                  <a:srgbClr val="FF0000"/>
                </a:solidFill>
                <a:latin typeface="Gabriola" panose="04040605051002020D02" pitchFamily="82" charset="0"/>
              </a:rPr>
              <a:t>Особенности описания Русской </a:t>
            </a:r>
            <a:r>
              <a:rPr lang="ru-RU" sz="2400" dirty="0" smtClean="0">
                <a:solidFill>
                  <a:srgbClr val="FF0000"/>
                </a:solidFill>
                <a:latin typeface="Gabriola" panose="04040605051002020D02" pitchFamily="82" charset="0"/>
              </a:rPr>
              <a:t>земли.</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B050"/>
                </a:solidFill>
                <a:latin typeface="Gabriola" panose="04040605051002020D02" pitchFamily="82" charset="0"/>
              </a:rPr>
              <a:t>Образ Родины, </a:t>
            </a:r>
            <a:r>
              <a:rPr lang="ru-RU" sz="2400" dirty="0">
                <a:solidFill>
                  <a:srgbClr val="7030A0"/>
                </a:solidFill>
                <a:latin typeface="Gabriola" panose="04040605051002020D02" pitchFamily="82" charset="0"/>
              </a:rPr>
              <a:t>полной городов</a:t>
            </a:r>
            <a:r>
              <a:rPr lang="ru-RU" sz="2400" dirty="0">
                <a:solidFill>
                  <a:srgbClr val="00B050"/>
                </a:solidFill>
                <a:latin typeface="Gabriola" panose="04040605051002020D02" pitchFamily="82" charset="0"/>
              </a:rPr>
              <a:t>, </a:t>
            </a:r>
            <a:r>
              <a:rPr lang="ru-RU" sz="2400" dirty="0">
                <a:solidFill>
                  <a:srgbClr val="0070C0"/>
                </a:solidFill>
                <a:latin typeface="Gabriola" panose="04040605051002020D02" pitchFamily="82" charset="0"/>
              </a:rPr>
              <a:t>рек и</a:t>
            </a:r>
            <a:r>
              <a:rPr lang="ru-RU" sz="2400" dirty="0">
                <a:solidFill>
                  <a:srgbClr val="00B050"/>
                </a:solidFill>
                <a:latin typeface="Gabriola" panose="04040605051002020D02" pitchFamily="82" charset="0"/>
              </a:rPr>
              <a:t> многочисленных обитателей,</a:t>
            </a:r>
            <a:r>
              <a:rPr lang="ru-RU" sz="2400" dirty="0">
                <a:solidFill>
                  <a:srgbClr val="002060"/>
                </a:solidFill>
                <a:latin typeface="Gabriola" panose="04040605051002020D02" pitchFamily="82" charset="0"/>
              </a:rPr>
              <a:t> противопоставлен образу </a:t>
            </a:r>
            <a:r>
              <a:rPr lang="ru-RU" sz="2400" dirty="0">
                <a:solidFill>
                  <a:schemeClr val="tx1"/>
                </a:solidFill>
                <a:latin typeface="Gabriola" panose="04040605051002020D02" pitchFamily="82" charset="0"/>
              </a:rPr>
              <a:t>пустынной половецкой степи – «стране незнаемой», её оврагам (яругам), холмам, болотам и «</a:t>
            </a:r>
            <a:r>
              <a:rPr lang="ru-RU" sz="2400" dirty="0" err="1">
                <a:solidFill>
                  <a:schemeClr val="tx1"/>
                </a:solidFill>
                <a:latin typeface="Gabriola" panose="04040605051002020D02" pitchFamily="82" charset="0"/>
              </a:rPr>
              <a:t>грязивым</a:t>
            </a:r>
            <a:r>
              <a:rPr lang="ru-RU" sz="2400" dirty="0">
                <a:solidFill>
                  <a:schemeClr val="tx1"/>
                </a:solidFill>
                <a:latin typeface="Gabriola" panose="04040605051002020D02" pitchFamily="82" charset="0"/>
              </a:rPr>
              <a:t>» местам.</a:t>
            </a:r>
          </a:p>
        </p:txBody>
      </p:sp>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221090"/>
            <a:ext cx="4172334" cy="259561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917" y="1410796"/>
            <a:ext cx="4172334" cy="27382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1600" y="4221089"/>
            <a:ext cx="4256800" cy="25956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01600" y="1412777"/>
            <a:ext cx="4241991" cy="27363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91837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3709367"/>
          </a:xfrm>
          <a:effectLst/>
        </p:spPr>
        <p:txBody>
          <a:bodyPr>
            <a:normAutofit fontScale="90000"/>
          </a:bodyPr>
          <a:lstStyle/>
          <a:p>
            <a:pPr algn="ctr">
              <a:buClr>
                <a:srgbClr val="C00000"/>
              </a:buClr>
            </a:pPr>
            <a:r>
              <a:rPr lang="ru-RU" sz="3200" dirty="0">
                <a:solidFill>
                  <a:srgbClr val="FF0000"/>
                </a:solidFill>
                <a:latin typeface="Gabriola" panose="04040605051002020D02" pitchFamily="82" charset="0"/>
              </a:rPr>
              <a:t>Пейзаж «Слова</a:t>
            </a:r>
            <a:r>
              <a:rPr lang="ru-RU" sz="3200" dirty="0" smtClean="0">
                <a:solidFill>
                  <a:srgbClr val="FF0000"/>
                </a:solidFill>
                <a:latin typeface="Gabriola" panose="04040605051002020D02" pitchFamily="82" charset="0"/>
              </a:rPr>
              <a:t>…»</a:t>
            </a:r>
            <a:r>
              <a:rPr lang="ru-RU" sz="3200" dirty="0">
                <a:solidFill>
                  <a:srgbClr val="002060"/>
                </a:solidFill>
                <a:latin typeface="Gabriola" panose="04040605051002020D02" pitchFamily="82" charset="0"/>
              </a:rPr>
              <a:t> </a:t>
            </a:r>
            <a:r>
              <a:rPr lang="ru-RU" sz="3200" dirty="0" smtClean="0">
                <a:solidFill>
                  <a:srgbClr val="002060"/>
                </a:solidFill>
                <a:latin typeface="Gabriola" panose="04040605051002020D02" pitchFamily="82" charset="0"/>
              </a:rPr>
              <a:t>отличается </a:t>
            </a:r>
            <a:r>
              <a:rPr lang="ru-RU" sz="3200" dirty="0" smtClean="0">
                <a:solidFill>
                  <a:srgbClr val="0070C0"/>
                </a:solidFill>
                <a:latin typeface="Gabriola" panose="04040605051002020D02" pitchFamily="82" charset="0"/>
              </a:rPr>
              <a:t>грандиозностью</a:t>
            </a:r>
            <a:r>
              <a:rPr lang="ru-RU" sz="3200" dirty="0" smtClean="0">
                <a:solidFill>
                  <a:srgbClr val="002060"/>
                </a:solidFill>
                <a:latin typeface="Gabriola" panose="04040605051002020D02" pitchFamily="82" charset="0"/>
              </a:rPr>
              <a:t>.</a:t>
            </a:r>
            <a:r>
              <a:rPr lang="ru-RU" sz="3200" dirty="0">
                <a:solidFill>
                  <a:srgbClr val="002060"/>
                </a:solidFill>
                <a:latin typeface="Gabriola" panose="04040605051002020D02" pitchFamily="82" charset="0"/>
              </a:rPr>
              <a:t/>
            </a:r>
            <a:br>
              <a:rPr lang="ru-RU" sz="3200" dirty="0">
                <a:solidFill>
                  <a:srgbClr val="002060"/>
                </a:solidFill>
                <a:latin typeface="Gabriola" panose="04040605051002020D02" pitchFamily="82" charset="0"/>
              </a:rPr>
            </a:br>
            <a:r>
              <a:rPr lang="ru-RU" sz="3200" dirty="0">
                <a:solidFill>
                  <a:srgbClr val="002060"/>
                </a:solidFill>
                <a:latin typeface="Gabriola" panose="04040605051002020D02" pitchFamily="82" charset="0"/>
              </a:rPr>
              <a:t>Дан в </a:t>
            </a:r>
            <a:r>
              <a:rPr lang="ru-RU" sz="3200" dirty="0">
                <a:solidFill>
                  <a:srgbClr val="00B050"/>
                </a:solidFill>
                <a:latin typeface="Gabriola" panose="04040605051002020D02" pitchFamily="82" charset="0"/>
              </a:rPr>
              <a:t>движении</a:t>
            </a:r>
            <a:r>
              <a:rPr lang="ru-RU" sz="3200" dirty="0" smtClean="0">
                <a:solidFill>
                  <a:srgbClr val="002060"/>
                </a:solidFill>
                <a:latin typeface="Gabriola" panose="04040605051002020D02" pitchFamily="82" charset="0"/>
              </a:rPr>
              <a:t>: </a:t>
            </a:r>
            <a:r>
              <a:rPr lang="ru-RU" sz="3200" dirty="0" smtClean="0">
                <a:solidFill>
                  <a:schemeClr val="tx1"/>
                </a:solidFill>
                <a:latin typeface="Gabriola" panose="04040605051002020D02" pitchFamily="82" charset="0"/>
              </a:rPr>
              <a:t>«Чёрные </a:t>
            </a:r>
            <a:r>
              <a:rPr lang="ru-RU" sz="3200" dirty="0">
                <a:solidFill>
                  <a:schemeClr val="tx1"/>
                </a:solidFill>
                <a:latin typeface="Gabriola" panose="04040605051002020D02" pitchFamily="82" charset="0"/>
              </a:rPr>
              <a:t>тучи с моря идут…»</a:t>
            </a:r>
            <a:r>
              <a:rPr lang="ru-RU" sz="3200" dirty="0">
                <a:solidFill>
                  <a:srgbClr val="002060"/>
                </a:solidFill>
                <a:latin typeface="Gabriola" panose="04040605051002020D02" pitchFamily="82" charset="0"/>
              </a:rPr>
              <a:t/>
            </a:r>
            <a:br>
              <a:rPr lang="ru-RU" sz="3200" dirty="0">
                <a:solidFill>
                  <a:srgbClr val="002060"/>
                </a:solidFill>
                <a:latin typeface="Gabriola" panose="04040605051002020D02" pitchFamily="82" charset="0"/>
              </a:rPr>
            </a:br>
            <a:r>
              <a:rPr lang="ru-RU" sz="3200" dirty="0">
                <a:solidFill>
                  <a:srgbClr val="7030A0"/>
                </a:solidFill>
                <a:latin typeface="Gabriola" panose="04040605051002020D02" pitchFamily="82" charset="0"/>
              </a:rPr>
              <a:t>«Земля гудит, </a:t>
            </a:r>
            <a:r>
              <a:rPr lang="ru-RU" sz="3200" dirty="0" smtClean="0">
                <a:solidFill>
                  <a:srgbClr val="7030A0"/>
                </a:solidFill>
                <a:latin typeface="Gabriola" panose="04040605051002020D02" pitchFamily="82" charset="0"/>
              </a:rPr>
              <a:t/>
            </a:r>
            <a:br>
              <a:rPr lang="ru-RU" sz="3200" dirty="0" smtClean="0">
                <a:solidFill>
                  <a:srgbClr val="7030A0"/>
                </a:solidFill>
                <a:latin typeface="Gabriola" panose="04040605051002020D02" pitchFamily="82" charset="0"/>
              </a:rPr>
            </a:br>
            <a:r>
              <a:rPr lang="ru-RU" sz="3200" dirty="0" smtClean="0">
                <a:solidFill>
                  <a:srgbClr val="7030A0"/>
                </a:solidFill>
                <a:latin typeface="Gabriola" panose="04040605051002020D02" pitchFamily="82" charset="0"/>
              </a:rPr>
              <a:t>реки </a:t>
            </a:r>
            <a:r>
              <a:rPr lang="ru-RU" sz="3200" dirty="0">
                <a:solidFill>
                  <a:srgbClr val="7030A0"/>
                </a:solidFill>
                <a:latin typeface="Gabriola" panose="04040605051002020D02" pitchFamily="82" charset="0"/>
              </a:rPr>
              <a:t>мутно текут, </a:t>
            </a:r>
            <a:r>
              <a:rPr lang="ru-RU" sz="3200" dirty="0" smtClean="0">
                <a:solidFill>
                  <a:srgbClr val="7030A0"/>
                </a:solidFill>
                <a:latin typeface="Gabriola" panose="04040605051002020D02" pitchFamily="82" charset="0"/>
              </a:rPr>
              <a:t/>
            </a:r>
            <a:br>
              <a:rPr lang="ru-RU" sz="3200" dirty="0" smtClean="0">
                <a:solidFill>
                  <a:srgbClr val="7030A0"/>
                </a:solidFill>
                <a:latin typeface="Gabriola" panose="04040605051002020D02" pitchFamily="82" charset="0"/>
              </a:rPr>
            </a:br>
            <a:r>
              <a:rPr lang="ru-RU" sz="3200" dirty="0" smtClean="0">
                <a:solidFill>
                  <a:srgbClr val="7030A0"/>
                </a:solidFill>
                <a:latin typeface="Gabriola" panose="04040605051002020D02" pitchFamily="82" charset="0"/>
              </a:rPr>
              <a:t>прах </a:t>
            </a:r>
            <a:r>
              <a:rPr lang="ru-RU" sz="3200" dirty="0">
                <a:solidFill>
                  <a:srgbClr val="7030A0"/>
                </a:solidFill>
                <a:latin typeface="Gabriola" panose="04040605051002020D02" pitchFamily="82" charset="0"/>
              </a:rPr>
              <a:t>над полями </a:t>
            </a:r>
            <a:r>
              <a:rPr lang="ru-RU" sz="3200" dirty="0" smtClean="0">
                <a:solidFill>
                  <a:srgbClr val="7030A0"/>
                </a:solidFill>
                <a:latin typeface="Gabriola" panose="04040605051002020D02" pitchFamily="82" charset="0"/>
              </a:rPr>
              <a:t>несётся</a:t>
            </a:r>
            <a:r>
              <a:rPr lang="ru-RU" sz="3200" dirty="0">
                <a:solidFill>
                  <a:srgbClr val="7030A0"/>
                </a:solidFill>
                <a:latin typeface="Gabriola" panose="04040605051002020D02" pitchFamily="82" charset="0"/>
              </a:rPr>
              <a:t>…»</a:t>
            </a:r>
            <a:r>
              <a:rPr lang="ru-RU" sz="3200" dirty="0">
                <a:solidFill>
                  <a:srgbClr val="002060"/>
                </a:solidFill>
                <a:latin typeface="Gabriola" panose="04040605051002020D02" pitchFamily="82" charset="0"/>
              </a:rPr>
              <a:t/>
            </a:r>
            <a:br>
              <a:rPr lang="ru-RU" sz="3200" dirty="0">
                <a:solidFill>
                  <a:srgbClr val="002060"/>
                </a:solidFill>
                <a:latin typeface="Gabriola" panose="04040605051002020D02" pitchFamily="82" charset="0"/>
              </a:rPr>
            </a:br>
            <a:r>
              <a:rPr lang="ru-RU" sz="3200" dirty="0">
                <a:solidFill>
                  <a:srgbClr val="00B050"/>
                </a:solidFill>
                <a:latin typeface="Gabriola" panose="04040605051002020D02" pitchFamily="82" charset="0"/>
              </a:rPr>
              <a:t>Ветер, солнце, тучи, облака </a:t>
            </a:r>
            <a:r>
              <a:rPr lang="ru-RU" sz="3200" dirty="0">
                <a:solidFill>
                  <a:srgbClr val="002060"/>
                </a:solidFill>
                <a:latin typeface="Gabriola" panose="04040605051002020D02" pitchFamily="82" charset="0"/>
              </a:rPr>
              <a:t>– фон, на котором разворачивается действие «Слова…», и одновременно – действующие лица. (</a:t>
            </a:r>
            <a:r>
              <a:rPr lang="ru-RU" sz="3200" dirty="0" smtClean="0">
                <a:solidFill>
                  <a:srgbClr val="FF0000"/>
                </a:solidFill>
                <a:latin typeface="Gabriola" panose="04040605051002020D02" pitchFamily="82" charset="0"/>
              </a:rPr>
              <a:t>приём</a:t>
            </a:r>
            <a:r>
              <a:rPr lang="ru-RU" sz="3200" dirty="0">
                <a:solidFill>
                  <a:srgbClr val="FF0000"/>
                </a:solidFill>
                <a:latin typeface="Gabriola" panose="04040605051002020D02" pitchFamily="82" charset="0"/>
              </a:rPr>
              <a:t>?</a:t>
            </a:r>
            <a:r>
              <a:rPr lang="ru-RU" sz="3200" dirty="0">
                <a:solidFill>
                  <a:srgbClr val="002060"/>
                </a:solidFill>
                <a:latin typeface="Gabriola" panose="04040605051002020D02" pitchFamily="82" charset="0"/>
              </a:rPr>
              <a:t>)</a:t>
            </a:r>
          </a:p>
        </p:txBody>
      </p:sp>
      <p:pic>
        <p:nvPicPr>
          <p:cNvPr id="122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121" y="3717032"/>
            <a:ext cx="8804447" cy="30015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92305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51520" y="-99392"/>
            <a:ext cx="8892480" cy="4141415"/>
          </a:xfrm>
          <a:effectLst/>
        </p:spPr>
        <p:txBody>
          <a:bodyPr>
            <a:normAutofit fontScale="90000"/>
          </a:bodyPr>
          <a:lstStyle/>
          <a:p>
            <a:pPr>
              <a:buClr>
                <a:srgbClr val="C00000"/>
              </a:buClr>
            </a:pPr>
            <a:r>
              <a:rPr lang="ru-RU" sz="2400" dirty="0" smtClean="0">
                <a:solidFill>
                  <a:srgbClr val="FF0000"/>
                </a:solidFill>
                <a:latin typeface="Gabriola" panose="04040605051002020D02" pitchFamily="82" charset="0"/>
              </a:rPr>
              <a:t>Фольклорная основа </a:t>
            </a:r>
            <a:r>
              <a:rPr lang="ru-RU" sz="2400" dirty="0">
                <a:solidFill>
                  <a:srgbClr val="FF0000"/>
                </a:solidFill>
                <a:latin typeface="Gabriola" panose="04040605051002020D02" pitchFamily="82" charset="0"/>
              </a:rPr>
              <a:t>«Слова</a:t>
            </a:r>
            <a:r>
              <a:rPr lang="ru-RU" sz="2400" dirty="0" smtClean="0">
                <a:solidFill>
                  <a:srgbClr val="FF0000"/>
                </a:solidFill>
                <a:latin typeface="Gabriola" panose="04040605051002020D02" pitchFamily="82" charset="0"/>
              </a:rPr>
              <a:t>…»</a:t>
            </a:r>
            <a:r>
              <a:rPr lang="ru-RU" sz="2400" dirty="0">
                <a:solidFill>
                  <a:srgbClr val="002060"/>
                </a:solidFill>
                <a:latin typeface="Gabriola" panose="04040605051002020D02" pitchFamily="82" charset="0"/>
              </a:rPr>
              <a:t> </a:t>
            </a:r>
            <a:r>
              <a:rPr lang="ru-RU" sz="2400" dirty="0" smtClean="0">
                <a:solidFill>
                  <a:srgbClr val="002060"/>
                </a:solidFill>
                <a:latin typeface="Gabriola" panose="04040605051002020D02" pitchFamily="82" charset="0"/>
              </a:rPr>
              <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1. Постоянные </a:t>
            </a:r>
            <a:r>
              <a:rPr lang="ru-RU" sz="2400" dirty="0" smtClean="0">
                <a:solidFill>
                  <a:srgbClr val="00B050"/>
                </a:solidFill>
                <a:latin typeface="Gabriola" panose="04040605051002020D02" pitchFamily="82" charset="0"/>
              </a:rPr>
              <a:t>эпитеты</a:t>
            </a:r>
            <a:r>
              <a:rPr lang="ru-RU" sz="2400" dirty="0" smtClean="0">
                <a:solidFill>
                  <a:srgbClr val="002060"/>
                </a:solidFill>
                <a:latin typeface="Gabriola" panose="04040605051002020D02" pitchFamily="82" charset="0"/>
              </a:rPr>
              <a:t>: </a:t>
            </a:r>
            <a:r>
              <a:rPr lang="ru-RU" sz="2400" dirty="0" smtClean="0">
                <a:solidFill>
                  <a:schemeClr val="tx1"/>
                </a:solidFill>
                <a:latin typeface="Gabriola" panose="04040605051002020D02" pitchFamily="82" charset="0"/>
              </a:rPr>
              <a:t>чёрные тучи</a:t>
            </a:r>
            <a:r>
              <a:rPr lang="ru-RU" sz="2400" dirty="0" smtClean="0">
                <a:solidFill>
                  <a:srgbClr val="002060"/>
                </a:solidFill>
                <a:latin typeface="Gabriola" panose="04040605051002020D02" pitchFamily="82" charset="0"/>
              </a:rPr>
              <a:t>, </a:t>
            </a:r>
            <a:r>
              <a:rPr lang="ru-RU" sz="2400" dirty="0" smtClean="0">
                <a:solidFill>
                  <a:srgbClr val="FF0000"/>
                </a:solidFill>
                <a:latin typeface="Gabriola" panose="04040605051002020D02" pitchFamily="82" charset="0"/>
              </a:rPr>
              <a:t>кровавые зори</a:t>
            </a:r>
            <a:r>
              <a:rPr lang="ru-RU" sz="2400" dirty="0" smtClean="0">
                <a:solidFill>
                  <a:srgbClr val="002060"/>
                </a:solidFill>
                <a:latin typeface="Gabriola" panose="04040605051002020D02" pitchFamily="82" charset="0"/>
              </a:rPr>
              <a:t>, </a:t>
            </a:r>
            <a:r>
              <a:rPr lang="ru-RU" sz="2400" dirty="0" smtClean="0">
                <a:solidFill>
                  <a:srgbClr val="0070C0"/>
                </a:solidFill>
                <a:latin typeface="Gabriola" panose="04040605051002020D02" pitchFamily="82" charset="0"/>
              </a:rPr>
              <a:t>синие молнии</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2. </a:t>
            </a:r>
            <a:r>
              <a:rPr lang="ru-RU" sz="2400" dirty="0" smtClean="0">
                <a:solidFill>
                  <a:srgbClr val="0070C0"/>
                </a:solidFill>
                <a:latin typeface="Gabriola" panose="04040605051002020D02" pitchFamily="82" charset="0"/>
              </a:rPr>
              <a:t>Сравнения в </a:t>
            </a:r>
            <a:r>
              <a:rPr lang="ru-RU" sz="2400" dirty="0" smtClean="0">
                <a:solidFill>
                  <a:srgbClr val="FF0000"/>
                </a:solidFill>
                <a:latin typeface="Gabriola" panose="04040605051002020D02" pitchFamily="82" charset="0"/>
              </a:rPr>
              <a:t>тв</a:t>
            </a:r>
            <a:r>
              <a:rPr lang="ru-RU" sz="2400" dirty="0" smtClean="0">
                <a:solidFill>
                  <a:srgbClr val="002060"/>
                </a:solidFill>
                <a:latin typeface="Gabriola" panose="04040605051002020D02" pitchFamily="82" charset="0"/>
              </a:rPr>
              <a:t>орительном</a:t>
            </a:r>
            <a:r>
              <a:rPr lang="ru-RU" sz="2400" dirty="0" smtClean="0">
                <a:solidFill>
                  <a:srgbClr val="0070C0"/>
                </a:solidFill>
                <a:latin typeface="Gabriola" panose="04040605051002020D02" pitchFamily="82" charset="0"/>
              </a:rPr>
              <a:t> </a:t>
            </a:r>
            <a:r>
              <a:rPr lang="ru-RU" sz="2400" dirty="0" smtClean="0">
                <a:solidFill>
                  <a:srgbClr val="FF0000"/>
                </a:solidFill>
                <a:latin typeface="Gabriola" panose="04040605051002020D02" pitchFamily="82" charset="0"/>
              </a:rPr>
              <a:t>п</a:t>
            </a:r>
            <a:r>
              <a:rPr lang="ru-RU" sz="2400" dirty="0" smtClean="0">
                <a:solidFill>
                  <a:srgbClr val="002060"/>
                </a:solidFill>
                <a:latin typeface="Gabriola" panose="04040605051002020D02" pitchFamily="82" charset="0"/>
              </a:rPr>
              <a:t>адеже и </a:t>
            </a:r>
            <a:r>
              <a:rPr lang="ru-RU" sz="2400" dirty="0" smtClean="0">
                <a:solidFill>
                  <a:srgbClr val="00B050"/>
                </a:solidFill>
                <a:latin typeface="Gabriola" panose="04040605051002020D02" pitchFamily="82" charset="0"/>
              </a:rPr>
              <a:t>сказочные мотивы: </a:t>
            </a:r>
            <a:r>
              <a:rPr lang="ru-RU" sz="2400" dirty="0" smtClean="0">
                <a:solidFill>
                  <a:srgbClr val="0070C0"/>
                </a:solidFill>
                <a:latin typeface="Gabriola" panose="04040605051002020D02" pitchFamily="82" charset="0"/>
              </a:rPr>
              <a:t>превращения</a:t>
            </a:r>
            <a:r>
              <a:rPr lang="ru-RU" sz="2400" dirty="0" smtClean="0">
                <a:solidFill>
                  <a:srgbClr val="00B050"/>
                </a:solidFill>
                <a:latin typeface="Gabriola" panose="04040605051002020D02" pitchFamily="82" charset="0"/>
              </a:rPr>
              <a:t> </a:t>
            </a:r>
            <a:r>
              <a:rPr lang="ru-RU" sz="2400" dirty="0" smtClean="0">
                <a:solidFill>
                  <a:srgbClr val="002060"/>
                </a:solidFill>
                <a:latin typeface="Gabriola" panose="04040605051002020D02" pitchFamily="82" charset="0"/>
              </a:rPr>
              <a:t>Игоря в разных зверей и птиц во время побега:</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«А Игорь-князь поскакал</a:t>
            </a:r>
            <a:r>
              <a:rPr lang="ru-RU" sz="2400" dirty="0" smtClean="0">
                <a:solidFill>
                  <a:srgbClr val="0070C0"/>
                </a:solidFill>
                <a:latin typeface="Gabriola" panose="04040605051002020D02" pitchFamily="82" charset="0"/>
              </a:rPr>
              <a:t/>
            </a:r>
            <a:br>
              <a:rPr lang="ru-RU" sz="2400" dirty="0" smtClean="0">
                <a:solidFill>
                  <a:srgbClr val="0070C0"/>
                </a:solidFill>
                <a:latin typeface="Gabriola" panose="04040605051002020D02" pitchFamily="82" charset="0"/>
              </a:rPr>
            </a:br>
            <a:r>
              <a:rPr lang="ru-RU" sz="2400" dirty="0" smtClean="0">
                <a:solidFill>
                  <a:srgbClr val="0070C0"/>
                </a:solidFill>
                <a:latin typeface="Gabriola" panose="04040605051002020D02" pitchFamily="82" charset="0"/>
              </a:rPr>
              <a:t>горностаем </a:t>
            </a:r>
            <a:r>
              <a:rPr lang="ru-RU" sz="2400" dirty="0" smtClean="0">
                <a:solidFill>
                  <a:srgbClr val="002060"/>
                </a:solidFill>
                <a:latin typeface="Gabriola" panose="04040605051002020D02" pitchFamily="82" charset="0"/>
              </a:rPr>
              <a:t>к тростнику</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и белым</a:t>
            </a:r>
            <a:r>
              <a:rPr lang="ru-RU" sz="2400" dirty="0" smtClean="0">
                <a:solidFill>
                  <a:srgbClr val="0070C0"/>
                </a:solidFill>
                <a:latin typeface="Gabriola" panose="04040605051002020D02" pitchFamily="82" charset="0"/>
              </a:rPr>
              <a:t> гоголем </a:t>
            </a:r>
            <a:r>
              <a:rPr lang="ru-RU" sz="2400" dirty="0" smtClean="0">
                <a:solidFill>
                  <a:srgbClr val="002060"/>
                </a:solidFill>
                <a:latin typeface="Gabriola" panose="04040605051002020D02" pitchFamily="82" charset="0"/>
              </a:rPr>
              <a:t>на воду…</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соскочил с него серым </a:t>
            </a:r>
            <a:r>
              <a:rPr lang="ru-RU" sz="2400" dirty="0" smtClean="0">
                <a:solidFill>
                  <a:srgbClr val="0070C0"/>
                </a:solidFill>
                <a:latin typeface="Gabriola" panose="04040605051002020D02" pitchFamily="82" charset="0"/>
              </a:rPr>
              <a:t>волком</a:t>
            </a:r>
            <a:r>
              <a:rPr lang="ru-RU" sz="2400" dirty="0" smtClean="0">
                <a:solidFill>
                  <a:srgbClr val="002060"/>
                </a:solidFill>
                <a:latin typeface="Gabriola" panose="04040605051002020D02" pitchFamily="82" charset="0"/>
              </a:rPr>
              <a:t>…»</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smtClean="0">
                <a:solidFill>
                  <a:schemeClr val="tx1"/>
                </a:solidFill>
                <a:latin typeface="Gabriola" panose="04040605051002020D02" pitchFamily="82" charset="0"/>
              </a:rPr>
              <a:t>3. </a:t>
            </a:r>
            <a:r>
              <a:rPr lang="ru-RU" sz="2400" dirty="0" smtClean="0">
                <a:solidFill>
                  <a:srgbClr val="0070C0"/>
                </a:solidFill>
                <a:latin typeface="Gabriola" panose="04040605051002020D02" pitchFamily="82" charset="0"/>
              </a:rPr>
              <a:t>Одушевление</a:t>
            </a:r>
            <a:r>
              <a:rPr lang="ru-RU" sz="2400" dirty="0" smtClean="0">
                <a:solidFill>
                  <a:schemeClr val="tx1"/>
                </a:solidFill>
                <a:latin typeface="Gabriola" panose="04040605051002020D02" pitchFamily="82" charset="0"/>
              </a:rPr>
              <a:t> (олицетворение): </a:t>
            </a:r>
            <a:r>
              <a:rPr lang="ru-RU" sz="2400" dirty="0">
                <a:solidFill>
                  <a:srgbClr val="00B050"/>
                </a:solidFill>
                <a:latin typeface="Gabriola" panose="04040605051002020D02" pitchFamily="82" charset="0"/>
              </a:rPr>
              <a:t>Ветер, </a:t>
            </a:r>
            <a:r>
              <a:rPr lang="ru-RU" sz="2400" dirty="0">
                <a:solidFill>
                  <a:srgbClr val="FFC000"/>
                </a:solidFill>
                <a:latin typeface="Gabriola" panose="04040605051002020D02" pitchFamily="82" charset="0"/>
              </a:rPr>
              <a:t>солнце</a:t>
            </a:r>
            <a:r>
              <a:rPr lang="ru-RU" sz="2400" dirty="0">
                <a:solidFill>
                  <a:srgbClr val="00B050"/>
                </a:solidFill>
                <a:latin typeface="Gabriola" panose="04040605051002020D02" pitchFamily="82" charset="0"/>
              </a:rPr>
              <a:t>, </a:t>
            </a:r>
            <a:r>
              <a:rPr lang="ru-RU" sz="2400" dirty="0">
                <a:solidFill>
                  <a:srgbClr val="002060"/>
                </a:solidFill>
                <a:latin typeface="Gabriola" panose="04040605051002020D02" pitchFamily="82" charset="0"/>
              </a:rPr>
              <a:t>тучи</a:t>
            </a:r>
            <a:r>
              <a:rPr lang="ru-RU" sz="2400" dirty="0">
                <a:solidFill>
                  <a:srgbClr val="00B050"/>
                </a:solidFill>
                <a:latin typeface="Gabriola" panose="04040605051002020D02" pitchFamily="82" charset="0"/>
              </a:rPr>
              <a:t>, </a:t>
            </a:r>
            <a:r>
              <a:rPr lang="ru-RU" sz="2400" dirty="0">
                <a:solidFill>
                  <a:srgbClr val="0070C0"/>
                </a:solidFill>
                <a:latin typeface="Gabriola" panose="04040605051002020D02" pitchFamily="82" charset="0"/>
              </a:rPr>
              <a:t>облака</a:t>
            </a:r>
            <a:r>
              <a:rPr lang="ru-RU" sz="2400" dirty="0">
                <a:solidFill>
                  <a:srgbClr val="00B050"/>
                </a:solidFill>
                <a:latin typeface="Gabriola" panose="04040605051002020D02" pitchFamily="82" charset="0"/>
              </a:rPr>
              <a:t> </a:t>
            </a:r>
            <a:r>
              <a:rPr lang="ru-RU" sz="2400" dirty="0">
                <a:solidFill>
                  <a:srgbClr val="002060"/>
                </a:solidFill>
                <a:latin typeface="Gabriola" panose="04040605051002020D02" pitchFamily="82" charset="0"/>
              </a:rPr>
              <a:t>–действующие лица.</a:t>
            </a:r>
            <a:r>
              <a:rPr lang="ru-RU" sz="2400" dirty="0" smtClean="0">
                <a:solidFill>
                  <a:schemeClr val="tx1"/>
                </a:solidFill>
                <a:latin typeface="Gabriola" panose="04040605051002020D02" pitchFamily="82" charset="0"/>
              </a:rPr>
              <a:t> </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2060"/>
                </a:solidFill>
                <a:latin typeface="Gabriola" panose="04040605051002020D02" pitchFamily="82" charset="0"/>
              </a:rPr>
              <a:t>4</a:t>
            </a:r>
            <a:r>
              <a:rPr lang="ru-RU" sz="2400" dirty="0" smtClean="0">
                <a:solidFill>
                  <a:srgbClr val="002060"/>
                </a:solidFill>
                <a:latin typeface="Gabriola" panose="04040605051002020D02" pitchFamily="82" charset="0"/>
              </a:rPr>
              <a:t>. </a:t>
            </a:r>
            <a:r>
              <a:rPr lang="ru-RU" sz="2400" dirty="0" smtClean="0">
                <a:solidFill>
                  <a:srgbClr val="00B050"/>
                </a:solidFill>
                <a:latin typeface="Gabriola" panose="04040605051002020D02" pitchFamily="82" charset="0"/>
              </a:rPr>
              <a:t>Сравнение</a:t>
            </a:r>
            <a:r>
              <a:rPr lang="ru-RU" sz="2400" dirty="0" smtClean="0">
                <a:solidFill>
                  <a:srgbClr val="002060"/>
                </a:solidFill>
                <a:latin typeface="Gabriola" panose="04040605051002020D02" pitchFamily="82" charset="0"/>
              </a:rPr>
              <a:t>: автор сравнивает битву со свадебным пиром: </a:t>
            </a:r>
            <a:r>
              <a:rPr lang="ru-RU" sz="2400" dirty="0" smtClean="0">
                <a:solidFill>
                  <a:srgbClr val="7030A0"/>
                </a:solidFill>
                <a:latin typeface="Gabriola" panose="04040605051002020D02" pitchFamily="82" charset="0"/>
              </a:rPr>
              <a:t>«Тут кровавого вина недостало, тут пир закончили храбрые </a:t>
            </a:r>
            <a:r>
              <a:rPr lang="ru-RU" sz="2400" dirty="0" err="1" smtClean="0">
                <a:solidFill>
                  <a:srgbClr val="7030A0"/>
                </a:solidFill>
                <a:latin typeface="Gabriola" panose="04040605051002020D02" pitchFamily="82" charset="0"/>
              </a:rPr>
              <a:t>русичи</a:t>
            </a:r>
            <a:r>
              <a:rPr lang="ru-RU" sz="2400" dirty="0" smtClean="0">
                <a:solidFill>
                  <a:srgbClr val="7030A0"/>
                </a:solidFill>
                <a:latin typeface="Gabriola" panose="04040605051002020D02" pitchFamily="82" charset="0"/>
              </a:rPr>
              <a:t>: сватов напоили, а сами полегли за землю русскую». </a:t>
            </a:r>
            <a:br>
              <a:rPr lang="ru-RU" sz="2400" dirty="0" smtClean="0">
                <a:solidFill>
                  <a:srgbClr val="7030A0"/>
                </a:solidFill>
                <a:latin typeface="Gabriola" panose="04040605051002020D02" pitchFamily="82" charset="0"/>
              </a:rPr>
            </a:br>
            <a:r>
              <a:rPr lang="ru-RU" sz="2400" dirty="0" smtClean="0">
                <a:solidFill>
                  <a:srgbClr val="7030A0"/>
                </a:solidFill>
                <a:latin typeface="Gabriola" panose="04040605051002020D02" pitchFamily="82" charset="0"/>
              </a:rPr>
              <a:t>5. </a:t>
            </a:r>
            <a:r>
              <a:rPr lang="ru-RU" sz="2400" dirty="0" smtClean="0">
                <a:solidFill>
                  <a:srgbClr val="0070C0"/>
                </a:solidFill>
                <a:latin typeface="Gabriola" panose="04040605051002020D02" pitchFamily="82" charset="0"/>
              </a:rPr>
              <a:t>Гипербола: </a:t>
            </a:r>
            <a:r>
              <a:rPr lang="ru-RU" sz="2400" dirty="0" smtClean="0">
                <a:solidFill>
                  <a:srgbClr val="002060"/>
                </a:solidFill>
                <a:latin typeface="Gabriola" panose="04040605051002020D02" pitchFamily="82" charset="0"/>
              </a:rPr>
              <a:t>Ярослав Галицкий подпёр горы угорские своими железными полками…</a:t>
            </a:r>
            <a:r>
              <a:rPr lang="ru-RU" sz="2400" dirty="0" smtClean="0">
                <a:solidFill>
                  <a:srgbClr val="0070C0"/>
                </a:solidFill>
                <a:latin typeface="Gabriola" panose="04040605051002020D02" pitchFamily="82" charset="0"/>
              </a:rPr>
              <a:t/>
            </a:r>
            <a:br>
              <a:rPr lang="ru-RU" sz="2400" dirty="0" smtClean="0">
                <a:solidFill>
                  <a:srgbClr val="0070C0"/>
                </a:solidFill>
                <a:latin typeface="Gabriola" panose="04040605051002020D02" pitchFamily="82" charset="0"/>
              </a:rPr>
            </a:br>
            <a:r>
              <a:rPr lang="ru-RU" sz="2400" dirty="0" smtClean="0">
                <a:solidFill>
                  <a:srgbClr val="00B050"/>
                </a:solidFill>
                <a:latin typeface="Gabriola" panose="04040605051002020D02" pitchFamily="82" charset="0"/>
              </a:rPr>
              <a:t>6. Повтор.</a:t>
            </a:r>
            <a:endParaRPr lang="ru-RU" sz="2400" dirty="0">
              <a:solidFill>
                <a:srgbClr val="00B050"/>
              </a:solidFill>
              <a:latin typeface="Gabriola" panose="04040605051002020D02" pitchFamily="82"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3964554"/>
            <a:ext cx="7667674" cy="28381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437112"/>
            <a:ext cx="1549818" cy="22440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11858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7665"/>
            <a:ext cx="8820472" cy="3997399"/>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Художественные средства выразительности в «Слове о полку Игореве».</a:t>
            </a:r>
            <a:br>
              <a:rPr lang="ru-RU" sz="2800" dirty="0" smtClean="0">
                <a:solidFill>
                  <a:srgbClr val="FF0000"/>
                </a:solidFill>
                <a:latin typeface="Gabriola" panose="04040605051002020D02" pitchFamily="82" charset="0"/>
              </a:rPr>
            </a:br>
            <a:r>
              <a:rPr lang="ru-RU" sz="2400" dirty="0" smtClean="0">
                <a:solidFill>
                  <a:srgbClr val="0070C0"/>
                </a:solidFill>
                <a:latin typeface="Gabriola" panose="04040605051002020D02" pitchFamily="82" charset="0"/>
              </a:rPr>
              <a:t>1. Полнота образов: </a:t>
            </a:r>
            <a:br>
              <a:rPr lang="ru-RU" sz="2400" dirty="0" smtClean="0">
                <a:solidFill>
                  <a:srgbClr val="0070C0"/>
                </a:solidFill>
                <a:latin typeface="Gabriola" panose="04040605051002020D02" pitchFamily="82" charset="0"/>
              </a:rPr>
            </a:br>
            <a:r>
              <a:rPr lang="ru-RU" sz="2400" dirty="0" smtClean="0">
                <a:solidFill>
                  <a:srgbClr val="0070C0"/>
                </a:solidFill>
                <a:latin typeface="Gabriola" panose="04040605051002020D02" pitchFamily="82" charset="0"/>
              </a:rPr>
              <a:t>    а) цвет (мутно, темно, тьма, кровавые, чёрные, синие, червлёные, светлое…), </a:t>
            </a:r>
            <a:br>
              <a:rPr lang="ru-RU" sz="2400" dirty="0" smtClean="0">
                <a:solidFill>
                  <a:srgbClr val="0070C0"/>
                </a:solidFill>
                <a:latin typeface="Gabriola" panose="04040605051002020D02" pitchFamily="82" charset="0"/>
              </a:rPr>
            </a:br>
            <a:r>
              <a:rPr lang="ru-RU" sz="2400" dirty="0" smtClean="0">
                <a:solidFill>
                  <a:srgbClr val="0070C0"/>
                </a:solidFill>
                <a:latin typeface="Gabriola" panose="04040605051002020D02" pitchFamily="82" charset="0"/>
              </a:rPr>
              <a:t>    </a:t>
            </a:r>
            <a:r>
              <a:rPr lang="ru-RU" sz="2400" dirty="0" smtClean="0">
                <a:solidFill>
                  <a:srgbClr val="7030A0"/>
                </a:solidFill>
                <a:latin typeface="Gabriola" panose="04040605051002020D02" pitchFamily="82" charset="0"/>
              </a:rPr>
              <a:t>б) звук (щёкот, говор, гудит, гремят, трещат, шумит, звенит, застонал…), </a:t>
            </a:r>
            <a:br>
              <a:rPr lang="ru-RU" sz="2400" dirty="0" smtClean="0">
                <a:solidFill>
                  <a:srgbClr val="7030A0"/>
                </a:solidFill>
                <a:latin typeface="Gabriola" panose="04040605051002020D02" pitchFamily="82" charset="0"/>
              </a:rPr>
            </a:br>
            <a:r>
              <a:rPr lang="ru-RU" sz="2400" dirty="0" smtClean="0">
                <a:solidFill>
                  <a:srgbClr val="7030A0"/>
                </a:solidFill>
                <a:latin typeface="Gabriola" panose="04040605051002020D02" pitchFamily="82" charset="0"/>
              </a:rPr>
              <a:t>    </a:t>
            </a:r>
            <a:r>
              <a:rPr lang="ru-RU" sz="2400" dirty="0" smtClean="0">
                <a:solidFill>
                  <a:srgbClr val="00B0F0"/>
                </a:solidFill>
                <a:latin typeface="Gabriola" panose="04040605051002020D02" pitchFamily="82" charset="0"/>
              </a:rPr>
              <a:t>в) движение (изломиться, бежит, прыщешь, поскачешь, обступили, прыснуло…). </a:t>
            </a:r>
            <a:br>
              <a:rPr lang="ru-RU" sz="2400" dirty="0" smtClean="0">
                <a:solidFill>
                  <a:srgbClr val="00B0F0"/>
                </a:solidFill>
                <a:latin typeface="Gabriola" panose="04040605051002020D02" pitchFamily="82" charset="0"/>
              </a:rPr>
            </a:br>
            <a:r>
              <a:rPr lang="ru-RU" sz="2400" dirty="0" smtClean="0">
                <a:solidFill>
                  <a:srgbClr val="002060"/>
                </a:solidFill>
                <a:latin typeface="Gabriola" panose="04040605051002020D02" pitchFamily="82" charset="0"/>
              </a:rPr>
              <a:t>2. Эпитет: седло рабское, золотое слово, железные полки.</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3. </a:t>
            </a:r>
            <a:r>
              <a:rPr lang="ru-RU" sz="2400" dirty="0" smtClean="0">
                <a:solidFill>
                  <a:srgbClr val="0070C0"/>
                </a:solidFill>
                <a:latin typeface="Gabriola" panose="04040605051002020D02" pitchFamily="82" charset="0"/>
              </a:rPr>
              <a:t>Метафора</a:t>
            </a:r>
            <a:r>
              <a:rPr lang="ru-RU" sz="2400" dirty="0" smtClean="0">
                <a:solidFill>
                  <a:srgbClr val="002060"/>
                </a:solidFill>
                <a:latin typeface="Gabriola" panose="04040605051002020D02" pitchFamily="82" charset="0"/>
              </a:rPr>
              <a:t>: Кости… «горем взошли», «печаль потекла».</a:t>
            </a:r>
            <a:r>
              <a:rPr lang="ru-RU" sz="2400" dirty="0">
                <a:solidFill>
                  <a:srgbClr val="002060"/>
                </a:solidFill>
                <a:latin typeface="Gabriola" panose="04040605051002020D02" pitchFamily="82" charset="0"/>
              </a:rPr>
              <a:t/>
            </a:r>
            <a:br>
              <a:rPr lang="ru-RU" sz="2400" dirty="0">
                <a:solidFill>
                  <a:srgbClr val="002060"/>
                </a:solidFill>
                <a:latin typeface="Gabriola" panose="04040605051002020D02" pitchFamily="82" charset="0"/>
              </a:rPr>
            </a:br>
            <a:r>
              <a:rPr lang="ru-RU" sz="2400" dirty="0">
                <a:solidFill>
                  <a:srgbClr val="00B050"/>
                </a:solidFill>
                <a:latin typeface="Gabriola" panose="04040605051002020D02" pitchFamily="82" charset="0"/>
              </a:rPr>
              <a:t>4</a:t>
            </a:r>
            <a:r>
              <a:rPr lang="ru-RU" sz="2400" dirty="0" smtClean="0">
                <a:solidFill>
                  <a:srgbClr val="00B050"/>
                </a:solidFill>
                <a:latin typeface="Gabriola" panose="04040605051002020D02" pitchFamily="82" charset="0"/>
              </a:rPr>
              <a:t>. Метонимия: «Мои куряне… под трубами повиты, под шлемами взлелеяны…»; </a:t>
            </a:r>
            <a:br>
              <a:rPr lang="ru-RU" sz="2400" dirty="0" smtClean="0">
                <a:solidFill>
                  <a:srgbClr val="00B050"/>
                </a:solidFill>
                <a:latin typeface="Gabriola" panose="04040605051002020D02" pitchFamily="82" charset="0"/>
              </a:rPr>
            </a:br>
            <a:r>
              <a:rPr lang="ru-RU" sz="2400" dirty="0">
                <a:solidFill>
                  <a:srgbClr val="00B050"/>
                </a:solidFill>
                <a:latin typeface="Gabriola" panose="04040605051002020D02" pitchFamily="82" charset="0"/>
              </a:rPr>
              <a:t> </a:t>
            </a:r>
            <a:r>
              <a:rPr lang="ru-RU" sz="2400" dirty="0" smtClean="0">
                <a:solidFill>
                  <a:srgbClr val="00B050"/>
                </a:solidFill>
                <a:latin typeface="Gabriola" panose="04040605051002020D02" pitchFamily="82" charset="0"/>
              </a:rPr>
              <a:t>   «Чёрная земля… костьми была засеяна». «Загородите полю (половцам) ворота».</a:t>
            </a:r>
            <a:br>
              <a:rPr lang="ru-RU" sz="2400" dirty="0" smtClean="0">
                <a:solidFill>
                  <a:srgbClr val="00B050"/>
                </a:solidFill>
                <a:latin typeface="Gabriola" panose="04040605051002020D02" pitchFamily="82" charset="0"/>
              </a:rPr>
            </a:br>
            <a:endParaRPr lang="ru-RU" sz="2400" dirty="0">
              <a:solidFill>
                <a:srgbClr val="002060"/>
              </a:solidFill>
              <a:latin typeface="Gabriola" panose="04040605051002020D02" pitchFamily="82" charset="0"/>
            </a:endParaRP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3478387"/>
            <a:ext cx="5258966" cy="33106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473742"/>
            <a:ext cx="3384376" cy="33054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92434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23528" y="7665"/>
            <a:ext cx="8820472" cy="4789487"/>
          </a:xfrm>
          <a:effectLst/>
        </p:spPr>
        <p:txBody>
          <a:bodyPr>
            <a:normAutofit/>
          </a:bodyPr>
          <a:lstStyle/>
          <a:p>
            <a:pPr>
              <a:buClr>
                <a:srgbClr val="C00000"/>
              </a:buClr>
            </a:pPr>
            <a:r>
              <a:rPr lang="ru-RU" sz="2800" dirty="0" smtClean="0">
                <a:solidFill>
                  <a:srgbClr val="7030A0"/>
                </a:solidFill>
                <a:latin typeface="Gabriola" panose="04040605051002020D02" pitchFamily="82" charset="0"/>
              </a:rPr>
              <a:t>Художественные средства изобразительности в </a:t>
            </a:r>
            <a:r>
              <a:rPr lang="ru-RU" sz="2800" dirty="0" smtClean="0">
                <a:solidFill>
                  <a:srgbClr val="FF0000"/>
                </a:solidFill>
                <a:latin typeface="Gabriola" panose="04040605051002020D02" pitchFamily="82" charset="0"/>
              </a:rPr>
              <a:t>«Слове о полку Игореве».</a:t>
            </a:r>
            <a:br>
              <a:rPr lang="ru-RU" sz="2800" dirty="0" smtClean="0">
                <a:solidFill>
                  <a:srgbClr val="FF0000"/>
                </a:solidFill>
                <a:latin typeface="Gabriola" panose="04040605051002020D02" pitchFamily="82" charset="0"/>
              </a:rPr>
            </a:br>
            <a:r>
              <a:rPr lang="ru-RU" sz="2800" dirty="0" smtClean="0">
                <a:solidFill>
                  <a:srgbClr val="FF0000"/>
                </a:solidFill>
                <a:latin typeface="Gabriola" panose="04040605051002020D02" pitchFamily="82" charset="0"/>
              </a:rPr>
              <a:t/>
            </a:r>
            <a:br>
              <a:rPr lang="ru-RU" sz="2800" dirty="0" smtClean="0">
                <a:solidFill>
                  <a:srgbClr val="FF0000"/>
                </a:solidFill>
                <a:latin typeface="Gabriola" panose="04040605051002020D02" pitchFamily="82" charset="0"/>
              </a:rPr>
            </a:br>
            <a:r>
              <a:rPr lang="ru-RU" sz="2400" dirty="0" smtClean="0">
                <a:solidFill>
                  <a:srgbClr val="0070C0"/>
                </a:solidFill>
                <a:latin typeface="Gabriola" panose="04040605051002020D02" pitchFamily="82" charset="0"/>
              </a:rPr>
              <a:t>1. Лейтмотив: «Ища себе чести, а князю - славы».</a:t>
            </a:r>
            <a:r>
              <a:rPr lang="ru-RU" sz="2400" dirty="0" smtClean="0">
                <a:solidFill>
                  <a:srgbClr val="00B050"/>
                </a:solidFill>
                <a:latin typeface="Gabriola" panose="04040605051002020D02" pitchFamily="82" charset="0"/>
              </a:rPr>
              <a:t/>
            </a:r>
            <a:br>
              <a:rPr lang="ru-RU" sz="2400" dirty="0" smtClean="0">
                <a:solidFill>
                  <a:srgbClr val="00B050"/>
                </a:solidFill>
                <a:latin typeface="Gabriola" panose="04040605051002020D02" pitchFamily="82" charset="0"/>
              </a:rPr>
            </a:br>
            <a:r>
              <a:rPr lang="ru-RU" sz="2400" dirty="0" smtClean="0">
                <a:solidFill>
                  <a:srgbClr val="7030A0"/>
                </a:solidFill>
                <a:latin typeface="Gabriola" panose="04040605051002020D02" pitchFamily="82" charset="0"/>
              </a:rPr>
              <a:t>2. Замедление действия: «С раннего утра до вечера, с вечера до света…»</a:t>
            </a:r>
            <a:br>
              <a:rPr lang="ru-RU" sz="2400" dirty="0" smtClean="0">
                <a:solidFill>
                  <a:srgbClr val="7030A0"/>
                </a:solidFill>
                <a:latin typeface="Gabriola" panose="04040605051002020D02" pitchFamily="82" charset="0"/>
              </a:rPr>
            </a:br>
            <a:r>
              <a:rPr lang="ru-RU" sz="2400" dirty="0" smtClean="0">
                <a:solidFill>
                  <a:srgbClr val="00B050"/>
                </a:solidFill>
                <a:latin typeface="Gabriola" panose="04040605051002020D02" pitchFamily="82" charset="0"/>
              </a:rPr>
              <a:t>3. Ретардация – уход в прошлое, создаёт эффект неожиданности: «То было в те рати и в те походы…»</a:t>
            </a:r>
            <a:br>
              <a:rPr lang="ru-RU" sz="2400" dirty="0" smtClean="0">
                <a:solidFill>
                  <a:srgbClr val="00B050"/>
                </a:solidFill>
                <a:latin typeface="Gabriola" panose="04040605051002020D02" pitchFamily="82" charset="0"/>
              </a:rPr>
            </a:br>
            <a:r>
              <a:rPr lang="ru-RU" sz="2400" dirty="0">
                <a:solidFill>
                  <a:srgbClr val="0070C0"/>
                </a:solidFill>
                <a:latin typeface="Gabriola" panose="04040605051002020D02" pitchFamily="82" charset="0"/>
              </a:rPr>
              <a:t>4</a:t>
            </a:r>
            <a:r>
              <a:rPr lang="ru-RU" sz="2400" dirty="0" smtClean="0">
                <a:solidFill>
                  <a:srgbClr val="0070C0"/>
                </a:solidFill>
                <a:latin typeface="Gabriola" panose="04040605051002020D02" pitchFamily="82" charset="0"/>
              </a:rPr>
              <a:t>. Художественные </a:t>
            </a:r>
            <a:r>
              <a:rPr lang="ru-RU" sz="2400" dirty="0">
                <a:solidFill>
                  <a:srgbClr val="0070C0"/>
                </a:solidFill>
                <a:latin typeface="Gabriola" panose="04040605051002020D02" pitchFamily="82" charset="0"/>
              </a:rPr>
              <a:t>скрепы: солнце в начале и в конце, диалог </a:t>
            </a:r>
            <a:r>
              <a:rPr lang="ru-RU" sz="2400" dirty="0" err="1">
                <a:solidFill>
                  <a:srgbClr val="0070C0"/>
                </a:solidFill>
                <a:latin typeface="Gabriola" panose="04040605051002020D02" pitchFamily="82" charset="0"/>
              </a:rPr>
              <a:t>Кончака</a:t>
            </a:r>
            <a:r>
              <a:rPr lang="ru-RU" sz="2400" dirty="0">
                <a:solidFill>
                  <a:srgbClr val="0070C0"/>
                </a:solidFill>
                <a:latin typeface="Gabriola" panose="04040605051002020D02" pitchFamily="82" charset="0"/>
              </a:rPr>
              <a:t> и </a:t>
            </a:r>
            <a:r>
              <a:rPr lang="ru-RU" sz="2400" dirty="0" err="1">
                <a:solidFill>
                  <a:srgbClr val="0070C0"/>
                </a:solidFill>
                <a:latin typeface="Gabriola" panose="04040605051002020D02" pitchFamily="82" charset="0"/>
              </a:rPr>
              <a:t>Гзы</a:t>
            </a:r>
            <a:r>
              <a:rPr lang="ru-RU" sz="2400" dirty="0">
                <a:solidFill>
                  <a:srgbClr val="0070C0"/>
                </a:solidFill>
                <a:latin typeface="Gabriola" panose="04040605051002020D02" pitchFamily="82" charset="0"/>
              </a:rPr>
              <a:t>.</a:t>
            </a:r>
            <a:br>
              <a:rPr lang="ru-RU" sz="2400" dirty="0">
                <a:solidFill>
                  <a:srgbClr val="0070C0"/>
                </a:solidFill>
                <a:latin typeface="Gabriola" panose="04040605051002020D02" pitchFamily="82" charset="0"/>
              </a:rPr>
            </a:br>
            <a:r>
              <a:rPr lang="ru-RU" sz="2400" dirty="0" smtClean="0">
                <a:solidFill>
                  <a:srgbClr val="7030A0"/>
                </a:solidFill>
                <a:latin typeface="Gabriola" panose="04040605051002020D02" pitchFamily="82" charset="0"/>
              </a:rPr>
              <a:t>5. </a:t>
            </a:r>
            <a:r>
              <a:rPr lang="ru-RU" sz="2400" dirty="0">
                <a:solidFill>
                  <a:srgbClr val="7030A0"/>
                </a:solidFill>
                <a:latin typeface="Gabriola" panose="04040605051002020D02" pitchFamily="82" charset="0"/>
              </a:rPr>
              <a:t>Реалистичность: колчаны </a:t>
            </a:r>
            <a:r>
              <a:rPr lang="ru-RU" sz="2400" dirty="0" smtClean="0">
                <a:solidFill>
                  <a:srgbClr val="7030A0"/>
                </a:solidFill>
                <a:latin typeface="Gabriola" panose="04040605051002020D02" pitchFamily="82" charset="0"/>
              </a:rPr>
              <a:t>пусты, т</a:t>
            </a:r>
            <a:r>
              <a:rPr lang="ru-RU" sz="2400" dirty="0">
                <a:solidFill>
                  <a:srgbClr val="7030A0"/>
                </a:solidFill>
                <a:latin typeface="Gabriola" panose="04040605051002020D02" pitchFamily="82" charset="0"/>
              </a:rPr>
              <a:t>. к. русские воины окружены; побег союзников.</a:t>
            </a:r>
            <a:br>
              <a:rPr lang="ru-RU" sz="2400" dirty="0">
                <a:solidFill>
                  <a:srgbClr val="7030A0"/>
                </a:solidFill>
                <a:latin typeface="Gabriola" panose="04040605051002020D02" pitchFamily="82" charset="0"/>
              </a:rPr>
            </a:br>
            <a:r>
              <a:rPr lang="ru-RU" sz="2400" dirty="0">
                <a:solidFill>
                  <a:srgbClr val="00B050"/>
                </a:solidFill>
                <a:latin typeface="Gabriola" panose="04040605051002020D02" pitchFamily="82" charset="0"/>
              </a:rPr>
              <a:t>6</a:t>
            </a:r>
            <a:r>
              <a:rPr lang="ru-RU" sz="2400" dirty="0" smtClean="0">
                <a:solidFill>
                  <a:srgbClr val="00B050"/>
                </a:solidFill>
                <a:latin typeface="Gabriola" panose="04040605051002020D02" pitchFamily="82" charset="0"/>
              </a:rPr>
              <a:t>. Гипербола: «Волгу вёслами расплескать,</a:t>
            </a:r>
            <a:br>
              <a:rPr lang="ru-RU" sz="2400" dirty="0" smtClean="0">
                <a:solidFill>
                  <a:srgbClr val="00B050"/>
                </a:solidFill>
                <a:latin typeface="Gabriola" panose="04040605051002020D02" pitchFamily="82" charset="0"/>
              </a:rPr>
            </a:br>
            <a:r>
              <a:rPr lang="ru-RU" sz="2400" dirty="0">
                <a:solidFill>
                  <a:srgbClr val="00B050"/>
                </a:solidFill>
                <a:latin typeface="Gabriola" panose="04040605051002020D02" pitchFamily="82" charset="0"/>
              </a:rPr>
              <a:t> </a:t>
            </a:r>
            <a:r>
              <a:rPr lang="ru-RU" sz="2400" dirty="0" smtClean="0">
                <a:solidFill>
                  <a:srgbClr val="00B050"/>
                </a:solidFill>
                <a:latin typeface="Gabriola" panose="04040605051002020D02" pitchFamily="82" charset="0"/>
              </a:rPr>
              <a:t>   а Дон шлемами выпить».</a:t>
            </a:r>
            <a:endParaRPr lang="ru-RU" sz="2400" dirty="0">
              <a:solidFill>
                <a:srgbClr val="002060"/>
              </a:solidFill>
              <a:latin typeface="Gabriola" panose="04040605051002020D02" pitchFamily="82" charset="0"/>
            </a:endParaRPr>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09749" y="3933056"/>
            <a:ext cx="2822756" cy="28512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120252"/>
            <a:ext cx="6018237" cy="26640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44432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8" name="Picture 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4288" y="836712"/>
            <a:ext cx="1860872" cy="24811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Заголовок 1"/>
          <p:cNvSpPr>
            <a:spLocks noGrp="1"/>
          </p:cNvSpPr>
          <p:nvPr>
            <p:ph type="title"/>
          </p:nvPr>
        </p:nvSpPr>
        <p:spPr>
          <a:xfrm>
            <a:off x="323528" y="7665"/>
            <a:ext cx="8820472" cy="3205311"/>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Художественные средства изобразительности в «Слове о полку Игореве».</a:t>
            </a:r>
            <a:br>
              <a:rPr lang="ru-RU" sz="2800" dirty="0" smtClean="0">
                <a:solidFill>
                  <a:srgbClr val="FF0000"/>
                </a:solidFill>
                <a:latin typeface="Gabriola" panose="04040605051002020D02" pitchFamily="82" charset="0"/>
              </a:rPr>
            </a:br>
            <a:r>
              <a:rPr lang="ru-RU" sz="2400" dirty="0">
                <a:solidFill>
                  <a:srgbClr val="7030A0"/>
                </a:solidFill>
                <a:latin typeface="Gabriola" panose="04040605051002020D02" pitchFamily="82" charset="0"/>
              </a:rPr>
              <a:t>1</a:t>
            </a:r>
            <a:r>
              <a:rPr lang="ru-RU" sz="2400" dirty="0" smtClean="0">
                <a:solidFill>
                  <a:srgbClr val="7030A0"/>
                </a:solidFill>
                <a:latin typeface="Gabriola" panose="04040605051002020D02" pitchFamily="82" charset="0"/>
              </a:rPr>
              <a:t>. Метафорический эпитет: </a:t>
            </a:r>
            <a:r>
              <a:rPr lang="ru-RU" sz="2400" dirty="0" smtClean="0">
                <a:solidFill>
                  <a:srgbClr val="002060"/>
                </a:solidFill>
                <a:latin typeface="Gabriola" panose="04040605051002020D02" pitchFamily="82" charset="0"/>
              </a:rPr>
              <a:t>«</a:t>
            </a:r>
            <a:r>
              <a:rPr lang="ru-RU" sz="2400" dirty="0" err="1" smtClean="0">
                <a:solidFill>
                  <a:srgbClr val="002060"/>
                </a:solidFill>
                <a:latin typeface="Gabriola" panose="04040605051002020D02" pitchFamily="82" charset="0"/>
              </a:rPr>
              <a:t>изронил</a:t>
            </a:r>
            <a:r>
              <a:rPr lang="ru-RU" sz="2400" dirty="0" smtClean="0">
                <a:solidFill>
                  <a:srgbClr val="002060"/>
                </a:solidFill>
                <a:latin typeface="Gabriola" panose="04040605051002020D02" pitchFamily="82" charset="0"/>
              </a:rPr>
              <a:t> он жемчужную душу», «к отчему золотому столу» - к отцу, великому киевскому князю.</a:t>
            </a:r>
            <a:br>
              <a:rPr lang="ru-RU" sz="2400" dirty="0" smtClean="0">
                <a:solidFill>
                  <a:srgbClr val="002060"/>
                </a:solidFill>
                <a:latin typeface="Gabriola" panose="04040605051002020D02" pitchFamily="82" charset="0"/>
              </a:rPr>
            </a:br>
            <a:r>
              <a:rPr lang="ru-RU" sz="2400" dirty="0">
                <a:solidFill>
                  <a:srgbClr val="FFC000"/>
                </a:solidFill>
                <a:latin typeface="Gabriola" panose="04040605051002020D02" pitchFamily="82" charset="0"/>
              </a:rPr>
              <a:t>2</a:t>
            </a:r>
            <a:r>
              <a:rPr lang="ru-RU" sz="2400" dirty="0" smtClean="0">
                <a:solidFill>
                  <a:srgbClr val="FFC000"/>
                </a:solidFill>
                <a:latin typeface="Gabriola" panose="04040605051002020D02" pitchFamily="82" charset="0"/>
              </a:rPr>
              <a:t>. Обращение: </a:t>
            </a:r>
            <a:r>
              <a:rPr lang="ru-RU" sz="2400" dirty="0" smtClean="0">
                <a:solidFill>
                  <a:srgbClr val="002060"/>
                </a:solidFill>
                <a:latin typeface="Gabriola" panose="04040605051002020D02" pitchFamily="82" charset="0"/>
              </a:rPr>
              <a:t>«О ветер, ветрило!», «О Днепр </a:t>
            </a:r>
            <a:r>
              <a:rPr lang="ru-RU" sz="2400" dirty="0" err="1" smtClean="0">
                <a:solidFill>
                  <a:srgbClr val="002060"/>
                </a:solidFill>
                <a:latin typeface="Gabriola" panose="04040605051002020D02" pitchFamily="82" charset="0"/>
              </a:rPr>
              <a:t>Словутич</a:t>
            </a:r>
            <a:r>
              <a:rPr lang="ru-RU" sz="2400" dirty="0" smtClean="0">
                <a:solidFill>
                  <a:srgbClr val="002060"/>
                </a:solidFill>
                <a:latin typeface="Gabriola" panose="04040605051002020D02" pitchFamily="82" charset="0"/>
              </a:rPr>
              <a:t>!»</a:t>
            </a:r>
            <a:r>
              <a:rPr lang="ru-RU" sz="2400" dirty="0" smtClean="0">
                <a:solidFill>
                  <a:srgbClr val="7030A0"/>
                </a:solidFill>
                <a:latin typeface="Gabriola" panose="04040605051002020D02" pitchFamily="82" charset="0"/>
              </a:rPr>
              <a:t/>
            </a:r>
            <a:br>
              <a:rPr lang="ru-RU" sz="2400" dirty="0" smtClean="0">
                <a:solidFill>
                  <a:srgbClr val="7030A0"/>
                </a:solidFill>
                <a:latin typeface="Gabriola" panose="04040605051002020D02" pitchFamily="82" charset="0"/>
              </a:rPr>
            </a:br>
            <a:r>
              <a:rPr lang="ru-RU" sz="2400" dirty="0">
                <a:solidFill>
                  <a:srgbClr val="0070C0"/>
                </a:solidFill>
                <a:latin typeface="Gabriola" panose="04040605051002020D02" pitchFamily="82" charset="0"/>
              </a:rPr>
              <a:t>3</a:t>
            </a:r>
            <a:r>
              <a:rPr lang="ru-RU" sz="2400" dirty="0" smtClean="0">
                <a:solidFill>
                  <a:srgbClr val="0070C0"/>
                </a:solidFill>
                <a:latin typeface="Gabriola" panose="04040605051002020D02" pitchFamily="82" charset="0"/>
              </a:rPr>
              <a:t>. Эвфемизм:</a:t>
            </a:r>
            <a:r>
              <a:rPr lang="ru-RU" sz="2400" dirty="0">
                <a:solidFill>
                  <a:srgbClr val="0070C0"/>
                </a:solidFill>
                <a:latin typeface="Gabriola" panose="04040605051002020D02" pitchFamily="82" charset="0"/>
              </a:rPr>
              <a:t> </a:t>
            </a:r>
            <a:r>
              <a:rPr lang="ru-RU" sz="2400" dirty="0">
                <a:solidFill>
                  <a:srgbClr val="002060"/>
                </a:solidFill>
                <a:latin typeface="Gabriola" panose="04040605051002020D02" pitchFamily="82" charset="0"/>
              </a:rPr>
              <a:t>«</a:t>
            </a:r>
            <a:r>
              <a:rPr lang="ru-RU" sz="2400" dirty="0" err="1">
                <a:solidFill>
                  <a:srgbClr val="002060"/>
                </a:solidFill>
                <a:latin typeface="Gabriola" panose="04040605051002020D02" pitchFamily="82" charset="0"/>
              </a:rPr>
              <a:t>изронил</a:t>
            </a:r>
            <a:r>
              <a:rPr lang="ru-RU" sz="2400" dirty="0">
                <a:solidFill>
                  <a:srgbClr val="002060"/>
                </a:solidFill>
                <a:latin typeface="Gabriola" panose="04040605051002020D02" pitchFamily="82" charset="0"/>
              </a:rPr>
              <a:t> он жемчужную душу</a:t>
            </a:r>
            <a:r>
              <a:rPr lang="ru-RU" sz="2400" dirty="0" smtClean="0">
                <a:solidFill>
                  <a:srgbClr val="002060"/>
                </a:solidFill>
                <a:latin typeface="Gabriola" panose="04040605051002020D02" pitchFamily="82" charset="0"/>
              </a:rPr>
              <a:t>» - умер.</a:t>
            </a:r>
            <a:br>
              <a:rPr lang="ru-RU" sz="2400" dirty="0" smtClean="0">
                <a:solidFill>
                  <a:srgbClr val="002060"/>
                </a:solidFill>
                <a:latin typeface="Gabriola" panose="04040605051002020D02" pitchFamily="82" charset="0"/>
              </a:rPr>
            </a:br>
            <a:r>
              <a:rPr lang="ru-RU" sz="2400" dirty="0">
                <a:solidFill>
                  <a:srgbClr val="00B050"/>
                </a:solidFill>
                <a:latin typeface="Gabriola" panose="04040605051002020D02" pitchFamily="82" charset="0"/>
              </a:rPr>
              <a:t>4</a:t>
            </a:r>
            <a:r>
              <a:rPr lang="ru-RU" sz="2400" dirty="0" smtClean="0">
                <a:solidFill>
                  <a:srgbClr val="00B050"/>
                </a:solidFill>
                <a:latin typeface="Gabriola" panose="04040605051002020D02" pitchFamily="82" charset="0"/>
              </a:rPr>
              <a:t>. Отрицание: </a:t>
            </a:r>
            <a:r>
              <a:rPr lang="ru-RU" sz="2400" dirty="0" smtClean="0">
                <a:solidFill>
                  <a:srgbClr val="002060"/>
                </a:solidFill>
                <a:latin typeface="Gabriola" panose="04040605051002020D02" pitchFamily="82" charset="0"/>
              </a:rPr>
              <a:t>«то не сороки застрекотали…»</a:t>
            </a:r>
            <a:r>
              <a:rPr lang="ru-RU" sz="2400" dirty="0" smtClean="0">
                <a:solidFill>
                  <a:srgbClr val="7030A0"/>
                </a:solidFill>
                <a:latin typeface="Gabriola" panose="04040605051002020D02" pitchFamily="82" charset="0"/>
              </a:rPr>
              <a:t/>
            </a:r>
            <a:br>
              <a:rPr lang="ru-RU" sz="2400" dirty="0" smtClean="0">
                <a:solidFill>
                  <a:srgbClr val="7030A0"/>
                </a:solidFill>
                <a:latin typeface="Gabriola" panose="04040605051002020D02" pitchFamily="82" charset="0"/>
              </a:rPr>
            </a:br>
            <a:r>
              <a:rPr lang="ru-RU" sz="2400" dirty="0">
                <a:solidFill>
                  <a:srgbClr val="00B0F0"/>
                </a:solidFill>
                <a:latin typeface="Gabriola" panose="04040605051002020D02" pitchFamily="82" charset="0"/>
              </a:rPr>
              <a:t>5</a:t>
            </a:r>
            <a:r>
              <a:rPr lang="ru-RU" sz="2400" dirty="0" smtClean="0">
                <a:solidFill>
                  <a:srgbClr val="00B0F0"/>
                </a:solidFill>
                <a:latin typeface="Gabriola" panose="04040605051002020D02" pitchFamily="82" charset="0"/>
              </a:rPr>
              <a:t>. Синтаксический параллелизм: </a:t>
            </a:r>
            <a:r>
              <a:rPr lang="ru-RU" sz="2400" dirty="0" smtClean="0">
                <a:solidFill>
                  <a:srgbClr val="002060"/>
                </a:solidFill>
                <a:latin typeface="Gabriola" panose="04040605051002020D02" pitchFamily="82" charset="0"/>
              </a:rPr>
              <a:t>«Солнце светится на небе…-</a:t>
            </a:r>
            <a:br>
              <a:rPr lang="ru-RU" sz="2400" dirty="0" smtClean="0">
                <a:solidFill>
                  <a:srgbClr val="002060"/>
                </a:solidFill>
                <a:latin typeface="Gabriola" panose="04040605051002020D02" pitchFamily="82" charset="0"/>
              </a:rPr>
            </a:br>
            <a:r>
              <a:rPr lang="ru-RU" sz="2400" dirty="0" smtClean="0">
                <a:solidFill>
                  <a:srgbClr val="002060"/>
                </a:solidFill>
                <a:latin typeface="Gabriola" panose="04040605051002020D02" pitchFamily="82" charset="0"/>
              </a:rPr>
              <a:t>девицы поют на Дунае…»  </a:t>
            </a:r>
            <a:endParaRPr lang="ru-RU" sz="2400" dirty="0">
              <a:solidFill>
                <a:srgbClr val="002060"/>
              </a:solidFill>
              <a:latin typeface="Gabriola" panose="04040605051002020D02" pitchFamily="82" charset="0"/>
            </a:endParaRPr>
          </a:p>
        </p:txBody>
      </p:sp>
      <p:sp>
        <p:nvSpPr>
          <p:cNvPr id="3" name="AutoShape 4" descr="http://www.armiyaiflot.ru/ePages/2008/stavickiy/kn2/slovo.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RU"/>
          </a:p>
        </p:txBody>
      </p:sp>
      <p:sp>
        <p:nvSpPr>
          <p:cNvPr id="4" name="AutoShape 6" descr="http://www.armiyaiflot.ru/ePages/2008/stavickiy/kn2/slovo.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RU"/>
          </a:p>
        </p:txBody>
      </p:sp>
      <p:pic>
        <p:nvPicPr>
          <p:cNvPr id="1024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3070986"/>
            <a:ext cx="7392144" cy="36845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50"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6841" y="4077072"/>
            <a:ext cx="2480943" cy="17541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36284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850335"/>
          </a:xfrm>
          <a:effectLst/>
        </p:spPr>
        <p:txBody>
          <a:bodyPr>
            <a:normAutofit/>
          </a:bodyPr>
          <a:lstStyle/>
          <a:p>
            <a:pPr>
              <a:buClr>
                <a:srgbClr val="C00000"/>
              </a:buClr>
            </a:pPr>
            <a:r>
              <a:rPr lang="ru-RU" sz="2400" dirty="0" smtClean="0">
                <a:solidFill>
                  <a:srgbClr val="FF0000"/>
                </a:solidFill>
                <a:latin typeface="Gabriola" panose="04040605051002020D02" pitchFamily="82" charset="0"/>
              </a:rPr>
              <a:t>Почему</a:t>
            </a:r>
            <a:r>
              <a:rPr lang="ru-RU" sz="2400" dirty="0" smtClean="0">
                <a:solidFill>
                  <a:srgbClr val="002060"/>
                </a:solidFill>
                <a:latin typeface="Gabriola" panose="04040605051002020D02" pitchFamily="82" charset="0"/>
              </a:rPr>
              <a:t> «Слово о полку Игореве» </a:t>
            </a:r>
            <a:r>
              <a:rPr lang="ru-RU" sz="2400" dirty="0" smtClean="0">
                <a:solidFill>
                  <a:srgbClr val="FF0000"/>
                </a:solidFill>
                <a:latin typeface="Gabriola" panose="04040605051002020D02" pitchFamily="82" charset="0"/>
              </a:rPr>
              <a:t>не названо в честь других князей</a:t>
            </a:r>
            <a:r>
              <a:rPr lang="ru-RU" sz="2400" dirty="0" smtClean="0">
                <a:solidFill>
                  <a:srgbClr val="002060"/>
                </a:solidFill>
                <a:latin typeface="Gabriola" panose="04040605051002020D02" pitchFamily="82" charset="0"/>
              </a:rPr>
              <a:t>, которые отправились в поход вместе с Игорем, </a:t>
            </a:r>
            <a:r>
              <a:rPr lang="ru-RU" sz="2400" dirty="0" smtClean="0">
                <a:solidFill>
                  <a:srgbClr val="00B050"/>
                </a:solidFill>
                <a:latin typeface="Gabriola" panose="04040605051002020D02" pitchFamily="82" charset="0"/>
              </a:rPr>
              <a:t>«Словом </a:t>
            </a:r>
            <a:r>
              <a:rPr lang="ru-RU" sz="2400" dirty="0">
                <a:solidFill>
                  <a:srgbClr val="00B050"/>
                </a:solidFill>
                <a:latin typeface="Gabriola" panose="04040605051002020D02" pitchFamily="82" charset="0"/>
              </a:rPr>
              <a:t>о полку Игореве, Всеволода, Владимира, Святослава</a:t>
            </a:r>
            <a:r>
              <a:rPr lang="ru-RU" sz="2400" dirty="0" smtClean="0">
                <a:solidFill>
                  <a:srgbClr val="00B050"/>
                </a:solidFill>
                <a:latin typeface="Gabriola" panose="04040605051002020D02" pitchFamily="82" charset="0"/>
              </a:rPr>
              <a:t>»</a:t>
            </a:r>
            <a:r>
              <a:rPr lang="ru-RU" sz="2400" dirty="0" smtClean="0">
                <a:solidFill>
                  <a:srgbClr val="002060"/>
                </a:solidFill>
                <a:latin typeface="Gabriola" panose="04040605051002020D02" pitchFamily="82" charset="0"/>
              </a:rPr>
              <a:t>?</a:t>
            </a:r>
            <a:r>
              <a:rPr lang="ru-RU" sz="2400" dirty="0" smtClean="0">
                <a:solidFill>
                  <a:srgbClr val="FF0000"/>
                </a:solidFill>
                <a:latin typeface="Gabriola" panose="04040605051002020D02" pitchFamily="82" charset="0"/>
              </a:rPr>
              <a:t/>
            </a:r>
            <a:br>
              <a:rPr lang="ru-RU" sz="2400" dirty="0" smtClean="0">
                <a:solidFill>
                  <a:srgbClr val="FF0000"/>
                </a:solidFill>
                <a:latin typeface="Gabriola" panose="04040605051002020D02" pitchFamily="82" charset="0"/>
              </a:rPr>
            </a:br>
            <a:endParaRPr lang="ru-RU" sz="2400" dirty="0">
              <a:solidFill>
                <a:srgbClr val="002060"/>
              </a:solidFill>
              <a:latin typeface="Gabriola" panose="04040605051002020D02" pitchFamily="82" charset="0"/>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9032" y="1246220"/>
            <a:ext cx="2882402" cy="35022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5311" y="836712"/>
            <a:ext cx="1937444" cy="311772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2167" y="1245814"/>
            <a:ext cx="2897434" cy="35022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37412" y="3286327"/>
            <a:ext cx="2248688" cy="35119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56176" y="3286327"/>
            <a:ext cx="2891483" cy="35119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5" name="Picture 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3528" y="3291355"/>
            <a:ext cx="2839591" cy="35068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60827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850335"/>
          </a:xfrm>
          <a:effectLst/>
        </p:spPr>
        <p:txBody>
          <a:bodyPr>
            <a:normAutofit/>
          </a:bodyPr>
          <a:lstStyle/>
          <a:p>
            <a:pPr>
              <a:buClr>
                <a:srgbClr val="C00000"/>
              </a:buClr>
            </a:pPr>
            <a:r>
              <a:rPr lang="ru-RU" sz="2400" dirty="0" smtClean="0">
                <a:solidFill>
                  <a:srgbClr val="002060"/>
                </a:solidFill>
                <a:latin typeface="Gabriola" panose="04040605051002020D02" pitchFamily="82" charset="0"/>
              </a:rPr>
              <a:t>Почему «Слово о полку Игореве» не названо </a:t>
            </a:r>
            <a:r>
              <a:rPr lang="ru-RU" sz="2400" dirty="0">
                <a:solidFill>
                  <a:srgbClr val="00B050"/>
                </a:solidFill>
                <a:latin typeface="Gabriola" panose="04040605051002020D02" pitchFamily="82" charset="0"/>
              </a:rPr>
              <a:t>«</a:t>
            </a:r>
            <a:r>
              <a:rPr lang="ru-RU" sz="2400" dirty="0" smtClean="0">
                <a:solidFill>
                  <a:srgbClr val="00B050"/>
                </a:solidFill>
                <a:latin typeface="Gabriola" panose="04040605051002020D02" pitchFamily="82" charset="0"/>
              </a:rPr>
              <a:t>Словом </a:t>
            </a:r>
            <a:r>
              <a:rPr lang="ru-RU" sz="2400" dirty="0">
                <a:solidFill>
                  <a:srgbClr val="00B050"/>
                </a:solidFill>
                <a:latin typeface="Gabriola" panose="04040605051002020D02" pitchFamily="82" charset="0"/>
              </a:rPr>
              <a:t>о полку Игореве, Всеволода, Владимира, Святослава</a:t>
            </a:r>
            <a:r>
              <a:rPr lang="ru-RU" sz="2400" dirty="0" smtClean="0">
                <a:solidFill>
                  <a:srgbClr val="00B050"/>
                </a:solidFill>
                <a:latin typeface="Gabriola" panose="04040605051002020D02" pitchFamily="82" charset="0"/>
              </a:rPr>
              <a:t>»</a:t>
            </a:r>
            <a:r>
              <a:rPr lang="ru-RU" sz="2400" dirty="0" smtClean="0">
                <a:solidFill>
                  <a:srgbClr val="002060"/>
                </a:solidFill>
                <a:latin typeface="Gabriola" panose="04040605051002020D02" pitchFamily="82" charset="0"/>
              </a:rPr>
              <a:t>?</a:t>
            </a:r>
            <a:r>
              <a:rPr lang="ru-RU" sz="2400" dirty="0" smtClean="0">
                <a:solidFill>
                  <a:srgbClr val="FF0000"/>
                </a:solidFill>
                <a:latin typeface="Gabriola" panose="04040605051002020D02" pitchFamily="82" charset="0"/>
              </a:rPr>
              <a:t/>
            </a:r>
            <a:br>
              <a:rPr lang="ru-RU" sz="2400" dirty="0" smtClean="0">
                <a:solidFill>
                  <a:srgbClr val="FF0000"/>
                </a:solidFill>
                <a:latin typeface="Gabriola" panose="04040605051002020D02" pitchFamily="82" charset="0"/>
              </a:rPr>
            </a:br>
            <a:r>
              <a:rPr lang="ru-RU" sz="2400" dirty="0" smtClean="0">
                <a:solidFill>
                  <a:srgbClr val="FF0000"/>
                </a:solidFill>
                <a:latin typeface="Gabriola" panose="04040605051002020D02" pitchFamily="82" charset="0"/>
              </a:rPr>
              <a:t/>
            </a:r>
            <a:br>
              <a:rPr lang="ru-RU" sz="2400" dirty="0" smtClean="0">
                <a:solidFill>
                  <a:srgbClr val="FF0000"/>
                </a:solidFill>
                <a:latin typeface="Gabriola" panose="04040605051002020D02" pitchFamily="82" charset="0"/>
              </a:rPr>
            </a:br>
            <a:r>
              <a:rPr lang="ru-RU" sz="2400" dirty="0" smtClean="0">
                <a:solidFill>
                  <a:srgbClr val="FF0000"/>
                </a:solidFill>
                <a:latin typeface="Gabriola" panose="04040605051002020D02" pitchFamily="82" charset="0"/>
              </a:rPr>
              <a:t>Ответ: «Слово о полку Игореве» </a:t>
            </a:r>
            <a:r>
              <a:rPr lang="ru-RU" sz="2400" dirty="0">
                <a:solidFill>
                  <a:srgbClr val="FF0000"/>
                </a:solidFill>
                <a:latin typeface="Gabriola" panose="04040605051002020D02" pitchFamily="82" charset="0"/>
              </a:rPr>
              <a:t>не названо </a:t>
            </a:r>
            <a:r>
              <a:rPr lang="ru-RU" sz="2400" dirty="0" smtClean="0">
                <a:solidFill>
                  <a:srgbClr val="FF0000"/>
                </a:solidFill>
                <a:latin typeface="Gabriola" panose="04040605051002020D02" pitchFamily="82" charset="0"/>
              </a:rPr>
              <a:t>в </a:t>
            </a:r>
            <a:r>
              <a:rPr lang="ru-RU" sz="2400" dirty="0">
                <a:solidFill>
                  <a:srgbClr val="FF0000"/>
                </a:solidFill>
                <a:latin typeface="Gabriola" panose="04040605051002020D02" pitchFamily="82" charset="0"/>
              </a:rPr>
              <a:t>честь других князей</a:t>
            </a:r>
            <a:r>
              <a:rPr lang="ru-RU" sz="2400" dirty="0">
                <a:solidFill>
                  <a:srgbClr val="002060"/>
                </a:solidFill>
                <a:latin typeface="Gabriola" panose="04040605051002020D02" pitchFamily="82" charset="0"/>
              </a:rPr>
              <a:t>, которые отправились в поход вместе с </a:t>
            </a:r>
            <a:r>
              <a:rPr lang="ru-RU" sz="2400" dirty="0" smtClean="0">
                <a:solidFill>
                  <a:srgbClr val="002060"/>
                </a:solidFill>
                <a:latin typeface="Gabriola" panose="04040605051002020D02" pitchFamily="82" charset="0"/>
              </a:rPr>
              <a:t>Игорем, потому что </a:t>
            </a:r>
            <a:br>
              <a:rPr lang="ru-RU" sz="2400" dirty="0" smtClean="0">
                <a:solidFill>
                  <a:srgbClr val="002060"/>
                </a:solidFill>
                <a:latin typeface="Gabriola" panose="04040605051002020D02" pitchFamily="82" charset="0"/>
              </a:rPr>
            </a:br>
            <a:r>
              <a:rPr lang="ru-RU" sz="2400" dirty="0" smtClean="0">
                <a:solidFill>
                  <a:srgbClr val="0070C0"/>
                </a:solidFill>
                <a:latin typeface="Gabriola" panose="04040605051002020D02" pitchFamily="82" charset="0"/>
              </a:rPr>
              <a:t>1. только князь Игорь, осознав весь трагизм содеянного, нашёл в себе силы, бежав из плена, не скрыться от гнева великого киевского князя у себя в Новгороде Северском, а </a:t>
            </a:r>
            <a:br>
              <a:rPr lang="ru-RU" sz="2400" dirty="0" smtClean="0">
                <a:solidFill>
                  <a:srgbClr val="0070C0"/>
                </a:solidFill>
                <a:latin typeface="Gabriola" panose="04040605051002020D02" pitchFamily="82" charset="0"/>
              </a:rPr>
            </a:br>
            <a:r>
              <a:rPr lang="ru-RU" sz="2400" dirty="0" smtClean="0">
                <a:solidFill>
                  <a:srgbClr val="00B050"/>
                </a:solidFill>
                <a:latin typeface="Gabriola" panose="04040605051002020D02" pitchFamily="82" charset="0"/>
              </a:rPr>
              <a:t>2. принести покаянную голову пред «отца» и других князей, не участвовавших в набеге,</a:t>
            </a:r>
            <a:br>
              <a:rPr lang="ru-RU" sz="2400" dirty="0" smtClean="0">
                <a:solidFill>
                  <a:srgbClr val="00B050"/>
                </a:solidFill>
                <a:latin typeface="Gabriola" panose="04040605051002020D02" pitchFamily="82" charset="0"/>
              </a:rPr>
            </a:br>
            <a:r>
              <a:rPr lang="ru-RU" sz="2400" dirty="0" smtClean="0">
                <a:solidFill>
                  <a:srgbClr val="002060"/>
                </a:solidFill>
                <a:latin typeface="Gabriola" panose="04040605051002020D02" pitchFamily="82" charset="0"/>
              </a:rPr>
              <a:t>3. предложить поддержать великого князя в походе против половцев.</a:t>
            </a:r>
            <a:endParaRPr lang="ru-RU" sz="2400" dirty="0">
              <a:solidFill>
                <a:srgbClr val="002060"/>
              </a:solidFill>
              <a:latin typeface="Gabriola" panose="04040605051002020D02" pitchFamily="82" charset="0"/>
            </a:endParaRPr>
          </a:p>
        </p:txBody>
      </p:sp>
      <p:pic>
        <p:nvPicPr>
          <p:cNvPr id="133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448" t="4820" r="3448" b="5720"/>
          <a:stretch/>
        </p:blipFill>
        <p:spPr bwMode="auto">
          <a:xfrm>
            <a:off x="4730225" y="3561852"/>
            <a:ext cx="4346929" cy="321994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66" y="3561852"/>
            <a:ext cx="4573790" cy="321994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07136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5869607"/>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«Слово о полку Игореве»</a:t>
            </a:r>
            <a:r>
              <a:rPr lang="ru-RU" sz="2800" dirty="0" smtClean="0">
                <a:solidFill>
                  <a:srgbClr val="002060"/>
                </a:solidFill>
                <a:latin typeface="Gabriola" panose="04040605051002020D02" pitchFamily="82" charset="0"/>
              </a:rPr>
              <a:t> </a:t>
            </a:r>
            <a:r>
              <a:rPr lang="ru-RU" sz="2800" dirty="0" smtClean="0">
                <a:solidFill>
                  <a:srgbClr val="0070C0"/>
                </a:solidFill>
                <a:latin typeface="Gabriola" panose="04040605051002020D02" pitchFamily="82" charset="0"/>
              </a:rPr>
              <a:t>в науке, литературе и искусстве.</a:t>
            </a:r>
            <a:br>
              <a:rPr lang="ru-RU" sz="2800" dirty="0" smtClean="0">
                <a:solidFill>
                  <a:srgbClr val="0070C0"/>
                </a:solidFill>
                <a:latin typeface="Gabriola" panose="04040605051002020D02" pitchFamily="82" charset="0"/>
              </a:rPr>
            </a:br>
            <a:r>
              <a:rPr lang="ru-RU" sz="2800" dirty="0" smtClean="0">
                <a:solidFill>
                  <a:srgbClr val="002060"/>
                </a:solidFill>
                <a:latin typeface="Gabriola" panose="04040605051002020D02" pitchFamily="82" charset="0"/>
              </a:rPr>
              <a:t>1</a:t>
            </a:r>
            <a:r>
              <a:rPr lang="ru-RU" sz="2400" dirty="0" smtClean="0">
                <a:solidFill>
                  <a:srgbClr val="002060"/>
                </a:solidFill>
                <a:latin typeface="Gabriola" panose="04040605051002020D02" pitchFamily="82" charset="0"/>
              </a:rPr>
              <a:t>. </a:t>
            </a:r>
            <a:r>
              <a:rPr lang="ru-RU" sz="2400" dirty="0">
                <a:solidFill>
                  <a:srgbClr val="002060"/>
                </a:solidFill>
                <a:latin typeface="Gabriola" panose="04040605051002020D02" pitchFamily="82" charset="0"/>
              </a:rPr>
              <a:t>Научные исследования – 15 000 книг</a:t>
            </a:r>
            <a:r>
              <a:rPr lang="ru-RU" sz="2400" dirty="0" smtClean="0">
                <a:solidFill>
                  <a:srgbClr val="002060"/>
                </a:solidFill>
                <a:latin typeface="Gabriola" panose="04040605051002020D02" pitchFamily="82" charset="0"/>
              </a:rPr>
              <a:t>.</a:t>
            </a:r>
            <a:br>
              <a:rPr lang="ru-RU" sz="2400" dirty="0" smtClean="0">
                <a:solidFill>
                  <a:srgbClr val="002060"/>
                </a:solidFill>
                <a:latin typeface="Gabriola" panose="04040605051002020D02" pitchFamily="82" charset="0"/>
              </a:rPr>
            </a:br>
            <a:r>
              <a:rPr lang="ru-RU" sz="2400" dirty="0" smtClean="0">
                <a:solidFill>
                  <a:srgbClr val="0070C0"/>
                </a:solidFill>
                <a:latin typeface="Gabriola" panose="04040605051002020D02" pitchFamily="82" charset="0"/>
              </a:rPr>
              <a:t>2. Энциклопедия «Слово о полку Игореве». 5 томов. – Институт Российской Академии наук, 1995 г.</a:t>
            </a:r>
            <a:r>
              <a:rPr lang="ru-RU" sz="2400" dirty="0">
                <a:solidFill>
                  <a:srgbClr val="0070C0"/>
                </a:solidFill>
                <a:latin typeface="Gabriola" panose="04040605051002020D02" pitchFamily="82" charset="0"/>
              </a:rPr>
              <a:t/>
            </a:r>
            <a:br>
              <a:rPr lang="ru-RU" sz="2400" dirty="0">
                <a:solidFill>
                  <a:srgbClr val="0070C0"/>
                </a:solidFill>
                <a:latin typeface="Gabriola" panose="04040605051002020D02" pitchFamily="82" charset="0"/>
              </a:rPr>
            </a:br>
            <a:r>
              <a:rPr lang="ru-RU" sz="2400" dirty="0">
                <a:solidFill>
                  <a:srgbClr val="002060"/>
                </a:solidFill>
                <a:latin typeface="Gabriola" panose="04040605051002020D02" pitchFamily="82" charset="0"/>
              </a:rPr>
              <a:t>3</a:t>
            </a:r>
            <a:r>
              <a:rPr lang="ru-RU" sz="2400" dirty="0" smtClean="0">
                <a:solidFill>
                  <a:srgbClr val="002060"/>
                </a:solidFill>
                <a:latin typeface="Gabriola" panose="04040605051002020D02" pitchFamily="82" charset="0"/>
              </a:rPr>
              <a:t>. Прозаические переводы. (Д. С. Лихачёв и др.)</a:t>
            </a:r>
            <a:br>
              <a:rPr lang="ru-RU" sz="2400" dirty="0" smtClean="0">
                <a:solidFill>
                  <a:srgbClr val="002060"/>
                </a:solidFill>
                <a:latin typeface="Gabriola" panose="04040605051002020D02" pitchFamily="82" charset="0"/>
              </a:rPr>
            </a:br>
            <a:r>
              <a:rPr lang="ru-RU" sz="2400" dirty="0">
                <a:solidFill>
                  <a:srgbClr val="0070C0"/>
                </a:solidFill>
                <a:latin typeface="Gabriola" panose="04040605051002020D02" pitchFamily="82" charset="0"/>
              </a:rPr>
              <a:t>4</a:t>
            </a:r>
            <a:r>
              <a:rPr lang="ru-RU" sz="2400" dirty="0" smtClean="0">
                <a:solidFill>
                  <a:srgbClr val="0070C0"/>
                </a:solidFill>
                <a:latin typeface="Gabriola" panose="04040605051002020D02" pitchFamily="82" charset="0"/>
              </a:rPr>
              <a:t>. Стихотворные переводы. (В. Жуковский, А. Майков, К. Бальмонт, Н. Заболоцкий и др.)</a:t>
            </a:r>
            <a:br>
              <a:rPr lang="ru-RU" sz="2400" dirty="0" smtClean="0">
                <a:solidFill>
                  <a:srgbClr val="0070C0"/>
                </a:solidFill>
                <a:latin typeface="Gabriola" panose="04040605051002020D02" pitchFamily="82" charset="0"/>
              </a:rPr>
            </a:br>
            <a:r>
              <a:rPr lang="ru-RU" sz="2400" dirty="0">
                <a:solidFill>
                  <a:srgbClr val="002060"/>
                </a:solidFill>
                <a:latin typeface="Gabriola" panose="04040605051002020D02" pitchFamily="82" charset="0"/>
              </a:rPr>
              <a:t>5</a:t>
            </a:r>
            <a:r>
              <a:rPr lang="ru-RU" sz="2400" dirty="0" smtClean="0">
                <a:solidFill>
                  <a:srgbClr val="002060"/>
                </a:solidFill>
                <a:latin typeface="Gabriola" panose="04040605051002020D02" pitchFamily="82" charset="0"/>
              </a:rPr>
              <a:t>. Переложения (И. Бунин, А. Блок, Б. Лавренёв и др.)</a:t>
            </a:r>
            <a:br>
              <a:rPr lang="ru-RU" sz="2400" dirty="0" smtClean="0">
                <a:solidFill>
                  <a:srgbClr val="002060"/>
                </a:solidFill>
                <a:latin typeface="Gabriola" panose="04040605051002020D02" pitchFamily="82" charset="0"/>
              </a:rPr>
            </a:br>
            <a:r>
              <a:rPr lang="ru-RU" sz="2400" dirty="0">
                <a:solidFill>
                  <a:srgbClr val="0070C0"/>
                </a:solidFill>
                <a:latin typeface="Gabriola" panose="04040605051002020D02" pitchFamily="82" charset="0"/>
              </a:rPr>
              <a:t>6</a:t>
            </a:r>
            <a:r>
              <a:rPr lang="ru-RU" sz="2400" dirty="0" smtClean="0">
                <a:solidFill>
                  <a:srgbClr val="0070C0"/>
                </a:solidFill>
                <a:latin typeface="Gabriola" panose="04040605051002020D02" pitchFamily="82" charset="0"/>
              </a:rPr>
              <a:t>. Живописные произведения.</a:t>
            </a:r>
            <a:br>
              <a:rPr lang="ru-RU" sz="2400" dirty="0" smtClean="0">
                <a:solidFill>
                  <a:srgbClr val="0070C0"/>
                </a:solidFill>
                <a:latin typeface="Gabriola" panose="04040605051002020D02" pitchFamily="82" charset="0"/>
              </a:rPr>
            </a:br>
            <a:r>
              <a:rPr lang="ru-RU" sz="2400" dirty="0">
                <a:solidFill>
                  <a:srgbClr val="002060"/>
                </a:solidFill>
                <a:latin typeface="Gabriola" panose="04040605051002020D02" pitchFamily="82" charset="0"/>
              </a:rPr>
              <a:t>7</a:t>
            </a:r>
            <a:r>
              <a:rPr lang="ru-RU" sz="2400" dirty="0" smtClean="0">
                <a:solidFill>
                  <a:srgbClr val="002060"/>
                </a:solidFill>
                <a:latin typeface="Gabriola" panose="04040605051002020D02" pitchFamily="82" charset="0"/>
              </a:rPr>
              <a:t>. Скульптуры.</a:t>
            </a:r>
            <a:br>
              <a:rPr lang="ru-RU" sz="2400" dirty="0" smtClean="0">
                <a:solidFill>
                  <a:srgbClr val="002060"/>
                </a:solidFill>
                <a:latin typeface="Gabriola" panose="04040605051002020D02" pitchFamily="82" charset="0"/>
              </a:rPr>
            </a:br>
            <a:r>
              <a:rPr lang="ru-RU" sz="2400" dirty="0">
                <a:solidFill>
                  <a:srgbClr val="0070C0"/>
                </a:solidFill>
                <a:latin typeface="Gabriola" panose="04040605051002020D02" pitchFamily="82" charset="0"/>
              </a:rPr>
              <a:t>8</a:t>
            </a:r>
            <a:r>
              <a:rPr lang="ru-RU" sz="2400" dirty="0" smtClean="0">
                <a:solidFill>
                  <a:srgbClr val="0070C0"/>
                </a:solidFill>
                <a:latin typeface="Gabriola" panose="04040605051002020D02" pitchFamily="82" charset="0"/>
              </a:rPr>
              <a:t>. Опера А. П. Бородина «Князь Игорь».</a:t>
            </a:r>
            <a:br>
              <a:rPr lang="ru-RU" sz="2400" dirty="0" smtClean="0">
                <a:solidFill>
                  <a:srgbClr val="0070C0"/>
                </a:solidFill>
                <a:latin typeface="Gabriola" panose="04040605051002020D02" pitchFamily="82" charset="0"/>
              </a:rPr>
            </a:br>
            <a:r>
              <a:rPr lang="ru-RU" sz="2400" dirty="0">
                <a:solidFill>
                  <a:srgbClr val="002060"/>
                </a:solidFill>
                <a:latin typeface="Gabriola" panose="04040605051002020D02" pitchFamily="82" charset="0"/>
              </a:rPr>
              <a:t>9</a:t>
            </a:r>
            <a:r>
              <a:rPr lang="ru-RU" sz="2400" dirty="0" smtClean="0">
                <a:solidFill>
                  <a:srgbClr val="002060"/>
                </a:solidFill>
                <a:latin typeface="Gabriola" panose="04040605051002020D02" pitchFamily="82" charset="0"/>
              </a:rPr>
              <a:t>. Балет в опере.</a:t>
            </a:r>
            <a:br>
              <a:rPr lang="ru-RU" sz="2400" dirty="0" smtClean="0">
                <a:solidFill>
                  <a:srgbClr val="002060"/>
                </a:solidFill>
                <a:latin typeface="Gabriola" panose="04040605051002020D02" pitchFamily="82" charset="0"/>
              </a:rPr>
            </a:br>
            <a:r>
              <a:rPr lang="ru-RU" sz="2400" dirty="0" smtClean="0">
                <a:solidFill>
                  <a:srgbClr val="0070C0"/>
                </a:solidFill>
                <a:latin typeface="Gabriola" panose="04040605051002020D02" pitchFamily="82" charset="0"/>
              </a:rPr>
              <a:t>10. «Слово…» вошло в сокровищницу мировой литературы. Оно переведено на десятки языков. </a:t>
            </a:r>
            <a:r>
              <a:rPr lang="ru-RU" sz="2400" dirty="0">
                <a:solidFill>
                  <a:srgbClr val="002060"/>
                </a:solidFill>
                <a:latin typeface="Gabriola" panose="04040605051002020D02" pitchFamily="82" charset="0"/>
              </a:rPr>
              <a:t>Н</a:t>
            </a:r>
            <a:r>
              <a:rPr lang="ru-RU" sz="2400" dirty="0" smtClean="0">
                <a:solidFill>
                  <a:srgbClr val="002060"/>
                </a:solidFill>
                <a:latin typeface="Gabriola" panose="04040605051002020D02" pitchFamily="82" charset="0"/>
              </a:rPr>
              <a:t>а английском и японском языках существует по несколько переводов.</a:t>
            </a:r>
            <a:endParaRPr lang="ru-RU" sz="2400" dirty="0">
              <a:solidFill>
                <a:srgbClr val="002060"/>
              </a:solidFill>
              <a:latin typeface="Gabriola" panose="04040605051002020D02" pitchFamily="82" charset="0"/>
            </a:endParaRPr>
          </a:p>
        </p:txBody>
      </p:sp>
      <p:pic>
        <p:nvPicPr>
          <p:cNvPr id="1229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2420888"/>
            <a:ext cx="3465934" cy="223224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7075" y="5307754"/>
            <a:ext cx="5093388" cy="14516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5301208"/>
            <a:ext cx="2592288" cy="14581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5486164"/>
            <a:ext cx="1451000" cy="10882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82978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1405111"/>
          </a:xfrm>
          <a:effectLst/>
        </p:spPr>
        <p:txBody>
          <a:bodyPr>
            <a:normAutofit/>
          </a:bodyPr>
          <a:lstStyle/>
          <a:p>
            <a:pPr algn="ctr">
              <a:buClr>
                <a:srgbClr val="C00000"/>
              </a:buClr>
            </a:pPr>
            <a:r>
              <a:rPr lang="ru-RU" sz="2800" dirty="0" smtClean="0">
                <a:solidFill>
                  <a:srgbClr val="FF0000"/>
                </a:solidFill>
                <a:latin typeface="Gabriola" panose="04040605051002020D02" pitchFamily="82" charset="0"/>
              </a:rPr>
              <a:t>В. М. Васнецов</a:t>
            </a:r>
            <a:r>
              <a:rPr lang="ru-RU" sz="28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(1848-1926) </a:t>
            </a:r>
            <a:br>
              <a:rPr lang="ru-RU" sz="2800" dirty="0">
                <a:solidFill>
                  <a:srgbClr val="002060"/>
                </a:solidFill>
                <a:latin typeface="Gabriola" panose="04040605051002020D02" pitchFamily="82" charset="0"/>
              </a:rPr>
            </a:br>
            <a:r>
              <a:rPr lang="ru-RU" sz="2800" dirty="0">
                <a:solidFill>
                  <a:srgbClr val="002060"/>
                </a:solidFill>
                <a:latin typeface="Gabriola" panose="04040605051002020D02" pitchFamily="82" charset="0"/>
              </a:rPr>
              <a:t>«После побоища Игоря </a:t>
            </a:r>
            <a:r>
              <a:rPr lang="ru-RU" sz="2800" dirty="0" err="1">
                <a:solidFill>
                  <a:srgbClr val="002060"/>
                </a:solidFill>
                <a:latin typeface="Gabriola" panose="04040605051002020D02" pitchFamily="82" charset="0"/>
              </a:rPr>
              <a:t>Святославича</a:t>
            </a:r>
            <a:r>
              <a:rPr lang="ru-RU" sz="2800" dirty="0">
                <a:solidFill>
                  <a:srgbClr val="002060"/>
                </a:solidFill>
                <a:latin typeface="Gabriola" panose="04040605051002020D02" pitchFamily="82" charset="0"/>
              </a:rPr>
              <a:t> с половцами». </a:t>
            </a:r>
            <a:r>
              <a:rPr lang="ru-RU" sz="2800" dirty="0" smtClean="0">
                <a:solidFill>
                  <a:srgbClr val="002060"/>
                </a:solidFill>
                <a:latin typeface="Gabriola" panose="04040605051002020D02" pitchFamily="82" charset="0"/>
              </a:rPr>
              <a:t>1880</a:t>
            </a:r>
            <a:endParaRPr lang="ru-RU" sz="2800" dirty="0">
              <a:solidFill>
                <a:srgbClr val="002060"/>
              </a:solidFill>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069" y="1988840"/>
            <a:ext cx="8856386" cy="47862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573024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512" y="7665"/>
            <a:ext cx="8964488" cy="6793731"/>
          </a:xfrm>
          <a:effectLst/>
        </p:spPr>
        <p:txBody>
          <a:bodyPr>
            <a:normAutofit/>
          </a:bodyPr>
          <a:lstStyle/>
          <a:p>
            <a:pPr>
              <a:buClr>
                <a:srgbClr val="C00000"/>
              </a:buClr>
            </a:pPr>
            <a:r>
              <a:rPr lang="ru-RU" dirty="0" smtClean="0">
                <a:solidFill>
                  <a:srgbClr val="FF0000"/>
                </a:solidFill>
                <a:latin typeface="Gabriola" panose="04040605051002020D02" pitchFamily="82" charset="0"/>
              </a:rPr>
              <a:t>Плач Ярославны</a:t>
            </a:r>
            <a:br>
              <a:rPr lang="ru-RU" dirty="0" smtClean="0">
                <a:solidFill>
                  <a:srgbClr val="FF0000"/>
                </a:solidFill>
                <a:latin typeface="Gabriola" panose="04040605051002020D02" pitchFamily="82" charset="0"/>
              </a:rPr>
            </a:br>
            <a:r>
              <a:rPr lang="ru-RU" dirty="0" smtClean="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На </a:t>
            </a:r>
            <a:r>
              <a:rPr lang="ru-RU" sz="2800" dirty="0">
                <a:solidFill>
                  <a:srgbClr val="002060"/>
                </a:solidFill>
                <a:latin typeface="Gabriola" panose="04040605051002020D02" pitchFamily="82" charset="0"/>
              </a:rPr>
              <a:t>городской стене в </a:t>
            </a:r>
            <a:r>
              <a:rPr lang="ru-RU" sz="2800" dirty="0">
                <a:solidFill>
                  <a:srgbClr val="00B050"/>
                </a:solidFill>
                <a:latin typeface="Gabriola" panose="04040605051002020D02" pitchFamily="82" charset="0"/>
              </a:rPr>
              <a:t>Путивле</a:t>
            </a:r>
            <a:r>
              <a:rPr lang="ru-RU" sz="2800" dirty="0">
                <a:solidFill>
                  <a:srgbClr val="002060"/>
                </a:solidFill>
                <a:latin typeface="Gabriola" panose="04040605051002020D02" pitchFamily="82" charset="0"/>
              </a:rPr>
              <a:t> </a:t>
            </a:r>
            <a:r>
              <a:rPr lang="ru-RU" sz="2800" dirty="0" smtClean="0">
                <a:solidFill>
                  <a:srgbClr val="002060"/>
                </a:solidFill>
                <a:latin typeface="Gabriola" panose="04040605051002020D02" pitchFamily="82" charset="0"/>
              </a:rPr>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плачет </a:t>
            </a:r>
            <a:r>
              <a:rPr lang="ru-RU" sz="2800" dirty="0" smtClean="0">
                <a:solidFill>
                  <a:srgbClr val="0070C0"/>
                </a:solidFill>
                <a:latin typeface="Gabriola" panose="04040605051002020D02" pitchFamily="82" charset="0"/>
              </a:rPr>
              <a:t>жена </a:t>
            </a:r>
            <a:r>
              <a:rPr lang="ru-RU" sz="2800" dirty="0">
                <a:solidFill>
                  <a:srgbClr val="0070C0"/>
                </a:solidFill>
                <a:latin typeface="Gabriola" panose="04040605051002020D02" pitchFamily="82" charset="0"/>
              </a:rPr>
              <a:t>Игоря </a:t>
            </a:r>
            <a:r>
              <a:rPr lang="ru-RU" sz="2800" dirty="0" smtClean="0">
                <a:solidFill>
                  <a:srgbClr val="002060"/>
                </a:solidFill>
                <a:latin typeface="Gabriola" panose="04040605051002020D02" pitchFamily="82" charset="0"/>
              </a:rPr>
              <a:t>Ярославна.</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r>
              <a:rPr lang="ru-RU" sz="2800" dirty="0" smtClean="0">
                <a:solidFill>
                  <a:srgbClr val="0070C0"/>
                </a:solidFill>
                <a:latin typeface="Gabriola" panose="04040605051002020D02" pitchFamily="82" charset="0"/>
              </a:rPr>
              <a:t>Часть </a:t>
            </a:r>
            <a:r>
              <a:rPr lang="ru-RU" sz="2800" dirty="0">
                <a:solidFill>
                  <a:srgbClr val="0070C0"/>
                </a:solidFill>
                <a:latin typeface="Gabriola" panose="04040605051002020D02" pitchFamily="82" charset="0"/>
              </a:rPr>
              <a:t>III глава 1</a:t>
            </a:r>
            <a:r>
              <a:rPr lang="ru-RU" sz="2800" dirty="0" smtClean="0">
                <a:solidFill>
                  <a:srgbClr val="0070C0"/>
                </a:solidFill>
                <a:latin typeface="Gabriola" panose="04040605051002020D02" pitchFamily="82" charset="0"/>
              </a:rPr>
              <a:t>.</a:t>
            </a:r>
            <a:r>
              <a:rPr lang="ru-RU" sz="2800" dirty="0" smtClean="0">
                <a:solidFill>
                  <a:srgbClr val="002060"/>
                </a:solidFill>
                <a:latin typeface="Gabriola" panose="04040605051002020D02" pitchFamily="82" charset="0"/>
              </a:rPr>
              <a:t>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Памятники </a:t>
            </a:r>
            <a:r>
              <a:rPr lang="ru-RU" sz="2800" dirty="0" smtClean="0">
                <a:solidFill>
                  <a:srgbClr val="002060"/>
                </a:solidFill>
                <a:latin typeface="Gabriola" panose="04040605051002020D02" pitchFamily="82" charset="0"/>
              </a:rPr>
              <a:t>Ярославне </a:t>
            </a:r>
            <a:br>
              <a:rPr lang="ru-RU" sz="2800" dirty="0" smtClean="0">
                <a:solidFill>
                  <a:srgbClr val="002060"/>
                </a:solidFill>
                <a:latin typeface="Gabriola" panose="04040605051002020D02" pitchFamily="82" charset="0"/>
              </a:rPr>
            </a:br>
            <a:r>
              <a:rPr lang="ru-RU" sz="2800" dirty="0" smtClean="0">
                <a:solidFill>
                  <a:srgbClr val="002060"/>
                </a:solidFill>
                <a:latin typeface="Gabriola" panose="04040605051002020D02" pitchFamily="82" charset="0"/>
              </a:rPr>
              <a:t>                                   в г. </a:t>
            </a:r>
            <a:r>
              <a:rPr lang="ru-RU" sz="2800" dirty="0" smtClean="0">
                <a:solidFill>
                  <a:srgbClr val="00B050"/>
                </a:solidFill>
                <a:latin typeface="Gabriola" panose="04040605051002020D02" pitchFamily="82" charset="0"/>
              </a:rPr>
              <a:t>Путивле,</a:t>
            </a:r>
            <a:br>
              <a:rPr lang="ru-RU" sz="2800" dirty="0" smtClean="0">
                <a:solidFill>
                  <a:srgbClr val="00B050"/>
                </a:solidFill>
                <a:latin typeface="Gabriola" panose="04040605051002020D02" pitchFamily="82" charset="0"/>
              </a:rPr>
            </a:br>
            <a:r>
              <a:rPr lang="ru-RU" sz="2800" dirty="0" smtClean="0">
                <a:solidFill>
                  <a:srgbClr val="002060"/>
                </a:solidFill>
                <a:latin typeface="Gabriola" panose="04040605051002020D02" pitchFamily="82" charset="0"/>
              </a:rPr>
              <a:t>в</a:t>
            </a:r>
            <a:r>
              <a:rPr lang="ru-RU" sz="2800" dirty="0" smtClean="0">
                <a:solidFill>
                  <a:srgbClr val="00B050"/>
                </a:solidFill>
                <a:latin typeface="Gabriola" panose="04040605051002020D02" pitchFamily="82" charset="0"/>
              </a:rPr>
              <a:t> Новгороде Северском.</a:t>
            </a:r>
            <a:endParaRPr lang="ru-RU" sz="2800" dirty="0">
              <a:solidFill>
                <a:srgbClr val="00B050"/>
              </a:solidFill>
              <a:latin typeface="Gabriola" panose="04040605051002020D02" pitchFamily="82" charset="0"/>
            </a:endParaRPr>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9070" y="44624"/>
            <a:ext cx="4941487" cy="67231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959424"/>
            <a:ext cx="3744416" cy="28083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13945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51520" y="7665"/>
            <a:ext cx="8892480" cy="1405111"/>
          </a:xfrm>
          <a:effectLst/>
        </p:spPr>
        <p:txBody>
          <a:bodyPr>
            <a:normAutofit/>
          </a:bodyPr>
          <a:lstStyle/>
          <a:p>
            <a:pPr>
              <a:buClr>
                <a:srgbClr val="C00000"/>
              </a:buClr>
            </a:pPr>
            <a:r>
              <a:rPr lang="ru-RU" sz="2800" dirty="0" smtClean="0">
                <a:solidFill>
                  <a:srgbClr val="FF0000"/>
                </a:solidFill>
                <a:latin typeface="Gabriola" panose="04040605051002020D02" pitchFamily="82" charset="0"/>
              </a:rPr>
              <a:t>Александр Порфирьевич                                                  </a:t>
            </a:r>
            <a:r>
              <a:rPr lang="ru-RU" sz="2800" dirty="0" smtClean="0">
                <a:solidFill>
                  <a:srgbClr val="0070C0"/>
                </a:solidFill>
                <a:latin typeface="Gabriola" panose="04040605051002020D02" pitchFamily="82" charset="0"/>
              </a:rPr>
              <a:t>Опера</a:t>
            </a:r>
            <a:r>
              <a:rPr lang="ru-RU" sz="2800" dirty="0" smtClean="0">
                <a:solidFill>
                  <a:srgbClr val="002060"/>
                </a:solidFill>
                <a:latin typeface="Gabriola" panose="04040605051002020D02" pitchFamily="82" charset="0"/>
              </a:rPr>
              <a:t> </a:t>
            </a:r>
            <a:r>
              <a:rPr lang="ru-RU" sz="2800" dirty="0">
                <a:solidFill>
                  <a:srgbClr val="002060"/>
                </a:solidFill>
                <a:latin typeface="Gabriola" panose="04040605051002020D02" pitchFamily="82" charset="0"/>
              </a:rPr>
              <a:t>«Князь Игорь». </a:t>
            </a:r>
            <a:r>
              <a:rPr lang="ru-RU" sz="2800" dirty="0" smtClean="0">
                <a:solidFill>
                  <a:srgbClr val="FF0000"/>
                </a:solidFill>
                <a:latin typeface="Gabriola" panose="04040605051002020D02" pitchFamily="82" charset="0"/>
              </a:rPr>
              <a:t>                                                     </a:t>
            </a:r>
            <a:r>
              <a:rPr lang="ru-RU" sz="2800" dirty="0" smtClean="0">
                <a:solidFill>
                  <a:srgbClr val="002060"/>
                </a:solidFill>
                <a:latin typeface="Gabriola" panose="04040605051002020D02" pitchFamily="82" charset="0"/>
              </a:rPr>
              <a:t>Бородин</a:t>
            </a:r>
            <a:r>
              <a:rPr lang="ru-RU" sz="2800" dirty="0" smtClean="0">
                <a:solidFill>
                  <a:srgbClr val="FF0000"/>
                </a:solidFill>
                <a:latin typeface="Gabriola" panose="04040605051002020D02" pitchFamily="82" charset="0"/>
              </a:rPr>
              <a:t> </a:t>
            </a:r>
            <a:r>
              <a:rPr lang="ru-RU" sz="2800" dirty="0" smtClean="0">
                <a:solidFill>
                  <a:srgbClr val="002060"/>
                </a:solidFill>
                <a:latin typeface="Gabriola" panose="04040605051002020D02" pitchFamily="82" charset="0"/>
              </a:rPr>
              <a:t>(1833-1887) </a:t>
            </a:r>
            <a:r>
              <a:rPr lang="ru-RU" sz="2800" dirty="0">
                <a:solidFill>
                  <a:srgbClr val="002060"/>
                </a:solidFill>
                <a:latin typeface="Gabriola" panose="04040605051002020D02" pitchFamily="82" charset="0"/>
              </a:rPr>
              <a:t/>
            </a:r>
            <a:br>
              <a:rPr lang="ru-RU" sz="2800" dirty="0">
                <a:solidFill>
                  <a:srgbClr val="002060"/>
                </a:solidFill>
                <a:latin typeface="Gabriola" panose="04040605051002020D02" pitchFamily="82" charset="0"/>
              </a:rPr>
            </a:br>
            <a:endParaRPr lang="ru-RU" sz="2800" dirty="0">
              <a:solidFill>
                <a:srgbClr val="002060"/>
              </a:solidFill>
            </a:endParaRPr>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7643" y="3853152"/>
            <a:ext cx="4422148" cy="29407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5" y="3853152"/>
            <a:ext cx="4423695" cy="29407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01577" y="1280388"/>
            <a:ext cx="3748214" cy="25005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5" y="1280388"/>
            <a:ext cx="3528391" cy="25192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7042" y="44624"/>
            <a:ext cx="2587695" cy="38711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44212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0" y="0"/>
            <a:ext cx="9147051" cy="1340768"/>
          </a:xfrm>
          <a:effectLst/>
        </p:spPr>
        <p:txBody>
          <a:bodyPr>
            <a:normAutofit/>
          </a:bodyPr>
          <a:lstStyle/>
          <a:p>
            <a:pPr algn="ctr">
              <a:buClr>
                <a:srgbClr val="C00000"/>
              </a:buClr>
            </a:pPr>
            <a:r>
              <a:rPr lang="ru-RU" sz="2700" dirty="0" smtClean="0">
                <a:solidFill>
                  <a:srgbClr val="FF0000"/>
                </a:solidFill>
                <a:latin typeface="Gabriola" panose="04040605051002020D02" pitchFamily="82" charset="0"/>
              </a:rPr>
              <a:t>Музей-заповедник</a:t>
            </a:r>
            <a:r>
              <a:rPr lang="ru-RU" sz="2800" dirty="0" smtClean="0">
                <a:solidFill>
                  <a:srgbClr val="002060"/>
                </a:solidFill>
                <a:latin typeface="Gabriola" panose="04040605051002020D02" pitchFamily="82" charset="0"/>
              </a:rPr>
              <a:t> </a:t>
            </a:r>
            <a:r>
              <a:rPr lang="ru-RU" dirty="0" smtClean="0">
                <a:solidFill>
                  <a:srgbClr val="002060"/>
                </a:solidFill>
                <a:latin typeface="Gabriola" panose="04040605051002020D02" pitchFamily="82" charset="0"/>
              </a:rPr>
              <a:t/>
            </a:r>
            <a:br>
              <a:rPr lang="ru-RU" dirty="0" smtClean="0">
                <a:solidFill>
                  <a:srgbClr val="002060"/>
                </a:solidFill>
                <a:latin typeface="Gabriola" panose="04040605051002020D02" pitchFamily="82" charset="0"/>
              </a:rPr>
            </a:br>
            <a:r>
              <a:rPr lang="ru-RU" sz="2700" dirty="0" smtClean="0">
                <a:solidFill>
                  <a:srgbClr val="002060"/>
                </a:solidFill>
                <a:latin typeface="Gabriola" panose="04040605051002020D02" pitchFamily="82" charset="0"/>
              </a:rPr>
              <a:t>«Слова </a:t>
            </a:r>
            <a:r>
              <a:rPr lang="ru-RU" sz="2700" dirty="0">
                <a:solidFill>
                  <a:srgbClr val="002060"/>
                </a:solidFill>
                <a:latin typeface="Gabriola" panose="04040605051002020D02" pitchFamily="82" charset="0"/>
              </a:rPr>
              <a:t>о полку Игореве» </a:t>
            </a:r>
            <a:r>
              <a:rPr lang="ru-RU" sz="2700" dirty="0" smtClean="0">
                <a:solidFill>
                  <a:srgbClr val="002060"/>
                </a:solidFill>
                <a:latin typeface="Gabriola" panose="04040605051002020D02" pitchFamily="82" charset="0"/>
              </a:rPr>
              <a:t>на </a:t>
            </a:r>
            <a:r>
              <a:rPr lang="ru-RU" sz="2700" dirty="0">
                <a:solidFill>
                  <a:srgbClr val="002060"/>
                </a:solidFill>
                <a:latin typeface="Gabriola" panose="04040605051002020D02" pitchFamily="82" charset="0"/>
              </a:rPr>
              <a:t>базе Новгород-Северского краеведческого </a:t>
            </a:r>
            <a:r>
              <a:rPr lang="ru-RU" sz="2700" dirty="0" smtClean="0">
                <a:solidFill>
                  <a:srgbClr val="002060"/>
                </a:solidFill>
                <a:latin typeface="Gabriola" panose="04040605051002020D02" pitchFamily="82" charset="0"/>
              </a:rPr>
              <a:t>музея. </a:t>
            </a:r>
            <a:endParaRPr lang="ru-RU" sz="2700" dirty="0">
              <a:solidFill>
                <a:srgbClr val="002060"/>
              </a:solidFill>
            </a:endParaRPr>
          </a:p>
        </p:txBody>
      </p:sp>
      <p:pic>
        <p:nvPicPr>
          <p:cNvPr id="11265"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936084"/>
            <a:ext cx="8772128" cy="5822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81947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2699792" y="0"/>
            <a:ext cx="3784128" cy="2204864"/>
          </a:xfrm>
          <a:effectLst/>
        </p:spPr>
        <p:txBody>
          <a:bodyPr>
            <a:normAutofit/>
          </a:bodyPr>
          <a:lstStyle/>
          <a:p>
            <a:pPr algn="ctr">
              <a:buClr>
                <a:srgbClr val="C00000"/>
              </a:buClr>
            </a:pPr>
            <a:r>
              <a:rPr lang="ru-RU" sz="2800" dirty="0" smtClean="0">
                <a:solidFill>
                  <a:srgbClr val="FF0000"/>
                </a:solidFill>
                <a:latin typeface="Gabriola" panose="04040605051002020D02" pitchFamily="82" charset="0"/>
              </a:rPr>
              <a:t>Новгород Северский. Ярославль. </a:t>
            </a:r>
            <a:br>
              <a:rPr lang="ru-RU" sz="2800" dirty="0" smtClean="0">
                <a:solidFill>
                  <a:srgbClr val="FF0000"/>
                </a:solidFill>
                <a:latin typeface="Gabriola" panose="04040605051002020D02" pitchFamily="82" charset="0"/>
              </a:rPr>
            </a:br>
            <a:r>
              <a:rPr lang="ru-RU" sz="2800" dirty="0" smtClean="0">
                <a:solidFill>
                  <a:srgbClr val="002060"/>
                </a:solidFill>
                <a:latin typeface="Gabriola" panose="04040605051002020D02" pitchFamily="82" charset="0"/>
              </a:rPr>
              <a:t>Музеи «Слова о полку Игореве».</a:t>
            </a:r>
            <a:endParaRPr lang="ru-RU" sz="2400" dirty="0">
              <a:solidFill>
                <a:srgbClr val="002060"/>
              </a:solidFill>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800" y="2204864"/>
            <a:ext cx="6096000" cy="457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83921" y="44624"/>
            <a:ext cx="2592288" cy="34563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294" y="5013176"/>
            <a:ext cx="2351585" cy="17636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44624"/>
            <a:ext cx="2448271" cy="34563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7"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668344" y="4662999"/>
            <a:ext cx="1407865" cy="21138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0204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theme1.xml><?xml version="1.0" encoding="utf-8"?>
<a:theme xmlns:a="http://schemas.openxmlformats.org/drawingml/2006/main" name="1_Легкий дым">
  <a:themeElements>
    <a:clrScheme name="Легкий дым">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Легкий дым">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Легкий дым">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1396</TotalTime>
  <Words>616</Words>
  <Application>Microsoft Office PowerPoint</Application>
  <PresentationFormat>Экран (4:3)</PresentationFormat>
  <Paragraphs>109</Paragraphs>
  <Slides>52</Slides>
  <Notes>0</Notes>
  <HiddenSlides>0</HiddenSlides>
  <MMClips>0</MMClips>
  <ScaleCrop>false</ScaleCrop>
  <HeadingPairs>
    <vt:vector size="6" baseType="variant">
      <vt:variant>
        <vt:lpstr>Использованные шрифты</vt:lpstr>
      </vt:variant>
      <vt:variant>
        <vt:i4>7</vt:i4>
      </vt:variant>
      <vt:variant>
        <vt:lpstr>Тема</vt:lpstr>
      </vt:variant>
      <vt:variant>
        <vt:i4>1</vt:i4>
      </vt:variant>
      <vt:variant>
        <vt:lpstr>Заголовки слайдов</vt:lpstr>
      </vt:variant>
      <vt:variant>
        <vt:i4>52</vt:i4>
      </vt:variant>
    </vt:vector>
  </HeadingPairs>
  <TitlesOfParts>
    <vt:vector size="60" baseType="lpstr">
      <vt:lpstr>Arial</vt:lpstr>
      <vt:lpstr>Calibri</vt:lpstr>
      <vt:lpstr>Century Gothic</vt:lpstr>
      <vt:lpstr>Constantia</vt:lpstr>
      <vt:lpstr>Gabriola</vt:lpstr>
      <vt:lpstr>Times New Roman</vt:lpstr>
      <vt:lpstr>Wingdings 3</vt:lpstr>
      <vt:lpstr>1_Легкий дым</vt:lpstr>
      <vt:lpstr>«Слово о полку Игореве» Автор презентации: Ципровская Надежда Анатольевна, учитель русского языка и литературы. Высшая категория. Место выполнения работы: МБОУ «Школа № 117» г. Нижнего Новгорода. +7 (904) 069 46 34 tna2301@mail.ru 2024 г. </vt:lpstr>
      <vt:lpstr>«СЛОВО о  полку Игореве» -  величайший памятник древнерусской литературы.  Автор неизвестен. Написано не позднее 1 сентября 1200 года  о событиях 1185 года. </vt:lpstr>
      <vt:lpstr>Авторский вопрос. Автор «Слова о полку Игореве» – это Пушкин ХII столетия. (Рыбаков Б. ) 1. Прекрасно знает Священное Писание – монах?  2. Хорошо разбирается в военном деле – воин?  3. Знает о событиях, произошедших в походе, в такой мере, будто сам участвовал в нём –  дружинник Игоря? 4. Начитан – князь?  5. Великий киевский  князь Святослав Всеволодич? 6. Князь Игорь? </vt:lpstr>
      <vt:lpstr>Возможные авторы «Слова о полку Игореве»:   1. слуга (милостник) великого князя Кочкарь; 2. регент церковного хора Митус (или Митуса); 3. конюший князя Игоря Тимофей Рагуилович; 4. новгородский посадник Мирошка Незденич; 5. внук Бояна; 6. «премудрый книжник» Тимофей; 7. песнотворец Ходына; 8. воевода Ольстин Олексич; 9. боярин и летописец Пётр Бориславич; 10. Ефросиния Ярославна, жена Игоря; 11. племянник Игоря, князь Святослав Олегович Рыльский; 12. вдова князя Олега Святославича, невестка Игоря, Агафья Ростиславна; 13. брат Ярославны, Владимир Ярославич, князь Галицкий; 14. жена Святослава, Мария Васильковна.</vt:lpstr>
      <vt:lpstr>     1186 – 1187 (не позднее 1 сентября 1200 г.) -  создано «Слово о полку Игореве». 1788 - собиратель русской древности А. И. Мусин – Пушкин приобрёл сборник древнерусских произведений у бывшего архимандрита Спасо – Преображенского Ярославского монастыря Иоиля Быковского. </vt:lpstr>
      <vt:lpstr>     1795 – текст «Слова…» обнаружен  Мусиным – Пушкиным в сборнике рукописей. 1800 – издано А. И. Мусиным – Пушкиным в сотрудничестве с учёными А. Ф. Малиновским, Н. Н. Бантышем – Каменским  и историком Н. М. Карамзиным.</vt:lpstr>
      <vt:lpstr>    1812 - сборник древнерусских произведений, включавший «Слово о полку Игореве», сгорел в московском пожаре в доме Мусина – Пушкина. </vt:lpstr>
      <vt:lpstr>До нас дошла одна из копий рукописи, снятая для Екатерины II.</vt:lpstr>
      <vt:lpstr>Книга пророка Иеремии  в «Слове о полку Игореве» процитирована не менее 50 раз.  В «Слове…» примерно  7 000 слов. О «Слове…» написано примерно 15 000 книг.</vt:lpstr>
      <vt:lpstr>Пророк Иеремия.    (Ок. 655 г. до н. э., Анатот, Иудея — после 586 г. до н. э., Египет) — второй из четырёх великих пророков Ветхого Завета, автор книги пророка Иеремии и книги «Плач Иеремии». Иеремию часто называют «плачущим пророком». </vt:lpstr>
      <vt:lpstr>Пророк Иеремия.  Бог призвал его на служение, когда тот был ещё юношей. Он запретил Иеремии жениться, так как пророк должен был всецело посвятить себя Богу. Задачей служения Иеремии было обличение греховной жизни соплеменников (Богом избранного народа - евреев) и предупреждение о неминуемом возмездии за грехи.</vt:lpstr>
      <vt:lpstr>СЛОВАРЬ Жанр – исторически формирующийся вид литературного произведения, обладающий отличительными особенностями, признаками, закономерностями. Слово -  торжественная речь, (произнесённая на снеˊме русских князей. Снем – съезд.) Полк – военный поход. </vt:lpstr>
      <vt:lpstr>    Тема: неудачный поход на половцев новгород-северского князя Игоря в конце апреля – начале мая 1185 года. Другие источники, повествующие об этом походе: Лаврентьевская летопись, Ипатьевская летопись.</vt:lpstr>
      <vt:lpstr>    Лаврентьевская летопись.  1377 г.   Самая древняя датированная русская летопись.  Написана на пергаменте.  С 1811 г. хранится в РНБ. </vt:lpstr>
      <vt:lpstr>    Ипатьевская летопись. 307 листов. Датируется концом ХIII – началом ХIV в. Название получила по месту хранения в ХVII в. в Ипатьевском монастыре под Костромой.  Обнаружена в 1809 г. историографом  Н. М. Карамзиным.</vt:lpstr>
      <vt:lpstr>Презентация PowerPoint</vt:lpstr>
      <vt:lpstr>    Участники похода:  Северский князь Игорь Святославович; его брат Всеволод Святославович из Трубчевска; его сын Владимир Игоревич из Путивля; его племянник Святослав Ольгович из Рыльска.</vt:lpstr>
      <vt:lpstr>Историческая основа «Слова…»  В 1185 году Новгород-Северский князь Игорь Святославович, не предупредив Киевского князя Святослава (своего двоюродного брата, которого по старшинству называют отцом) и других князей, отправляется в поход в половецкие степи пограбить. </vt:lpstr>
      <vt:lpstr>Презентация PowerPoint</vt:lpstr>
      <vt:lpstr>        Композиция «Слова…»  1. Вступление. 2. Сборы в поход.  Солнечное затмение. 3. Первый бой. 4. Сон. 5. Второй бой. 6. История сражений с половцами. 7. Поражение войска Игоря. 8. Лирическое отступление о  междоусобицах. 9. Сон Святослава.  «Золотое слово» Святослава. 10. Обращение автора к русским  князьям. 11. Плач Ярославны. 12. Возвращение Игоря из плена. 13. Приветственная встреча Игоря. </vt:lpstr>
      <vt:lpstr>4 части:  1. Рассказ о походе Игоря. 2. Сон и «золотое слово» Святослава. 3. Плач Ярославны. 4. Рассказ о побеге Игоря из плена. </vt:lpstr>
      <vt:lpstr>Грозные предзнаменования:  «И увидел воинов своих, тьмою прикрытых». Солнечное затмение: «Солнце … тьмою путь заступало». «Ночь стонами грозыˊ птиц пробудила». «Див кличет». «Кричат телеги в полуночи». «Уже несчастий его подстерегают  птицы по дубам; волки грозу подымают по оврагам; орлы клёкотом на кости зверей зовут; лисицы брешут на червлёные щиты». Кровавые зори. Чёрные тучи. Синие молнии. Громы великие. «Земля гудит,  реки мутно текут,  пыль поля прикрывает». </vt:lpstr>
      <vt:lpstr>Часть I, главы 12-13</vt:lpstr>
      <vt:lpstr>Итоги похода князей в половецкую степь.  1. Гибель войска. «Игорь князь в Каяле половецкой русские богатства утопил».  2. Впервые за всю историю русские князья были пленены. 3. Ранение князя Игоря в руку. 4. Одержав победу над Игорем, половцы устремляются на Русскую землю:     а) осаждают Переславль,     б) захватывают Римов,     в) сжигают укрепления Путивля. </vt:lpstr>
      <vt:lpstr>Пророческий сон Святослава.   «Смутный». Бог в пророческом сне даёт знать Святославу о походе Игоря, о его поражении и нашествии на Русь врагов. Тем самым подчёркивается роль великого киевского князя как главы русских князей и всей Русской земли. Святослав произносит «злато слово», в котором выступает объединителем русских князей в борьбе с врагами. Образы сна символичны.    Часть II, глава 1.</vt:lpstr>
      <vt:lpstr>Символическое значение сна: Святослава «одевают» чёрной паполомой, т. е. погребальным покрывалом, как мёртвого.  Видеть во сне кровать - к болезни или смерти. Тис в древности считался самой ценной породой для гроба и в связи с этим был символом смерти. Пить во сне вино, и особенно мутное, — «плохая примета», «знак печали и досадного известия».  Рассыпающийся жемчуг в сновидениях - символ слёз.</vt:lpstr>
      <vt:lpstr>Смысл пророческого сна Святослава:  Святослав, сидящий «в Киеве на горах», грозный и великий, во сне видит себя не в Киеве — столице Киевской Руси, её центре, а на самой окраине, у небольшого пограничного городка на юго-западе Руси — Плесньска.  Вместо «золотого стола» киевского (символа власти, силы, могущества) он оказывается во сне в погребальных санях (символ не-жизни, не-могущества, не-бытия), в которых несут  его к морю - символу «того света» и одновременно –  месту пребывания половцев, к ним в плен.  Во сне со Святославом  происходит то, что  произошло наяву с Игорем и другими князьями- участниками похода.</vt:lpstr>
      <vt:lpstr>«Золотое слово» Святослава, со слезами смешанное.            Часть II, глава 5. 1. Укоризненное обращение к Игорю и Всеволоду. Прямое осуждение их безрассудства. Обвинение в честолюбивом стремлении прошлую славу присвоить, а будущую поделить между собой. (Святослав не сомневается в их личном мужестве, не унижает их достоинства.) 2. Воззвание к князьям о помощи. 3. Призыв к единению русских князей против общего врага.   Вопрос: почему  речь Святослава  перед князьями  автор называет  «Золотым  словом»?</vt:lpstr>
      <vt:lpstr>Обращение к русским князьям. «Золотое слово» Святослава – это обращение к русским князьям. Святослав напоминает о том, как  1. в прошлом усобицы обессилили Русскую землю и привели к гибели её князей; 2. напоминает каждому из князей о его силе, уме, могуществе; 3. призывает князей исполниться ратного духа, объединить свои силы и вернуть Руси её былые  славу и могущество. Часть II, главы 6-13.</vt:lpstr>
      <vt:lpstr>Плач Ярославны.   На городской стене в Путивле  плачет  жена Игоря Ярославна. Она не размышляет,  не осуждает,  а просто печалится, горюет; обращается к силам природы,  просит о помощи мужу.           Часть III глава 1.                                                                         В. Г. Перов.                       «Плач Ярославны». </vt:lpstr>
      <vt:lpstr>                                                                                           Плач Ярославны. Ярославна скорбит о всех русских воинах, не только о муже. Это собирательный образ – голоса всех русских женщин, их печаль и нежность, страдания от войн и междоусобиц.            Путивль – город Ярославны.                                               Украина, г. Путивль. </vt:lpstr>
      <vt:lpstr>                                                        Князь Игорь в плену.                                           Половеций хан Кончак-                                            сват князя Игоря.      Половецкая степь.                 Побег Игоря. Силы природы (по молитве Ярославны)  помогают Игорю. Сказочные мотивы: разговор Игоря с рекой Донец; превращение Игоря в разных  зверей и птиц. Часть III, глава 2-7.                                Бегство Игоря из плена.</vt:lpstr>
      <vt:lpstr>Заключение.    Торжественная и  праздничная  концовка. Вся Русская земля радуется  возвращению Игоря:  «Сёла рады, города веселы».  «Но восходит солнце в небеси –  Игорь-князь явился на Руси».   Заключение. Часть III, глава 8.</vt:lpstr>
      <vt:lpstr>Вопросы. 1. Когда написано «Слово…»? 2. Вместе с кем отправляется Игорь в поход? 3. Чем автор восхищается в Игоре? 4. Как излагаются события (манера изложения) в  «Слове…»? 5. Охарактеризуйте автора «Слова…». 6. С какой целью описывается солнечное затмение? 7. Почему автор обращается ко временам Олега?</vt:lpstr>
      <vt:lpstr>Самостоятельная работа. 1. Главная идея «Слова…»? 2. Объясните символику сна     Святослава. 3. Кем приходится Святослав Игорю? 4. Как Святослав относится к походу      Игоря? 5. Цель обращения к русским князьям? 6. Особенности плача Ярославны? 7. Чем заканчивается «Слово…»?</vt:lpstr>
      <vt:lpstr>Русская земля для автора «Слова…» Войско Игоря Новгород-Северского – это прежде  всего русичи, и, переходя границу Руси, они  прощаются не с Новгород-Северским княжеством, а с  Русской землёй в целом.</vt:lpstr>
      <vt:lpstr>Русская земля для автора «Слова…» - это прежде всего русский народ. Автор говорит о мирном труде русских «раˊтаев» (пахарей), нарушенном усобицами князей; о жёнах русских воинов,  оплакивающих своих мужей; о горе всего русского народа  после поражения Игоря,  о радости всех жителей  городов и сёл при его  возвращении. </vt:lpstr>
      <vt:lpstr>Русская земля - главный герой  «Слова…»</vt:lpstr>
      <vt:lpstr>Особенности описания Русской земли. Образ Родины, полной городов, рек и многочисленных обитателей, противопоставлен образу пустынной половецкой степи – «стране незнаемой», её оврагам (яругам), холмам, болотам и «грязивым» местам.</vt:lpstr>
      <vt:lpstr>Пейзаж «Слова…» отличается грандиозностью. Дан в движении: «Чёрные тучи с моря идут…» «Земля гудит,  реки мутно текут,  прах над полями несётся…» Ветер, солнце, тучи, облака – фон, на котором разворачивается действие «Слова…», и одновременно – действующие лица. (приём?)</vt:lpstr>
      <vt:lpstr>Фольклорная основа «Слова…»  1. Постоянные эпитеты: чёрные тучи, кровавые зори, синие молнии. 2. Сравнения в творительном падеже и сказочные мотивы: превращения Игоря в разных зверей и птиц во время побега: «А Игорь-князь поскакал горностаем к тростнику и белым гоголем на воду… соскочил с него серым волком…» 3. Одушевление (олицетворение): Ветер, солнце, тучи, облака –действующие лица.  4. Сравнение: автор сравнивает битву со свадебным пиром: «Тут кровавого вина недостало, тут пир закончили храбрые русичи: сватов напоили, а сами полегли за землю русскую».  5. Гипербола: Ярослав Галицкий подпёр горы угорские своими железными полками… 6. Повтор.</vt:lpstr>
      <vt:lpstr>Художественные средства выразительности в «Слове о полку Игореве». 1. Полнота образов:      а) цвет (мутно, темно, тьма, кровавые, чёрные, синие, червлёные, светлое…),      б) звук (щёкот, говор, гудит, гремят, трещат, шумит, звенит, застонал…),      в) движение (изломиться, бежит, прыщешь, поскачешь, обступили, прыснуло…).  2. Эпитет: седло рабское, золотое слово, железные полки. 3. Метафора: Кости… «горем взошли», «печаль потекла». 4. Метонимия: «Мои куряне… под трубами повиты, под шлемами взлелеяны…»;      «Чёрная земля… костьми была засеяна». «Загородите полю (половцам) ворота». </vt:lpstr>
      <vt:lpstr>Художественные средства изобразительности в «Слове о полку Игореве».  1. Лейтмотив: «Ища себе чести, а князю - славы». 2. Замедление действия: «С раннего утра до вечера, с вечера до света…» 3. Ретардация – уход в прошлое, создаёт эффект неожиданности: «То было в те рати и в те походы…» 4. Художественные скрепы: солнце в начале и в конце, диалог Кончака и Гзы. 5. Реалистичность: колчаны пусты, т. к. русские воины окружены; побег союзников. 6. Гипербола: «Волгу вёслами расплескать,     а Дон шлемами выпить».</vt:lpstr>
      <vt:lpstr>Художественные средства изобразительности в «Слове о полку Игореве». 1. Метафорический эпитет: «изронил он жемчужную душу», «к отчему золотому столу» - к отцу, великому киевскому князю. 2. Обращение: «О ветер, ветрило!», «О Днепр Словутич!» 3. Эвфемизм: «изронил он жемчужную душу» - умер. 4. Отрицание: «то не сороки застрекотали…» 5. Синтаксический параллелизм: «Солнце светится на небе…- девицы поют на Дунае…»  </vt:lpstr>
      <vt:lpstr>Почему «Слово о полку Игореве» не названо в честь других князей, которые отправились в поход вместе с Игорем, «Словом о полку Игореве, Всеволода, Владимира, Святослава»? </vt:lpstr>
      <vt:lpstr>Почему «Слово о полку Игореве» не названо «Словом о полку Игореве, Всеволода, Владимира, Святослава»?  Ответ: «Слово о полку Игореве» не названо в честь других князей, которые отправились в поход вместе с Игорем, потому что  1. только князь Игорь, осознав весь трагизм содеянного, нашёл в себе силы, бежав из плена, не скрыться от гнева великого киевского князя у себя в Новгороде Северском, а  2. принести покаянную голову пред «отца» и других князей, не участвовавших в набеге, 3. предложить поддержать великого князя в походе против половцев.</vt:lpstr>
      <vt:lpstr>«Слово о полку Игореве» в науке, литературе и искусстве. 1. Научные исследования – 15 000 книг. 2. Энциклопедия «Слово о полку Игореве». 5 томов. – Институт Российской Академии наук, 1995 г. 3. Прозаические переводы. (Д. С. Лихачёв и др.) 4. Стихотворные переводы. (В. Жуковский, А. Майков, К. Бальмонт, Н. Заболоцкий и др.) 5. Переложения (И. Бунин, А. Блок, Б. Лавренёв и др.) 6. Живописные произведения. 7. Скульптуры. 8. Опера А. П. Бородина «Князь Игорь». 9. Балет в опере. 10. «Слово…» вошло в сокровищницу мировой литературы. Оно переведено на десятки языков. На английском и японском языках существует по несколько переводов.</vt:lpstr>
      <vt:lpstr>В. М. Васнецов (1848-1926)  «После побоища Игоря Святославича с половцами». 1880</vt:lpstr>
      <vt:lpstr>Плач Ярославны   На городской стене в Путивле  плачет жена Игоря Ярославна. Часть III глава 1.                                      Памятники Ярославне                                     в г. Путивле, в Новгороде Северском.</vt:lpstr>
      <vt:lpstr>Александр Порфирьевич                                                  Опера «Князь Игорь».                                                      Бородин (1833-1887)  </vt:lpstr>
      <vt:lpstr>Музей-заповедник  «Слова о полку Игореве» на базе Новгород-Северского краеведческого музея. </vt:lpstr>
      <vt:lpstr>Новгород Северский. Ярославль.  Музеи «Слова о полку Игореве».</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нана</dc:creator>
  <cp:lastModifiedBy>Надежда Ципровская</cp:lastModifiedBy>
  <cp:revision>166</cp:revision>
  <dcterms:created xsi:type="dcterms:W3CDTF">2019-06-12T13:18:40Z</dcterms:created>
  <dcterms:modified xsi:type="dcterms:W3CDTF">2024-03-09T10:19:48Z</dcterms:modified>
</cp:coreProperties>
</file>