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 fill="norm" stroke="1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78523" y="1098388"/>
            <a:ext cx="10318417" cy="4394988"/>
          </a:xfrm>
        </p:spPr>
        <p:txBody>
          <a:bodyPr anchor="ctr">
            <a:noAutofit/>
          </a:bodyPr>
          <a:lstStyle>
            <a:lvl1pPr algn="ctr">
              <a:defRPr sz="10000" spc="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78523" y="6375679"/>
            <a:ext cx="2329722" cy="34846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80332" y="6375679"/>
            <a:ext cx="4114800" cy="34579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067218" y="6375679"/>
            <a:ext cx="2329723" cy="34579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 bwMode="auto"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0066320" y="382386"/>
            <a:ext cx="1492132" cy="560040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57300" y="382385"/>
            <a:ext cx="8392585" cy="560040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Pr shadeToTitle="0">
        <a:solidFill>
          <a:schemeClr val="bg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236546" y="6375679"/>
            <a:ext cx="1493947" cy="3484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279064" y="6375679"/>
            <a:ext cx="4114800" cy="345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942434" y="6375679"/>
            <a:ext cx="1487566" cy="345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 bwMode="auto"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 fill="norm" stroke="1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 fill="norm" stroke="1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57300" y="2286000"/>
            <a:ext cx="4800600" cy="36195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647796" y="2286000"/>
            <a:ext cx="4800600" cy="36195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52728" y="381000"/>
            <a:ext cx="10172700" cy="149351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57300" y="2909102"/>
            <a:ext cx="4800600" cy="299639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633864" y="2909102"/>
            <a:ext cx="4800600" cy="299639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 fill="norm" stroke="1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765051" y="6375679"/>
            <a:ext cx="1233355" cy="348462"/>
          </a:xfrm>
        </p:spPr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103620" y="6375679"/>
            <a:ext cx="3482179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691014" y="6375679"/>
            <a:ext cx="1232456" cy="345796"/>
          </a:xfrm>
        </p:spPr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 bwMode="auto"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 fill="norm" stroke="1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 bwMode="auto"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765950" y="6375679"/>
            <a:ext cx="1232456" cy="348462"/>
          </a:xfrm>
        </p:spPr>
        <p:txBody>
          <a:bodyPr/>
          <a:lstStyle/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103621" y="6375679"/>
            <a:ext cx="3482178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687568" y="6375679"/>
            <a:ext cx="1234440" cy="345796"/>
          </a:xfrm>
        </p:spPr>
        <p:txBody>
          <a:bodyPr/>
          <a:lstStyle/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251678" y="382385"/>
            <a:ext cx="10178321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1678" y="2286001"/>
            <a:ext cx="10178321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334D819-9F07-4261-B09B-9E467E5D9002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1766878-3199-4EAB-94E7-2D6D11070E14}" type="slidenum">
              <a:rPr lang="en-US"/>
              <a:t/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 fill="norm" stroke="1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 bwMode="auto"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5100" cap="all" spc="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Gill Sans MT"/>
        <a:buChar char="–"/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Arial"/>
        <a:buChar char="•"/>
        <a:defRPr sz="16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Gill Sans MT"/>
        <a:buChar char="–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Arial"/>
        <a:buChar char="•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Gill Sans MT"/>
        <a:buChar char="–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Arial"/>
        <a:buChar char="•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Gill Sans MT"/>
        <a:buChar char="–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110000"/>
        </a:lnSpc>
        <a:spcBef>
          <a:spcPts val="700"/>
        </a:spcBef>
        <a:buClr>
          <a:schemeClr val="tx2"/>
        </a:buClr>
        <a:buFont typeface="Arial"/>
        <a:buChar char="•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черные дыры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Работа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Причины возникновения озоновой дыры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1900" b="1"/>
              <a:t>Антропогенные причины:</a:t>
            </a:r>
            <a:endParaRPr/>
          </a:p>
          <a:p>
            <a:pPr marL="0" indent="0" algn="just">
              <a:buNone/>
              <a:defRPr/>
            </a:pPr>
            <a:r>
              <a:rPr lang="ru-RU" sz="1900"/>
              <a:t>В 1974 году Марио Молина и Шервуд </a:t>
            </a:r>
            <a:r>
              <a:rPr lang="ru-RU" sz="1900"/>
              <a:t>Роуленд</a:t>
            </a:r>
            <a:r>
              <a:rPr lang="ru-RU" sz="1900"/>
              <a:t> выяснили, что хлорфторуглероды (ХФУ), попадая в атмосферу, после контакта с солнечными лучами запускают химическую реакцию и разрушают озон. Раньше такие вещества использовали в аэрозолях и холодильниках.</a:t>
            </a:r>
            <a:endParaRPr/>
          </a:p>
        </p:txBody>
      </p:sp>
      <p:pic>
        <p:nvPicPr>
          <p:cNvPr id="8" name="Объект 7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710594" y="2286000"/>
            <a:ext cx="4800600" cy="3165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Как бороться с озоновыми дырами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257300" y="1874517"/>
            <a:ext cx="4800600" cy="43398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defRPr/>
            </a:pPr>
            <a:r>
              <a:rPr lang="ru-RU"/>
              <a:t>Постепенный отказ от вредных для озона веществ действительно произошел и несколько лет назад ООН (Организация объединенных наций) подтвердила, что у этого есть эффект. В мае 2020 года озоновая дыра над Антарктикой даже закрылась, но спустя некоторое время открылась снова. Концентрация фреонов в атмосфере рядом с полюсами все еще слишком высокая, поэтому пока трудно говорить о стабильности. В целом у озоновых дыр есть способность исчезать или уменьшаться. Изменения в их размерах связано не только с деятельностью человека, но и с климатическими особенностями. Например, из-за того, что озон образуется благодаря кислороду и ультрафиолету, во время полярной ночи его количество надолго уменьшается, но потом восстанавливается само во время полярного дня. Дыра может образоваться и затянуться за несколько недель, но иногда на это уходят месяцы.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329779" y="1961965"/>
            <a:ext cx="5119271" cy="4083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Выводы: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1180657" y="2055182"/>
            <a:ext cx="10178321" cy="359359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>
                <a:solidFill>
                  <a:schemeClr val="accent2">
                    <a:lumMod val="50000"/>
                  </a:schemeClr>
                </a:solidFill>
              </a:rPr>
              <a:t>роблема с озоновым слоем дает наглядное представление о том, как сильно экологическое состояние Земли может измениться в короткий срок, и как мало мы знаем о нашей планете. </a:t>
            </a:r>
            <a:endParaRPr/>
          </a:p>
          <a:p>
            <a:pPr algn="just">
              <a:defRPr/>
            </a:pPr>
            <a:r>
              <a:rPr lang="ru-RU" sz="2400">
                <a:solidFill>
                  <a:schemeClr val="accent2">
                    <a:lumMod val="50000"/>
                  </a:schemeClr>
                </a:solidFill>
              </a:rPr>
              <a:t>Техническая деятельность человека наносит большой вред природе. Нужны новые идеи и проекты, позволяющие очистить атмосферу от вредных примесей, разрушающих озон. Эти проекты должны быть экологически безопасны, чтобы не причинить еще большего вреда и восстановить нарушенное равновесие в экосистеме.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Используемая литература: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algn="just"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Кароль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. И.И., Киселёв А.А. Кто или что разрушает озоновый слой Земли?// Экология и жизнь.- 1998.- № 3 - с.30-33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Давиденко, И.В.,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Кеслер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, Я. А. Ресурсы цивилизации [Текст] / И.В. Давиденко, Я.А.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Кеслер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. - М.: ЗАО «Всеобщие исследования»;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Эксмо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, 2005. - 544с., ил.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Миляев, В.А., Котельников С.Н. Ядовитый озон Новая экологическая угроза для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россии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[Текст] / В.А. Миляев, С.Н. Котельников // 2008. - № 2(75)'. - С 52 - 57.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Содержание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251678" y="1216241"/>
            <a:ext cx="10178321" cy="46633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/>
              <a:t>Введение……………………………………………………………………………………………………………………….……………..……..3</a:t>
            </a:r>
            <a:endParaRPr/>
          </a:p>
          <a:p>
            <a:pPr>
              <a:defRPr/>
            </a:pPr>
            <a:r>
              <a:rPr lang="ru-RU"/>
              <a:t>Актуальность темы</a:t>
            </a:r>
            <a:endParaRPr/>
          </a:p>
          <a:p>
            <a:pPr>
              <a:defRPr/>
            </a:pPr>
            <a:r>
              <a:rPr lang="ru-RU"/>
              <a:t>Объект исследования</a:t>
            </a:r>
            <a:endParaRPr/>
          </a:p>
          <a:p>
            <a:pPr>
              <a:defRPr/>
            </a:pPr>
            <a:r>
              <a:rPr lang="ru-RU"/>
              <a:t> Предмет исследования </a:t>
            </a:r>
            <a:endParaRPr/>
          </a:p>
          <a:p>
            <a:pPr>
              <a:defRPr/>
            </a:pPr>
            <a:r>
              <a:rPr lang="ru-RU"/>
              <a:t>Цель</a:t>
            </a:r>
            <a:endParaRPr/>
          </a:p>
          <a:p>
            <a:pPr>
              <a:defRPr/>
            </a:pPr>
            <a:r>
              <a:rPr lang="ru-RU"/>
              <a:t>Задачи</a:t>
            </a:r>
            <a:endParaRPr/>
          </a:p>
          <a:p>
            <a:pPr>
              <a:defRPr/>
            </a:pPr>
            <a:r>
              <a:rPr lang="ru-RU"/>
              <a:t>Методы исследования</a:t>
            </a:r>
            <a:endParaRPr/>
          </a:p>
          <a:p>
            <a:pPr marL="0" indent="0">
              <a:buNone/>
              <a:defRPr/>
            </a:pPr>
            <a:r>
              <a:rPr lang="ru-RU"/>
              <a:t>Основная часть………………………………………………………………………………………………………………………………….4</a:t>
            </a:r>
            <a:endParaRPr/>
          </a:p>
          <a:p>
            <a:pPr>
              <a:defRPr/>
            </a:pPr>
            <a:r>
              <a:rPr lang="ru-RU"/>
              <a:t>Значение озонового слоя в жизни человека</a:t>
            </a:r>
            <a:endParaRPr/>
          </a:p>
          <a:p>
            <a:pPr>
              <a:defRPr/>
            </a:pPr>
            <a:r>
              <a:rPr lang="ru-RU"/>
              <a:t>Образование и разрушение озонового слоя</a:t>
            </a:r>
            <a:endParaRPr/>
          </a:p>
          <a:p>
            <a:pPr>
              <a:defRPr/>
            </a:pPr>
            <a:r>
              <a:rPr lang="ru-RU"/>
              <a:t>Методы исследования озонового слоя</a:t>
            </a:r>
            <a:endParaRPr/>
          </a:p>
          <a:p>
            <a:pPr>
              <a:defRPr/>
            </a:pPr>
            <a:r>
              <a:rPr lang="ru-RU"/>
              <a:t>Проекты по восстановлению озонового слоя</a:t>
            </a:r>
            <a:endParaRPr/>
          </a:p>
          <a:p>
            <a:pPr>
              <a:defRPr/>
            </a:pPr>
            <a:r>
              <a:rPr lang="ru-RU"/>
              <a:t>Причины возникновения озоновой дыры</a:t>
            </a:r>
            <a:endParaRPr/>
          </a:p>
          <a:p>
            <a:pPr marL="0" indent="0">
              <a:buNone/>
              <a:defRPr/>
            </a:pPr>
            <a:r>
              <a:rPr lang="ru-RU"/>
              <a:t>Выводы……………………………………………………………………………………………………………………………………..……12</a:t>
            </a:r>
            <a:endParaRPr/>
          </a:p>
          <a:p>
            <a:pPr marL="0" indent="0">
              <a:buNone/>
              <a:defRPr/>
            </a:pPr>
            <a:r>
              <a:rPr lang="ru-RU"/>
              <a:t>Список использованной литературы……………………………………………………………………………………………...….13</a:t>
            </a:r>
            <a:endParaRPr/>
          </a:p>
          <a:p>
            <a:pPr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just">
              <a:defRPr/>
            </a:pPr>
            <a:r>
              <a:rPr lang="ru-RU" sz="2000"/>
              <a:t>Как может быть такое, что нечто столь мелкое и практически незаметное оказывает глобальное воздействие на весь мир и на жизнь в нем? Оказывается, может – тончайший озоновый слой в земной атмосфере оберегает всю нашу планету от пагубного космического влияния. Но что, же такое – </a:t>
            </a:r>
            <a:r>
              <a:rPr lang="ru-RU" sz="2000" b="1"/>
              <a:t>этот озоновый слой</a:t>
            </a:r>
            <a:r>
              <a:rPr lang="ru-RU" sz="2000"/>
              <a:t>? 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>
              <a:defRPr/>
            </a:pPr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Актуальность темы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: ценность озонового слоя заключается в том, что он выступает фильтром, который поглощает некоторое количество ультрафиолетовых лучей, защищая биосферу и людей от прямого солнечного излучения.</a:t>
            </a:r>
            <a:endParaRPr/>
          </a:p>
          <a:p>
            <a:pPr>
              <a:defRPr/>
            </a:pPr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Объект исследования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– черные дыры.</a:t>
            </a:r>
            <a:endParaRPr/>
          </a:p>
          <a:p>
            <a:pPr>
              <a:defRPr/>
            </a:pPr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Предмет исследования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– свойства и строение черных дыр.</a:t>
            </a:r>
            <a:endParaRPr/>
          </a:p>
          <a:p>
            <a:pPr>
              <a:defRPr/>
            </a:pPr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Цель: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1) расширить свои знания о чёрных дырах - таинственных объектах в нашей Галактике,  2)раскрыть проблему разрушения озонового слоя и усиления ультрафиолетовой радиации на земной поверхности.</a:t>
            </a:r>
            <a:endParaRPr/>
          </a:p>
          <a:p>
            <a:pPr>
              <a:defRPr/>
            </a:pPr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: 1) изучить историю существования черных дыр; 2) выяснить из источников литературы и интернета, что представляют из себя черные дыры 3) посмотреть научно – популярные фильмы по теме проекта; 4) выяснить у одноклассников, что они знают о чёрных дырах; 5) обобщить собранную информацию; 6) развивать интерес ребят к чтению научно – популярной литературы.</a:t>
            </a:r>
            <a:endParaRPr/>
          </a:p>
          <a:p>
            <a:pPr>
              <a:defRPr/>
            </a:pPr>
            <a:r>
              <a:rPr lang="ru-RU" b="1" i="1">
                <a:solidFill>
                  <a:schemeClr val="accent2">
                    <a:lumMod val="50000"/>
                  </a:schemeClr>
                </a:solidFill>
              </a:rPr>
              <a:t>Методы исследования: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описание и сравнение.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400" b="1" i="1" u="none" strike="noStrike" cap="none" spc="0">
                <a:solidFill>
                  <a:schemeClr val="accent2">
                    <a:lumMod val="50000"/>
                  </a:schemeClr>
                </a:solidFill>
                <a:latin typeface="Gill Sans MT"/>
                <a:cs typeface="Gill Sans MT"/>
              </a:rPr>
              <a:t>Оборудование: компьютер, принтер, сканер; электронная доска.</a:t>
            </a:r>
            <a:endParaRPr sz="1400" b="1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ЗНАЧЕНИЕ ОЗОНОВОГО СЛОЯ В ЖИЗНИ ЧЕЛОВЕКА: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257300" y="1874517"/>
            <a:ext cx="4800600" cy="403098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900" b="1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1900">
                <a:solidFill>
                  <a:schemeClr val="accent2">
                    <a:lumMod val="50000"/>
                  </a:schemeClr>
                </a:solidFill>
              </a:rPr>
              <a:t>сем известно, что нашу планету окутывает довольно плотный озоновый слой, располагающийся на высоте 12–50 км над поверхностью земли. Эта воздушная прослойка является надежной защитой всего живого от опасного ультрафиолета и позволяет избежать губительного воздействия солнечного излучения.</a:t>
            </a:r>
            <a:endParaRPr/>
          </a:p>
          <a:p>
            <a:pPr algn="just">
              <a:defRPr/>
            </a:pPr>
            <a:r>
              <a:rPr lang="ru-RU" sz="1900" b="1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1900">
                <a:solidFill>
                  <a:schemeClr val="accent2">
                    <a:lumMod val="50000"/>
                  </a:schemeClr>
                </a:solidFill>
              </a:rPr>
              <a:t>менно благодаря озоновому слою когда-то микроорганизмы сумели выбраться из океанов на сушу и способствовали появлению высокоразвитых форм жизни.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629400" y="2105195"/>
            <a:ext cx="4800600" cy="416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Образование и разрушение озонового слоя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257300" y="1979719"/>
            <a:ext cx="4800600" cy="4495895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зоновый экран образовался под действием грозовых разрядов и жесткого излучения из кислорода. Озоновый слой находится на высоте от 12 до 50 км. Если его сжать под нормальным давлением то его толщина будет всего 3 мм.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остепенное истощение озоновой защиты приводит к глобальным изменениям климата на Земле. Разрушение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озоносферы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происходит за счет воздушного транспорта: самолетов и космических ракет. При выбросах газа в атмосферу попадают элементы, способствующие уничтожению озона в стратосфере. </a:t>
            </a:r>
            <a:endParaRPr/>
          </a:p>
        </p:txBody>
      </p:sp>
      <p:pic>
        <p:nvPicPr>
          <p:cNvPr id="6" name="Объект 5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223247" y="1979719"/>
            <a:ext cx="5450889" cy="398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Методы исследования озонового слоя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основным методам измерения атмосферного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озона принадлежат озоновые зонды, спектрофотометры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Добсона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Брюера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лидары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и спутники, пассивные системы мониторинга озона.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зоновый зонд представляет собой прибор, устанавливаемый на воздушном шаре с газом, который поднимается на высоту до 35 км. При его работе воздух пропускается через раствор, окисление которого озоном приводит к появлению электрического тока.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648450" y="2297869"/>
            <a:ext cx="4800600" cy="3595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Проекты по восстановлению озонового слоя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257300" y="2325949"/>
            <a:ext cx="4800600" cy="3579551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о расчётам физиков, очистить атмосферу от фреонов можно всего за год, имея в качестве источника энергии один энергоблок атомной электростанции мощностью в 10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гВт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.        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звестно, что солнце производит в секунду 5-6 т озона, но разрушение идёт быстрее. Для восстановления озонового слоя его нужно постоянно подпитывать. Одним из первых проектов лечения нашей планеты был, но так и остался неосуществлённым, такой проект: на земле должно было быть  создано несколько «озоновых» фабрик, а грузовые самолёты должны были «забрасывать» озон в верхние слои атмосферы.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629400" y="2325950"/>
            <a:ext cx="4800600" cy="312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Озоновые дыры </a:t>
            </a:r>
            <a:endParaRPr/>
          </a:p>
        </p:txBody>
      </p:sp>
      <p:pic>
        <p:nvPicPr>
          <p:cNvPr id="6" name="Объект 5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1091953" y="2024109"/>
            <a:ext cx="5442011" cy="3781257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7208669" y="2023987"/>
            <a:ext cx="3719744" cy="3781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Причины возникновения озоновой дыры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047565" y="2286000"/>
            <a:ext cx="4811697" cy="3619500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Естественные причины:</a:t>
            </a:r>
            <a:endParaRPr/>
          </a:p>
          <a:p>
            <a:pPr marL="0" indent="0" algn="just">
              <a:buNone/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359 млн лет назад на стыке девона и каменноугольного геологического периода произошло необъяснимое массовое вымирание на Земле. А недавно в восточной Гренландии ученые нашли деформированные споры наземных растений того времени. Они изучили их под микроскопом и увидели темные пятна и шипы на спорах, которых не может быть у здорового растения. Такое изменение внешнего вида говорит о том, что вымирание совпало с повышенным уровнем УФ-B-излучения (средневолнового ультрафиолета). Такое возможно только при ослаблении озонового слоя Земли.</a:t>
            </a:r>
            <a:endParaRPr/>
          </a:p>
        </p:txBody>
      </p:sp>
      <p:pic>
        <p:nvPicPr>
          <p:cNvPr id="7" name="Объект 6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659547" y="2183906"/>
            <a:ext cx="4800600" cy="3497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Badge">
      <a:fillStyleLst>
        <a:solidFill>
          <a:schemeClr val="phClr"/>
        </a:solidFill>
        <a:gradFill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0</TotalTime>
  <Words>0</Words>
  <Application>Р7-Офис/7.2.2.0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черные дыры</dc:title>
  <dc:subject/>
  <dc:creator>Anya</dc:creator>
  <cp:keywords/>
  <dc:description/>
  <dc:identifier/>
  <dc:language/>
  <cp:lastModifiedBy/>
  <cp:revision>19</cp:revision>
  <dcterms:created xsi:type="dcterms:W3CDTF">2024-01-31T12:28:26Z</dcterms:created>
  <dcterms:modified xsi:type="dcterms:W3CDTF">2024-02-19T07:54:27Z</dcterms:modified>
  <cp:category/>
  <cp:contentStatus/>
  <cp:version/>
</cp:coreProperties>
</file>