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12192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 /><Relationship Id="rId23" Type="http://schemas.openxmlformats.org/officeDocument/2006/relationships/tableStyles" Target="tableStyles.xml" /><Relationship Id="rId24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 bwMode="auto"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8ABE3C1-DBE1-495D-B57B-2849774B866A}" type="datetimeFigureOut">
              <a:rPr lang="en-US"/>
              <a:t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9255346" y="2750337"/>
            <a:ext cx="1171888" cy="1356442"/>
          </a:xfrm>
        </p:spPr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анорамная фотография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 bwMode="auto"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680322" y="609597"/>
            <a:ext cx="9613859" cy="3589574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46C117F-5CCF-4837-BE5F-2B92066CAFAF}" type="datetimeFigureOut">
              <a:rPr lang="en-US"/>
              <a:t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10729455" y="4711309"/>
            <a:ext cx="1154151" cy="1090789"/>
          </a:xfrm>
        </p:spPr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подпис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 bwMode="auto"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4EB90BD-B6CE-46B7-997F-7313B992CCDC}" type="datetimeFigureOut">
              <a:rPr lang="en-US"/>
              <a:t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10729455" y="4711615"/>
            <a:ext cx="1154151" cy="1090789"/>
          </a:xfrm>
        </p:spPr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Цитата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 bwMode="auto"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 bwMode="auto"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DB9D11F-B188-461D-B23F-39381795C052}" type="datetimeFigureOut">
              <a:rPr lang="en-US"/>
              <a:t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10729455" y="4709925"/>
            <a:ext cx="1154151" cy="1090789"/>
          </a:xfrm>
        </p:spPr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 bwMode="auto">
          <a:xfrm>
            <a:off x="583572" y="748116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ts val="0"/>
              </a:spcBef>
              <a:buNone/>
              <a:defRPr sz="3200" b="0" cap="all">
                <a:ln w="3175" cmpd="sng">
                  <a:noFill/>
                </a:ln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>
              <a:defRPr/>
            </a:pPr>
            <a:r>
              <a:rPr lang="en-US" sz="7200">
                <a:solidFill>
                  <a:schemeClr val="tx1"/>
                </a:solidFill>
              </a:rPr>
              <a:t>“</a:t>
            </a:r>
            <a:endParaRPr/>
          </a:p>
        </p:txBody>
      </p:sp>
      <p:sp>
        <p:nvSpPr>
          <p:cNvPr id="17" name="TextBox 16"/>
          <p:cNvSpPr txBox="1"/>
          <p:nvPr/>
        </p:nvSpPr>
        <p:spPr bwMode="auto">
          <a:xfrm>
            <a:off x="9662809" y="3033524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ts val="0"/>
              </a:spcBef>
              <a:buNone/>
              <a:defRPr sz="3200" b="0" cap="all">
                <a:ln w="3175" cmpd="sng">
                  <a:noFill/>
                </a:ln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>
              <a:defRPr/>
            </a:pPr>
            <a:r>
              <a:rPr lang="en-US" sz="7200">
                <a:solidFill>
                  <a:schemeClr val="tx1"/>
                </a:solidFill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Карточка имен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 bwMode="auto"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80319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2E6D8D9-55A2-4063-B0F3-121F44549695}" type="datetimeFigureOut">
              <a:rPr lang="en-US"/>
              <a:t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10729455" y="4709925"/>
            <a:ext cx="1154151" cy="1090789"/>
          </a:xfrm>
        </p:spPr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Три колонк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 bwMode="auto">
          <a:xfrm>
            <a:off x="669222" y="753227"/>
            <a:ext cx="9624960" cy="108093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 bwMode="auto"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 bwMode="auto"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 bwMode="auto"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 bwMode="auto"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4B24536-994D-4021-A283-9F449C0DB509}" type="datetimeFigureOut">
              <a:rPr lang="en-US"/>
              <a:t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Столбец с тремя рисункам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 bwMode="auto">
          <a:xfrm>
            <a:off x="680322" y="753227"/>
            <a:ext cx="9613860" cy="1080938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" name="Picture Placeholder 2"/>
          <p:cNvSpPr>
            <a:spLocks noChangeAspect="1" noGrp="1"/>
          </p:cNvSpPr>
          <p:nvPr>
            <p:ph type="pic" idx="15"/>
          </p:nvPr>
        </p:nvSpPr>
        <p:spPr bwMode="auto"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 bwMode="auto"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3" name="Picture Placeholder 2"/>
          <p:cNvSpPr>
            <a:spLocks noChangeAspect="1" noGrp="1"/>
          </p:cNvSpPr>
          <p:nvPr>
            <p:ph type="pic" idx="21"/>
          </p:nvPr>
        </p:nvSpPr>
        <p:spPr bwMode="auto"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 bwMode="auto"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 bwMode="auto"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6" name="Picture Placeholder 2"/>
          <p:cNvSpPr>
            <a:spLocks noChangeAspect="1" noGrp="1"/>
          </p:cNvSpPr>
          <p:nvPr>
            <p:ph type="pic" idx="22"/>
          </p:nvPr>
        </p:nvSpPr>
        <p:spPr bwMode="auto"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 bwMode="auto"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CBBBB78-C96F-47B7-AB17-D852CA960AC9}" type="datetimeFigureOut">
              <a:rPr lang="en-US"/>
              <a:t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FA3F48C-C7C6-4055-9F49-3777875E72AE}" type="datetimeFigureOut">
              <a:rPr lang="en-US"/>
              <a:t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 bwMode="auto"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10129231" y="609597"/>
            <a:ext cx="1073802" cy="4353760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80322" y="609597"/>
            <a:ext cx="8870004" cy="532658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6807126" y="5936187"/>
            <a:ext cx="2743200" cy="365125"/>
          </a:xfrm>
        </p:spPr>
        <p:txBody>
          <a:bodyPr/>
          <a:lstStyle/>
          <a:p>
            <a:pPr>
              <a:defRPr/>
            </a:pPr>
            <a:fld id="{6178E61D-D431-422C-9764-11DAFE33AB63}" type="datetimeFigureOut">
              <a:rPr lang="en-US"/>
              <a:t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680321" y="5936188"/>
            <a:ext cx="6126805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2DE42F4-6EEF-4EF7-8ED4-2208F0F89A08}" type="datetimeFigureOut">
              <a:rPr lang="en-US"/>
              <a:t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-1" y="4086906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 bwMode="auto"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0578ACC-22D6-47C1-A373-4FD133E34F3C}" type="datetimeFigureOut">
              <a:rPr lang="en-US"/>
              <a:t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0729455" y="2869895"/>
            <a:ext cx="1154151" cy="1090789"/>
          </a:xfrm>
        </p:spPr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80319" y="2336873"/>
            <a:ext cx="4698358" cy="359931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594123" y="2336873"/>
            <a:ext cx="4700058" cy="359931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E5A6C69-6797-4E8A-BF37-F2C3751466E9}" type="datetimeFigureOut">
              <a:rPr lang="en-US"/>
              <a:t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0319" y="753229"/>
            <a:ext cx="9613863" cy="1080937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6349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80322" y="3030008"/>
            <a:ext cx="4698355" cy="2906179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5594123" y="3030008"/>
            <a:ext cx="4700059" cy="2906179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82014A1-A632-4878-A0D3-F52BA7563730}" type="datetimeFigureOut">
              <a:rPr lang="en-US"/>
              <a:t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99F462-093F-4566-844B-4C71F2739DA5}" type="datetimeFigureOut">
              <a:rPr lang="en-US"/>
              <a:t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D24A7AC-904D-4781-85BA-7D10C17ED021}" type="datetimeFigureOut">
              <a:rPr lang="en-US"/>
              <a:t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685846" y="2336873"/>
            <a:ext cx="5608336" cy="359931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331444B-B92B-4E27-8C94-BB93EAF5CB18}" type="datetimeFigureOut">
              <a:rPr lang="en-US"/>
              <a:t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 bwMode="auto"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80323" y="753227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4868332" y="2336874"/>
            <a:ext cx="5425849" cy="3599312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63EFA5E-FA76-400D-B3DC-F0BA90E6D107}" type="datetimeFigureOut">
              <a:rPr lang="en-US"/>
              <a:t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3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</a:blip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80321" y="753227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6E9DEC-419B-4CC5-A080-3B06BD5A8291}" type="datetimeFigureOut">
              <a:rPr lang="en-US"/>
              <a:t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D22F896-40B5-4ADD-8801-0D06FADFA095}" type="slidenum">
              <a:rPr lang="en-US"/>
              <a:t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0" hdr="0" sldNum="0"/>
  <p:txStyles>
    <p:titleStyle>
      <a:lvl1pPr algn="l" defTabSz="914400">
        <a:lnSpc>
          <a:spcPct val="90000"/>
        </a:lnSpc>
        <a:spcBef>
          <a:spcPts val="0"/>
        </a:spcBef>
        <a:buNone/>
        <a:defRPr sz="36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Relationship Id="rId3" Type="http://schemas.openxmlformats.org/officeDocument/2006/relationships/image" Target="../media/image10.jpg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rgbClr val="EF492E"/>
            </a:gs>
            <a:gs pos="4000">
              <a:srgbClr val="ED482B"/>
            </a:gs>
            <a:gs pos="50000">
              <a:srgbClr val="D43909"/>
            </a:gs>
            <a:gs pos="100000">
              <a:srgbClr val="6A1800"/>
            </a:gs>
          </a:gsLst>
          <a:lin ang="2520000" scaled="1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 flipH="0" flipV="0">
            <a:off x="-1238000" y="300789"/>
            <a:ext cx="13999053" cy="2381249"/>
          </a:xfrm>
        </p:spPr>
        <p:txBody>
          <a:bodyPr/>
          <a:lstStyle/>
          <a:p>
            <a:pPr algn="ctr">
              <a:defRPr/>
            </a:pPr>
            <a:r>
              <a:rPr lang="en-US" sz="4400">
                <a:latin typeface="Bahnschrift Light Condensed"/>
                <a:ea typeface="Alasassy Caps"/>
              </a:rPr>
              <a:t>Красная книга-исчезающие </a:t>
            </a:r>
            <a:br>
              <a:rPr lang="en-US" sz="4400">
                <a:latin typeface="Bahnschrift Light Condensed"/>
                <a:ea typeface="Alasassy Caps"/>
              </a:rPr>
            </a:br>
            <a:r>
              <a:rPr lang="en-US" sz="4400">
                <a:latin typeface="Bahnschrift Light Condensed"/>
                <a:ea typeface="Alasassy Caps"/>
              </a:rPr>
              <a:t>животные </a:t>
            </a:r>
            <a:r>
              <a:rPr lang="ru-RU" sz="4400">
                <a:latin typeface="Bahnschrift Light Condensed"/>
                <a:ea typeface="Alasassy Caps"/>
              </a:rPr>
              <a:t>Аф</a:t>
            </a:r>
            <a:r>
              <a:rPr lang="en-US" sz="4400">
                <a:latin typeface="Bahnschrift Light Condensed"/>
                <a:ea typeface="Alasassy Caps"/>
              </a:rPr>
              <a:t>рики.</a:t>
            </a:r>
            <a:endParaRPr lang="ru-RU" sz="4400">
              <a:latin typeface="Bahnschrift Light Condensed"/>
              <a:ea typeface="Alasassy Caps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 flipH="0" flipV="0">
            <a:off x="0" y="4566345"/>
            <a:ext cx="11633163" cy="1432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sz="4400">
                <a:latin typeface="Bahnschrift Light Condensed"/>
              </a:rPr>
              <a:t>Кривошеева Светлана Сергеевна</a:t>
            </a:r>
            <a:endParaRPr lang="ru-RU" sz="4400">
              <a:latin typeface="Bahnschrift Light Condensed"/>
            </a:endParaRPr>
          </a:p>
          <a:p>
            <a:pPr algn="r">
              <a:defRPr/>
            </a:pPr>
            <a:r>
              <a:rPr lang="ru-RU" sz="4400">
                <a:latin typeface="Bahnschrift Light Condensed"/>
              </a:rPr>
              <a:t>ГБОУ Школа № 384 им. Д.К. Корнеева</a:t>
            </a:r>
            <a:endParaRPr sz="4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000" b="1" i="1"/>
              <a:t>Цвета Красной книги: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algn="just">
              <a:defRPr/>
            </a:pPr>
            <a:r>
              <a:rPr lang="ru-RU"/>
              <a:t>Красные — исчезнувшие виды;</a:t>
            </a:r>
            <a:endParaRPr/>
          </a:p>
          <a:p>
            <a:pPr algn="just">
              <a:defRPr/>
            </a:pPr>
            <a:r>
              <a:rPr lang="ru-RU"/>
              <a:t> белые — печатаются редкие виды;</a:t>
            </a:r>
            <a:endParaRPr/>
          </a:p>
          <a:p>
            <a:pPr algn="just">
              <a:defRPr/>
            </a:pPr>
            <a:r>
              <a:rPr lang="ru-RU"/>
              <a:t> желтые — сокращающиеся виды;</a:t>
            </a:r>
            <a:endParaRPr/>
          </a:p>
          <a:p>
            <a:pPr algn="just">
              <a:defRPr/>
            </a:pPr>
            <a:r>
              <a:rPr lang="ru-RU"/>
              <a:t> серые — неопределенные, о состоянии этих видов нет четких сведений;</a:t>
            </a:r>
            <a:endParaRPr/>
          </a:p>
          <a:p>
            <a:pPr algn="just">
              <a:defRPr/>
            </a:pPr>
            <a:r>
              <a:rPr lang="ru-RU"/>
              <a:t> зеленые — виды, численность которых восстановлена.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 b="1" i="1"/>
              <a:t>Топ </a:t>
            </a:r>
            <a:r>
              <a:rPr lang="ru-RU" b="1" i="1"/>
              <a:t>5</a:t>
            </a:r>
            <a:r>
              <a:rPr lang="en-US" b="1" i="1"/>
              <a:t> </a:t>
            </a:r>
            <a:r>
              <a:rPr lang="ru-RU" b="1" i="1"/>
              <a:t>Исчезающих животных Африки: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0" y="-61571"/>
            <a:ext cx="9613900" cy="1081088"/>
          </a:xfrm>
        </p:spPr>
        <p:txBody>
          <a:bodyPr/>
          <a:lstStyle/>
          <a:p>
            <a:pPr>
              <a:defRPr/>
            </a:pPr>
            <a:r>
              <a:rPr lang="ru-RU" b="1" i="1"/>
              <a:t>Чёрный носорог 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 bwMode="auto">
          <a:xfrm>
            <a:off x="5521680" y="301351"/>
            <a:ext cx="5206711" cy="171466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b="0" i="0">
                <a:solidFill>
                  <a:srgbClr val="000000"/>
                </a:solidFill>
                <a:latin typeface="-apple-system"/>
              </a:rPr>
              <a:t>Научное название: </a:t>
            </a:r>
            <a:r>
              <a:rPr lang="af-ZA" sz="2000" b="0" i="0">
                <a:solidFill>
                  <a:srgbClr val="000000"/>
                </a:solidFill>
                <a:latin typeface="-apple-system"/>
              </a:rPr>
              <a:t>Diceros bicornis</a:t>
            </a:r>
            <a:endParaRPr/>
          </a:p>
          <a:p>
            <a:pPr>
              <a:defRPr/>
            </a:pPr>
            <a:r>
              <a:rPr lang="ru-RU" sz="2000" b="0" i="0">
                <a:solidFill>
                  <a:srgbClr val="000000"/>
                </a:solidFill>
                <a:latin typeface="-apple-system"/>
              </a:rPr>
              <a:t>Продолжительность жизни: от 35 до 40 лет</a:t>
            </a:r>
            <a:endParaRPr/>
          </a:p>
          <a:p>
            <a:pPr>
              <a:defRPr/>
            </a:pPr>
            <a:r>
              <a:rPr lang="ru-RU" sz="2000" b="0" i="0">
                <a:solidFill>
                  <a:srgbClr val="000000"/>
                </a:solidFill>
                <a:latin typeface="-apple-system"/>
              </a:rPr>
              <a:t>Ареал обитания: Восточная и Южная Африка</a:t>
            </a:r>
            <a:endParaRPr/>
          </a:p>
          <a:p>
            <a:pPr>
              <a:defRPr/>
            </a:pPr>
            <a:r>
              <a:rPr lang="ru-RU" sz="2000" b="0" i="0">
                <a:solidFill>
                  <a:srgbClr val="000000"/>
                </a:solidFill>
                <a:latin typeface="-apple-system"/>
              </a:rPr>
              <a:t>Популяция (в дикой природе, примерно): 5 500</a:t>
            </a:r>
            <a:endParaRPr/>
          </a:p>
          <a:p>
            <a:pPr>
              <a:defRPr/>
            </a:pPr>
            <a:endParaRPr lang="ru-RU" sz="2000" b="1" i="0">
              <a:solidFill>
                <a:srgbClr val="000000"/>
              </a:solidFill>
              <a:latin typeface="-apple-system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283072" y="3054490"/>
            <a:ext cx="6630944" cy="34011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 bwMode="auto">
          <a:xfrm>
            <a:off x="100945" y="849868"/>
            <a:ext cx="4925803" cy="4907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endParaRPr lang="ru-RU" b="0" i="0">
              <a:solidFill>
                <a:srgbClr val="000000"/>
              </a:solidFill>
              <a:latin typeface="-apple-system"/>
            </a:endParaRPr>
          </a:p>
          <a:p>
            <a:pPr algn="just">
              <a:defRPr/>
            </a:pPr>
            <a:r>
              <a:rPr lang="ru-RU" sz="2000" b="0" i="0">
                <a:solidFill>
                  <a:srgbClr val="000000"/>
                </a:solidFill>
                <a:latin typeface="-apple-system"/>
              </a:rPr>
              <a:t>К сожалению, чёрный носорог — лишь один из видов носорогов, которым грозит исчезновение. Наряду с яванским носорогом и суматранским носорогом, черный носорог близок к вымиранию: три подвида уже объявлены вымершими (последний — в 2011 году), и защитники природы борются за то, чтобы его не постигла та же участь.Но, в то же время, угрозы, связанные с изменением среды обитания и конкурирующими видами, по-прежнему вызывают озабоченность.</a:t>
            </a:r>
            <a:endParaRPr/>
          </a:p>
          <a:p>
            <a:pPr>
              <a:defRPr/>
            </a:pPr>
            <a:endParaRPr lang="ru-RU" sz="2000" b="1" i="0">
              <a:solidFill>
                <a:srgbClr val="000000"/>
              </a:solidFill>
              <a:latin typeface="-apple-system"/>
            </a:endParaRPr>
          </a:p>
          <a:p>
            <a:pPr algn="l"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i="1"/>
              <a:t>Гиеновая собака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0" y="1949547"/>
            <a:ext cx="6811818" cy="4908452"/>
          </a:xfrm>
        </p:spPr>
        <p:txBody>
          <a:bodyPr/>
          <a:lstStyle/>
          <a:p>
            <a:pPr algn="just">
              <a:defRPr/>
            </a:pPr>
            <a:r>
              <a:rPr lang="ru-RU" b="0" i="0">
                <a:solidFill>
                  <a:srgbClr val="000000"/>
                </a:solidFill>
                <a:latin typeface="Helvetica Neue"/>
              </a:rPr>
              <a:t>Гиеновая собака (лат. </a:t>
            </a:r>
            <a:r>
              <a:rPr lang="af-ZA" b="0" i="1">
                <a:solidFill>
                  <a:srgbClr val="000000"/>
                </a:solidFill>
                <a:latin typeface="Helvetica Neue"/>
              </a:rPr>
              <a:t>Lycaon pictus</a:t>
            </a:r>
            <a:r>
              <a:rPr lang="af-ZA" b="0" i="0">
                <a:solidFill>
                  <a:srgbClr val="000000"/>
                </a:solidFill>
                <a:latin typeface="Helvetica Neue"/>
              </a:rPr>
              <a:t>) </a:t>
            </a:r>
            <a:r>
              <a:rPr lang="ru-RU" b="0" i="0">
                <a:solidFill>
                  <a:srgbClr val="000000"/>
                </a:solidFill>
                <a:latin typeface="Helvetica Neue"/>
              </a:rPr>
              <a:t>из семейства </a:t>
            </a:r>
            <a:r>
              <a:rPr lang="ru-RU" b="0" i="1">
                <a:solidFill>
                  <a:srgbClr val="000000"/>
                </a:solidFill>
                <a:latin typeface="Helvetica Neue"/>
              </a:rPr>
              <a:t>псовых</a:t>
            </a:r>
            <a:r>
              <a:rPr lang="ru-RU" b="0" i="0">
                <a:solidFill>
                  <a:srgbClr val="000000"/>
                </a:solidFill>
                <a:latin typeface="Helvetica Neue"/>
              </a:rPr>
              <a:t> обитает в Африке, особенно в саваннах и в слегка покрытых деревьями районах. У этого красивого и довольно редкого зверя имеется необычная расцветка шерсти, а его название означает </a:t>
            </a:r>
            <a:r>
              <a:rPr lang="ru-RU" b="0" i="1">
                <a:solidFill>
                  <a:srgbClr val="000000"/>
                </a:solidFill>
                <a:latin typeface="Helvetica Neue"/>
              </a:rPr>
              <a:t>"расписной волк"</a:t>
            </a:r>
            <a:r>
              <a:rPr lang="ru-RU" b="0" i="0">
                <a:solidFill>
                  <a:srgbClr val="000000"/>
                </a:solidFill>
                <a:latin typeface="Helvetica Neue"/>
              </a:rPr>
              <a:t>. В былые времена в Африке на территории 39 стран обитало около 500 тысяч гиеновых собак. Сегодня их осталось около 3-5 тысяч в менее, чем 25 странах (хотя говорят, что их видят только в 14 странах). В основном гиеновых собак можно встретить в восточной и южной частях Африки.</a:t>
            </a: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489743" y="2087655"/>
            <a:ext cx="4490887" cy="449088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42098" y="746014"/>
            <a:ext cx="10152084" cy="1079271"/>
          </a:xfrm>
        </p:spPr>
        <p:txBody>
          <a:bodyPr/>
          <a:lstStyle/>
          <a:p>
            <a:pPr>
              <a:defRPr/>
            </a:pPr>
            <a:r>
              <a:rPr lang="ru-RU" b="1" i="1"/>
              <a:t>Эфиопский шакал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-79929" y="2200495"/>
            <a:ext cx="6953915" cy="4653706"/>
          </a:xfrm>
        </p:spPr>
        <p:txBody>
          <a:bodyPr>
            <a:normAutofit fontScale="92500"/>
          </a:bodyPr>
          <a:lstStyle/>
          <a:p>
            <a:pPr algn="just">
              <a:defRPr/>
            </a:pPr>
            <a:r>
              <a:rPr lang="ru-RU" b="0" i="0">
                <a:solidFill>
                  <a:srgbClr val="000000"/>
                </a:solidFill>
                <a:latin typeface="Roboto"/>
              </a:rPr>
              <a:t>Эфиопский шакал (лат. </a:t>
            </a:r>
            <a:r>
              <a:rPr lang="af-ZA" b="0" i="1">
                <a:solidFill>
                  <a:srgbClr val="000000"/>
                </a:solidFill>
                <a:latin typeface="Roboto"/>
              </a:rPr>
              <a:t>Canis simensis</a:t>
            </a:r>
            <a:r>
              <a:rPr lang="af-ZA" b="0" i="0">
                <a:solidFill>
                  <a:srgbClr val="000000"/>
                </a:solidFill>
                <a:latin typeface="Roboto"/>
              </a:rPr>
              <a:t>) – </a:t>
            </a:r>
            <a:r>
              <a:rPr lang="ru-RU" b="0" i="0">
                <a:solidFill>
                  <a:srgbClr val="000000"/>
                </a:solidFill>
                <a:latin typeface="Roboto"/>
              </a:rPr>
              <a:t>редкий вид волков, родиной которых также является Африка. Этот шакал обитает на высоте долее 3 тысяч метров над уровнем моря в гористых районах Эфиопии. Эфиопский шакал является самым редким видом семейства </a:t>
            </a:r>
            <a:r>
              <a:rPr lang="ru-RU" b="0" i="1">
                <a:solidFill>
                  <a:srgbClr val="000000"/>
                </a:solidFill>
                <a:latin typeface="Roboto"/>
              </a:rPr>
              <a:t>псовые</a:t>
            </a:r>
            <a:r>
              <a:rPr lang="ru-RU" b="0" i="0">
                <a:solidFill>
                  <a:srgbClr val="000000"/>
                </a:solidFill>
                <a:latin typeface="Roboto"/>
              </a:rPr>
              <a:t>, он пока еще не вымер в дикой природе. В Эфиопии обитают примерно 6 крупных групп этих волков, в общей сложности 550 особей. Самая крупная популяция обитает в горах Бале на юге Эфиопии. В 1990 году из-за бешенства погибло большое количество эфиопских шакалов – крупная популяция из 440 особей в течение 2 недель сократилась до 160 животных.</a:t>
            </a: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277203" y="2200495"/>
            <a:ext cx="3603958" cy="43892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i="1"/>
              <a:t>Аддакс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" y="2024895"/>
            <a:ext cx="6518740" cy="4538252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b="0" i="0">
                <a:solidFill>
                  <a:srgbClr val="000000"/>
                </a:solidFill>
                <a:latin typeface="Roboto"/>
              </a:rPr>
              <a:t>Аддакс (лат. </a:t>
            </a:r>
            <a:r>
              <a:rPr lang="af-ZA" b="0" i="1">
                <a:solidFill>
                  <a:srgbClr val="000000"/>
                </a:solidFill>
                <a:latin typeface="Roboto"/>
              </a:rPr>
              <a:t>Addax nasomaculatus</a:t>
            </a:r>
            <a:r>
              <a:rPr lang="af-ZA" b="0" i="0">
                <a:solidFill>
                  <a:srgbClr val="000000"/>
                </a:solidFill>
                <a:latin typeface="Roboto"/>
              </a:rPr>
              <a:t>), </a:t>
            </a:r>
            <a:r>
              <a:rPr lang="ru-RU" b="0" i="0">
                <a:solidFill>
                  <a:srgbClr val="000000"/>
                </a:solidFill>
                <a:latin typeface="Roboto"/>
              </a:rPr>
              <a:t>известная также, как антилопа медес, вид и род антилоп, которые находятся на грани исчезновения и обитают в пустыне Сахара. Эти животные в среднем живут около 19 лет, однако в неволе доживают до возраста 25 лет. В дикой природе, по некоторым оценкам, осталось всего 500 особей, большая часть которых обитает в государстве Нигер и на западе Чад.</a:t>
            </a: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6555231" y="2301390"/>
            <a:ext cx="5492795" cy="398526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991348" y="-103593"/>
            <a:ext cx="9613900" cy="1081088"/>
          </a:xfrm>
        </p:spPr>
        <p:txBody>
          <a:bodyPr/>
          <a:lstStyle/>
          <a:p>
            <a:pPr>
              <a:defRPr/>
            </a:pPr>
            <a:r>
              <a:rPr lang="ru-RU" b="1" i="1"/>
              <a:t>Карликовый бегемот</a:t>
            </a:r>
            <a:r>
              <a:rPr lang="ru-RU"/>
              <a:t> 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 bwMode="auto">
          <a:xfrm>
            <a:off x="0" y="4600472"/>
            <a:ext cx="8250559" cy="2190494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ru-RU" sz="2000" b="0" i="0">
                <a:solidFill>
                  <a:srgbClr val="000000"/>
                </a:solidFill>
                <a:latin typeface="Roboto"/>
              </a:rPr>
              <a:t>Еще одни создания, численность которых достигла критического уровня, это карликовые бегемоты (лат. </a:t>
            </a:r>
            <a:r>
              <a:rPr lang="af-ZA" sz="2000" b="0" i="1">
                <a:solidFill>
                  <a:srgbClr val="000000"/>
                </a:solidFill>
                <a:latin typeface="Roboto"/>
              </a:rPr>
              <a:t>Hexaprotodon liberiensis</a:t>
            </a:r>
            <a:r>
              <a:rPr lang="af-ZA" sz="2000" b="0" i="0">
                <a:solidFill>
                  <a:srgbClr val="000000"/>
                </a:solidFill>
                <a:latin typeface="Roboto"/>
              </a:rPr>
              <a:t> </a:t>
            </a:r>
            <a:r>
              <a:rPr lang="ru-RU" sz="2000" b="0" i="0">
                <a:solidFill>
                  <a:srgbClr val="000000"/>
                </a:solidFill>
                <a:latin typeface="Roboto"/>
              </a:rPr>
              <a:t>или </a:t>
            </a:r>
            <a:r>
              <a:rPr lang="af-ZA" sz="2000" b="0" i="1">
                <a:solidFill>
                  <a:srgbClr val="000000"/>
                </a:solidFill>
                <a:latin typeface="Roboto"/>
              </a:rPr>
              <a:t>Choeropsis liberiensis</a:t>
            </a:r>
            <a:r>
              <a:rPr lang="af-ZA" sz="2000" b="0" i="0">
                <a:solidFill>
                  <a:srgbClr val="000000"/>
                </a:solidFill>
                <a:latin typeface="Roboto"/>
              </a:rPr>
              <a:t>). </a:t>
            </a:r>
            <a:r>
              <a:rPr lang="ru-RU" sz="2000" b="0" i="0">
                <a:solidFill>
                  <a:srgbClr val="000000"/>
                </a:solidFill>
                <a:latin typeface="Roboto"/>
              </a:rPr>
              <a:t>Эти млекопитающие водятся в лесах и болотах восточной Африки, они довольно редкие ночные животные, которых очень трудно изучать в дикой природе. Бегемоты  исчезают из-за потери среды обитания, браконьерства, охоты, естественных врагов и войн.</a:t>
            </a:r>
            <a:endParaRPr lang="ru-RU" sz="200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8530889" y="2409978"/>
            <a:ext cx="3572300" cy="438098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8811" y="933710"/>
            <a:ext cx="5130494" cy="342265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 bwMode="auto">
          <a:xfrm>
            <a:off x="123826" y="701608"/>
            <a:ext cx="10409182" cy="5497514"/>
          </a:xfrm>
        </p:spPr>
        <p:txBody>
          <a:bodyPr/>
          <a:lstStyle/>
          <a:p>
            <a:pPr algn="just">
              <a:defRPr/>
            </a:pPr>
            <a:r>
              <a:rPr lang="ru-RU"/>
              <a:t>С течение времени на земле остаётся все меньше диких животных. Это происходит потому что, увеличивается количество населения. Для нас важно сохранить Любой вид животных, в которых в течение многих лет Создавала природа. </a:t>
            </a:r>
            <a:endParaRPr/>
          </a:p>
          <a:p>
            <a:pPr algn="ctr">
              <a:defRPr/>
            </a:pPr>
            <a:r>
              <a:rPr lang="ru-RU" sz="3600" b="1" i="1"/>
              <a:t>Что же нам делать?</a:t>
            </a:r>
            <a:endParaRPr/>
          </a:p>
          <a:p>
            <a:pPr algn="just">
              <a:defRPr/>
            </a:pPr>
            <a:r>
              <a:rPr lang="ru-RU" sz="2000" b="1" i="1"/>
              <a:t>1.</a:t>
            </a:r>
            <a:r>
              <a:rPr lang="ru-RU" sz="2000"/>
              <a:t> Усилить охрану окружающей среды.</a:t>
            </a:r>
            <a:endParaRPr/>
          </a:p>
          <a:p>
            <a:pPr algn="just">
              <a:defRPr/>
            </a:pPr>
            <a:r>
              <a:rPr lang="ru-RU" sz="2000" b="1" i="1"/>
              <a:t>2. </a:t>
            </a:r>
            <a:r>
              <a:rPr lang="ru-RU" sz="2000"/>
              <a:t>Уменьшить воздействие человека на жизнь животных.</a:t>
            </a:r>
            <a:endParaRPr/>
          </a:p>
          <a:p>
            <a:pPr algn="just">
              <a:defRPr/>
            </a:pPr>
            <a:r>
              <a:rPr lang="ru-RU" sz="2000" b="1" i="1"/>
              <a:t>3. </a:t>
            </a:r>
            <a:r>
              <a:rPr lang="ru-RU" sz="2000"/>
              <a:t>Искоренить такой вид деятельности человека как браконьерства.</a:t>
            </a:r>
            <a:endParaRPr/>
          </a:p>
          <a:p>
            <a:pPr algn="just">
              <a:defRPr/>
            </a:pPr>
            <a:r>
              <a:rPr lang="ru-RU" sz="2000" b="1" i="1"/>
              <a:t>4. </a:t>
            </a:r>
            <a:r>
              <a:rPr lang="ru-RU" sz="2000"/>
              <a:t>Осуществлять охрану вымирающий видов,занесенных в Красную книгу. Самая эффективная форма охраны- создание заказчиков и заповедник.</a:t>
            </a:r>
            <a:endParaRPr lang="ru-RU" sz="2000" b="1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i="1"/>
              <a:t>Заключение: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algn="just">
              <a:defRPr/>
            </a:pPr>
            <a:r>
              <a:rPr lang="ru-RU"/>
              <a:t>Результаты проведённого исследования дают утверждать,что Красная книга действительно нужна и что природа находится в опасности по вине человека, и не только в Африке. Узнав это, я сделала вывод, что люди должны беречь и охранять природу. Так как природа сама по себе беспомощна , она кричит о там что нуждается в помощи человека. Я выяснила что Красная книга это сигнал тревоги и очень важный документ. Любите и цените природу, это наша родная Земля!</a:t>
            </a:r>
            <a:endParaRPr/>
          </a:p>
          <a:p>
            <a:pPr marL="0" indent="0" algn="just">
              <a:buNone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 i="1"/>
              <a:t>Список использованной литературы</a:t>
            </a:r>
            <a:r>
              <a:rPr lang="ru-RU"/>
              <a:t>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/>
              <a:t>1. </a:t>
            </a:r>
            <a:r>
              <a:rPr/>
              <a:t>wikipedia.org/wiki/Красная_книга.</a:t>
            </a:r>
            <a:endParaRPr/>
          </a:p>
          <a:p>
            <a:pPr>
              <a:defRPr/>
            </a:pPr>
            <a:r>
              <a:rPr/>
              <a:t>2. ikipedia.org/wiki/Список_млекопитающих_Северной_Африки.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-8879" y="2708739"/>
            <a:ext cx="12096263" cy="3505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2800">
                <a:latin typeface="Bahnschrift Light Condensed"/>
                <a:ea typeface="Bahnschrift Light Condensed"/>
              </a:rPr>
              <a:t>Сейчас некоторые животные находятся на грани исчезновения. Так родилась  идея создать этот проект на данную тему. Учёными подсчитано что, ежедневно исчезают один вид растения или животного. Пришло время гармоничного сосуществования с природой. Начать решение этой проблемы я считаю надо с окружающих меня людей и меня самой. По моему мнению эт</a:t>
            </a:r>
            <a:r>
              <a:rPr lang="ru-RU" sz="2800">
                <a:latin typeface="Bahnschrift Light Condensed"/>
              </a:rPr>
              <a:t>о</a:t>
            </a:r>
            <a:r>
              <a:rPr lang="ru-RU" sz="2800">
                <a:latin typeface="Bahnschrift Light Condensed"/>
                <a:ea typeface="Bahnschrift Light Condensed"/>
              </a:rPr>
              <a:t> и составляет основу экологического воспитания, направленного на формирование ответственного отношения к окружающей природной среде. </a:t>
            </a:r>
            <a:endParaRPr lang="ru-RU" sz="2800" b="1">
              <a:latin typeface="Bahnschrift Light Condensed"/>
              <a:ea typeface="Bahnschrift Light Condensed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-8881" y="932517"/>
            <a:ext cx="100974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ru-RU" sz="4000" b="1" i="1"/>
              <a:t>Актуальность: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550096" y="223804"/>
            <a:ext cx="10018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4000" b="1"/>
              <a:t>Объект исследования: Красная книга </a:t>
            </a:r>
            <a:endParaRPr lang="ru-RU" sz="4000"/>
          </a:p>
        </p:txBody>
      </p:sp>
      <p:sp>
        <p:nvSpPr>
          <p:cNvPr id="3" name="TextBox 2"/>
          <p:cNvSpPr txBox="1"/>
          <p:nvPr/>
        </p:nvSpPr>
        <p:spPr bwMode="auto">
          <a:xfrm>
            <a:off x="234948" y="1389066"/>
            <a:ext cx="10648837" cy="1188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2400" b="1"/>
              <a:t>Предмет исследования: </a:t>
            </a:r>
            <a:r>
              <a:rPr lang="ru-RU" sz="2400"/>
              <a:t>категория исчезающих видов животных и растений; Красная книга Африки; исчезающие виды животных и растений Африки.</a:t>
            </a:r>
            <a:endParaRPr/>
          </a:p>
        </p:txBody>
      </p:sp>
      <p:sp>
        <p:nvSpPr>
          <p:cNvPr id="4" name="TextBox 3"/>
          <p:cNvSpPr txBox="1"/>
          <p:nvPr/>
        </p:nvSpPr>
        <p:spPr bwMode="auto">
          <a:xfrm>
            <a:off x="0" y="3046773"/>
            <a:ext cx="11625780" cy="1432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4000" b="1"/>
              <a:t>Проблема:</a:t>
            </a:r>
            <a:endParaRPr/>
          </a:p>
          <a:p>
            <a:pPr algn="just">
              <a:defRPr/>
            </a:pPr>
            <a:r>
              <a:rPr lang="ru-RU" sz="2400"/>
              <a:t>Недостаточный уровень знаний окружающих меня людей о животных и растений, занесённых в Красную книгу.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400" b="1" i="1"/>
              <a:t>Цель:</a:t>
            </a:r>
            <a:endParaRPr/>
          </a:p>
        </p:txBody>
      </p:sp>
      <p:sp>
        <p:nvSpPr>
          <p:cNvPr id="3" name="TextBox 2"/>
          <p:cNvSpPr txBox="1"/>
          <p:nvPr/>
        </p:nvSpPr>
        <p:spPr bwMode="auto">
          <a:xfrm>
            <a:off x="266434" y="2380139"/>
            <a:ext cx="11723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endParaRPr lang="ru-RU" sz="2400"/>
          </a:p>
        </p:txBody>
      </p:sp>
      <p:sp>
        <p:nvSpPr>
          <p:cNvPr id="4" name="TextBox 3"/>
          <p:cNvSpPr txBox="1"/>
          <p:nvPr/>
        </p:nvSpPr>
        <p:spPr bwMode="auto">
          <a:xfrm flipV="1">
            <a:off x="5088881" y="2472471"/>
            <a:ext cx="12167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ru-RU"/>
              <a:t>Показать, </a:t>
            </a:r>
            <a:endParaRPr/>
          </a:p>
        </p:txBody>
      </p:sp>
      <p:sp>
        <p:nvSpPr>
          <p:cNvPr id="5" name="TextBox 4"/>
          <p:cNvSpPr txBox="1"/>
          <p:nvPr/>
        </p:nvSpPr>
        <p:spPr bwMode="auto">
          <a:xfrm>
            <a:off x="50130" y="2557759"/>
            <a:ext cx="11625419" cy="22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2400"/>
              <a:t>показать, что создание Красной книги - это информация, которую необходимо донести до человека о том, что природа нуждается в защите. Показать, какие именно животные и растения нуждаются в помощи и как их защитить. Познакомиться с содержанием Красной книги. Расширить и углубить знания об исчезновении растений и животных. Понять, что бережное отношение к природе необходимо, особенно в настоящее время.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000" b="1" i="1"/>
              <a:t>Задачи:</a:t>
            </a:r>
            <a:endParaRPr/>
          </a:p>
        </p:txBody>
      </p:sp>
      <p:sp>
        <p:nvSpPr>
          <p:cNvPr id="3" name="TextBox 2"/>
          <p:cNvSpPr txBox="1"/>
          <p:nvPr/>
        </p:nvSpPr>
        <p:spPr bwMode="auto">
          <a:xfrm>
            <a:off x="520829" y="2674208"/>
            <a:ext cx="10151261" cy="3383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  <a:defRPr/>
            </a:pPr>
            <a:r>
              <a:rPr lang="ru-RU" sz="2400"/>
              <a:t>Научиться собирать информацию из разных источников и использовать её для выполнения проекта. Познакомиться с содержанием Красной книги </a:t>
            </a:r>
            <a:endParaRPr/>
          </a:p>
          <a:p>
            <a:pPr marL="457200" indent="-457200" algn="just">
              <a:buAutoNum type="arabicPeriod"/>
              <a:defRPr/>
            </a:pPr>
            <a:r>
              <a:rPr lang="ru-RU" sz="2400"/>
              <a:t> Расширить свой кругозор по темам: «Животные», «Редкие виды животных и растений Африки» и узнать о животных и растениях, которым грозит опасность исчезновения.</a:t>
            </a:r>
            <a:endParaRPr/>
          </a:p>
          <a:p>
            <a:pPr algn="just">
              <a:defRPr/>
            </a:pPr>
            <a:r>
              <a:rPr lang="ru-RU" sz="2400"/>
              <a:t>3.  Доказать необходимость защиты животных и растений; то, что 	природа действительно находится в опасности по вине человека, 	вспомнить правила поведения в природе.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169" y="753227"/>
            <a:ext cx="10232014" cy="112956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000" b="1" i="1"/>
              <a:t>Методы исследования:</a:t>
            </a:r>
            <a:endParaRPr/>
          </a:p>
        </p:txBody>
      </p:sp>
      <p:sp>
        <p:nvSpPr>
          <p:cNvPr id="3" name="TextBox 2"/>
          <p:cNvSpPr txBox="1"/>
          <p:nvPr/>
        </p:nvSpPr>
        <p:spPr bwMode="auto">
          <a:xfrm flipH="0" flipV="0">
            <a:off x="319718" y="2005262"/>
            <a:ext cx="11474873" cy="4175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2400"/>
              <a:t>Поиск достоверных источников информации с помощью чтения книг, использование компьютерных технологий.</a:t>
            </a:r>
            <a:endParaRPr lang="ru-RU" sz="2400"/>
          </a:p>
          <a:p>
            <a:pPr algn="just">
              <a:defRPr/>
            </a:pPr>
            <a:r>
              <a:rPr sz="3600" b="1"/>
              <a:t>Оборудование</a:t>
            </a:r>
            <a:r>
              <a:rPr sz="3600"/>
              <a:t>:</a:t>
            </a:r>
            <a:r>
              <a:rPr sz="3600"/>
              <a:t> </a:t>
            </a:r>
            <a:r>
              <a:rPr sz="2400"/>
              <a:t>компьютер, принтер, сканер; электронная доска.</a:t>
            </a:r>
            <a:endParaRPr sz="2400"/>
          </a:p>
          <a:p>
            <a:pPr algn="just">
              <a:defRPr/>
            </a:pPr>
            <a:r>
              <a:rPr lang="ru-RU" sz="4000" b="1" i="1"/>
              <a:t>Этапы проведения проекта:</a:t>
            </a:r>
            <a:endParaRPr/>
          </a:p>
          <a:p>
            <a:pPr algn="just">
              <a:defRPr/>
            </a:pPr>
            <a:r>
              <a:rPr lang="ru-RU" sz="2400"/>
              <a:t>1.Подготовительный: - выбор темы и её актуальность</a:t>
            </a:r>
            <a:endParaRPr/>
          </a:p>
          <a:p>
            <a:pPr algn="just">
              <a:defRPr/>
            </a:pPr>
            <a:r>
              <a:rPr lang="ru-RU" sz="2400"/>
              <a:t>2.Поисково-исследовательский:- обращение к родителям с просьбой включиться в работу проекта;- поиск и обработка изученного материала.</a:t>
            </a:r>
            <a:endParaRPr/>
          </a:p>
          <a:p>
            <a:pPr algn="just">
              <a:defRPr/>
            </a:pPr>
            <a:r>
              <a:rPr lang="ru-RU" sz="2400"/>
              <a:t>3. Трансляционно - оформительный: - работа над презентацией - оформление проекта - предзащита проекта.</a:t>
            </a:r>
            <a:endParaRPr/>
          </a:p>
          <a:p>
            <a:pPr algn="just">
              <a:defRPr/>
            </a:pPr>
            <a:r>
              <a:rPr lang="ru-RU" sz="2400"/>
              <a:t>4.Заключительный: защита проекта.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79931" y="2087063"/>
            <a:ext cx="7460173" cy="4480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ru-RU" sz="2400">
                <a:latin typeface="-apple-system"/>
              </a:rPr>
              <a:t>Это с</a:t>
            </a:r>
            <a:r>
              <a:rPr lang="ru-RU" sz="2400" b="0" i="0">
                <a:latin typeface="-apple-system"/>
              </a:rPr>
              <a:t>писок редких и находящихся под угрозой исчезновения или исчезнувших животных, растений и грибов.</a:t>
            </a:r>
            <a:endParaRPr/>
          </a:p>
          <a:p>
            <a:pPr algn="just">
              <a:defRPr/>
            </a:pPr>
            <a:r>
              <a:rPr lang="ru-RU" sz="2400" b="0" i="0">
                <a:latin typeface="-apple-system"/>
              </a:rPr>
              <a:t>Красная книга является основным документом, в котором обобщены материалы о современном состоянии редких и находящихся под угрозой исчезновения видов растений и животных, на основании которых проводится разработка научных и практических мер, направленных на их охрану, воспроизводство и рациональное использование.</a:t>
            </a:r>
            <a:endParaRPr/>
          </a:p>
          <a:p>
            <a:pPr>
              <a:defRPr/>
            </a:pPr>
            <a:endParaRPr lang="ru-RU" sz="2400"/>
          </a:p>
        </p:txBody>
      </p:sp>
      <p:pic>
        <p:nvPicPr>
          <p:cNvPr id="6" name="Объект 5"/>
          <p:cNvPicPr>
            <a:picLocks noChangeAspect="1" noGrp="1"/>
          </p:cNvPicPr>
          <p:nvPr>
            <p:ph sz="half" idx="2"/>
          </p:nvPr>
        </p:nvPicPr>
        <p:blipFill>
          <a:blip r:embed="rId2"/>
          <a:stretch/>
        </p:blipFill>
        <p:spPr bwMode="auto">
          <a:xfrm>
            <a:off x="8147811" y="2087065"/>
            <a:ext cx="4044189" cy="46892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 bwMode="auto">
          <a:xfrm>
            <a:off x="239792" y="896992"/>
            <a:ext cx="9547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ru-RU" sz="4000" b="1" i="1"/>
              <a:t>Красная книга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sz="4000" b="1" i="1"/>
              <a:t>Создание Красной книги: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80319" y="2336873"/>
            <a:ext cx="10945065" cy="3942078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/>
              <a:t>Международный союз охраны природы (МСОП) в 1948 году объединил и возглавил работы по охране живой природы государственных, научных и общественных организаций в большинстве стран мира. В 1949 году в числе первых его решений было создание постоянной Комиссии по редким видам. Её главной задачей было изучение состояния редких видов растении и животных, находящихся под угрозой исчезновения. Основной целью Комиссии было создание всемирного списка (кадастра) животных, которым по тем или иным причинам угрожает вымирание.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9791" y="921811"/>
            <a:ext cx="10054392" cy="91235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4000" b="1" i="1"/>
              <a:t>Почему Красную книгу так назвали?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239791" y="2960328"/>
            <a:ext cx="10270100" cy="3398553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/>
              <a:t>Идею названия выдвынул английский исследователь и один из основателей фонда охраны дикой природы Питер Скотт. Страницы первого издания действительно были окрашены в красный цвет. Красный здесь — попытка привлечь внимание общественности к проблеме исчезновения видов, о которой мало задумывались.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M04033917[[fn=Berlin]]_novariants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Arial"/>
        <a:cs typeface="Arial"/>
      </a:majorFont>
      <a:minorFont>
        <a:latin typeface="Trebuchet MS"/>
        <a:ea typeface="Arial"/>
        <a:cs typeface="Arial"/>
      </a:minorFont>
    </a:fontScheme>
    <a:fmtScheme name="Berlin">
      <a:fillStyleLst>
        <a:solidFill>
          <a:schemeClr val="phClr"/>
        </a:solidFill>
        <a:gradFill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Р7-Офис/7.2.2.0</Application>
  <DocSecurity>0</DocSecurity>
  <PresentationFormat>Широкоэкранный</PresentationFormat>
  <Paragraphs>0</Paragraphs>
  <Slides>19</Slides>
  <Notes>19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Красная книга-исчезающие животные Африки</dc:title>
  <dc:subject/>
  <dc:creator>niyazi safak</dc:creator>
  <cp:keywords/>
  <dc:description/>
  <dc:identifier/>
  <dc:language/>
  <cp:lastModifiedBy/>
  <cp:revision>9</cp:revision>
  <dcterms:created xsi:type="dcterms:W3CDTF">2024-02-01T15:05:48Z</dcterms:created>
  <dcterms:modified xsi:type="dcterms:W3CDTF">2024-02-19T10:47:24Z</dcterms:modified>
  <cp:category/>
  <cp:contentStatus/>
  <cp:version/>
</cp:coreProperties>
</file>