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3" r:id="rId7"/>
    <p:sldId id="268" r:id="rId8"/>
    <p:sldId id="287" r:id="rId9"/>
    <p:sldId id="260" r:id="rId10"/>
    <p:sldId id="258" r:id="rId11"/>
    <p:sldId id="261" r:id="rId12"/>
    <p:sldId id="272" r:id="rId13"/>
    <p:sldId id="271" r:id="rId14"/>
    <p:sldId id="270" r:id="rId15"/>
    <p:sldId id="286" r:id="rId16"/>
    <p:sldId id="269" r:id="rId17"/>
    <p:sldId id="275" r:id="rId18"/>
    <p:sldId id="273" r:id="rId19"/>
    <p:sldId id="276" r:id="rId20"/>
    <p:sldId id="277" r:id="rId21"/>
    <p:sldId id="279" r:id="rId22"/>
    <p:sldId id="278" r:id="rId23"/>
    <p:sldId id="284" r:id="rId24"/>
    <p:sldId id="280" r:id="rId25"/>
    <p:sldId id="285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B033E9-B6AF-4432-9A37-6CC16A8FCCC6}">
          <p14:sldIdLst>
            <p14:sldId id="257"/>
            <p14:sldId id="264"/>
            <p14:sldId id="265"/>
            <p14:sldId id="266"/>
            <p14:sldId id="267"/>
            <p14:sldId id="263"/>
            <p14:sldId id="268"/>
            <p14:sldId id="287"/>
            <p14:sldId id="260"/>
            <p14:sldId id="258"/>
            <p14:sldId id="261"/>
            <p14:sldId id="272"/>
            <p14:sldId id="271"/>
            <p14:sldId id="270"/>
            <p14:sldId id="286"/>
            <p14:sldId id="269"/>
            <p14:sldId id="275"/>
            <p14:sldId id="273"/>
            <p14:sldId id="276"/>
            <p14:sldId id="277"/>
            <p14:sldId id="279"/>
          </p14:sldIdLst>
        </p14:section>
        <p14:section name="Раздел без заголовка" id="{01924DD3-6109-4376-A46A-CD5E0C5BBA55}">
          <p14:sldIdLst>
            <p14:sldId id="278"/>
            <p14:sldId id="284"/>
            <p14:sldId id="280"/>
            <p14:sldId id="285"/>
            <p14:sldId id="281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80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124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91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3046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99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946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0300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142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775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3348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776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42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F9856-98E1-42FF-A1E9-96C802A34B8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E8A3-C124-495C-8561-E4AC2E1DD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gp12.dz72.ru/upload/iblock/1b5/o4a7fbes24ih4qhdep0vh02ag8uz7jfi.png" TargetMode="External"/><Relationship Id="rId3" Type="http://schemas.openxmlformats.org/officeDocument/2006/relationships/hyperlink" Target="https://edufuture.biz/images/f/f2/8_20_16_2.png" TargetMode="External"/><Relationship Id="rId7" Type="http://schemas.openxmlformats.org/officeDocument/2006/relationships/hyperlink" Target="https://sun9-18.userapi.com/impg/tJXwIxsUKbZrwUqKHaavRFHUXz_JkDF01BDhKA/1lGCS9b7aJw.jpg?size=850x1080&amp;quality=95&amp;sign=5d32824c20f6f87170139da4fd114e04&amp;c_uniq_tag=d028d9fOyQoZihF8Cp41mXqD4xTak3WulXrNqqKw44A&amp;type=albu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from=tabbar&amp;img_url=https://cf.ppt-online.org/files/slide/m/MjZSh81We0nBoUyNYQlPc6wrAg72sKJavtdDR3/slide-13.jpg&amp;lr=10834&amp;pos=2&amp;rpt=simage&amp;text=&#1087;&#1088;&#1080;&#1095;&#1080;&#1085;&#1099;%20&#1089;&#1084;&#1077;&#1088;&#1090;&#1085;&#1086;&#1089;&#1090;&#1080;%20&#1074;%20&#1088;&#1086;&#1089;&#1089;&#1080;&#1080;" TargetMode="External"/><Relationship Id="rId5" Type="http://schemas.openxmlformats.org/officeDocument/2006/relationships/hyperlink" Target="https://yandex.ru/images/search?from=tabbar&amp;img_url=https://i09.fotocdn.net/s115/09746747cd526658/public_pin_l/2618404588.jpg&amp;lr=10834&amp;pos=4&amp;rpt=simage&amp;text=&#1084;&#1075;&#1091;%20&#1074;&#1099;&#1089;&#1086;&#1090;&#1072;" TargetMode="External"/><Relationship Id="rId4" Type="http://schemas.openxmlformats.org/officeDocument/2006/relationships/hyperlink" Target="https://yandex.ru/images/search?from=tabbar&amp;img_url=https://clipart-library.com/image_gallery/171745.jpg&amp;lr=10834&amp;pos=10&amp;rpt=simage&amp;text=&#1089;&#1077;&#1088;&#1076;&#1094;&#1077;%20&#1095;&#1077;&#1083;&#1086;&#1074;&#1077;&#1082;&#1072;" TargetMode="External"/><Relationship Id="rId9" Type="http://schemas.openxmlformats.org/officeDocument/2006/relationships/hyperlink" Target="https://folkextreme.ru/wp-content/uploads/2019/10/uprazhneniya-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4888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Урок по биологии на тему</a:t>
            </a:r>
          </a:p>
          <a:p>
            <a:pPr algn="ctr"/>
            <a:r>
              <a:rPr lang="ru-RU" sz="3200" b="1" dirty="0" smtClean="0"/>
              <a:t>«Гигиена сердечно-сосудистой системы. Профилактика сердечно-сосудистых заболеваний»</a:t>
            </a:r>
          </a:p>
          <a:p>
            <a:endParaRPr lang="ru-RU" dirty="0"/>
          </a:p>
          <a:p>
            <a:pPr algn="r"/>
            <a:r>
              <a:rPr lang="ru-RU" sz="2400" b="1" dirty="0" smtClean="0"/>
              <a:t>Учитель биологии: Киселева А.Г.</a:t>
            </a:r>
            <a:endParaRPr lang="ru-RU" sz="2400" b="1" dirty="0"/>
          </a:p>
        </p:txBody>
      </p:sp>
      <p:pic>
        <p:nvPicPr>
          <p:cNvPr id="1032" name="Picture 8" descr="https://gp12.dz72.ru/upload/iblock/1b5/o4a7fbes24ih4qhdep0vh02ag8uz7jf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46290"/>
            <a:ext cx="4608512" cy="307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8573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f.ppt-online.org/files/slide/m/MjZSh81We0nBoUyNYQlPc6wrAg72sKJavtdDR3/slide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6" y="480102"/>
            <a:ext cx="7580268" cy="56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01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18.userapi.com/impg/tJXwIxsUKbZrwUqKHaavRFHUXz_JkDF01BDhKA/1lGCS9b7aJw.jpg?size=850x1080&amp;quality=95&amp;sign=5d32824c20f6f87170139da4fd114e04&amp;c_uniq_tag=d028d9fOyQoZihF8Cp41mXqD4xTak3WulXrNqqKw44A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"/>
          <a:stretch/>
        </p:blipFill>
        <p:spPr bwMode="auto">
          <a:xfrm>
            <a:off x="2248408" y="764704"/>
            <a:ext cx="4771864" cy="57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4799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СЕРДЕЧНО-СОСУДИСТЫЕ ЗАБОЛЕВАНИЯ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303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fsd.multiurok.ru/html/2021/04/13/s_6075c10f8b8b6/1673915_1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26382" r="9174" b="12121"/>
          <a:stretch/>
        </p:blipFill>
        <p:spPr bwMode="auto">
          <a:xfrm>
            <a:off x="1331640" y="1052736"/>
            <a:ext cx="6696743" cy="4464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2395" y="308685"/>
            <a:ext cx="201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СХЕМА ФИШБОУН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2811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Лабораторная работа</a:t>
            </a:r>
            <a:endParaRPr lang="ru-RU" dirty="0"/>
          </a:p>
          <a:p>
            <a:r>
              <a:rPr lang="ru-RU" b="1" dirty="0"/>
              <a:t>Определение пульса и числа сердечных сокращений в покое и после дозированных физических нагрузок у человека.</a:t>
            </a:r>
            <a:endParaRPr lang="ru-RU" dirty="0"/>
          </a:p>
          <a:p>
            <a:r>
              <a:rPr lang="ru-RU" b="1" dirty="0"/>
              <a:t>Цель работы: </a:t>
            </a:r>
            <a:endParaRPr lang="ru-RU" dirty="0"/>
          </a:p>
          <a:p>
            <a:r>
              <a:rPr lang="ru-RU" dirty="0"/>
              <a:t>-освоить </a:t>
            </a:r>
            <a:r>
              <a:rPr lang="ru-RU" dirty="0" err="1"/>
              <a:t>пальпаторный</a:t>
            </a:r>
            <a:r>
              <a:rPr lang="ru-RU" dirty="0"/>
              <a:t> метод измерения пульса;</a:t>
            </a:r>
          </a:p>
          <a:p>
            <a:r>
              <a:rPr lang="ru-RU" dirty="0"/>
              <a:t>-с помощью подсчета пульса научиться определять частоту сокращений сердца и делать выводы об особенностях его работы в разных условиях.</a:t>
            </a:r>
          </a:p>
          <a:p>
            <a:r>
              <a:rPr lang="ru-RU" b="1" dirty="0"/>
              <a:t>Оборудование: </a:t>
            </a:r>
            <a:r>
              <a:rPr lang="ru-RU" dirty="0"/>
              <a:t>секундомер</a:t>
            </a:r>
          </a:p>
          <a:p>
            <a:r>
              <a:rPr lang="ru-RU" b="1" dirty="0"/>
              <a:t>Ход работы.</a:t>
            </a:r>
            <a:endParaRPr lang="ru-RU" dirty="0"/>
          </a:p>
          <a:p>
            <a:pPr lvl="0"/>
            <a:r>
              <a:rPr lang="ru-RU" dirty="0"/>
              <a:t>Найдите в учебнике определение пульса и запишите его в тетрадь (стр.82)</a:t>
            </a:r>
          </a:p>
          <a:p>
            <a:pPr lvl="0"/>
            <a:r>
              <a:rPr lang="ru-RU" dirty="0"/>
              <a:t>Изучите расположение точек на теле для прощупывания пульса на </a:t>
            </a:r>
            <a:r>
              <a:rPr lang="ru-RU" dirty="0" smtClean="0"/>
              <a:t>артериях</a:t>
            </a:r>
          </a:p>
          <a:p>
            <a:pPr lvl="0"/>
            <a:endParaRPr lang="ru-RU" dirty="0"/>
          </a:p>
        </p:txBody>
      </p:sp>
      <p:pic>
        <p:nvPicPr>
          <p:cNvPr id="22" name="Рисунок 21" descr="https://sovdok.ru/wp-content/uploads/shematicheskoe-izobrazhenie-cheloveka-i-tochki-palpacii-puls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10445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158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3. Прощупайте пульс на лучевой артерии около кисти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Определите </a:t>
            </a:r>
            <a:r>
              <a:rPr lang="ru-RU" dirty="0"/>
              <a:t>пульс и число сердечных сокращений в покое и после дозированных физических нагрузок </a:t>
            </a:r>
          </a:p>
          <a:p>
            <a:r>
              <a:rPr lang="ru-RU" dirty="0"/>
              <a:t>Измерьте пульс и частоту сердечных сокращений (ЧСС) за одну минуту в положении сидя и после 10 приседаний. Через 3 минуты сидя вновь подсчитайте пульс и определите, вернулся ли он к норме. Сделайте по 2-3 измерения. Результаты занесите в таблицу.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zdravo-srce.si/wp-content/uploads/2012/02/5801_Pul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04" y="764704"/>
            <a:ext cx="1382059" cy="707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57111"/>
              </p:ext>
            </p:extLst>
          </p:nvPr>
        </p:nvGraphicFramePr>
        <p:xfrm>
          <a:off x="251520" y="3212976"/>
          <a:ext cx="8568952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2855922"/>
                <a:gridCol w="2856515"/>
                <a:gridCol w="2856515"/>
              </a:tblGrid>
              <a:tr h="28803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Число пульсовых ударов в минуту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1" marR="61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 покое (в положении сидя)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1" marR="61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После 10 приседаний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1" marR="61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Через 3 минуты после приседаний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11" marR="61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1611" marR="6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1611" marR="6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1611" marR="6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95" y="4050073"/>
            <a:ext cx="9095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Оценка результатов. Результаты хорошие, если ЧСС после приседаний повысилась на 1/3 или меньше от результатов покое и нормализуется не позже 3 минут после окончания физической нагрузки; если наполовину – результаты средние, а если больше чем наполовину – результаты неудовлетворительные.				</a:t>
            </a:r>
          </a:p>
          <a:p>
            <a:r>
              <a:rPr lang="ru-RU" b="1" dirty="0"/>
              <a:t>Вывод.</a:t>
            </a:r>
            <a:endParaRPr lang="ru-RU" dirty="0"/>
          </a:p>
          <a:p>
            <a:r>
              <a:rPr lang="ru-RU" dirty="0"/>
              <a:t>Можно ли по характеру пульсовых ударов сделать вывод о скорости, силе и ритме сердечных сокращений?</a:t>
            </a:r>
          </a:p>
          <a:p>
            <a:r>
              <a:rPr lang="ru-RU" dirty="0"/>
              <a:t>Какое практическое значение имеет умение подсчитывать пульс?</a:t>
            </a:r>
          </a:p>
          <a:p>
            <a:r>
              <a:rPr lang="ru-RU" dirty="0"/>
              <a:t>Для чего необходимо контролировать работу сердца, определять необходимый уровень физической нагрузки?</a:t>
            </a:r>
          </a:p>
        </p:txBody>
      </p:sp>
    </p:spTree>
    <p:extLst>
      <p:ext uri="{BB962C8B-B14F-4D97-AF65-F5344CB8AC3E}">
        <p14:creationId xmlns:p14="http://schemas.microsoft.com/office/powerpoint/2010/main" val="2487544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764704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ПРАВИЛА ТРЕНИРОВКИ СЕРДЦА И СОСУДОВ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 smtClean="0"/>
              <a:t>Дозированность</a:t>
            </a:r>
            <a:r>
              <a:rPr lang="ru-RU" sz="2800" dirty="0" smtClean="0"/>
              <a:t> нагрузки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Систематичность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Постепенность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Соответствие нагрузки возрасту и состоянию здоровья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Правильное соотношение работы и отдыха</a:t>
            </a:r>
            <a:endParaRPr lang="ru-RU" sz="2800" dirty="0"/>
          </a:p>
        </p:txBody>
      </p:sp>
      <p:pic>
        <p:nvPicPr>
          <p:cNvPr id="1026" name="Picture 2" descr="https://folkextreme.ru/wp-content/uploads/2019/10/uprazhneniy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9" y="141277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8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7" t="20169" r="12530" b="27949"/>
          <a:stretch/>
        </p:blipFill>
        <p:spPr bwMode="auto">
          <a:xfrm>
            <a:off x="1194178" y="548680"/>
            <a:ext cx="7019401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230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ПРОФИЛАКТИКА СЕРДЕЧНО-СОСУДИСТЫХ ЗАБОЛЕВАНИЙ</a:t>
            </a:r>
            <a:endParaRPr lang="ru-RU" b="1" dirty="0"/>
          </a:p>
        </p:txBody>
      </p:sp>
      <p:pic>
        <p:nvPicPr>
          <p:cNvPr id="17410" name="Picture 2" descr="https://sch-22.ucoz.ru/_si/1/597937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9" t="14427" r="1701" b="9318"/>
          <a:stretch/>
        </p:blipFill>
        <p:spPr bwMode="auto">
          <a:xfrm>
            <a:off x="2400824" y="1484784"/>
            <a:ext cx="43423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08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ТЕСТ</a:t>
            </a:r>
          </a:p>
          <a:p>
            <a:r>
              <a:rPr lang="ru-RU" sz="1400" dirty="0" smtClean="0"/>
              <a:t>1.Какой из перечисленных факторов может привести к закупорке сосудов?</a:t>
            </a:r>
          </a:p>
          <a:p>
            <a:r>
              <a:rPr lang="ru-RU" sz="1400" dirty="0" smtClean="0"/>
              <a:t>а) курение;</a:t>
            </a:r>
          </a:p>
          <a:p>
            <a:r>
              <a:rPr lang="ru-RU" sz="1400" dirty="0" smtClean="0"/>
              <a:t>б) избыточная масса тела;</a:t>
            </a:r>
          </a:p>
          <a:p>
            <a:r>
              <a:rPr lang="ru-RU" sz="1400" dirty="0" smtClean="0"/>
              <a:t>в) наркотики;</a:t>
            </a:r>
          </a:p>
          <a:p>
            <a:r>
              <a:rPr lang="ru-RU" sz="1400" dirty="0" smtClean="0"/>
              <a:t>г) все перечисленное.</a:t>
            </a:r>
          </a:p>
          <a:p>
            <a:r>
              <a:rPr lang="ru-RU" sz="1400" dirty="0" smtClean="0"/>
              <a:t>2. Выберите наиболее благоприятный режим восстановления сердечной деятельности.</a:t>
            </a:r>
          </a:p>
          <a:p>
            <a:r>
              <a:rPr lang="ru-RU" sz="1400" dirty="0" smtClean="0"/>
              <a:t>а) полный отдых и расслабление</a:t>
            </a:r>
          </a:p>
          <a:p>
            <a:r>
              <a:rPr lang="ru-RU" sz="1400" dirty="0" smtClean="0"/>
              <a:t>б) прием пищи;</a:t>
            </a:r>
          </a:p>
          <a:p>
            <a:r>
              <a:rPr lang="ru-RU" sz="1400" dirty="0" smtClean="0"/>
              <a:t>в) смена видов деятельности.</a:t>
            </a:r>
          </a:p>
          <a:p>
            <a:r>
              <a:rPr lang="ru-RU" sz="1400" dirty="0" smtClean="0"/>
              <a:t>3. Соотнесите негативный фактор и его действие на сердечно-сосудистую систему.</a:t>
            </a:r>
          </a:p>
          <a:p>
            <a:r>
              <a:rPr lang="ru-RU" sz="1400" dirty="0" smtClean="0"/>
              <a:t>Негативный фактор:			Действие на сердечно-сосудистую систему:</a:t>
            </a:r>
          </a:p>
          <a:p>
            <a:r>
              <a:rPr lang="ru-RU" sz="1400" dirty="0" smtClean="0"/>
              <a:t>1. Алкоголизм			а) сужение кровеносных сосудов, кислородное голодание сердца;</a:t>
            </a:r>
          </a:p>
          <a:p>
            <a:r>
              <a:rPr lang="ru-RU" sz="1400" dirty="0" smtClean="0"/>
              <a:t>2. Курение				б) перерождение миокарда, ожирение сердца;</a:t>
            </a:r>
          </a:p>
          <a:p>
            <a:r>
              <a:rPr lang="ru-RU" sz="1400" dirty="0" smtClean="0"/>
              <a:t>3. Гиподинамия 			в) тахикардия, боли в области сердца;</a:t>
            </a:r>
          </a:p>
          <a:p>
            <a:r>
              <a:rPr lang="ru-RU" sz="1400" dirty="0" smtClean="0"/>
              <a:t>4. Стресс				г) атеросклероз, снижение работоспособности сердца  </a:t>
            </a:r>
          </a:p>
          <a:p>
            <a:endParaRPr lang="ru-RU" sz="1400" dirty="0" smtClean="0"/>
          </a:p>
          <a:p>
            <a:r>
              <a:rPr lang="ru-RU" sz="1400" dirty="0" smtClean="0"/>
              <a:t>4. Выберите верные суждения</a:t>
            </a:r>
          </a:p>
          <a:p>
            <a:r>
              <a:rPr lang="ru-RU" sz="1400" dirty="0" smtClean="0"/>
              <a:t>1) Перепады атмосферного давления тренируют работу сердца и сосудов</a:t>
            </a:r>
          </a:p>
          <a:p>
            <a:r>
              <a:rPr lang="ru-RU" sz="1400" dirty="0" smtClean="0"/>
              <a:t>2) Алкоголизм приводит к ожирению сердца.</a:t>
            </a:r>
          </a:p>
          <a:p>
            <a:r>
              <a:rPr lang="ru-RU" sz="1400" dirty="0" smtClean="0"/>
              <a:t>3) Никотин замедляет сердцебиение.</a:t>
            </a:r>
          </a:p>
          <a:p>
            <a:r>
              <a:rPr lang="ru-RU" sz="1400" dirty="0" smtClean="0"/>
              <a:t>4) Некоторые наркотические вещества благотворны для сердечно-сосудистой системы</a:t>
            </a:r>
          </a:p>
          <a:p>
            <a:r>
              <a:rPr lang="ru-RU" sz="1400" dirty="0" smtClean="0"/>
              <a:t>5) Переедание способствует развитию атеросклероза, ожирению сердца.</a:t>
            </a:r>
          </a:p>
          <a:p>
            <a:r>
              <a:rPr lang="ru-RU" sz="1400" dirty="0" smtClean="0"/>
              <a:t>6) Пища, богатая холестерином, приводит к развитию атеросклероза.</a:t>
            </a:r>
          </a:p>
          <a:p>
            <a:r>
              <a:rPr lang="ru-RU" sz="1400" dirty="0" smtClean="0"/>
              <a:t>7) Результаты физиологического состояния удовлетворительны, если после физической нагрузки ЧСС увеличивается на половину</a:t>
            </a:r>
          </a:p>
          <a:p>
            <a:r>
              <a:rPr lang="ru-RU" sz="1400" dirty="0" smtClean="0"/>
              <a:t>8) Курение может стать причиной инсульта и инфаркта.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39926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980728"/>
            <a:ext cx="46805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ОТВЕТЫ К ТЕСТУ</a:t>
            </a:r>
          </a:p>
          <a:p>
            <a:r>
              <a:rPr lang="ru-RU" sz="2800" b="1" dirty="0" smtClean="0"/>
              <a:t>1. Г</a:t>
            </a:r>
          </a:p>
          <a:p>
            <a:r>
              <a:rPr lang="ru-RU" sz="2800" b="1" dirty="0" smtClean="0"/>
              <a:t>2. В</a:t>
            </a:r>
          </a:p>
          <a:p>
            <a:r>
              <a:rPr lang="ru-RU" sz="2800" b="1" dirty="0" smtClean="0"/>
              <a:t>3. 1б, 2а, 3г, 4в</a:t>
            </a:r>
          </a:p>
          <a:p>
            <a:r>
              <a:rPr lang="ru-RU" sz="2800" b="1" dirty="0" smtClean="0"/>
              <a:t>4. Верные суждения: 2,5,6,8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2267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1 группа</a:t>
            </a:r>
            <a:endParaRPr lang="ru-RU" sz="2400" b="1" dirty="0"/>
          </a:p>
          <a:p>
            <a:r>
              <a:rPr lang="ru-RU" sz="2400" b="1" dirty="0"/>
              <a:t>1)Исправьте ошибки в тексте «Сосуды»</a:t>
            </a:r>
          </a:p>
          <a:p>
            <a:r>
              <a:rPr lang="ru-RU" sz="2400" b="1" dirty="0"/>
              <a:t>Стенки сосудов состоят из двух слоев, за исключением капилляров. Внутренняя поверхность сосудов покрыта слоем мышечных клеток. Этот слой шероховатый, что уменьшает сопротивление крови.</a:t>
            </a:r>
          </a:p>
          <a:p>
            <a:r>
              <a:rPr lang="ru-RU" sz="2400" b="1" dirty="0"/>
              <a:t>2)Перечислите особенности </a:t>
            </a:r>
            <a:r>
              <a:rPr lang="ru-RU" sz="2400" b="1" dirty="0" smtClean="0"/>
              <a:t>сосудов</a:t>
            </a:r>
          </a:p>
          <a:p>
            <a:endParaRPr lang="ru-RU" sz="2400" b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 bwMode="auto">
          <a:xfrm>
            <a:off x="1835696" y="3573016"/>
            <a:ext cx="4854154" cy="261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714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 группа</a:t>
            </a:r>
          </a:p>
          <a:p>
            <a:r>
              <a:rPr lang="ru-RU" sz="2800" b="1" dirty="0"/>
              <a:t>«Почини цепочку»</a:t>
            </a:r>
          </a:p>
          <a:p>
            <a:r>
              <a:rPr lang="ru-RU" sz="2800" b="1" dirty="0"/>
              <a:t>1.Курение – расширение кровеносных сосудов – тромбоз коронарных артерий – инсульт </a:t>
            </a:r>
          </a:p>
          <a:p>
            <a:r>
              <a:rPr lang="ru-RU" sz="2800" b="1" dirty="0"/>
              <a:t>2. Алкоголизм – перерождение аорты – ожирение сердца</a:t>
            </a:r>
          </a:p>
          <a:p>
            <a:r>
              <a:rPr lang="ru-RU" sz="2800" b="1" dirty="0"/>
              <a:t>3. Стресс – замедление сердцебиения – боли в области </a:t>
            </a:r>
            <a:r>
              <a:rPr lang="ru-RU" sz="2800" b="1" dirty="0" smtClean="0"/>
              <a:t>сердца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71784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 группа</a:t>
            </a:r>
          </a:p>
          <a:p>
            <a:r>
              <a:rPr lang="ru-RU" sz="2800" b="1" dirty="0"/>
              <a:t>«Почини цепочку»</a:t>
            </a:r>
          </a:p>
          <a:p>
            <a:r>
              <a:rPr lang="ru-RU" sz="2800" b="1" dirty="0"/>
              <a:t>1.Курение – </a:t>
            </a:r>
            <a:r>
              <a:rPr lang="ru-RU" sz="2800" b="1" u="sng" dirty="0" smtClean="0"/>
              <a:t>сужение</a:t>
            </a:r>
            <a:r>
              <a:rPr lang="ru-RU" sz="2800" b="1" dirty="0" smtClean="0"/>
              <a:t> </a:t>
            </a:r>
            <a:r>
              <a:rPr lang="ru-RU" sz="2800" b="1" dirty="0"/>
              <a:t>кровеносных сосудов – тромбоз коронарных артерий – инсульт </a:t>
            </a:r>
          </a:p>
          <a:p>
            <a:r>
              <a:rPr lang="ru-RU" sz="2800" b="1" dirty="0"/>
              <a:t>2. Алкоголизм – перерождение </a:t>
            </a:r>
            <a:r>
              <a:rPr lang="ru-RU" sz="2800" b="1" u="sng" dirty="0" smtClean="0"/>
              <a:t>миокарда</a:t>
            </a:r>
            <a:r>
              <a:rPr lang="ru-RU" sz="2800" b="1" dirty="0" smtClean="0"/>
              <a:t> </a:t>
            </a:r>
            <a:r>
              <a:rPr lang="ru-RU" sz="2800" b="1" dirty="0"/>
              <a:t>– ожирение сердца</a:t>
            </a:r>
          </a:p>
          <a:p>
            <a:r>
              <a:rPr lang="ru-RU" sz="2800" b="1" dirty="0"/>
              <a:t>3. Стресс – </a:t>
            </a:r>
            <a:r>
              <a:rPr lang="ru-RU" sz="2800" b="1" u="sng" dirty="0" smtClean="0"/>
              <a:t>учащение</a:t>
            </a:r>
            <a:r>
              <a:rPr lang="ru-RU" sz="2800" b="1" dirty="0" smtClean="0"/>
              <a:t> </a:t>
            </a:r>
            <a:r>
              <a:rPr lang="ru-RU" sz="2800" b="1" dirty="0"/>
              <a:t>сердцебиения – боли в области </a:t>
            </a:r>
            <a:r>
              <a:rPr lang="ru-RU" sz="2800" b="1" dirty="0" smtClean="0"/>
              <a:t>сердца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8748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</a:t>
            </a:r>
            <a:r>
              <a:rPr lang="ru-RU" sz="2800" b="1" dirty="0"/>
              <a:t>группа</a:t>
            </a:r>
          </a:p>
          <a:p>
            <a:r>
              <a:rPr lang="ru-RU" sz="2800" b="1" dirty="0"/>
              <a:t>«Раздели на группы»</a:t>
            </a:r>
          </a:p>
          <a:p>
            <a:r>
              <a:rPr lang="ru-RU" sz="2800" b="1" dirty="0"/>
              <a:t>Гиподинамия, инфаркт, аутотренинг, инсульт, миокард, наркомания, </a:t>
            </a:r>
            <a:r>
              <a:rPr lang="ru-RU" sz="2800" b="1" dirty="0" err="1"/>
              <a:t>автоматия</a:t>
            </a:r>
            <a:r>
              <a:rPr lang="ru-RU" sz="2800" b="1" dirty="0"/>
              <a:t>, активный образ жизни, атеросклероз, переедание, отказ от вредных привычек, </a:t>
            </a:r>
            <a:r>
              <a:rPr lang="ru-RU" sz="2800" b="1" dirty="0" smtClean="0"/>
              <a:t>систола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8090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</a:t>
            </a:r>
            <a:r>
              <a:rPr lang="ru-RU" sz="2800" b="1" dirty="0"/>
              <a:t>группа</a:t>
            </a:r>
          </a:p>
          <a:p>
            <a:r>
              <a:rPr lang="ru-RU" sz="2800" b="1" dirty="0"/>
              <a:t>«Раздели на группы»</a:t>
            </a:r>
          </a:p>
          <a:p>
            <a:r>
              <a:rPr lang="ru-RU" sz="2800" b="1" i="1" u="sng" dirty="0" smtClean="0"/>
              <a:t>Сердце</a:t>
            </a:r>
            <a:r>
              <a:rPr lang="ru-RU" sz="2800" b="1" i="1" dirty="0" smtClean="0"/>
              <a:t>:</a:t>
            </a:r>
            <a:r>
              <a:rPr lang="ru-RU" sz="2800" b="1" dirty="0" smtClean="0"/>
              <a:t> миокард, </a:t>
            </a:r>
            <a:r>
              <a:rPr lang="ru-RU" sz="2800" b="1" dirty="0" err="1" smtClean="0"/>
              <a:t>автоматия</a:t>
            </a:r>
            <a:r>
              <a:rPr lang="ru-RU" sz="2800" b="1" dirty="0" smtClean="0"/>
              <a:t>, систола</a:t>
            </a:r>
          </a:p>
          <a:p>
            <a:r>
              <a:rPr lang="ru-RU" sz="2800" b="1" i="1" u="sng" dirty="0" smtClean="0"/>
              <a:t>Сердечно-сосудистые заболевания:</a:t>
            </a:r>
            <a:r>
              <a:rPr lang="ru-RU" sz="2800" b="1" u="sng" dirty="0" smtClean="0"/>
              <a:t> </a:t>
            </a:r>
            <a:r>
              <a:rPr lang="ru-RU" sz="2800" b="1" dirty="0" smtClean="0"/>
              <a:t>гиподинамия, инфаркт, инсульт, атеросклероз</a:t>
            </a:r>
          </a:p>
          <a:p>
            <a:r>
              <a:rPr lang="ru-RU" sz="2800" b="1" i="1" u="sng" dirty="0" smtClean="0"/>
              <a:t>Причины сердечно-сосудистых заболеваний: </a:t>
            </a:r>
            <a:r>
              <a:rPr lang="ru-RU" sz="2800" b="1" dirty="0" smtClean="0"/>
              <a:t>наркомания, переедание </a:t>
            </a:r>
          </a:p>
          <a:p>
            <a:r>
              <a:rPr lang="ru-RU" sz="2800" b="1" i="1" u="sng" dirty="0" smtClean="0"/>
              <a:t>Профилактика сердечно-сосудистых заболеваний: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аутотренинг, , активный образ жизни, отказ от вредных привычек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9565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 </a:t>
            </a:r>
            <a:r>
              <a:rPr lang="ru-RU" sz="3200" b="1" dirty="0"/>
              <a:t>группа</a:t>
            </a:r>
          </a:p>
          <a:p>
            <a:r>
              <a:rPr lang="ru-RU" sz="3200" b="1" dirty="0"/>
              <a:t>«Восстанови текст»</a:t>
            </a:r>
          </a:p>
          <a:p>
            <a:r>
              <a:rPr lang="ru-RU" sz="3200" b="1" dirty="0"/>
              <a:t>1.Гигиена…системы включает несколько правил: активный образ жизни, умеренность в еде, ….,… .</a:t>
            </a:r>
          </a:p>
          <a:p>
            <a:r>
              <a:rPr lang="ru-RU" sz="3200" b="1" dirty="0"/>
              <a:t>2. Правила тренировки …: постепенность, …. .</a:t>
            </a:r>
          </a:p>
          <a:p>
            <a:r>
              <a:rPr lang="ru-RU" sz="3200" b="1" dirty="0"/>
              <a:t>3.Кто много лежит – у того … болит.</a:t>
            </a:r>
          </a:p>
        </p:txBody>
      </p:sp>
    </p:spTree>
    <p:extLst>
      <p:ext uri="{BB962C8B-B14F-4D97-AF65-F5344CB8AC3E}">
        <p14:creationId xmlns:p14="http://schemas.microsoft.com/office/powerpoint/2010/main" val="2094934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 </a:t>
            </a:r>
            <a:r>
              <a:rPr lang="ru-RU" sz="3200" b="1" dirty="0"/>
              <a:t>группа</a:t>
            </a:r>
          </a:p>
          <a:p>
            <a:r>
              <a:rPr lang="ru-RU" sz="3200" b="1" dirty="0"/>
              <a:t>«Восстанови текст»</a:t>
            </a:r>
          </a:p>
          <a:p>
            <a:r>
              <a:rPr lang="ru-RU" sz="3200" b="1" dirty="0" smtClean="0"/>
              <a:t>1.Гигиена </a:t>
            </a:r>
            <a:r>
              <a:rPr lang="ru-RU" sz="3200" b="1" u="sng" dirty="0" smtClean="0"/>
              <a:t>сердечно-сосудистой</a:t>
            </a:r>
            <a:r>
              <a:rPr lang="ru-RU" sz="3200" b="1" dirty="0" smtClean="0"/>
              <a:t> системы </a:t>
            </a:r>
            <a:r>
              <a:rPr lang="ru-RU" sz="3200" b="1" dirty="0"/>
              <a:t>включает несколько правил: активный образ жизни, умеренность в еде, </a:t>
            </a:r>
            <a:r>
              <a:rPr lang="ru-RU" sz="3200" b="1" dirty="0" smtClean="0"/>
              <a:t>отказ от вредных привычек, </a:t>
            </a:r>
            <a:r>
              <a:rPr lang="ru-RU" sz="3200" b="1" u="sng" dirty="0" smtClean="0"/>
              <a:t>аутотренинг, контроль за состоянием окружающей среды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r>
              <a:rPr lang="ru-RU" sz="3200" b="1" dirty="0"/>
              <a:t>2. Правила тренировки </a:t>
            </a:r>
            <a:r>
              <a:rPr lang="ru-RU" sz="3200" b="1" dirty="0" smtClean="0"/>
              <a:t>сердечно-сосудистой системы: </a:t>
            </a:r>
            <a:r>
              <a:rPr lang="ru-RU" sz="3200" b="1" dirty="0"/>
              <a:t>постепенность, </a:t>
            </a:r>
            <a:r>
              <a:rPr lang="ru-RU" sz="3200" b="1" u="sng" dirty="0" smtClean="0"/>
              <a:t>систематичность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r>
              <a:rPr lang="ru-RU" sz="3200" b="1" dirty="0"/>
              <a:t>3.Кто много лежит – у того </a:t>
            </a:r>
            <a:r>
              <a:rPr lang="ru-RU" sz="3200" b="1" u="sng" dirty="0" smtClean="0"/>
              <a:t>сердце</a:t>
            </a:r>
            <a:r>
              <a:rPr lang="ru-RU" sz="3200" b="1" dirty="0" smtClean="0"/>
              <a:t> </a:t>
            </a:r>
            <a:r>
              <a:rPr lang="ru-RU" sz="3200" b="1" dirty="0"/>
              <a:t>болит.</a:t>
            </a:r>
          </a:p>
        </p:txBody>
      </p:sp>
    </p:spTree>
    <p:extLst>
      <p:ext uri="{BB962C8B-B14F-4D97-AF65-F5344CB8AC3E}">
        <p14:creationId xmlns:p14="http://schemas.microsoft.com/office/powerpoint/2010/main" val="1184686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tlgrm.ru/_/stickers/561/253/561253d1-54fd-3a7d-b403-ef414056b6f7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15" y="15631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6883" y="1628800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Рефлексия</a:t>
            </a:r>
          </a:p>
          <a:p>
            <a:r>
              <a:rPr lang="ru-RU" sz="2400" b="1" dirty="0" smtClean="0"/>
              <a:t>-Что </a:t>
            </a:r>
            <a:r>
              <a:rPr lang="ru-RU" sz="2400" b="1" dirty="0"/>
              <a:t>нового вы узнали на уроке?</a:t>
            </a:r>
          </a:p>
          <a:p>
            <a:r>
              <a:rPr lang="ru-RU" sz="2400" b="1" dirty="0"/>
              <a:t>-Какая информация </a:t>
            </a:r>
            <a:endParaRPr lang="ru-RU" sz="2400" b="1" dirty="0" smtClean="0"/>
          </a:p>
          <a:p>
            <a:r>
              <a:rPr lang="ru-RU" sz="2400" b="1" dirty="0" smtClean="0"/>
              <a:t>показалась </a:t>
            </a:r>
            <a:r>
              <a:rPr lang="ru-RU" sz="2400" b="1" dirty="0"/>
              <a:t>вам очень важной?</a:t>
            </a:r>
          </a:p>
          <a:p>
            <a:r>
              <a:rPr lang="ru-RU" sz="2400" b="1" dirty="0"/>
              <a:t>-Достигли вы цели урока?</a:t>
            </a:r>
          </a:p>
          <a:p>
            <a:r>
              <a:rPr lang="ru-RU" sz="2400" b="1" dirty="0"/>
              <a:t>-Что у вас получилось </a:t>
            </a:r>
            <a:endParaRPr lang="ru-RU" sz="2400" b="1" dirty="0" smtClean="0"/>
          </a:p>
          <a:p>
            <a:r>
              <a:rPr lang="ru-RU" sz="2400" b="1" dirty="0" smtClean="0"/>
              <a:t>лучше </a:t>
            </a:r>
            <a:r>
              <a:rPr lang="ru-RU" sz="2400" b="1" dirty="0"/>
              <a:t>всего?</a:t>
            </a:r>
          </a:p>
          <a:p>
            <a:r>
              <a:rPr lang="ru-RU" sz="2400" b="1" dirty="0"/>
              <a:t>-В чем причина неудач?</a:t>
            </a:r>
          </a:p>
        </p:txBody>
      </p:sp>
    </p:spTree>
    <p:extLst>
      <p:ext uri="{BB962C8B-B14F-4D97-AF65-F5344CB8AC3E}">
        <p14:creationId xmlns:p14="http://schemas.microsoft.com/office/powerpoint/2010/main" val="3812187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РЕСУРСЫ, ИСПОЛЬЗУЕМЫЕ ПРИ СОЗДАНИИ ПРЕЗЕНТАЦИИ</a:t>
            </a:r>
          </a:p>
          <a:p>
            <a:endParaRPr lang="ru-RU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https://edufuture.biz/images/f/f2/8_20_16_2.png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https://yandex.ru/images/search?from=tabbar&amp;img_url=https%3A%2F%2Fclipart-library.com%2Fimage_gallery%2F171745.jpg&amp;lr=10834&amp;pos=10&amp;rpt=simage&amp;text=</a:t>
            </a:r>
            <a:r>
              <a:rPr lang="ru-RU" dirty="0" smtClean="0">
                <a:hlinkClick r:id="rId4"/>
              </a:rPr>
              <a:t>сердце%20человека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https://yandex.ru/images/search?from=tabbar&amp;img_url=https%3A%2F%2Fi09.fotocdn.net%2Fs115%2F09746747cd526658%2Fpublic_pin_l%2F2618404588.jpg&amp;lr=10834&amp;pos=4&amp;rpt=simage&amp;text=</a:t>
            </a:r>
            <a:r>
              <a:rPr lang="ru-RU" dirty="0" smtClean="0">
                <a:hlinkClick r:id="rId5"/>
              </a:rPr>
              <a:t>мгу%20высота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https://yandex.ru/images/search?from=tabbar&amp;img_url=https%3A%2F%2Fcf.ppt-online.org%2Ffiles%2Fslide%2Fm%2FMjZSh81We0nBoUyNYQlPc6wrAg72sKJavtdDR3%2Fslide-13.jpg&amp;lr=10834&amp;pos=2&amp;rpt=simage&amp;text=</a:t>
            </a:r>
            <a:r>
              <a:rPr lang="ru-RU" dirty="0" smtClean="0">
                <a:hlinkClick r:id="rId6"/>
              </a:rPr>
              <a:t>причины%20смертности%20в%20россии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https://sun9-18.userapi.com/impg/tJXwIxsUKbZrwUqKHaavRFHUXz_JkDF01BDhKA/1lGCS9b7aJw.jpg?size=850x1080&amp;quality=95&amp;sign=5d32824c20f6f87170139da4fd114e04&amp;c_uniq_tag=d028d9fOyQoZihF8Cp41mXqD4xTak3WulXrNqqKw44A&amp;type=album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8"/>
              </a:rPr>
              <a:t>https://gp12.dz72.ru/upload/iblock/1b5/o4a7fbes24ih4qhdep0vh02ag8uz7jfi.png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folkextreme.ru/wp-content/uploads/2019/10/uprazhneniya-3.jpg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35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1 группа</a:t>
            </a:r>
            <a:endParaRPr lang="ru-RU" sz="2400" b="1" dirty="0"/>
          </a:p>
          <a:p>
            <a:r>
              <a:rPr lang="ru-RU" sz="2400" b="1" dirty="0" smtClean="0"/>
              <a:t>1) Исправьте </a:t>
            </a:r>
            <a:r>
              <a:rPr lang="ru-RU" sz="2400" b="1" smtClean="0"/>
              <a:t>ошибки в тексте </a:t>
            </a:r>
            <a:r>
              <a:rPr lang="ru-RU" sz="2400" b="1" dirty="0"/>
              <a:t>«Сосуды»</a:t>
            </a:r>
          </a:p>
          <a:p>
            <a:r>
              <a:rPr lang="ru-RU" sz="2400" b="1" dirty="0"/>
              <a:t>Стенки сосудов состоят из </a:t>
            </a:r>
            <a:r>
              <a:rPr lang="ru-RU" sz="2400" b="1" u="sng" dirty="0" smtClean="0"/>
              <a:t>трех</a:t>
            </a:r>
            <a:r>
              <a:rPr lang="ru-RU" sz="2400" b="1" dirty="0" smtClean="0"/>
              <a:t> </a:t>
            </a:r>
            <a:r>
              <a:rPr lang="ru-RU" sz="2400" b="1" dirty="0"/>
              <a:t>слоев, за исключением капилляров. Внутренняя поверхность сосудов покрыта слоем </a:t>
            </a:r>
            <a:r>
              <a:rPr lang="ru-RU" sz="2400" b="1" u="sng" dirty="0" smtClean="0"/>
              <a:t>эпителиальных</a:t>
            </a:r>
            <a:r>
              <a:rPr lang="ru-RU" sz="2400" b="1" dirty="0" smtClean="0"/>
              <a:t> </a:t>
            </a:r>
            <a:r>
              <a:rPr lang="ru-RU" sz="2400" b="1" dirty="0"/>
              <a:t>клеток. Этот слой </a:t>
            </a:r>
            <a:r>
              <a:rPr lang="ru-RU" sz="2400" b="1" u="sng" dirty="0" smtClean="0"/>
              <a:t>гладкий</a:t>
            </a:r>
            <a:r>
              <a:rPr lang="ru-RU" sz="2400" b="1" dirty="0"/>
              <a:t>, что уменьшает сопротивление крови.</a:t>
            </a:r>
          </a:p>
          <a:p>
            <a:r>
              <a:rPr lang="ru-RU" sz="2400" b="1" dirty="0"/>
              <a:t>2)Перечислите особенности </a:t>
            </a:r>
            <a:r>
              <a:rPr lang="ru-RU" sz="2400" b="1" dirty="0" smtClean="0"/>
              <a:t>сосудов</a:t>
            </a:r>
          </a:p>
          <a:p>
            <a:endParaRPr lang="ru-RU" sz="2400" b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 bwMode="auto">
          <a:xfrm>
            <a:off x="1835696" y="3573016"/>
            <a:ext cx="4854154" cy="261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96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2 </a:t>
            </a:r>
            <a:r>
              <a:rPr lang="ru-RU" sz="2400" b="1" i="1" dirty="0"/>
              <a:t>группа</a:t>
            </a:r>
            <a:endParaRPr lang="ru-RU" sz="2400" b="1" dirty="0"/>
          </a:p>
          <a:p>
            <a:r>
              <a:rPr lang="ru-RU" sz="2400" b="1" dirty="0"/>
              <a:t>1)Исправьте ошибки в тексте «Образование тромба»</a:t>
            </a:r>
          </a:p>
          <a:p>
            <a:r>
              <a:rPr lang="ru-RU" sz="2400" b="1" dirty="0"/>
              <a:t>Тромб – это сгусток крови, образующийся при повреждении </a:t>
            </a:r>
            <a:r>
              <a:rPr lang="ru-RU" sz="2400" b="1" dirty="0" smtClean="0"/>
              <a:t>артерий. </a:t>
            </a:r>
            <a:r>
              <a:rPr lang="ru-RU" sz="2400" b="1" dirty="0"/>
              <a:t>При этом разрушаются </a:t>
            </a:r>
            <a:r>
              <a:rPr lang="ru-RU" sz="2400" b="1" dirty="0" smtClean="0"/>
              <a:t>все близлежащие клетки крови, </a:t>
            </a:r>
            <a:r>
              <a:rPr lang="ru-RU" sz="2400" b="1" dirty="0"/>
              <a:t>белки </a:t>
            </a:r>
            <a:r>
              <a:rPr lang="ru-RU" sz="2400" b="1" dirty="0" smtClean="0"/>
              <a:t>лимфы свертываются и, задерживая клетки крови, закупоривают </a:t>
            </a:r>
            <a:r>
              <a:rPr lang="ru-RU" sz="2400" b="1" dirty="0"/>
              <a:t>сосуд </a:t>
            </a:r>
          </a:p>
          <a:p>
            <a:r>
              <a:rPr lang="ru-RU" sz="2400" b="1" dirty="0"/>
              <a:t>2) Какие факторы необходимы для свертывания крови.</a:t>
            </a:r>
          </a:p>
          <a:p>
            <a:endParaRPr lang="ru-RU" dirty="0"/>
          </a:p>
        </p:txBody>
      </p:sp>
      <p:pic>
        <p:nvPicPr>
          <p:cNvPr id="5122" name="Picture 2" descr="https://avatars.dzeninfra.ru/get-zen_doc/60743/pub_5c503f4d56214a00ad618fbc_5c50454412633d00afb5aed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81882"/>
            <a:ext cx="49053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9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2 </a:t>
            </a:r>
            <a:r>
              <a:rPr lang="ru-RU" sz="2400" b="1" i="1" dirty="0"/>
              <a:t>группа</a:t>
            </a:r>
            <a:endParaRPr lang="ru-RU" sz="2400" b="1" dirty="0"/>
          </a:p>
          <a:p>
            <a:r>
              <a:rPr lang="ru-RU" sz="2400" b="1" dirty="0"/>
              <a:t>1)Исправьте ошибки в тексте «Образование тромба»</a:t>
            </a:r>
          </a:p>
          <a:p>
            <a:r>
              <a:rPr lang="ru-RU" sz="2400" b="1" dirty="0"/>
              <a:t>Тромб – это сгусток крови, образующийся при повреждении </a:t>
            </a:r>
            <a:r>
              <a:rPr lang="ru-RU" sz="2400" b="1" u="sng" dirty="0" smtClean="0"/>
              <a:t>сосудов</a:t>
            </a:r>
            <a:r>
              <a:rPr lang="ru-RU" sz="2400" b="1" dirty="0" smtClean="0"/>
              <a:t>. </a:t>
            </a:r>
            <a:r>
              <a:rPr lang="ru-RU" sz="2400" b="1" dirty="0"/>
              <a:t>При этом разрушаются </a:t>
            </a:r>
            <a:r>
              <a:rPr lang="ru-RU" sz="2400" b="1" dirty="0" smtClean="0"/>
              <a:t>близлежащие </a:t>
            </a:r>
            <a:r>
              <a:rPr lang="ru-RU" sz="2400" b="1" u="sng" dirty="0" smtClean="0"/>
              <a:t>тромбоциты</a:t>
            </a:r>
            <a:r>
              <a:rPr lang="ru-RU" sz="2400" b="1" dirty="0" smtClean="0"/>
              <a:t>, </a:t>
            </a:r>
            <a:r>
              <a:rPr lang="ru-RU" sz="2400" b="1" dirty="0"/>
              <a:t>белки </a:t>
            </a:r>
            <a:r>
              <a:rPr lang="ru-RU" sz="2400" b="1" u="sng" dirty="0"/>
              <a:t>плазмы </a:t>
            </a:r>
            <a:r>
              <a:rPr lang="ru-RU" sz="2400" b="1" u="sng" dirty="0" smtClean="0"/>
              <a:t>крови</a:t>
            </a:r>
            <a:r>
              <a:rPr lang="ru-RU" sz="2400" b="1" dirty="0" smtClean="0"/>
              <a:t> свертываются и, задерживая клетки крови, закупоривают </a:t>
            </a:r>
            <a:r>
              <a:rPr lang="ru-RU" sz="2400" b="1" dirty="0"/>
              <a:t>сосуд </a:t>
            </a:r>
          </a:p>
          <a:p>
            <a:r>
              <a:rPr lang="ru-RU" sz="2400" b="1" dirty="0"/>
              <a:t>2) Какие факторы необходимы для свертывания крови.</a:t>
            </a:r>
          </a:p>
          <a:p>
            <a:endParaRPr lang="ru-RU" dirty="0"/>
          </a:p>
        </p:txBody>
      </p:sp>
      <p:pic>
        <p:nvPicPr>
          <p:cNvPr id="5122" name="Picture 2" descr="https://avatars.dzeninfra.ru/get-zen_doc/60743/pub_5c503f4d56214a00ad618fbc_5c50454412633d00afb5aed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81882"/>
            <a:ext cx="49053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77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3 </a:t>
            </a:r>
            <a:r>
              <a:rPr lang="ru-RU" sz="2400" b="1" i="1" dirty="0"/>
              <a:t>группа</a:t>
            </a:r>
            <a:endParaRPr lang="ru-RU" sz="2400" b="1" dirty="0"/>
          </a:p>
          <a:p>
            <a:r>
              <a:rPr lang="ru-RU" sz="2400" b="1" dirty="0"/>
              <a:t>1)Исправьте ошибки в тексте «Сердце»</a:t>
            </a:r>
          </a:p>
          <a:p>
            <a:r>
              <a:rPr lang="ru-RU" sz="2400" b="1" dirty="0"/>
              <a:t>Сердце – двигатель крови и лимфы в организме. Это </a:t>
            </a:r>
            <a:r>
              <a:rPr lang="ru-RU" sz="2400" b="1" dirty="0" err="1"/>
              <a:t>трехкамерный</a:t>
            </a:r>
            <a:r>
              <a:rPr lang="ru-RU" sz="2400" b="1" dirty="0"/>
              <a:t> мышечный орган, расположенный в грудинной полости. Средняя масса сердца 500 г. </a:t>
            </a:r>
          </a:p>
          <a:p>
            <a:r>
              <a:rPr lang="ru-RU" sz="2400" b="1" dirty="0"/>
              <a:t>2) Расскажите о строении сердца.</a:t>
            </a:r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2386"/>
          <a:stretch/>
        </p:blipFill>
        <p:spPr bwMode="auto">
          <a:xfrm>
            <a:off x="3383216" y="2924944"/>
            <a:ext cx="2694718" cy="365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810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3 </a:t>
            </a:r>
            <a:r>
              <a:rPr lang="ru-RU" sz="2400" b="1" i="1" dirty="0"/>
              <a:t>группа</a:t>
            </a:r>
            <a:endParaRPr lang="ru-RU" sz="2400" b="1" dirty="0"/>
          </a:p>
          <a:p>
            <a:r>
              <a:rPr lang="ru-RU" sz="2400" b="1" dirty="0"/>
              <a:t>1)Исправьте ошибки в тексте «Сердце»</a:t>
            </a:r>
          </a:p>
          <a:p>
            <a:r>
              <a:rPr lang="ru-RU" sz="2400" b="1" dirty="0"/>
              <a:t>Сердце – двигатель </a:t>
            </a:r>
            <a:r>
              <a:rPr lang="ru-RU" sz="2400" b="1" u="sng" dirty="0"/>
              <a:t>крови </a:t>
            </a:r>
            <a:r>
              <a:rPr lang="ru-RU" sz="2400" b="1" dirty="0" smtClean="0"/>
              <a:t>в </a:t>
            </a:r>
            <a:r>
              <a:rPr lang="ru-RU" sz="2400" b="1" dirty="0"/>
              <a:t>организме. Это </a:t>
            </a:r>
            <a:r>
              <a:rPr lang="ru-RU" sz="2400" b="1" u="sng" dirty="0" smtClean="0"/>
              <a:t>четырехкамерный</a:t>
            </a:r>
            <a:r>
              <a:rPr lang="ru-RU" sz="2400" b="1" dirty="0" smtClean="0"/>
              <a:t> </a:t>
            </a:r>
            <a:r>
              <a:rPr lang="ru-RU" sz="2400" b="1" dirty="0"/>
              <a:t>мышечный орган, расположенный в грудинной полости. Средняя масса сердца </a:t>
            </a:r>
            <a:r>
              <a:rPr lang="ru-RU" sz="2400" b="1" u="sng" dirty="0" smtClean="0"/>
              <a:t>300</a:t>
            </a:r>
            <a:r>
              <a:rPr lang="ru-RU" sz="2400" b="1" dirty="0" smtClean="0"/>
              <a:t> </a:t>
            </a:r>
            <a:r>
              <a:rPr lang="ru-RU" sz="2400" b="1" dirty="0"/>
              <a:t>г. </a:t>
            </a:r>
          </a:p>
          <a:p>
            <a:r>
              <a:rPr lang="ru-RU" sz="2400" b="1" dirty="0"/>
              <a:t>2) Расскажите о строении сердца.</a:t>
            </a:r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2386"/>
          <a:stretch/>
        </p:blipFill>
        <p:spPr bwMode="auto">
          <a:xfrm>
            <a:off x="3368657" y="2924944"/>
            <a:ext cx="2694718" cy="365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353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Тема урока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«Гигиена сердечно-сосудистой системы. Профилактика сердечно-сосудистых заболеваний»</a:t>
            </a:r>
          </a:p>
          <a:p>
            <a:r>
              <a:rPr lang="ru-RU" sz="2400" b="1" dirty="0" smtClean="0"/>
              <a:t>Цель урока: </a:t>
            </a:r>
            <a:r>
              <a:rPr lang="ru-RU" sz="2400" dirty="0"/>
              <a:t>изучить основные заболевания сердечно-сосудистой системы, их причины и профилактику.</a:t>
            </a:r>
            <a:endParaRPr lang="ru-RU" sz="2400" dirty="0"/>
          </a:p>
        </p:txBody>
      </p:sp>
      <p:pic>
        <p:nvPicPr>
          <p:cNvPr id="1032" name="Picture 8" descr="https://gp12.dz72.ru/upload/iblock/1b5/o4a7fbes24ih4qhdep0vh02ag8uz7jf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46290"/>
            <a:ext cx="4608512" cy="307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24534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806118_93-p-abstraktnii-fon-svetlii-goluboi-dlya-preze-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3363"/>
          <a:stretch/>
        </p:blipFill>
        <p:spPr bwMode="auto">
          <a:xfrm>
            <a:off x="0" y="15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7" y="550079"/>
            <a:ext cx="3384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Резервы сердца</a:t>
            </a:r>
          </a:p>
          <a:p>
            <a:pPr algn="ctr"/>
            <a:endParaRPr lang="ru-RU" b="1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3631"/>
            <a:ext cx="496855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22634"/>
            <a:ext cx="3403079" cy="42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8772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Здание МГУ				г. Джомолунгма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500"/>
            <a:ext cx="1143670" cy="15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87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954</Words>
  <Application>Microsoft Office PowerPoint</Application>
  <PresentationFormat>Экран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13</cp:revision>
  <dcterms:created xsi:type="dcterms:W3CDTF">2024-02-10T06:51:51Z</dcterms:created>
  <dcterms:modified xsi:type="dcterms:W3CDTF">2024-02-14T17:06:04Z</dcterms:modified>
</cp:coreProperties>
</file>