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9" r:id="rId2"/>
    <p:sldId id="261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79CC93D-E52E-4D84-901B-11D7331DD495}">
          <p14:sldIdLst>
            <p14:sldId id="259"/>
          </p14:sldIdLst>
        </p14:section>
        <p14:section name="Обзор и цели" id="{ABA716BF-3A5C-4ADB-94C9-CFEF84EBA240}">
          <p14:sldIdLst>
            <p14:sldId id="261"/>
          </p14:sldIdLst>
        </p14:section>
        <p14:section name="Раздел 1" id="{6D9936A3-3945-4757-BC8B-B5C252D8E036}">
          <p14:sldIdLst/>
        </p14:section>
        <p14:section name="Образцы слайдов для визуальных элементов" id="{BAB3A466-96C9-4230-9978-795378D75699}">
          <p14:sldIdLst/>
        </p14:section>
        <p14:section name="Пример" id="{8C0305C9-B152-4FBA-A789-FE1976D53990}">
          <p14:sldIdLst/>
        </p14:section>
        <p14:section name="Заключение и итог" id="{790CEF5B-569A-4C2F-BED5-750B08C0E5AD}">
          <p14:sldIdLst/>
        </p14:section>
        <p14:section name="Приложение" id="{3F78B471-41DA-46F2-A8E4-97E471896AB3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74" autoAdjust="0"/>
    <p:restoredTop sz="83977" autoAdjust="0"/>
  </p:normalViewPr>
  <p:slideViewPr>
    <p:cSldViewPr>
      <p:cViewPr varScale="1">
        <p:scale>
          <a:sx n="92" d="100"/>
          <a:sy n="92" d="100"/>
        </p:scale>
        <p:origin x="-7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4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ru-RU" sz="12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ru-RU" sz="1200"/>
            </a:lvl1pPr>
          </a:lstStyle>
          <a:p>
            <a:fld id="{D83FDC75-7F73-4A4A-A77C-09AADF00E0EA}" type="datetimeFigureOut">
              <a:rPr lang="ru-RU" smtClean="0"/>
              <a:pPr/>
              <a:t>15.02.2024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ru-RU" sz="1200"/>
            </a:lvl1pPr>
          </a:lstStyle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ru-RU" sz="1200"/>
            </a:lvl1pPr>
          </a:lstStyle>
          <a:p>
            <a:fld id="{459226BF-1F13-42D3-80DC-373E7ADD1EB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33187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ru-RU"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ru-RU" sz="1200"/>
            </a:lvl1pPr>
          </a:lstStyle>
          <a:p>
            <a:fld id="{48AEF76B-3757-4A0B-AF93-28494465C1DD}" type="datetimeFigureOut">
              <a:pPr/>
              <a:t>15.02.2024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ru-RU"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ru-RU" sz="1200"/>
            </a:lvl1pPr>
          </a:lstStyle>
          <a:p>
            <a:fld id="{75693FD4-8F83-4EF7-AC3F-0DC0388986B0}" type="slidenum"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2979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/>
            </a:pPr>
            <a:r>
              <a:rPr lang="ru-RU" dirty="0" smtClean="0"/>
              <a:t>Этот шаблон можно использовать как начальный файл для представления учебных материалов группе слушателей.</a:t>
            </a:r>
          </a:p>
          <a:p>
            <a:endParaRPr lang="ru-RU" dirty="0" smtClean="0"/>
          </a:p>
          <a:p>
            <a:pPr lvl="0"/>
            <a:r>
              <a:rPr lang="ru-RU" sz="1200" b="1" dirty="0" smtClean="0"/>
              <a:t>Разделы</a:t>
            </a:r>
            <a:endParaRPr lang="ru-RU" sz="1200" b="0" dirty="0" smtClean="0"/>
          </a:p>
          <a:p>
            <a:pPr lvl="0"/>
            <a:r>
              <a:rPr lang="ru-RU" sz="1200" b="0" dirty="0" smtClean="0"/>
              <a:t>Для добавления разделов щелкните слайд правой кнопкой мыши.</a:t>
            </a:r>
            <a:r>
              <a:rPr lang="ru-RU" sz="1200" b="0" baseline="0" dirty="0" smtClean="0"/>
              <a:t> Разделы позволяют упорядочить слайды и организовать совместную работу нескольких авторов.</a:t>
            </a:r>
            <a:endParaRPr lang="ru-RU" sz="1200" b="0" dirty="0" smtClean="0"/>
          </a:p>
          <a:p>
            <a:pPr lvl="0"/>
            <a:endParaRPr lang="ru-RU" sz="1200" b="1" dirty="0" smtClean="0"/>
          </a:p>
          <a:p>
            <a:pPr lvl="0"/>
            <a:r>
              <a:rPr lang="ru-RU" sz="1200" b="1" dirty="0" smtClean="0"/>
              <a:t>Заметки</a:t>
            </a:r>
          </a:p>
          <a:p>
            <a:pPr lvl="0"/>
            <a:r>
              <a:rPr lang="ru-RU" sz="1200" dirty="0" smtClean="0"/>
              <a:t>Используйте раздел заметок для размещения заметок докладчика или дополнительных сведений для аудитории.</a:t>
            </a:r>
            <a:r>
              <a:rPr lang="ru-RU" sz="1200" baseline="0" dirty="0" smtClean="0"/>
              <a:t> Во время воспроизведения презентации эти заметки отображаются в представлении презентации. </a:t>
            </a:r>
          </a:p>
          <a:p>
            <a:pPr lvl="0">
              <a:buFontTx/>
              <a:buNone/>
            </a:pPr>
            <a:r>
              <a:rPr lang="ru-RU" sz="1200" dirty="0" smtClean="0"/>
              <a:t>Обращайте внимание на размер шрифта (важно обеспечить различимость при ослабленном зрении, видеосъемке и чтении с экрана)</a:t>
            </a:r>
          </a:p>
          <a:p>
            <a:pPr lvl="0"/>
            <a:endParaRPr lang="ru-RU" sz="1200" dirty="0" smtClean="0"/>
          </a:p>
          <a:p>
            <a:pPr lvl="0">
              <a:buFontTx/>
              <a:buNone/>
            </a:pPr>
            <a:r>
              <a:rPr lang="ru-RU" sz="1200" b="1" dirty="0" smtClean="0"/>
              <a:t>Сочетаемые цвета </a:t>
            </a:r>
          </a:p>
          <a:p>
            <a:pPr lvl="0">
              <a:buFontTx/>
              <a:buNone/>
            </a:pPr>
            <a:r>
              <a:rPr lang="ru-RU" sz="1200" dirty="0" smtClean="0"/>
              <a:t>Обратите особое внимание на графики, диаграммы и надписи.</a:t>
            </a:r>
            <a:r>
              <a:rPr lang="ru-RU" sz="1200" baseline="0" dirty="0" smtClean="0"/>
              <a:t> </a:t>
            </a:r>
            <a:endParaRPr lang="ru-RU" sz="1200" dirty="0" smtClean="0"/>
          </a:p>
          <a:p>
            <a:pPr lvl="0"/>
            <a:r>
              <a:rPr lang="ru-RU" sz="1200" dirty="0" smtClean="0"/>
              <a:t>Учтите, что печать будет выполняться </a:t>
            </a:r>
            <a:r>
              <a:rPr lang="ru-RU" sz="1200" dirty="0" err="1" smtClean="0"/>
              <a:t>в черно-белом режиме или в оттенках серого</a:t>
            </a:r>
            <a:r>
              <a:rPr lang="ru-RU" sz="1200" dirty="0" smtClean="0"/>
              <a:t>. Выполните пробную печать, чтобы убедиться в сохранении разницы между цветами при печати </a:t>
            </a:r>
            <a:r>
              <a:rPr lang="ru-RU" sz="1200" dirty="0" err="1" smtClean="0"/>
              <a:t>в черно-белом режиме или в оттенках серого</a:t>
            </a:r>
            <a:r>
              <a:rPr lang="ru-RU" sz="1200" dirty="0" smtClean="0"/>
              <a:t>.</a:t>
            </a:r>
          </a:p>
          <a:p>
            <a:pPr lvl="0">
              <a:buFontTx/>
              <a:buNone/>
            </a:pPr>
            <a:endParaRPr lang="ru-RU" sz="1200" dirty="0" smtClean="0"/>
          </a:p>
          <a:p>
            <a:pPr lvl="0">
              <a:buFontTx/>
              <a:buNone/>
            </a:pPr>
            <a:r>
              <a:rPr lang="ru-RU" sz="1200" b="1" dirty="0" smtClean="0"/>
              <a:t>Диаграммы, таблицы и графики</a:t>
            </a:r>
          </a:p>
          <a:p>
            <a:pPr lvl="0"/>
            <a:r>
              <a:rPr lang="ru-RU" sz="1200" dirty="0" smtClean="0"/>
              <a:t>Не усложняйте восприятие: по возможности используйте согласованные, простые стили и цвета.</a:t>
            </a:r>
          </a:p>
          <a:p>
            <a:pPr lvl="0"/>
            <a:r>
              <a:rPr lang="ru-RU" sz="1200" dirty="0" smtClean="0"/>
              <a:t>Снабдите все диаграммы и таблицы подписями.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dirty="0" smtClean="0"/>
              <a:t>Дайте краткий обзор презентации.</a:t>
            </a:r>
            <a:r>
              <a:rPr lang="ru-RU" baseline="0" dirty="0" smtClean="0"/>
              <a:t> О</a:t>
            </a:r>
            <a:r>
              <a:rPr lang="ru-RU" dirty="0" smtClean="0"/>
              <a:t>пишите главную суть презентации и обоснуйте ее важность.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Представьте каждую из основных тем.</a:t>
            </a:r>
          </a:p>
          <a:p>
            <a:r>
              <a:rPr lang="ru-RU" dirty="0" smtClean="0"/>
              <a:t>Чтобы предоставить слушателям ориентир, можно</a:t>
            </a:r>
            <a:r>
              <a:rPr lang="ru-RU" baseline="0" dirty="0" smtClean="0"/>
              <a:t> можете </a:t>
            </a:r>
            <a:r>
              <a:rPr lang="ru-RU" dirty="0" smtClean="0"/>
              <a:t>повторять этот обзорный слайд в ходе презентации, выделяя тему, которая будет обсуждаться далее.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 eaLnBrk="1" latinLnBrk="0" hangingPunct="1">
              <a:defRPr kumimoji="0" lang="ru-RU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 eaLnBrk="1" latinLnBrk="0" hangingPunct="1">
              <a:buNone/>
              <a:defRPr kumimoji="0" lang="ru-RU"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ru-RU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ru-RU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ru-RU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ru-RU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ru-RU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ru-RU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ru-RU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ru-RU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ru-RU" smtClean="0"/>
              <a:t>Образец подзаголовка</a:t>
            </a:r>
            <a:endParaRPr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ru-RU" sz="2000" baseline="0"/>
            </a:lvl1pPr>
          </a:lstStyle>
          <a:p>
            <a:r>
              <a:rPr kumimoji="0" lang="ru-RU"/>
              <a:t>Эмблема организации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15.02.2024</a:t>
            </a:fld>
            <a:endParaRPr kumimoji="0"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15.02.2024</a:t>
            </a:fld>
            <a:endParaRPr kumimoji="0"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олько фо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15.02.2024</a:t>
            </a:fld>
            <a:endParaRPr kumimoji="0"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 eaLnBrk="1" latinLnBrk="0" hangingPunct="1">
              <a:defRPr kumimoji="0" lang="ru-RU" sz="40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15.02.2024</a:t>
            </a:fld>
            <a:endParaRPr kumimoji="0"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ru-RU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ru-RU" sz="1800"/>
            </a:lvl1pPr>
          </a:lstStyle>
          <a:p>
            <a:r>
              <a:rPr kumimoji="0" lang="ru-RU"/>
              <a:t>Эмблема организации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ru-RU"/>
            </a:lvl1pPr>
          </a:lstStyle>
          <a:p>
            <a:r>
              <a:rPr kumimoji="0" lang="ru-RU"/>
              <a:t>Образец заголовка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ru-RU" sz="3200">
                <a:latin typeface="+mn-lt"/>
              </a:defRPr>
            </a:lvl1pPr>
            <a:lvl2pPr eaLnBrk="1" latinLnBrk="0" hangingPunct="1">
              <a:defRPr kumimoji="0" lang="ru-RU" sz="2800">
                <a:latin typeface="+mn-lt"/>
              </a:defRPr>
            </a:lvl2pPr>
            <a:lvl3pPr eaLnBrk="1" latinLnBrk="0" hangingPunct="1">
              <a:defRPr kumimoji="0" lang="ru-RU" sz="2400">
                <a:latin typeface="+mn-lt"/>
              </a:defRPr>
            </a:lvl3pPr>
            <a:lvl4pPr eaLnBrk="1" latinLnBrk="0" hangingPunct="1">
              <a:defRPr kumimoji="0" lang="ru-RU" sz="2400">
                <a:latin typeface="+mn-lt"/>
              </a:defRPr>
            </a:lvl4pPr>
            <a:lvl5pPr eaLnBrk="1" latinLnBrk="0" hangingPunct="1">
              <a:defRPr kumimoji="0" lang="ru-RU" sz="2400">
                <a:latin typeface="+mn-lt"/>
              </a:defRPr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15.02.2024</a:t>
            </a:fld>
            <a:endParaRPr kumimoji="0"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ru-RU" sz="2800"/>
            </a:lvl1pPr>
            <a:lvl2pPr eaLnBrk="1" latinLnBrk="0" hangingPunct="1">
              <a:defRPr kumimoji="0" lang="ru-RU" sz="2400"/>
            </a:lvl2pPr>
            <a:lvl3pPr eaLnBrk="1" latinLnBrk="0" hangingPunct="1">
              <a:defRPr kumimoji="0" lang="ru-RU" sz="2000"/>
            </a:lvl3pPr>
            <a:lvl4pPr eaLnBrk="1" latinLnBrk="0" hangingPunct="1">
              <a:defRPr kumimoji="0" lang="ru-RU" sz="1800"/>
            </a:lvl4pPr>
            <a:lvl5pPr eaLnBrk="1" latinLnBrk="0" hangingPunct="1">
              <a:defRPr kumimoji="0" lang="ru-RU" sz="1800"/>
            </a:lvl5pPr>
            <a:lvl6pPr eaLnBrk="1" latinLnBrk="0" hangingPunct="1">
              <a:defRPr kumimoji="0" lang="ru-RU" sz="1800"/>
            </a:lvl6pPr>
            <a:lvl7pPr eaLnBrk="1" latinLnBrk="0" hangingPunct="1">
              <a:defRPr kumimoji="0" lang="ru-RU" sz="1800"/>
            </a:lvl7pPr>
            <a:lvl8pPr eaLnBrk="1" latinLnBrk="0" hangingPunct="1">
              <a:defRPr kumimoji="0" lang="ru-RU" sz="1800"/>
            </a:lvl8pPr>
            <a:lvl9pPr eaLnBrk="1" latinLnBrk="0" hangingPunct="1">
              <a:defRPr kumimoji="0" lang="ru-RU" sz="18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ru-RU" sz="2800"/>
            </a:lvl1pPr>
            <a:lvl2pPr eaLnBrk="1" latinLnBrk="0" hangingPunct="1">
              <a:defRPr kumimoji="0" lang="ru-RU" sz="2400"/>
            </a:lvl2pPr>
            <a:lvl3pPr eaLnBrk="1" latinLnBrk="0" hangingPunct="1">
              <a:defRPr kumimoji="0" lang="ru-RU" sz="2000"/>
            </a:lvl3pPr>
            <a:lvl4pPr eaLnBrk="1" latinLnBrk="0" hangingPunct="1">
              <a:defRPr kumimoji="0" lang="ru-RU" sz="1800"/>
            </a:lvl4pPr>
            <a:lvl5pPr eaLnBrk="1" latinLnBrk="0" hangingPunct="1">
              <a:defRPr kumimoji="0" lang="ru-RU" sz="1800"/>
            </a:lvl5pPr>
            <a:lvl6pPr eaLnBrk="1" latinLnBrk="0" hangingPunct="1">
              <a:defRPr kumimoji="0" lang="ru-RU" sz="1800"/>
            </a:lvl6pPr>
            <a:lvl7pPr eaLnBrk="1" latinLnBrk="0" hangingPunct="1">
              <a:defRPr kumimoji="0" lang="ru-RU" sz="1800"/>
            </a:lvl7pPr>
            <a:lvl8pPr eaLnBrk="1" latinLnBrk="0" hangingPunct="1">
              <a:defRPr kumimoji="0" lang="ru-RU" sz="1800"/>
            </a:lvl8pPr>
            <a:lvl9pPr eaLnBrk="1" latinLnBrk="0" hangingPunct="1">
              <a:defRPr kumimoji="0" lang="ru-RU" sz="18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15.02.2024</a:t>
            </a:fld>
            <a:endParaRPr kumimoji="0"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eaLnBrk="1" latinLnBrk="0" hangingPunct="1">
              <a:defRPr kumimoji="0" lang="ru-RU"/>
            </a:lvl1pPr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ru-RU" sz="2400" b="1"/>
            </a:lvl1pPr>
            <a:lvl2pPr marL="457200" indent="0" eaLnBrk="1" latinLnBrk="0" hangingPunct="1">
              <a:buNone/>
              <a:defRPr kumimoji="0" lang="ru-RU" sz="2000" b="1"/>
            </a:lvl2pPr>
            <a:lvl3pPr marL="914400" indent="0" eaLnBrk="1" latinLnBrk="0" hangingPunct="1">
              <a:buNone/>
              <a:defRPr kumimoji="0" lang="ru-RU" sz="1800" b="1"/>
            </a:lvl3pPr>
            <a:lvl4pPr marL="1371600" indent="0" eaLnBrk="1" latinLnBrk="0" hangingPunct="1">
              <a:buNone/>
              <a:defRPr kumimoji="0" lang="ru-RU" sz="1600" b="1"/>
            </a:lvl4pPr>
            <a:lvl5pPr marL="1828800" indent="0" eaLnBrk="1" latinLnBrk="0" hangingPunct="1">
              <a:buNone/>
              <a:defRPr kumimoji="0" lang="ru-RU" sz="1600" b="1"/>
            </a:lvl5pPr>
            <a:lvl6pPr marL="2286000" indent="0" eaLnBrk="1" latinLnBrk="0" hangingPunct="1">
              <a:buNone/>
              <a:defRPr kumimoji="0" lang="ru-RU" sz="1600" b="1"/>
            </a:lvl6pPr>
            <a:lvl7pPr marL="2743200" indent="0" eaLnBrk="1" latinLnBrk="0" hangingPunct="1">
              <a:buNone/>
              <a:defRPr kumimoji="0" lang="ru-RU" sz="1600" b="1"/>
            </a:lvl7pPr>
            <a:lvl8pPr marL="3200400" indent="0" eaLnBrk="1" latinLnBrk="0" hangingPunct="1">
              <a:buNone/>
              <a:defRPr kumimoji="0" lang="ru-RU" sz="1600" b="1"/>
            </a:lvl8pPr>
            <a:lvl9pPr marL="3657600" indent="0" eaLnBrk="1" latinLnBrk="0" hangingPunct="1">
              <a:buNone/>
              <a:defRPr kumimoji="0" lang="ru-RU" sz="1600" b="1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ru-RU" sz="2400"/>
            </a:lvl1pPr>
            <a:lvl2pPr eaLnBrk="1" latinLnBrk="0" hangingPunct="1">
              <a:defRPr kumimoji="0" lang="ru-RU" sz="2000"/>
            </a:lvl2pPr>
            <a:lvl3pPr eaLnBrk="1" latinLnBrk="0" hangingPunct="1">
              <a:defRPr kumimoji="0" lang="ru-RU" sz="1800"/>
            </a:lvl3pPr>
            <a:lvl4pPr eaLnBrk="1" latinLnBrk="0" hangingPunct="1">
              <a:defRPr kumimoji="0" lang="ru-RU" sz="1600"/>
            </a:lvl4pPr>
            <a:lvl5pPr eaLnBrk="1" latinLnBrk="0" hangingPunct="1">
              <a:defRPr kumimoji="0" lang="ru-RU" sz="1600"/>
            </a:lvl5pPr>
            <a:lvl6pPr eaLnBrk="1" latinLnBrk="0" hangingPunct="1">
              <a:defRPr kumimoji="0" lang="ru-RU" sz="1600"/>
            </a:lvl6pPr>
            <a:lvl7pPr eaLnBrk="1" latinLnBrk="0" hangingPunct="1">
              <a:defRPr kumimoji="0" lang="ru-RU" sz="1600"/>
            </a:lvl7pPr>
            <a:lvl8pPr eaLnBrk="1" latinLnBrk="0" hangingPunct="1">
              <a:defRPr kumimoji="0" lang="ru-RU" sz="1600"/>
            </a:lvl8pPr>
            <a:lvl9pPr eaLnBrk="1" latinLnBrk="0" hangingPunct="1">
              <a:defRPr kumimoji="0" lang="ru-RU" sz="16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ru-RU" sz="2400" b="1"/>
            </a:lvl1pPr>
            <a:lvl2pPr marL="457200" indent="0" eaLnBrk="1" latinLnBrk="0" hangingPunct="1">
              <a:buNone/>
              <a:defRPr kumimoji="0" lang="ru-RU" sz="2000" b="1"/>
            </a:lvl2pPr>
            <a:lvl3pPr marL="914400" indent="0" eaLnBrk="1" latinLnBrk="0" hangingPunct="1">
              <a:buNone/>
              <a:defRPr kumimoji="0" lang="ru-RU" sz="1800" b="1"/>
            </a:lvl3pPr>
            <a:lvl4pPr marL="1371600" indent="0" eaLnBrk="1" latinLnBrk="0" hangingPunct="1">
              <a:buNone/>
              <a:defRPr kumimoji="0" lang="ru-RU" sz="1600" b="1"/>
            </a:lvl4pPr>
            <a:lvl5pPr marL="1828800" indent="0" eaLnBrk="1" latinLnBrk="0" hangingPunct="1">
              <a:buNone/>
              <a:defRPr kumimoji="0" lang="ru-RU" sz="1600" b="1"/>
            </a:lvl5pPr>
            <a:lvl6pPr marL="2286000" indent="0" eaLnBrk="1" latinLnBrk="0" hangingPunct="1">
              <a:buNone/>
              <a:defRPr kumimoji="0" lang="ru-RU" sz="1600" b="1"/>
            </a:lvl6pPr>
            <a:lvl7pPr marL="2743200" indent="0" eaLnBrk="1" latinLnBrk="0" hangingPunct="1">
              <a:buNone/>
              <a:defRPr kumimoji="0" lang="ru-RU" sz="1600" b="1"/>
            </a:lvl7pPr>
            <a:lvl8pPr marL="3200400" indent="0" eaLnBrk="1" latinLnBrk="0" hangingPunct="1">
              <a:buNone/>
              <a:defRPr kumimoji="0" lang="ru-RU" sz="1600" b="1"/>
            </a:lvl8pPr>
            <a:lvl9pPr marL="3657600" indent="0" eaLnBrk="1" latinLnBrk="0" hangingPunct="1">
              <a:buNone/>
              <a:defRPr kumimoji="0" lang="ru-RU" sz="1600" b="1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ru-RU" sz="2400"/>
            </a:lvl1pPr>
            <a:lvl2pPr eaLnBrk="1" latinLnBrk="0" hangingPunct="1">
              <a:defRPr kumimoji="0" lang="ru-RU" sz="2000"/>
            </a:lvl2pPr>
            <a:lvl3pPr eaLnBrk="1" latinLnBrk="0" hangingPunct="1">
              <a:defRPr kumimoji="0" lang="ru-RU" sz="1800"/>
            </a:lvl3pPr>
            <a:lvl4pPr eaLnBrk="1" latinLnBrk="0" hangingPunct="1">
              <a:defRPr kumimoji="0" lang="ru-RU" sz="1600"/>
            </a:lvl4pPr>
            <a:lvl5pPr eaLnBrk="1" latinLnBrk="0" hangingPunct="1">
              <a:defRPr kumimoji="0" lang="ru-RU" sz="1600"/>
            </a:lvl5pPr>
            <a:lvl6pPr eaLnBrk="1" latinLnBrk="0" hangingPunct="1">
              <a:defRPr kumimoji="0" lang="ru-RU" sz="1600"/>
            </a:lvl6pPr>
            <a:lvl7pPr eaLnBrk="1" latinLnBrk="0" hangingPunct="1">
              <a:defRPr kumimoji="0" lang="ru-RU" sz="1600"/>
            </a:lvl7pPr>
            <a:lvl8pPr eaLnBrk="1" latinLnBrk="0" hangingPunct="1">
              <a:defRPr kumimoji="0" lang="ru-RU" sz="1600"/>
            </a:lvl8pPr>
            <a:lvl9pPr eaLnBrk="1" latinLnBrk="0" hangingPunct="1">
              <a:defRPr kumimoji="0" lang="ru-RU" sz="16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15.02.2024</a:t>
            </a:fld>
            <a:endParaRPr kumimoji="0"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 eaLnBrk="1" latinLnBrk="0" hangingPunct="1">
              <a:defRPr kumimoji="0" lang="ru-RU" sz="2000" b="1"/>
            </a:lvl1pPr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ru-RU" sz="3200"/>
            </a:lvl1pPr>
            <a:lvl2pPr eaLnBrk="1" latinLnBrk="0" hangingPunct="1">
              <a:defRPr kumimoji="0" lang="ru-RU" sz="2800"/>
            </a:lvl2pPr>
            <a:lvl3pPr eaLnBrk="1" latinLnBrk="0" hangingPunct="1">
              <a:defRPr kumimoji="0" lang="ru-RU" sz="2400"/>
            </a:lvl3pPr>
            <a:lvl4pPr eaLnBrk="1" latinLnBrk="0" hangingPunct="1">
              <a:defRPr kumimoji="0" lang="ru-RU" sz="2000"/>
            </a:lvl4pPr>
            <a:lvl5pPr eaLnBrk="1" latinLnBrk="0" hangingPunct="1">
              <a:defRPr kumimoji="0" lang="ru-RU" sz="2000"/>
            </a:lvl5pPr>
            <a:lvl6pPr eaLnBrk="1" latinLnBrk="0" hangingPunct="1">
              <a:defRPr kumimoji="0" lang="ru-RU" sz="2000"/>
            </a:lvl6pPr>
            <a:lvl7pPr eaLnBrk="1" latinLnBrk="0" hangingPunct="1">
              <a:defRPr kumimoji="0" lang="ru-RU" sz="2000"/>
            </a:lvl7pPr>
            <a:lvl8pPr eaLnBrk="1" latinLnBrk="0" hangingPunct="1">
              <a:defRPr kumimoji="0" lang="ru-RU" sz="2000"/>
            </a:lvl8pPr>
            <a:lvl9pPr eaLnBrk="1" latinLnBrk="0" hangingPunct="1">
              <a:defRPr kumimoji="0" lang="ru-RU" sz="20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 eaLnBrk="1" latinLnBrk="0" hangingPunct="1">
              <a:buNone/>
              <a:defRPr kumimoji="0" lang="ru-RU" sz="1400"/>
            </a:lvl1pPr>
            <a:lvl2pPr marL="457200" indent="0" eaLnBrk="1" latinLnBrk="0" hangingPunct="1">
              <a:buNone/>
              <a:defRPr kumimoji="0" lang="ru-RU" sz="1200"/>
            </a:lvl2pPr>
            <a:lvl3pPr marL="914400" indent="0" eaLnBrk="1" latinLnBrk="0" hangingPunct="1">
              <a:buNone/>
              <a:defRPr kumimoji="0" lang="ru-RU" sz="1000"/>
            </a:lvl3pPr>
            <a:lvl4pPr marL="1371600" indent="0" eaLnBrk="1" latinLnBrk="0" hangingPunct="1">
              <a:buNone/>
              <a:defRPr kumimoji="0" lang="ru-RU" sz="900"/>
            </a:lvl4pPr>
            <a:lvl5pPr marL="1828800" indent="0" eaLnBrk="1" latinLnBrk="0" hangingPunct="1">
              <a:buNone/>
              <a:defRPr kumimoji="0" lang="ru-RU" sz="900"/>
            </a:lvl5pPr>
            <a:lvl6pPr marL="2286000" indent="0" eaLnBrk="1" latinLnBrk="0" hangingPunct="1">
              <a:buNone/>
              <a:defRPr kumimoji="0" lang="ru-RU" sz="900"/>
            </a:lvl6pPr>
            <a:lvl7pPr marL="2743200" indent="0" eaLnBrk="1" latinLnBrk="0" hangingPunct="1">
              <a:buNone/>
              <a:defRPr kumimoji="0" lang="ru-RU" sz="900"/>
            </a:lvl7pPr>
            <a:lvl8pPr marL="3200400" indent="0" eaLnBrk="1" latinLnBrk="0" hangingPunct="1">
              <a:buNone/>
              <a:defRPr kumimoji="0" lang="ru-RU" sz="900"/>
            </a:lvl8pPr>
            <a:lvl9pPr marL="3657600" indent="0" eaLnBrk="1" latinLnBrk="0" hangingPunct="1">
              <a:buNone/>
              <a:defRPr kumimoji="0" lang="ru-RU" sz="9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15.02.2024</a:t>
            </a:fld>
            <a:endParaRPr kumimoji="0"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 eaLnBrk="1" latinLnBrk="0" hangingPunct="1">
              <a:defRPr kumimoji="0" lang="ru-RU" sz="2000" b="1"/>
            </a:lvl1pPr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ru-RU" sz="3200"/>
            </a:lvl1pPr>
            <a:lvl2pPr marL="457200" indent="0" eaLnBrk="1" latinLnBrk="0" hangingPunct="1">
              <a:buNone/>
              <a:defRPr kumimoji="0" lang="ru-RU" sz="2800"/>
            </a:lvl2pPr>
            <a:lvl3pPr marL="914400" indent="0" eaLnBrk="1" latinLnBrk="0" hangingPunct="1">
              <a:buNone/>
              <a:defRPr kumimoji="0" lang="ru-RU" sz="2400"/>
            </a:lvl3pPr>
            <a:lvl4pPr marL="1371600" indent="0" eaLnBrk="1" latinLnBrk="0" hangingPunct="1">
              <a:buNone/>
              <a:defRPr kumimoji="0" lang="ru-RU" sz="2000"/>
            </a:lvl4pPr>
            <a:lvl5pPr marL="1828800" indent="0" eaLnBrk="1" latinLnBrk="0" hangingPunct="1">
              <a:buNone/>
              <a:defRPr kumimoji="0" lang="ru-RU" sz="2000"/>
            </a:lvl5pPr>
            <a:lvl6pPr marL="2286000" indent="0" eaLnBrk="1" latinLnBrk="0" hangingPunct="1">
              <a:buNone/>
              <a:defRPr kumimoji="0" lang="ru-RU" sz="2000"/>
            </a:lvl6pPr>
            <a:lvl7pPr marL="2743200" indent="0" eaLnBrk="1" latinLnBrk="0" hangingPunct="1">
              <a:buNone/>
              <a:defRPr kumimoji="0" lang="ru-RU" sz="2000"/>
            </a:lvl7pPr>
            <a:lvl8pPr marL="3200400" indent="0" eaLnBrk="1" latinLnBrk="0" hangingPunct="1">
              <a:buNone/>
              <a:defRPr kumimoji="0" lang="ru-RU" sz="2000"/>
            </a:lvl8pPr>
            <a:lvl9pPr marL="3657600" indent="0" eaLnBrk="1" latinLnBrk="0" hangingPunct="1">
              <a:buNone/>
              <a:defRPr kumimoji="0" lang="ru-RU" sz="2000"/>
            </a:lvl9pPr>
          </a:lstStyle>
          <a:p>
            <a:pPr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eaLnBrk="1" latinLnBrk="0" hangingPunct="1">
              <a:buNone/>
              <a:defRPr kumimoji="0" lang="ru-RU" sz="1400"/>
            </a:lvl1pPr>
            <a:lvl2pPr marL="457200" indent="0" eaLnBrk="1" latinLnBrk="0" hangingPunct="1">
              <a:buNone/>
              <a:defRPr kumimoji="0" lang="ru-RU" sz="1200"/>
            </a:lvl2pPr>
            <a:lvl3pPr marL="914400" indent="0" eaLnBrk="1" latinLnBrk="0" hangingPunct="1">
              <a:buNone/>
              <a:defRPr kumimoji="0" lang="ru-RU" sz="1000"/>
            </a:lvl3pPr>
            <a:lvl4pPr marL="1371600" indent="0" eaLnBrk="1" latinLnBrk="0" hangingPunct="1">
              <a:buNone/>
              <a:defRPr kumimoji="0" lang="ru-RU" sz="900"/>
            </a:lvl4pPr>
            <a:lvl5pPr marL="1828800" indent="0" eaLnBrk="1" latinLnBrk="0" hangingPunct="1">
              <a:buNone/>
              <a:defRPr kumimoji="0" lang="ru-RU" sz="900"/>
            </a:lvl5pPr>
            <a:lvl6pPr marL="2286000" indent="0" eaLnBrk="1" latinLnBrk="0" hangingPunct="1">
              <a:buNone/>
              <a:defRPr kumimoji="0" lang="ru-RU" sz="900"/>
            </a:lvl6pPr>
            <a:lvl7pPr marL="2743200" indent="0" eaLnBrk="1" latinLnBrk="0" hangingPunct="1">
              <a:buNone/>
              <a:defRPr kumimoji="0" lang="ru-RU" sz="900"/>
            </a:lvl7pPr>
            <a:lvl8pPr marL="3200400" indent="0" eaLnBrk="1" latinLnBrk="0" hangingPunct="1">
              <a:buNone/>
              <a:defRPr kumimoji="0" lang="ru-RU" sz="900"/>
            </a:lvl8pPr>
            <a:lvl9pPr marL="3657600" indent="0" eaLnBrk="1" latinLnBrk="0" hangingPunct="1">
              <a:buNone/>
              <a:defRPr kumimoji="0" lang="ru-RU" sz="9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15.02.2024</a:t>
            </a:fld>
            <a:endParaRPr kumimoji="0"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15.02.2024</a:t>
            </a:fld>
            <a:endParaRPr kumimoji="0"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15.02.2024</a:t>
            </a:fld>
            <a:endParaRPr kumimoji="0"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ru-RU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ru-RU" smtClean="0"/>
              <a:t>Образец заголовка</a:t>
            </a:r>
            <a:endParaRPr kumimoji="0"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ru-RU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15.02.2024</a:t>
            </a:fld>
            <a:endParaRPr kumimoji="0"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ru-RU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ru-RU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ru-RU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kumimoji="0" lang="ru-RU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ru-RU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ru-RU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ru-RU"/>
      </a:defPPr>
      <a:lvl1pPr marL="0" algn="l" defTabSz="914400" rtl="0" eaLnBrk="1" latinLnBrk="0" hangingPunct="1"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ru-RU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2590800" y="2286000"/>
            <a:ext cx="6180224" cy="2007096"/>
          </a:xfrm>
        </p:spPr>
        <p:txBody>
          <a:bodyPr>
            <a:noAutofit/>
          </a:bodyPr>
          <a:lstStyle/>
          <a:p>
            <a:r>
              <a:rPr lang="ru-RU" sz="5000" dirty="0"/>
              <a:t>Загадки </a:t>
            </a:r>
            <a:r>
              <a:rPr lang="ru-RU" sz="5000" dirty="0" smtClean="0"/>
              <a:t/>
            </a:r>
            <a:br>
              <a:rPr lang="ru-RU" sz="5000" dirty="0" smtClean="0"/>
            </a:br>
            <a:r>
              <a:rPr lang="ru-RU" sz="5000" dirty="0" smtClean="0"/>
              <a:t>к </a:t>
            </a:r>
            <a:r>
              <a:rPr lang="ru-RU" sz="5000" dirty="0"/>
              <a:t>словарным словам</a:t>
            </a:r>
          </a:p>
        </p:txBody>
      </p:sp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762000" y="188640"/>
            <a:ext cx="3882008" cy="6552727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ru-RU" spc="-1" dirty="0">
                <a:solidFill>
                  <a:srgbClr val="000000"/>
                </a:solidFill>
                <a:latin typeface="Bitstream Vera Serif"/>
              </a:rPr>
              <a:t>Буквы-значки, как бойцы на парад,</a:t>
            </a:r>
          </a:p>
          <a:p>
            <a:pPr marL="0" indent="0">
              <a:buNone/>
            </a:pPr>
            <a:r>
              <a:rPr lang="ru-RU" spc="-1" dirty="0">
                <a:solidFill>
                  <a:srgbClr val="000000"/>
                </a:solidFill>
                <a:latin typeface="Bitstream Vera Serif"/>
              </a:rPr>
              <a:t>в строгом порядке построены в ряд.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pc="-1" dirty="0">
                <a:solidFill>
                  <a:srgbClr val="000000"/>
                </a:solidFill>
                <a:latin typeface="Bitstream Vera Serif"/>
              </a:rPr>
              <a:t>Каждый в условленном месте стоит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pc="-1" dirty="0">
                <a:solidFill>
                  <a:srgbClr val="000000"/>
                </a:solidFill>
                <a:latin typeface="Bitstream Vera Serif"/>
              </a:rPr>
              <a:t>и называется строй ...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pc="-1" dirty="0">
                <a:solidFill>
                  <a:srgbClr val="000000"/>
                </a:solidFill>
                <a:latin typeface="Bitstream Vera Serif"/>
              </a:rPr>
              <a:t>(Алфавит</a:t>
            </a:r>
            <a:r>
              <a:rPr lang="ru-RU" spc="-1" dirty="0" smtClean="0">
                <a:solidFill>
                  <a:srgbClr val="000000"/>
                </a:solidFill>
                <a:latin typeface="Bitstream Vera Serif"/>
              </a:rPr>
              <a:t>)</a:t>
            </a:r>
          </a:p>
          <a:p>
            <a:pPr marL="0" indent="0">
              <a:lnSpc>
                <a:spcPct val="100000"/>
              </a:lnSpc>
              <a:buNone/>
            </a:pPr>
            <a:endParaRPr lang="ru-RU" spc="-1" dirty="0">
              <a:solidFill>
                <a:srgbClr val="000000"/>
              </a:solidFill>
              <a:latin typeface="Bitstream Vera Serif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ru-RU" spc="-1" dirty="0">
                <a:solidFill>
                  <a:srgbClr val="000000"/>
                </a:solidFill>
                <a:latin typeface="Bitstream Vera Serif"/>
              </a:rPr>
              <a:t>Долговязый Тимошка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pc="-1" dirty="0">
                <a:solidFill>
                  <a:srgbClr val="000000"/>
                </a:solidFill>
                <a:latin typeface="Bitstream Vera Serif"/>
              </a:rPr>
              <a:t>Бежит по узенькой дорожке.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pc="-1" dirty="0">
                <a:solidFill>
                  <a:srgbClr val="000000"/>
                </a:solidFill>
                <a:latin typeface="Bitstream Vera Serif"/>
              </a:rPr>
              <a:t>Его следы - твои труды.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pc="-1" dirty="0">
                <a:solidFill>
                  <a:srgbClr val="000000"/>
                </a:solidFill>
                <a:latin typeface="Bitstream Vera Serif"/>
              </a:rPr>
              <a:t>(Карандаш</a:t>
            </a:r>
            <a:r>
              <a:rPr lang="ru-RU" spc="-1" dirty="0" smtClean="0">
                <a:solidFill>
                  <a:srgbClr val="000000"/>
                </a:solidFill>
                <a:latin typeface="Bitstream Vera Serif"/>
              </a:rPr>
              <a:t>)</a:t>
            </a:r>
          </a:p>
          <a:p>
            <a:pPr marL="0" indent="0">
              <a:lnSpc>
                <a:spcPct val="100000"/>
              </a:lnSpc>
              <a:buNone/>
            </a:pPr>
            <a:endParaRPr lang="ru-RU" spc="-1" dirty="0">
              <a:solidFill>
                <a:srgbClr val="000000"/>
              </a:solidFill>
              <a:latin typeface="Bitstream Vera Serif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ru-RU" spc="-1" dirty="0">
                <a:solidFill>
                  <a:srgbClr val="000000"/>
                </a:solidFill>
                <a:latin typeface="Bitstream Vera Serif"/>
              </a:rPr>
              <a:t>Раскололся тесный домик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pc="-1" dirty="0">
                <a:solidFill>
                  <a:srgbClr val="000000"/>
                </a:solidFill>
                <a:latin typeface="Bitstream Vera Serif"/>
              </a:rPr>
              <a:t>На две половинки.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pc="-1" dirty="0">
                <a:solidFill>
                  <a:srgbClr val="000000"/>
                </a:solidFill>
                <a:latin typeface="Bitstream Vera Serif"/>
              </a:rPr>
              <a:t>И посыпались оттуда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pc="-1" dirty="0">
                <a:solidFill>
                  <a:srgbClr val="000000"/>
                </a:solidFill>
                <a:latin typeface="Bitstream Vera Serif"/>
              </a:rPr>
              <a:t>Бусинки-дробинки.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pc="-1" dirty="0">
                <a:solidFill>
                  <a:srgbClr val="000000"/>
                </a:solidFill>
                <a:latin typeface="Bitstream Vera Serif"/>
              </a:rPr>
              <a:t>(Горох</a:t>
            </a:r>
            <a:r>
              <a:rPr lang="ru-RU" spc="-1" dirty="0" smtClean="0">
                <a:solidFill>
                  <a:srgbClr val="000000"/>
                </a:solidFill>
                <a:latin typeface="Bitstream Vera Serif"/>
              </a:rPr>
              <a:t>)</a:t>
            </a:r>
          </a:p>
          <a:p>
            <a:pPr marL="0" indent="0">
              <a:lnSpc>
                <a:spcPct val="100000"/>
              </a:lnSpc>
              <a:buNone/>
            </a:pPr>
            <a:endParaRPr lang="ru-RU" spc="-1" dirty="0">
              <a:solidFill>
                <a:srgbClr val="000000"/>
              </a:solidFill>
              <a:latin typeface="Bitstream Vera Serif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ru-RU" spc="-1" dirty="0">
                <a:solidFill>
                  <a:srgbClr val="000000"/>
                </a:solidFill>
                <a:latin typeface="Bitstream Vera Serif"/>
              </a:rPr>
              <a:t>На припеке у пеньков много тонких стебельков,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pc="-1" dirty="0">
                <a:solidFill>
                  <a:srgbClr val="000000"/>
                </a:solidFill>
                <a:latin typeface="Bitstream Vera Serif"/>
              </a:rPr>
              <a:t>Каждый тонкий стебелек держит алый огонек,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pc="-1" dirty="0">
                <a:solidFill>
                  <a:srgbClr val="000000"/>
                </a:solidFill>
                <a:latin typeface="Bitstream Vera Serif"/>
              </a:rPr>
              <a:t>Разгребаем стебельки-собираем огоньки.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pc="-1" dirty="0">
                <a:solidFill>
                  <a:srgbClr val="000000"/>
                </a:solidFill>
                <a:latin typeface="Bitstream Vera Serif"/>
              </a:rPr>
              <a:t>(Земляника</a:t>
            </a:r>
            <a:r>
              <a:rPr lang="ru-RU" spc="-1" dirty="0" smtClean="0">
                <a:solidFill>
                  <a:srgbClr val="000000"/>
                </a:solidFill>
                <a:latin typeface="Bitstream Vera Serif"/>
              </a:rPr>
              <a:t>)</a:t>
            </a:r>
          </a:p>
          <a:p>
            <a:pPr marL="0" indent="0">
              <a:lnSpc>
                <a:spcPct val="100000"/>
              </a:lnSpc>
              <a:buNone/>
            </a:pPr>
            <a:endParaRPr lang="ru-RU" spc="-1" dirty="0">
              <a:solidFill>
                <a:srgbClr val="000000"/>
              </a:solidFill>
              <a:latin typeface="Bitstream Vera Serif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ru-RU" spc="-1" dirty="0">
                <a:solidFill>
                  <a:srgbClr val="000000"/>
                </a:solidFill>
                <a:latin typeface="Bitstream Vera Serif"/>
              </a:rPr>
              <a:t>Закутан ребенок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pc="-1" dirty="0">
                <a:solidFill>
                  <a:srgbClr val="000000"/>
                </a:solidFill>
                <a:latin typeface="Bitstream Vera Serif"/>
              </a:rPr>
              <a:t>В сорок пеленок.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pc="-1" dirty="0">
                <a:solidFill>
                  <a:srgbClr val="000000"/>
                </a:solidFill>
                <a:latin typeface="Bitstream Vera Serif"/>
              </a:rPr>
              <a:t>(Капуста</a:t>
            </a:r>
            <a:r>
              <a:rPr lang="ru-RU" spc="-1" dirty="0" smtClean="0">
                <a:solidFill>
                  <a:srgbClr val="000000"/>
                </a:solidFill>
                <a:latin typeface="Bitstream Vera Serif"/>
              </a:rPr>
              <a:t>)</a:t>
            </a:r>
          </a:p>
          <a:p>
            <a:pPr marL="0" indent="0">
              <a:lnSpc>
                <a:spcPct val="100000"/>
              </a:lnSpc>
              <a:buNone/>
            </a:pPr>
            <a:endParaRPr lang="ru-RU" spc="-1" dirty="0">
              <a:solidFill>
                <a:srgbClr val="000000"/>
              </a:solidFill>
              <a:latin typeface="Bitstream Vera Serif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ru-RU" spc="-1" dirty="0">
                <a:solidFill>
                  <a:srgbClr val="000000"/>
                </a:solidFill>
                <a:latin typeface="Bitstream Vera Serif"/>
              </a:rPr>
              <a:t>Закопали в землю в мае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pc="-1" dirty="0">
                <a:solidFill>
                  <a:srgbClr val="000000"/>
                </a:solidFill>
                <a:latin typeface="Bitstream Vera Serif"/>
              </a:rPr>
              <a:t>И сто дней не вынимали,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pc="-1" dirty="0">
                <a:solidFill>
                  <a:srgbClr val="000000"/>
                </a:solidFill>
                <a:latin typeface="Bitstream Vera Serif"/>
              </a:rPr>
              <a:t>А копать стали под осень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pc="-1" dirty="0">
                <a:solidFill>
                  <a:srgbClr val="000000"/>
                </a:solidFill>
                <a:latin typeface="Bitstream Vera Serif"/>
              </a:rPr>
              <a:t>Не одну нашли, а восемь.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pc="-1" dirty="0">
                <a:solidFill>
                  <a:srgbClr val="000000"/>
                </a:solidFill>
                <a:latin typeface="Bitstream Vera Serif"/>
              </a:rPr>
              <a:t>(Картошка)</a:t>
            </a:r>
            <a:endParaRPr lang="ru-RU" spc="-1" dirty="0">
              <a:solidFill>
                <a:srgbClr val="000000"/>
              </a:solidFill>
              <a:latin typeface="Bitstream Vera Serif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64088" y="188640"/>
            <a:ext cx="3635896" cy="6264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200" spc="-1" dirty="0">
                <a:solidFill>
                  <a:srgbClr val="000000"/>
                </a:solidFill>
                <a:latin typeface="Bitstream Vera Serif"/>
              </a:rPr>
              <a:t>Красна девица</a:t>
            </a:r>
          </a:p>
          <a:p>
            <a:pPr>
              <a:lnSpc>
                <a:spcPct val="100000"/>
              </a:lnSpc>
            </a:pPr>
            <a:r>
              <a:rPr lang="ru-RU" sz="1200" spc="-1" dirty="0">
                <a:solidFill>
                  <a:srgbClr val="000000"/>
                </a:solidFill>
                <a:latin typeface="Bitstream Vera Serif"/>
              </a:rPr>
              <a:t>Сидит в темнице,</a:t>
            </a:r>
          </a:p>
          <a:p>
            <a:pPr>
              <a:lnSpc>
                <a:spcPct val="100000"/>
              </a:lnSpc>
            </a:pPr>
            <a:r>
              <a:rPr lang="ru-RU" sz="1200" spc="-1" dirty="0">
                <a:solidFill>
                  <a:srgbClr val="000000"/>
                </a:solidFill>
                <a:latin typeface="Bitstream Vera Serif"/>
              </a:rPr>
              <a:t>А коса на улице.</a:t>
            </a:r>
          </a:p>
          <a:p>
            <a:pPr>
              <a:lnSpc>
                <a:spcPct val="100000"/>
              </a:lnSpc>
            </a:pPr>
            <a:r>
              <a:rPr lang="ru-RU" sz="1200" spc="-1" dirty="0">
                <a:solidFill>
                  <a:srgbClr val="000000"/>
                </a:solidFill>
                <a:latin typeface="Bitstream Vera Serif"/>
              </a:rPr>
              <a:t>(Морковь</a:t>
            </a:r>
            <a:r>
              <a:rPr lang="ru-RU" sz="1200" spc="-1" dirty="0" smtClean="0">
                <a:solidFill>
                  <a:srgbClr val="000000"/>
                </a:solidFill>
                <a:latin typeface="Bitstream Vera Serif"/>
              </a:rPr>
              <a:t>)</a:t>
            </a:r>
          </a:p>
          <a:p>
            <a:pPr>
              <a:lnSpc>
                <a:spcPct val="100000"/>
              </a:lnSpc>
            </a:pPr>
            <a:endParaRPr lang="ru-RU" sz="1200" spc="-1" dirty="0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lang="ru-RU" sz="1200" spc="-1" dirty="0">
                <a:solidFill>
                  <a:srgbClr val="000000"/>
                </a:solidFill>
                <a:latin typeface="Bitstream Vera Serif"/>
              </a:rPr>
              <a:t>На грядке длинный и зеленый,</a:t>
            </a:r>
          </a:p>
          <a:p>
            <a:pPr>
              <a:lnSpc>
                <a:spcPct val="100000"/>
              </a:lnSpc>
            </a:pPr>
            <a:r>
              <a:rPr lang="ru-RU" sz="1200" spc="-1" dirty="0">
                <a:solidFill>
                  <a:srgbClr val="000000"/>
                </a:solidFill>
                <a:latin typeface="Bitstream Vera Serif"/>
              </a:rPr>
              <a:t>А в кадке желтый и соленый.</a:t>
            </a:r>
          </a:p>
          <a:p>
            <a:pPr>
              <a:lnSpc>
                <a:spcPct val="100000"/>
              </a:lnSpc>
            </a:pPr>
            <a:r>
              <a:rPr lang="ru-RU" sz="1200" spc="-1" dirty="0">
                <a:solidFill>
                  <a:srgbClr val="000000"/>
                </a:solidFill>
                <a:latin typeface="Bitstream Vera Serif"/>
              </a:rPr>
              <a:t>(Огурец</a:t>
            </a:r>
            <a:r>
              <a:rPr lang="ru-RU" sz="1200" spc="-1" dirty="0" smtClean="0">
                <a:solidFill>
                  <a:srgbClr val="000000"/>
                </a:solidFill>
                <a:latin typeface="Bitstream Vera Serif"/>
              </a:rPr>
              <a:t>)</a:t>
            </a:r>
          </a:p>
          <a:p>
            <a:pPr>
              <a:lnSpc>
                <a:spcPct val="100000"/>
              </a:lnSpc>
            </a:pPr>
            <a:endParaRPr lang="ru-RU" sz="1200" spc="-1" dirty="0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lang="ru-RU" sz="1200" spc="-1" dirty="0">
                <a:solidFill>
                  <a:srgbClr val="000000"/>
                </a:solidFill>
                <a:latin typeface="Bitstream Vera Serif"/>
              </a:rPr>
              <a:t>Маленький мальчишка в сереньком пальтишке</a:t>
            </a:r>
          </a:p>
          <a:p>
            <a:pPr>
              <a:lnSpc>
                <a:spcPct val="100000"/>
              </a:lnSpc>
            </a:pPr>
            <a:r>
              <a:rPr lang="ru-RU" sz="1200" spc="-1" dirty="0">
                <a:solidFill>
                  <a:srgbClr val="000000"/>
                </a:solidFill>
                <a:latin typeface="Bitstream Vera Serif"/>
              </a:rPr>
              <a:t>По дворам шныряет, крохи подбирает,</a:t>
            </a:r>
          </a:p>
          <a:p>
            <a:pPr>
              <a:lnSpc>
                <a:spcPct val="100000"/>
              </a:lnSpc>
            </a:pPr>
            <a:r>
              <a:rPr lang="ru-RU" sz="1200" spc="-1" dirty="0">
                <a:solidFill>
                  <a:srgbClr val="000000"/>
                </a:solidFill>
                <a:latin typeface="Bitstream Vera Serif"/>
              </a:rPr>
              <a:t>По ночам кочует - коноплю ворует.</a:t>
            </a:r>
          </a:p>
          <a:p>
            <a:pPr>
              <a:lnSpc>
                <a:spcPct val="100000"/>
              </a:lnSpc>
            </a:pPr>
            <a:r>
              <a:rPr lang="ru-RU" sz="1200" spc="-1" dirty="0">
                <a:solidFill>
                  <a:srgbClr val="000000"/>
                </a:solidFill>
                <a:latin typeface="Bitstream Vera Serif"/>
              </a:rPr>
              <a:t>(Воробей</a:t>
            </a:r>
            <a:r>
              <a:rPr lang="ru-RU" sz="1200" spc="-1" dirty="0" smtClean="0">
                <a:solidFill>
                  <a:srgbClr val="000000"/>
                </a:solidFill>
                <a:latin typeface="Bitstream Vera Serif"/>
              </a:rPr>
              <a:t>)</a:t>
            </a:r>
          </a:p>
          <a:p>
            <a:pPr>
              <a:lnSpc>
                <a:spcPct val="100000"/>
              </a:lnSpc>
            </a:pPr>
            <a:endParaRPr lang="ru-RU" sz="1200" spc="-1" dirty="0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lang="ru-RU" sz="1200" spc="-1" dirty="0">
                <a:solidFill>
                  <a:srgbClr val="000000"/>
                </a:solidFill>
                <a:latin typeface="Bitstream Vera Serif"/>
              </a:rPr>
              <a:t>Хозяин лесной, просыпается весной,</a:t>
            </a:r>
          </a:p>
          <a:p>
            <a:pPr>
              <a:lnSpc>
                <a:spcPct val="100000"/>
              </a:lnSpc>
            </a:pPr>
            <a:r>
              <a:rPr lang="ru-RU" sz="1200" spc="-1" dirty="0">
                <a:solidFill>
                  <a:srgbClr val="000000"/>
                </a:solidFill>
                <a:latin typeface="Bitstream Vera Serif"/>
              </a:rPr>
              <a:t>А зимой, под вьюжный вой,</a:t>
            </a:r>
          </a:p>
          <a:p>
            <a:pPr>
              <a:lnSpc>
                <a:spcPct val="100000"/>
              </a:lnSpc>
            </a:pPr>
            <a:r>
              <a:rPr lang="ru-RU" sz="1200" spc="-1" dirty="0">
                <a:solidFill>
                  <a:srgbClr val="000000"/>
                </a:solidFill>
                <a:latin typeface="Bitstream Vera Serif"/>
              </a:rPr>
              <a:t>Спит в избушке снеговой.</a:t>
            </a:r>
          </a:p>
          <a:p>
            <a:pPr>
              <a:lnSpc>
                <a:spcPct val="100000"/>
              </a:lnSpc>
            </a:pPr>
            <a:r>
              <a:rPr lang="ru-RU" sz="1200" spc="-1" dirty="0">
                <a:solidFill>
                  <a:srgbClr val="000000"/>
                </a:solidFill>
                <a:latin typeface="Bitstream Vera Serif"/>
              </a:rPr>
              <a:t>(Медведь</a:t>
            </a:r>
            <a:r>
              <a:rPr lang="ru-RU" sz="1200" spc="-1" dirty="0" smtClean="0">
                <a:solidFill>
                  <a:srgbClr val="000000"/>
                </a:solidFill>
                <a:latin typeface="Bitstream Vera Serif"/>
              </a:rPr>
              <a:t>)</a:t>
            </a:r>
          </a:p>
          <a:p>
            <a:pPr>
              <a:lnSpc>
                <a:spcPct val="100000"/>
              </a:lnSpc>
            </a:pPr>
            <a:endParaRPr lang="ru-RU" sz="1200" spc="-1" dirty="0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lang="ru-RU" sz="1200" spc="-1" dirty="0">
                <a:solidFill>
                  <a:srgbClr val="000000"/>
                </a:solidFill>
                <a:latin typeface="Bitstream Vera Serif"/>
              </a:rPr>
              <a:t>Гладишь - ласкается,</a:t>
            </a:r>
          </a:p>
          <a:p>
            <a:pPr>
              <a:lnSpc>
                <a:spcPct val="100000"/>
              </a:lnSpc>
            </a:pPr>
            <a:r>
              <a:rPr lang="ru-RU" sz="1200" spc="-1" dirty="0">
                <a:solidFill>
                  <a:srgbClr val="000000"/>
                </a:solidFill>
                <a:latin typeface="Bitstream Vera Serif"/>
              </a:rPr>
              <a:t>Дразнишь - кусается. (собака)</a:t>
            </a:r>
          </a:p>
          <a:p>
            <a:pPr>
              <a:lnSpc>
                <a:spcPct val="100000"/>
              </a:lnSpc>
            </a:pPr>
            <a:r>
              <a:rPr lang="ru-RU" sz="1200" spc="-1" dirty="0">
                <a:solidFill>
                  <a:srgbClr val="000000"/>
                </a:solidFill>
                <a:latin typeface="Bitstream Vera Serif"/>
              </a:rPr>
              <a:t>Льется речка - мы лежим.</a:t>
            </a:r>
          </a:p>
          <a:p>
            <a:pPr>
              <a:lnSpc>
                <a:spcPct val="100000"/>
              </a:lnSpc>
            </a:pPr>
            <a:r>
              <a:rPr lang="ru-RU" sz="1200" spc="-1" dirty="0">
                <a:solidFill>
                  <a:srgbClr val="000000"/>
                </a:solidFill>
                <a:latin typeface="Bitstream Vera Serif"/>
              </a:rPr>
              <a:t>Лед на речке - мы бежим.</a:t>
            </a:r>
          </a:p>
          <a:p>
            <a:pPr>
              <a:lnSpc>
                <a:spcPct val="100000"/>
              </a:lnSpc>
            </a:pPr>
            <a:r>
              <a:rPr lang="ru-RU" sz="1200" spc="-1" dirty="0">
                <a:solidFill>
                  <a:srgbClr val="000000"/>
                </a:solidFill>
                <a:latin typeface="Bitstream Vera Serif"/>
              </a:rPr>
              <a:t>(Коньки</a:t>
            </a:r>
            <a:r>
              <a:rPr lang="ru-RU" sz="1200" spc="-1" dirty="0" smtClean="0">
                <a:solidFill>
                  <a:srgbClr val="000000"/>
                </a:solidFill>
                <a:latin typeface="Bitstream Vera Serif"/>
              </a:rPr>
              <a:t>)</a:t>
            </a:r>
          </a:p>
          <a:p>
            <a:pPr>
              <a:lnSpc>
                <a:spcPct val="100000"/>
              </a:lnSpc>
            </a:pPr>
            <a:endParaRPr lang="ru-RU" sz="1200" spc="-1" dirty="0">
              <a:solidFill>
                <a:srgbClr val="000000"/>
              </a:solidFill>
              <a:latin typeface="Bitstream Vera Serif"/>
            </a:endParaRPr>
          </a:p>
          <a:p>
            <a:pPr>
              <a:lnSpc>
                <a:spcPct val="100000"/>
              </a:lnSpc>
            </a:pPr>
            <a:r>
              <a:rPr lang="ru-RU" sz="1200" spc="-1" dirty="0">
                <a:solidFill>
                  <a:srgbClr val="000000"/>
                </a:solidFill>
                <a:latin typeface="Bitstream Vera Serif"/>
              </a:rPr>
              <a:t>Рядом с дворником шагаю,</a:t>
            </a:r>
          </a:p>
          <a:p>
            <a:pPr>
              <a:lnSpc>
                <a:spcPct val="100000"/>
              </a:lnSpc>
            </a:pPr>
            <a:r>
              <a:rPr lang="ru-RU" sz="1200" spc="-1" dirty="0">
                <a:solidFill>
                  <a:srgbClr val="000000"/>
                </a:solidFill>
                <a:latin typeface="Bitstream Vera Serif"/>
              </a:rPr>
              <a:t>Разгребаю снег кругом</a:t>
            </a:r>
          </a:p>
          <a:p>
            <a:pPr>
              <a:lnSpc>
                <a:spcPct val="100000"/>
              </a:lnSpc>
            </a:pPr>
            <a:r>
              <a:rPr lang="ru-RU" sz="1200" spc="-1" dirty="0">
                <a:solidFill>
                  <a:srgbClr val="000000"/>
                </a:solidFill>
                <a:latin typeface="Bitstream Vera Serif"/>
              </a:rPr>
              <a:t>И ребятам помогаю</a:t>
            </a:r>
          </a:p>
          <a:p>
            <a:pPr>
              <a:lnSpc>
                <a:spcPct val="100000"/>
              </a:lnSpc>
            </a:pPr>
            <a:r>
              <a:rPr lang="ru-RU" sz="1200" spc="-1" dirty="0">
                <a:solidFill>
                  <a:srgbClr val="000000"/>
                </a:solidFill>
                <a:latin typeface="Bitstream Vera Serif"/>
              </a:rPr>
              <a:t>Рядом с дворником шагаю,</a:t>
            </a:r>
          </a:p>
          <a:p>
            <a:pPr>
              <a:lnSpc>
                <a:spcPct val="100000"/>
              </a:lnSpc>
            </a:pPr>
            <a:r>
              <a:rPr lang="ru-RU" sz="1200" spc="-1" dirty="0">
                <a:solidFill>
                  <a:srgbClr val="000000"/>
                </a:solidFill>
                <a:latin typeface="Bitstream Vera Serif"/>
              </a:rPr>
              <a:t>Разгребаю снег кругом</a:t>
            </a:r>
          </a:p>
          <a:p>
            <a:pPr>
              <a:lnSpc>
                <a:spcPct val="100000"/>
              </a:lnSpc>
            </a:pPr>
            <a:r>
              <a:rPr lang="ru-RU" sz="1200" spc="-1" dirty="0">
                <a:solidFill>
                  <a:srgbClr val="000000"/>
                </a:solidFill>
                <a:latin typeface="Bitstream Vera Serif"/>
              </a:rPr>
              <a:t>И ребятам помогаю</a:t>
            </a:r>
          </a:p>
          <a:p>
            <a:pPr>
              <a:lnSpc>
                <a:spcPct val="100000"/>
              </a:lnSpc>
            </a:pPr>
            <a:r>
              <a:rPr lang="ru-RU" sz="1200" spc="-1" dirty="0">
                <a:solidFill>
                  <a:srgbClr val="000000"/>
                </a:solidFill>
                <a:latin typeface="Bitstream Vera Serif"/>
              </a:rPr>
              <a:t>Делать гору, строить дом.</a:t>
            </a:r>
          </a:p>
          <a:p>
            <a:pPr>
              <a:lnSpc>
                <a:spcPct val="100000"/>
              </a:lnSpc>
            </a:pPr>
            <a:r>
              <a:rPr lang="ru-RU" sz="1200" spc="-1" dirty="0">
                <a:solidFill>
                  <a:srgbClr val="000000"/>
                </a:solidFill>
                <a:latin typeface="Bitstream Vera Serif"/>
              </a:rPr>
              <a:t>(Лопата)</a:t>
            </a:r>
            <a:endParaRPr lang="ru-RU" sz="1200" spc="-1" dirty="0">
              <a:solidFill>
                <a:srgbClr val="000000"/>
              </a:solidFill>
              <a:latin typeface="Bitstream Vera Serif"/>
            </a:endParaRPr>
          </a:p>
        </p:txBody>
      </p:sp>
    </p:spTree>
    <p:custDataLst>
      <p:tags r:id="rId1"/>
    </p:custData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I2DOt6RzRcU51QxdhNew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AGzTPKJNXuuOK4v20iPS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heme/theme1.xml><?xml version="1.0" encoding="utf-8"?>
<a:theme xmlns:a="http://schemas.openxmlformats.org/drawingml/2006/main" name="Обуч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Training</Template>
  <TotalTime>0</TotalTime>
  <Words>443</Words>
  <Application>Microsoft Office PowerPoint</Application>
  <PresentationFormat>Экран (4:3)</PresentationFormat>
  <Paragraphs>87</Paragraphs>
  <Slides>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Обучение</vt:lpstr>
      <vt:lpstr>Загадки  к словарным словам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2024-02-15T09:44:02Z</dcterms:created>
  <dcterms:modified xsi:type="dcterms:W3CDTF">2024-02-15T09:47:54Z</dcterms:modified>
</cp:coreProperties>
</file>