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1"/>
  </p:notesMasterIdLst>
  <p:sldIdLst>
    <p:sldId id="310" r:id="rId2"/>
    <p:sldId id="313" r:id="rId3"/>
    <p:sldId id="267" r:id="rId4"/>
    <p:sldId id="266" r:id="rId5"/>
    <p:sldId id="307" r:id="rId6"/>
    <p:sldId id="308" r:id="rId7"/>
    <p:sldId id="282" r:id="rId8"/>
    <p:sldId id="281" r:id="rId9"/>
    <p:sldId id="271" r:id="rId10"/>
    <p:sldId id="296" r:id="rId11"/>
    <p:sldId id="284" r:id="rId12"/>
    <p:sldId id="274" r:id="rId13"/>
    <p:sldId id="309" r:id="rId14"/>
    <p:sldId id="297" r:id="rId15"/>
    <p:sldId id="270" r:id="rId16"/>
    <p:sldId id="288" r:id="rId17"/>
    <p:sldId id="276" r:id="rId18"/>
    <p:sldId id="312" r:id="rId19"/>
    <p:sldId id="314" r:id="rId20"/>
  </p:sldIdLst>
  <p:sldSz cx="9144000" cy="5143500" type="screen16x9"/>
  <p:notesSz cx="6858000" cy="9144000"/>
  <p:embeddedFontLst>
    <p:embeddedFont>
      <p:font typeface="Arial Black" pitchFamily="34" charset="0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978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942723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d61df30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d61df30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1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January 26,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January 26,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January 26,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863018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52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1"/>
            <a:ext cx="7772400" cy="8001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January 26, 2024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January 26,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January 26,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January 26,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January 26,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January 26,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363474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January 26,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0"/>
            <a:ext cx="8153400" cy="5715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76200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January 26,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91845" y="4368484"/>
            <a:ext cx="986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028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028700"/>
            <a:ext cx="142876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XN4hpv977s&amp;feature=emb_logo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6235" y="1650126"/>
            <a:ext cx="7378262" cy="1933904"/>
          </a:xfrm>
        </p:spPr>
        <p:txBody>
          <a:bodyPr/>
          <a:lstStyle/>
          <a:p>
            <a:pPr algn="ctr"/>
            <a:r>
              <a:rPr lang="ru-RU" sz="1800" b="1" dirty="0" smtClean="0"/>
              <a:t>МЕЖДУНАРОДНО-ПРАВОВОЕ РЕГУЛИРОВАНИЕ ИССЛЕДОВАНИЯ И ИСПОЛЬЗОВАНИЯ НЕБЕСНЫХ ТЕЛ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2732" y="3758105"/>
            <a:ext cx="6858000" cy="6858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800" b="1" dirty="0" smtClean="0"/>
              <a:t>Автор: </a:t>
            </a:r>
            <a:r>
              <a:rPr lang="ru-RU" sz="1800" b="1" dirty="0" err="1" smtClean="0"/>
              <a:t>Шипшина</a:t>
            </a:r>
            <a:r>
              <a:rPr lang="ru-RU" sz="1800" b="1" dirty="0" smtClean="0"/>
              <a:t> О.В., преподаватель ГБПОУ РО «</a:t>
            </a:r>
            <a:r>
              <a:rPr lang="ru-RU" sz="1800" b="1" dirty="0" err="1" smtClean="0"/>
              <a:t>ТМехК</a:t>
            </a:r>
            <a:r>
              <a:rPr lang="ru-RU" sz="1800" b="1" dirty="0" smtClean="0"/>
              <a:t>»</a:t>
            </a:r>
            <a:endParaRPr lang="ru-RU" sz="1800" dirty="0" smtClean="0"/>
          </a:p>
          <a:p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" y="3799"/>
            <a:ext cx="89337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Министерство общего и профессионального образования Ростовской области</a:t>
            </a:r>
            <a:endParaRPr lang="ru-RU" sz="8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ГОСУДАРСТВЕННОЕ БЮДЖЕТНОЕ ПРОФЕССИОНАЛЬНОЕ ОБРАЗОВАТЕЛЬНОЕ УЧРЕЖДЕНИЕ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РОСТОВСКОЙ ОБЛАСТИ</a:t>
            </a:r>
            <a:endParaRPr lang="ru-RU" sz="8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kern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«ТАГАНРОГСКИЙ МЕХАНИЧЕСКИЙ КОЛЛЕДЖ»</a:t>
            </a:r>
            <a:endParaRPr lang="ru-RU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92;p14"/>
          <p:cNvSpPr txBox="1">
            <a:spLocks/>
          </p:cNvSpPr>
          <p:nvPr/>
        </p:nvSpPr>
        <p:spPr>
          <a:xfrm>
            <a:off x="767255" y="1229710"/>
            <a:ext cx="7409794" cy="7462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defRPr/>
            </a:pPr>
            <a:endParaRPr lang="ru-RU" sz="1200" cap="all" spc="-80" dirty="0" smtClean="0">
              <a:solidFill>
                <a:srgbClr val="000000"/>
              </a:solidFill>
              <a:latin typeface="Arial Black"/>
              <a:ea typeface="+mj-ea"/>
              <a:cs typeface="Arial"/>
              <a:sym typeface="Arial"/>
            </a:endParaRPr>
          </a:p>
          <a:p>
            <a:pPr>
              <a:defRPr/>
            </a:pPr>
            <a:endParaRPr lang="ru-RU" sz="1200" cap="all" spc="-80" dirty="0" smtClean="0">
              <a:solidFill>
                <a:srgbClr val="000000"/>
              </a:solidFill>
              <a:latin typeface="Arial Black"/>
              <a:ea typeface="+mj-ea"/>
              <a:cs typeface="Arial"/>
              <a:sym typeface="Arial"/>
            </a:endParaRPr>
          </a:p>
          <a:p>
            <a:pPr algn="ctr">
              <a:defRPr/>
            </a:pPr>
            <a:r>
              <a:rPr lang="ru-RU" sz="2800" b="1" cap="all" spc="120" dirty="0" smtClean="0">
                <a:solidFill>
                  <a:srgbClr val="D1282E"/>
                </a:solidFill>
                <a:latin typeface="Arial Black"/>
                <a:cs typeface="Arial"/>
                <a:sym typeface="Arial"/>
              </a:rPr>
              <a:t>К туманности андромеда…</a:t>
            </a:r>
            <a:endParaRPr lang="ru-RU" sz="2800" b="1" cap="all" spc="120" dirty="0">
              <a:solidFill>
                <a:srgbClr val="D1282E"/>
              </a:solidFill>
              <a:latin typeface="Arial Black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925" y="3772139"/>
            <a:ext cx="8124496" cy="1028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https://ria.ru/20190128/1549708746.html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5009" y="526177"/>
            <a:ext cx="8261131" cy="3341631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/>
              <a:t>	Если мы свернем не туда, можем попасть в черную дыру…</a:t>
            </a:r>
          </a:p>
          <a:p>
            <a:r>
              <a:rPr lang="ru-RU" sz="2400" b="0" dirty="0" smtClean="0"/>
              <a:t>Самостоятельная работа к теме: </a:t>
            </a:r>
          </a:p>
          <a:p>
            <a:r>
              <a:rPr lang="ru-RU" sz="2400" b="0" dirty="0" smtClean="0"/>
              <a:t>Видео: </a:t>
            </a:r>
            <a:r>
              <a:rPr lang="en-US" sz="2400" b="0" dirty="0" smtClean="0"/>
              <a:t>Observing </a:t>
            </a:r>
            <a:r>
              <a:rPr lang="en-US" sz="2400" b="0" dirty="0" err="1" smtClean="0"/>
              <a:t>Supermassive</a:t>
            </a:r>
            <a:r>
              <a:rPr lang="en-US" sz="2400" b="0" dirty="0" smtClean="0"/>
              <a:t> Black Holes in Virtual Reality</a:t>
            </a:r>
            <a:r>
              <a:rPr lang="ru-RU" sz="2400" b="0" dirty="0" smtClean="0"/>
              <a:t> (виртуальная реальность)</a:t>
            </a:r>
            <a:endParaRPr lang="en-US" sz="2400" b="0" dirty="0" smtClean="0"/>
          </a:p>
          <a:p>
            <a:r>
              <a:rPr lang="en-US" sz="1900" dirty="0" smtClean="0">
                <a:solidFill>
                  <a:schemeClr val="bg1"/>
                </a:solidFill>
                <a:hlinkClick r:id="rId2"/>
              </a:rPr>
              <a:t>https://www.youtube.com/watch?v=SXN4hpv977s&amp;feature=emb_logo</a:t>
            </a:r>
            <a:endParaRPr lang="ru-RU" sz="1900" dirty="0" smtClean="0">
              <a:solidFill>
                <a:schemeClr val="bg1"/>
              </a:solidFill>
            </a:endParaRPr>
          </a:p>
          <a:p>
            <a:r>
              <a:rPr lang="ru-RU" sz="2400" b="0" dirty="0" smtClean="0"/>
              <a:t>Для того чтобы изучить черную дыру в AR-формате (дополненная реальность), скачайте приложение </a:t>
            </a:r>
            <a:r>
              <a:rPr lang="ru-RU" sz="2400" b="0" dirty="0" err="1" smtClean="0"/>
              <a:t>РИА.Lab</a:t>
            </a:r>
            <a:r>
              <a:rPr lang="ru-RU" sz="2400" b="0" dirty="0" smtClean="0"/>
              <a:t> в </a:t>
            </a:r>
            <a:r>
              <a:rPr lang="ru-RU" sz="2400" b="0" dirty="0" err="1" smtClean="0"/>
              <a:t>App</a:t>
            </a:r>
            <a:r>
              <a:rPr lang="ru-RU" sz="2400" b="0" dirty="0" smtClean="0"/>
              <a:t> </a:t>
            </a:r>
            <a:r>
              <a:rPr lang="ru-RU" sz="2400" b="0" dirty="0" err="1" smtClean="0"/>
              <a:t>Store</a:t>
            </a:r>
            <a:r>
              <a:rPr lang="ru-RU" sz="2400" b="0" dirty="0" smtClean="0"/>
              <a:t> для </a:t>
            </a:r>
            <a:r>
              <a:rPr lang="ru-RU" sz="2400" b="0" dirty="0" err="1" smtClean="0"/>
              <a:t>iOS</a:t>
            </a:r>
            <a:r>
              <a:rPr lang="ru-RU" sz="2400" b="0" dirty="0" smtClean="0"/>
              <a:t> или </a:t>
            </a:r>
            <a:r>
              <a:rPr lang="ru-RU" sz="2400" b="0" dirty="0" err="1" smtClean="0"/>
              <a:t>Google</a:t>
            </a:r>
            <a:r>
              <a:rPr lang="ru-RU" sz="2400" b="0" dirty="0" smtClean="0"/>
              <a:t> </a:t>
            </a:r>
            <a:r>
              <a:rPr lang="ru-RU" sz="2400" b="0" dirty="0" err="1" smtClean="0"/>
              <a:t>Play</a:t>
            </a:r>
            <a:r>
              <a:rPr lang="ru-RU" sz="2400" b="0" dirty="0" smtClean="0"/>
              <a:t> для </a:t>
            </a:r>
            <a:r>
              <a:rPr lang="ru-RU" sz="2400" b="0" dirty="0" err="1" smtClean="0"/>
              <a:t>Android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4296" y="350660"/>
            <a:ext cx="8216229" cy="4458657"/>
          </a:xfrm>
        </p:spPr>
        <p:txBody>
          <a:bodyPr/>
          <a:lstStyle/>
          <a:p>
            <a:pPr marL="146050" indent="0" algn="just">
              <a:buNone/>
            </a:pPr>
            <a:r>
              <a:rPr lang="ru-RU" dirty="0" smtClean="0"/>
              <a:t>	</a:t>
            </a:r>
            <a:endParaRPr lang="ru-RU" dirty="0"/>
          </a:p>
          <a:p>
            <a:pPr algn="just"/>
            <a:r>
              <a:rPr lang="ru-RU" dirty="0"/>
              <a:t>1. Используя программу </a:t>
            </a:r>
            <a:r>
              <a:rPr lang="ru-RU" dirty="0" err="1"/>
              <a:t>StarCalc</a:t>
            </a:r>
            <a:r>
              <a:rPr lang="ru-RU" dirty="0"/>
              <a:t>, найти на активной карте звездного неба созвездие Андромеды и время его восхода, заката в день проведения занятия.</a:t>
            </a:r>
          </a:p>
          <a:p>
            <a:pPr algn="just"/>
            <a:r>
              <a:rPr lang="ru-RU" dirty="0"/>
              <a:t>2. Используя программу </a:t>
            </a:r>
            <a:r>
              <a:rPr lang="ru-RU" dirty="0" err="1"/>
              <a:t>StarCalc</a:t>
            </a:r>
            <a:r>
              <a:rPr lang="ru-RU" dirty="0"/>
              <a:t>, найти на активной карте звездного неба созвездие Андромеды, найти экваториальные координаты созвездия Андромеда.</a:t>
            </a:r>
          </a:p>
          <a:p>
            <a:pPr algn="just"/>
            <a:r>
              <a:rPr lang="ru-RU" dirty="0"/>
              <a:t>3. Используя программу </a:t>
            </a:r>
            <a:r>
              <a:rPr lang="ru-RU" dirty="0" err="1"/>
              <a:t>StarCalc</a:t>
            </a:r>
            <a:r>
              <a:rPr lang="ru-RU" dirty="0"/>
              <a:t>, найти на активной карте звездного неба созвездие Андромеды, найти горизонтальные координаты созвездия Андромеда.</a:t>
            </a:r>
          </a:p>
          <a:p>
            <a:pPr algn="just"/>
            <a:r>
              <a:rPr lang="ru-RU" dirty="0"/>
              <a:t>4.  Рассчитать время полета к туманности Андромеда со скоростью 240 тыс. км/ч.</a:t>
            </a:r>
          </a:p>
          <a:p>
            <a:endParaRPr lang="ru-RU" dirty="0"/>
          </a:p>
        </p:txBody>
      </p:sp>
      <p:sp>
        <p:nvSpPr>
          <p:cNvPr id="4" name="Google Shape;117;p18"/>
          <p:cNvSpPr txBox="1">
            <a:spLocks noGrp="1"/>
          </p:cNvSpPr>
          <p:nvPr>
            <p:ph type="title"/>
          </p:nvPr>
        </p:nvSpPr>
        <p:spPr>
          <a:xfrm>
            <a:off x="961315" y="147147"/>
            <a:ext cx="310619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 smtClean="0"/>
              <a:t>З</a:t>
            </a:r>
            <a:r>
              <a:rPr lang="ru" dirty="0" smtClean="0"/>
              <a:t>адание 2</a:t>
            </a:r>
            <a:br>
              <a:rPr lang="ru" dirty="0" smtClean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310402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ÐÐ°ÑÑÐ¸Ð½ÐºÐ¸ Ð¿Ð¾ Ð·Ð°Ð¿ÑÐ¾ÑÑ ÑÑÐ°Ð²Ð½ÐµÐ½Ð¸Ðµ Ð´ÑÐµÐ¹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469" y="210209"/>
            <a:ext cx="4330262" cy="122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430926" y="1429409"/>
            <a:ext cx="8544909" cy="32621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14605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 – количество звезд, рождающихся во Вселенной за год (10, тут и далее по собственным оценкам Дрейка).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fp</a:t>
            </a: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– доля звезд с планетами. (0,5)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</a:t>
            </a: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– количество пригодных для жизни планет у звезды. (2)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</a:t>
            </a: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– шанс появления жизни в благоприятных условиях. (1 – если есть условия, то и жизнь обязательно появится)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fс</a:t>
            </a: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– отношение количества планет, где есть жители ищут контакт, к количеству планет, на которых просто есть жизнь. (0,01 или 1 процент)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</a:t>
            </a: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– шанс появление разумной жизни там, где просто есть жизнь. (0,01)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 – срок существования развитой жизни, которая хочет вступить в межпланетный контакт (10 тысяч лет).</a:t>
            </a:r>
          </a:p>
          <a:p>
            <a:pPr marL="14605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Итоговый результат по Дрейку – 10.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Google Shape;117;p18"/>
          <p:cNvSpPr txBox="1">
            <a:spLocks noGrp="1"/>
          </p:cNvSpPr>
          <p:nvPr>
            <p:ph type="title"/>
          </p:nvPr>
        </p:nvSpPr>
        <p:spPr>
          <a:xfrm>
            <a:off x="2" y="0"/>
            <a:ext cx="5770179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" dirty="0" smtClean="0"/>
              <a:t>Уравнение Дрейка</a:t>
            </a:r>
            <a:br>
              <a:rPr lang="ru" dirty="0" smtClean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583555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1670" y="219526"/>
            <a:ext cx="7688700" cy="2261100"/>
          </a:xfrm>
        </p:spPr>
        <p:txBody>
          <a:bodyPr/>
          <a:lstStyle/>
          <a:p>
            <a:pPr marL="146050" indent="0" fontAlgn="base">
              <a:buNone/>
            </a:pPr>
            <a:r>
              <a:rPr lang="ru-RU" dirty="0" smtClean="0"/>
              <a:t>	В </a:t>
            </a:r>
            <a:r>
              <a:rPr lang="ru-RU" dirty="0"/>
              <a:t>настоящее время оценки в уравнении Дрейка:</a:t>
            </a:r>
          </a:p>
          <a:p>
            <a:r>
              <a:rPr lang="ru-RU" dirty="0"/>
              <a:t>R * = 7 / год, f p = 0,5, n e = 2, f l = 0,33, f i = 0,01, f c = 0,01 и L = 10 000 лет</a:t>
            </a:r>
          </a:p>
          <a:p>
            <a:r>
              <a:rPr lang="ru-RU" dirty="0"/>
              <a:t>N = 7 × 0,5 × 2 × 0,33 × 0,01 × 0,01 × 10,000 = 2,31.</a:t>
            </a:r>
          </a:p>
          <a:p>
            <a:pPr marL="146050" indent="0">
              <a:buNone/>
            </a:pPr>
            <a:r>
              <a:rPr lang="ru-RU" dirty="0" smtClean="0"/>
              <a:t>	</a:t>
            </a:r>
          </a:p>
          <a:p>
            <a:pPr marL="146050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Из </a:t>
            </a:r>
            <a:r>
              <a:rPr lang="ru-RU" dirty="0"/>
              <a:t>приведенных выше расчетов можно сделать вывод, что есть две цивилизации, с которыми можно связаться в нашей галактике, тогда как цивилизации, которые не пытаются связаться с ними, составляют более двухсот.</a:t>
            </a:r>
          </a:p>
          <a:p>
            <a:endParaRPr lang="ru-RU" dirty="0"/>
          </a:p>
        </p:txBody>
      </p:sp>
      <p:pic>
        <p:nvPicPr>
          <p:cNvPr id="31746" name="Picture 2" descr="Инопланетянин – Бесплатные иконки: пользовател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6623" y="3033000"/>
            <a:ext cx="2110499" cy="2110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08558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616" y="173023"/>
            <a:ext cx="7688700" cy="535200"/>
          </a:xfrm>
        </p:spPr>
        <p:txBody>
          <a:bodyPr/>
          <a:lstStyle/>
          <a:p>
            <a:r>
              <a:rPr lang="ru-RU" sz="1600" dirty="0" smtClean="0"/>
              <a:t>Договор по космосу 1967 г. определяет права государств в связи с их космической деятельностью: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947" y="796613"/>
            <a:ext cx="8050287" cy="2261100"/>
          </a:xfrm>
        </p:spPr>
        <p:txBody>
          <a:bodyPr/>
          <a:lstStyle/>
          <a:p>
            <a:pPr algn="just"/>
            <a:r>
              <a:rPr lang="ru-RU" sz="1800" dirty="0" smtClean="0"/>
              <a:t>все государства имеют право исследовать и использовать космическое пространство без какой-либо дискриминации;</a:t>
            </a:r>
          </a:p>
          <a:p>
            <a:pPr algn="just"/>
            <a:r>
              <a:rPr lang="ru-RU" sz="1800" dirty="0" smtClean="0"/>
              <a:t>государства имеют право свободно осуществлять научные исследования в космическом пространстве;</a:t>
            </a:r>
          </a:p>
          <a:p>
            <a:pPr algn="just"/>
            <a:r>
              <a:rPr lang="ru-RU" sz="1800" dirty="0" smtClean="0"/>
              <a:t>государство сохраняет права собственности на космические объекты и на их составные части во время их нахождения в космосе или на небесном теле, или по возвращении на Землю;</a:t>
            </a:r>
          </a:p>
          <a:p>
            <a:pPr algn="just"/>
            <a:r>
              <a:rPr lang="ru-RU" sz="1800" dirty="0" smtClean="0"/>
              <a:t>государства вправе обращаться с просьбами друг к другу о предоставлении возможности наблюдать за полетом своих космических объектов;</a:t>
            </a:r>
          </a:p>
          <a:p>
            <a:pPr algn="just"/>
            <a:r>
              <a:rPr lang="ru-RU" sz="1800" dirty="0" smtClean="0"/>
              <a:t>государства на основе взаимности имеют право посещать после предварительно направленного запроса все станции, установки, оборудование и космические корабли на небесных телах.</a:t>
            </a:r>
            <a:endParaRPr lang="ru-RU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296" y="452928"/>
            <a:ext cx="8234414" cy="414169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	</a:t>
            </a:r>
            <a:endParaRPr lang="ru-RU" sz="2200" dirty="0" smtClean="0"/>
          </a:p>
          <a:p>
            <a:pPr algn="just"/>
            <a:r>
              <a:rPr lang="ru-RU" sz="2200" dirty="0"/>
              <a:t>	</a:t>
            </a:r>
            <a:r>
              <a:rPr lang="ru-RU" sz="2200" dirty="0" smtClean="0"/>
              <a:t>Каждый экипаж встретил неопознанный космический объект, возможно принадлежащий внеземной цивилизации, издающий сигналю. </a:t>
            </a:r>
          </a:p>
          <a:p>
            <a:pPr algn="just"/>
            <a:r>
              <a:rPr lang="ru-RU" sz="2200" dirty="0" smtClean="0"/>
              <a:t>	Ваше творческое задание в малых группах: </a:t>
            </a:r>
            <a:r>
              <a:rPr lang="ru-RU" sz="2600" u="sng" dirty="0" smtClean="0">
                <a:solidFill>
                  <a:srgbClr val="FF0000"/>
                </a:solidFill>
              </a:rPr>
              <a:t>разработайте протокол действий Вашей команды</a:t>
            </a:r>
            <a:r>
              <a:rPr lang="ru-RU" sz="2200" dirty="0" smtClean="0"/>
              <a:t>, в качестве примера можно использовать Конвенцию ООН об открытом море (статьи 12÷23)</a:t>
            </a:r>
          </a:p>
          <a:p>
            <a:pPr algn="just"/>
            <a:r>
              <a:rPr lang="ru-RU" sz="1700" dirty="0" smtClean="0"/>
              <a:t>*</a:t>
            </a:r>
            <a:r>
              <a:rPr lang="ru-RU" sz="1700" b="0" dirty="0" smtClean="0"/>
              <a:t>Конвенция об открытом море — международный договор, заключённый по итогам Конференции Объединённых Наций в Женеве 29 апреля 1958. Вступил в силу 30 сентября 1962 года. СССР ратифицировал конвенцию 20 октября 1960.</a:t>
            </a:r>
            <a:r>
              <a:rPr lang="ru-RU" sz="1700" dirty="0" smtClean="0"/>
              <a:t> </a:t>
            </a:r>
            <a:r>
              <a:rPr lang="en-US" sz="1700" dirty="0" smtClean="0"/>
              <a:t> </a:t>
            </a:r>
            <a:r>
              <a:rPr lang="ru-RU" sz="1700" dirty="0" smtClean="0"/>
              <a:t>*</a:t>
            </a:r>
            <a:r>
              <a:rPr lang="en-US" sz="1700" dirty="0" smtClean="0"/>
              <a:t>https://docs.cntd.ru/document/1901493</a:t>
            </a:r>
            <a:endParaRPr lang="ru-RU" sz="1700" dirty="0" smtClean="0"/>
          </a:p>
          <a:p>
            <a:pPr algn="just"/>
            <a:endParaRPr lang="ru-RU" dirty="0"/>
          </a:p>
        </p:txBody>
      </p:sp>
      <p:sp>
        <p:nvSpPr>
          <p:cNvPr id="4" name="Google Shape;117;p18"/>
          <p:cNvSpPr txBox="1">
            <a:spLocks noGrp="1"/>
          </p:cNvSpPr>
          <p:nvPr>
            <p:ph type="title"/>
          </p:nvPr>
        </p:nvSpPr>
        <p:spPr>
          <a:xfrm>
            <a:off x="1549894" y="147147"/>
            <a:ext cx="310619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 smtClean="0"/>
              <a:t>З</a:t>
            </a:r>
            <a:r>
              <a:rPr lang="ru" dirty="0" smtClean="0"/>
              <a:t>адание 3</a:t>
            </a:r>
            <a:br>
              <a:rPr lang="ru" dirty="0" smtClean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062313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1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38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232313"/>
              </p:ext>
            </p:extLst>
          </p:nvPr>
        </p:nvGraphicFramePr>
        <p:xfrm>
          <a:off x="393851" y="995379"/>
          <a:ext cx="8317752" cy="390669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985319"/>
                <a:gridCol w="6332433"/>
              </a:tblGrid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Корабль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контакта</a:t>
                      </a:r>
                      <a:endParaRPr lang="ru-RU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Протокол действий при контакте с неизвестным кораблем</a:t>
                      </a:r>
                      <a:endParaRPr lang="ru-RU" sz="16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5805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292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963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176" y="1834271"/>
            <a:ext cx="1481984" cy="81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02" y="2796420"/>
            <a:ext cx="1308816" cy="85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749" y="3912098"/>
            <a:ext cx="1357492" cy="8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836721" y="136636"/>
            <a:ext cx="29209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Таблица 2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Google Shape;117;p18"/>
          <p:cNvSpPr txBox="1">
            <a:spLocks noGrp="1"/>
          </p:cNvSpPr>
          <p:nvPr>
            <p:ph type="title"/>
          </p:nvPr>
        </p:nvSpPr>
        <p:spPr>
          <a:xfrm>
            <a:off x="456818" y="210209"/>
            <a:ext cx="310619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 smtClean="0"/>
              <a:t>З</a:t>
            </a:r>
            <a:r>
              <a:rPr lang="ru" dirty="0" smtClean="0"/>
              <a:t>адание 3</a:t>
            </a:r>
            <a:br>
              <a:rPr lang="ru" dirty="0" smtClean="0"/>
            </a:br>
            <a:endParaRPr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30BE114-4737-4C03-B9B4-7C7F8B111634}"/>
              </a:ext>
            </a:extLst>
          </p:cNvPr>
          <p:cNvSpPr/>
          <p:nvPr/>
        </p:nvSpPr>
        <p:spPr>
          <a:xfrm rot="1653942">
            <a:off x="7100822" y="274450"/>
            <a:ext cx="22365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xmlns="" val="3503619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520"/>
          <a:stretch/>
        </p:blipFill>
        <p:spPr bwMode="auto">
          <a:xfrm>
            <a:off x="-57753" y="0"/>
            <a:ext cx="92329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7753" y="169352"/>
            <a:ext cx="97953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До встречи в новых мирах…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625" b="100000" l="10000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923679"/>
            <a:ext cx="4464496" cy="297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8738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5487"/>
            <a:ext cx="6707088" cy="51570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53"/>
            <a:ext cx="8147248" cy="3280172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/>
              <a:t>Воронцов-Вельяминов Б. А. Астрономия: Учебник. - с. 183-197, составить таблицу «Типы галактик».</a:t>
            </a:r>
            <a:endParaRPr lang="ru-RU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827584" y="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 smtClean="0"/>
              <a:t>Используемая литература</a:t>
            </a:r>
            <a:br>
              <a:rPr lang="ru-RU" dirty="0" smtClean="0"/>
            </a:br>
            <a:endParaRPr dirty="0"/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1"/>
          </p:nvPr>
        </p:nvSpPr>
        <p:spPr>
          <a:xfrm>
            <a:off x="705081" y="616945"/>
            <a:ext cx="7995028" cy="36950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400" dirty="0" smtClean="0"/>
              <a:t>Воронцов-Вельяминов Б. А. Астрономия: Учебник. -  М.: Дрофа, 2018г.  – 203 с. </a:t>
            </a:r>
          </a:p>
          <a:p>
            <a:pPr lvl="0"/>
            <a:r>
              <a:rPr lang="ru-RU" sz="1400" dirty="0" smtClean="0"/>
              <a:t>Международное космическое право: учебник для </a:t>
            </a:r>
            <a:r>
              <a:rPr lang="ru-RU" sz="1400" dirty="0" err="1" smtClean="0"/>
              <a:t>бакалавриата</a:t>
            </a:r>
            <a:r>
              <a:rPr lang="ru-RU" sz="1400" dirty="0" smtClean="0"/>
              <a:t> и магистратуры / Г. П. Жуков [и др.]; под редакцией Г. П. Жукова, А. Х. Абашидзе. — 2-е изд., стер. — Москва : Издательство </a:t>
            </a:r>
            <a:r>
              <a:rPr lang="ru-RU" sz="1400" dirty="0" err="1" smtClean="0"/>
              <a:t>Юрайт</a:t>
            </a:r>
            <a:r>
              <a:rPr lang="ru-RU" sz="1400" dirty="0" smtClean="0"/>
              <a:t>, 2019. — 527 с. — (ISBN 978-5-534-07175-7. — Текст : электронный // Образовательная платформа </a:t>
            </a:r>
            <a:r>
              <a:rPr lang="ru-RU" sz="1400" dirty="0" err="1" smtClean="0"/>
              <a:t>Юрайт</a:t>
            </a:r>
            <a:r>
              <a:rPr lang="ru-RU" sz="1400" dirty="0" smtClean="0"/>
              <a:t> [сайт]. </a:t>
            </a:r>
          </a:p>
          <a:p>
            <a:pPr marL="0" lvl="0" indent="0">
              <a:spcAft>
                <a:spcPts val="1600"/>
              </a:spcAft>
              <a:buNone/>
            </a:pPr>
            <a:endParaRPr lang="ru-RU" dirty="0" smtClean="0"/>
          </a:p>
          <a:p>
            <a:pPr marL="0" lvl="0" indent="0">
              <a:spcAft>
                <a:spcPts val="600"/>
              </a:spcAft>
              <a:buNone/>
            </a:pP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www.softportal.com/software-11389-starcalc.html</a:t>
            </a:r>
            <a:r>
              <a:rPr lang="ru-RU" sz="1400" dirty="0" smtClean="0"/>
              <a:t> - активная карта звездного неба </a:t>
            </a:r>
            <a:r>
              <a:rPr lang="ru-RU" sz="1400" dirty="0" err="1" smtClean="0"/>
              <a:t>StarCalc</a:t>
            </a:r>
            <a:endParaRPr lang="ru-RU" sz="14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https://www.seti.org/</a:t>
            </a:r>
            <a:r>
              <a:rPr lang="ru-RU" sz="1400" dirty="0"/>
              <a:t> - официальный сайт</a:t>
            </a:r>
          </a:p>
          <a:p>
            <a:pPr marL="0" lvl="0" indent="0">
              <a:spcAft>
                <a:spcPts val="600"/>
              </a:spcAft>
              <a:buNone/>
            </a:pPr>
            <a:r>
              <a:rPr lang="ru-RU" sz="1400" dirty="0" smtClean="0"/>
              <a:t>http</a:t>
            </a:r>
            <a:r>
              <a:rPr lang="ru-RU" sz="1400" dirty="0"/>
              <a:t>://</a:t>
            </a:r>
            <a:r>
              <a:rPr lang="ru-RU" sz="1400" dirty="0" smtClean="0"/>
              <a:t>rusnasa.ru/ufologiya/54-proekt-seti.html - проект </a:t>
            </a:r>
            <a:r>
              <a:rPr lang="en-US" sz="1400" dirty="0"/>
              <a:t>SENI NASA </a:t>
            </a:r>
            <a:r>
              <a:rPr lang="ru-RU" sz="1400" dirty="0"/>
              <a:t>на </a:t>
            </a:r>
            <a:r>
              <a:rPr lang="ru-RU" sz="1400" dirty="0" smtClean="0"/>
              <a:t>русском языке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https://</a:t>
            </a:r>
            <a:r>
              <a:rPr lang="en-US" sz="1400" dirty="0" smtClean="0"/>
              <a:t>www.youtube.com/watch?v=SXN4hpv977s&amp;feature=emb_logo</a:t>
            </a:r>
            <a:r>
              <a:rPr lang="ru-RU" sz="1400" dirty="0" smtClean="0"/>
              <a:t> – видео Черная дыра</a:t>
            </a:r>
            <a:endParaRPr lang="ru-RU" sz="1400" dirty="0"/>
          </a:p>
          <a:p>
            <a:pPr marL="0" lvl="0" indent="0">
              <a:spcAft>
                <a:spcPts val="600"/>
              </a:spcAft>
              <a:buNone/>
            </a:pPr>
            <a:r>
              <a:rPr lang="en-US" sz="1400" dirty="0"/>
              <a:t>https://</a:t>
            </a:r>
            <a:r>
              <a:rPr lang="en-US" sz="1400" dirty="0" smtClean="0"/>
              <a:t>www.un.org/ru/documents/decl_conv/conventions/pdf/hsea.pdf</a:t>
            </a:r>
            <a:r>
              <a:rPr lang="ru-RU" sz="1400" dirty="0" smtClean="0"/>
              <a:t> - Конвенция ООН об открытом море</a:t>
            </a:r>
            <a:endParaRPr lang="ru-RU" sz="1400" dirty="0"/>
          </a:p>
        </p:txBody>
      </p:sp>
      <p:sp>
        <p:nvSpPr>
          <p:cNvPr id="5" name="Google Shape;129;p20"/>
          <p:cNvSpPr txBox="1">
            <a:spLocks/>
          </p:cNvSpPr>
          <p:nvPr/>
        </p:nvSpPr>
        <p:spPr>
          <a:xfrm>
            <a:off x="882667" y="1751955"/>
            <a:ext cx="7688700" cy="53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Tx/>
              <a:buNone/>
              <a:tabLst/>
              <a:defRPr/>
            </a:pPr>
            <a:r>
              <a:rPr kumimoji="0" lang="ru-RU" sz="2600" b="0" i="0" u="none" strike="noStrike" kern="1200" cap="all" spc="-6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Используемые ресурсы</a:t>
            </a:r>
            <a:endParaRPr kumimoji="0" lang="ru-RU" sz="2600" b="0" i="0" u="none" strike="noStrike" kern="1200" cap="all" spc="-6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5552" y="1915386"/>
            <a:ext cx="2996588" cy="296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60164" y="815248"/>
            <a:ext cx="7788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1200" cap="all" spc="-8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https://disk.yandex.ru/i/3Tp9ddR1MhtDRw</a:t>
            </a:r>
            <a:endParaRPr lang="ru-RU" sz="2400" b="1" kern="1200" cap="all" spc="-8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51"/>
          <a:stretch/>
        </p:blipFill>
        <p:spPr bwMode="auto">
          <a:xfrm>
            <a:off x="0" y="0"/>
            <a:ext cx="9144000" cy="514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79" y="-193933"/>
            <a:ext cx="5791200" cy="10287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ru-RU" b="1" dirty="0" err="1" smtClean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Буктрейлеры</a:t>
            </a:r>
            <a:endParaRPr lang="ru-RU" b="1" dirty="0">
              <a:ln w="5080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8" name="AutoShape 2" descr="data:image/png;base64,iVBORw0KGgoAAAANSUhEUgAAA0AAAACxCAYAAADtRd1jAAAAAXNSR0IArs4c6QAAIABJREFUeF7tnQfUNE9V5u9dN+muWZAgWUkmEBFQkQwSRARBEEUBJaoIkgURUZAgIKhkFVBADIBKUBDEAIqYMKKCadmguKu46q66Pnt+rzVDT82tTtMz78z33XvOd/7n/053dfVT1VV103PdUhKBRCARSAQSgUQgEUgEEoFEIBG4SBDwi+Q98zUTgUQgEUgEEoFEIBFIBBKBRCARsFSAchIkAolAIpAIJAKJQCKQCCQCicBFg0AqQBfNUOeLJgKJQCKQCCQCiUAikAgkAolAKkA5BxKBRCARSAQSgUQgEUgEEoFE4KJBIBWgi2ao80UTgUQgEUgEEoFEIBFIBBKBRCAVoJwDiUAikAgkAolAIpAIJAKJQCJw0SCQCtBFM9T5oolAIpAIJAKJQCKQCCQCiUAikApQzoFEIBFIBBKBRCARSAQSgUQgEbhoEEgF6KIZ6nzRRCARSAQSgUQgEUgEEoFEIBFIBSjnQCKQCCQCiUAikAgkAolAIpAIXDQIpAJ00Qx1vmgikAgkAolAIpAIJAKJQCKQCKQClHMgEUgEEoFEIBFIBBKBRCARSAQuGgRSAbpohjpfNBFIBBKBRCARSAQSgUQgEUgEUgHKOZAIJAKJQCKQCCQCiUAikAgkAhcNApMUIEkfZWb/K0Dnfe7+CRcNavmiJukmZvYUM/s0M/v3ZvaHZnZ1d/+XufDso825fTnv+yRdysz+W9CP97j7J0b9k3Q5M/seM7uZmf2Nmb3AzJ7g7v903u/Tfb6kx9CvoE+PcvdvP4++Ds29Q2A71IfzwCWfmQhMQUDSFczs883s483s31T3vs7d3zGlvbzW2Gs/zMzuUnC9jpld0sz+g5n9Zdl332hmr3D3P068EoFEYDwCqQCNxyqvLAhIurqZ/UZZhFe43Nfdnz8XpH20Obcvx3DfVAVI0seZ2e+UzbH7Cq9y9zsewzut+nBsCtDQ3DsEtkN9OKbxy74kAg0DzDeYGQaMfxv8/ttm9lnu/g+J3ngEJD3QzL4pWNfrRv7ZzF5qZt/g7pGRevxD88pE4CJBIBWgi2Sgl3xNSa8wsy/ptPk/zOwK7v5/5z5nH23O7csx3DdDAXq2mX1No++3cvefPob3og9HqAD1zmdJe8e2Mf9fZWb329O43c3dee+DiaS7mtnLgwe+290xqowWSU/jsBfc8IPu/mXdv0v6SjP7vuDaX3X3zxz90HKhJL4z5kQtP+XueD/WIulzzeznpz6jcf1b3f3Gkq5kZn8QKBp/bWYPcveXjH2epPub2ZPM7COre/7ezK7k7n8xpi1JtzKzNzSu/Tszu667/96YtvZ1jSS8Unc3sxuVyAWMRv/OzP7KzP7IzN7M/HR3sA1F0qeY2W8t3MebuPvPVvMGDw/f5x0mPutPzOx27o4xbJJIuoWZ3d7MPsfMiOgh4ucDZsb+/jYz+0kz+4ldojxWHZJ0PTO7tZndwMyuamaMxYeaGQryyrPFM/Ea/sqkF2mP3WWLJ43nflJHqXx/ibbgeW8xs5/e5SyzRF+zjcMgcPQKkKQHm9m3mhluYGRrg+uDatf7DzMMp/MUSVcum++HdHr9je7+xLlvsY825/blWO6boQD9rpldo9H/p7t7dFg8l9c9JgVozNyTtFdsW30ws8uYGRbgfUgqQGYnqQAxGSR9r5ndM5gYGKGuMSYcStK1zYzDZXctXzX5DHd/yJiJJwnlCQ9PKwz+K6YoZWOeOeUaSR9hZk82s3uVcO2+2wnhfiXGJHdHMdqQAypAP1QO61NedXXtfzGz67v7+8bcLAmF8LvN7JNHXI9y+PXu/voR125dIumLzexbevaqqFnm1mPc/TUzn/mfzOzxxUCIYjkk/93MvsvMvtPd//fQxfn76SJwCgrQn5rZ5TsQT1WAdrr/dId2Pz2XRI4JVsOVsEBczt2xPs6SfbQ5qyNHdNMMBQjrasuKPvowcwgIjkwBGpzPkvaKbWv+F8NPKkDBpLyYPUDAIekqZvbuhvLyLe7+uKFvWRKHvGh+/Z/i/eEgOCg9yhj3fp+7o3ici0jCu0COTPcMMaYvf04upbuT27qWPSlAN3D3X1o9pMdTyiUoZW81M8bo03uUlh91d5SNXpH0qLLO1PlafffJzDB64jkcJZLIFX6OmX32qBvii/DOPHCKJ1ESSvlPmNm1ZjyXscdQ9Ksz7s1bTgCBo1aAJF3CzGoX/GgFaNf7T2D8DtpFSSRfolD+x86Dd/Iu7KPNg4Kyp4fNUIBahxl6eGt3b4Wn7OkN2s0eiwI0du71HBR3xravDwPP3XXc0gN0wh4gBl/Si83sHsFEeK+7oyA1RRKhX/+1hB7V1z3L3R80ZoJJuo2ZvbZxLZ5TQt8Ipzu4lMPvLxdP6pznv9fMPsPdIZQ5kz0oQGBzmeoZHLwjoptXM97u/red/hDuiTeQ8azl2u5Orm4oJTrm6XOAKfeM8uxJuq2Z4dHCE7OrMBZf5O4oQ70i6T+bGYrlGM9Wqy28QF8/9Kz8/TQROHYFKFpcpyhAO91/mkO6v15LIhTxGztPgF3syu6Oy32W7KPNWR05sptmKEAtEoRXu/sXHdPrHZECNGo+95Ag7Ixt3/yX9KVmdtOesfsYDgPB7yREczjuk+ctFVs/dm5lDtAGUmPGqIaWXKmnrv5YvBsoGVEI2w3d/RdaYyOJXI8opIgQOtZ0lKOhAyY5IuSaEKpZCwd7SA8m56IMPXfs75Iw+pCbFAm4rfr2WeSwNq57mrs/rIM570oI1xRBmSHMLJKnuvvDO+3D8vbO4ELyjlBo/l/9myQYNWHWrOVJ7v7o6KHFI8NzIsUJBYucJKI6yDcjTyeaY/zOXGmSLkj6CjN7UeP+KRh2r/3H4pn5sb4GJD3PzO7TuObXzWyVk0Y+ELjXXjDyn67i7uQIpVyACBy7AgT7CbGbXZmiAO10/wU43rNfqVhT/szMPrrTyEvcnQVuluyjzVkdOcKbpipAvEKhaibMgENz0mD3jOvUubcPbKf2ITj4ENbBRl7L37k71s+jklSANoZjkTGS9AMlsb8e6xe4e+vwx1rxw2YWhUh9j7uPCruUBNnClzcm2b3cPSKeOMiclESi++uChxFRck93X/8miYMv7/ydZlafiVAGLrFLUrwkSDAgw6gFcoGrujsH7TPpIdh4eFf57TZUSDHwVtVyRpoRAS4JwgdKWdTyo2b2gC75hSRyS/E+EU5Yy+PcPVQIJUEw8os9eVeUeYC5DkUcCm/C+z4WpcrMvrDMLcpBRAKxxme6++833o82CBGtGQlR7O/o7ngG1yIJJRVF994dZe2x7o6RLOUCReDYFSBiN29XYT9FAdrp/gt0zGe9VuAuJw7409ydBMVZso82Z3XkCG+aowAd4WuEXToGD9AxzL1d+yApFaDtGXYqLHBLKUDk/eHJqK3XWOcv7e7kimxIIS0gv6cbysw1WNY/0d3Jf+mVHg8S973U3aPQvKFmF/tdUrT3E7Hw2e4eeVhQPl5YDsB1P8gFQmGYLJLuZmYva9x4b3cnfG0tkr7NzCKvzR1aJACSOMfhcavH8w/c/WrB+DNnIkY+cqUIl468TOQbReF0v+nuW/k1ZY79WlFmotd/ViE2WIfzBf2EvII8owc08GtSq0siUiVSXm7aFz5X1lTy5/h+7h99P5MnQd5wtAgcuwKEhaC2AExRgHa6/2hH7cAdK/Hi74HsoPNo6CmJ7Z0l+2hzVkeO9KZUgPY3MMcw95boQypAJ02DvYgCxFciCWpxKMZr+RJ3h9FsQyR9VSmSXP9EWOQg7bokQi9RuiLrPBZ5LPNY6M9FJMH0hVeFAt1debG7Q4keiiS8JVFuySxvVilgCh7dfXP1bJQwQgQxJK5FEnWUHhF0sLeUgSTC0AhJ7MofuTvhXfX4R5ExXPPp7v6uHnwgA/iM4PcPr9nSehQ5bp9U8FoSCsk3N/r1CHenIHv9joTw1WGH73P3FlPhuczVfOj5IrC4AlRCRQiLwnNzxRIy9T+LO5K6Fi9sLY4lLpX7oOfkX28iZwUdlKBYHGbf7+7fv2qzJFB2LWFYRWC0+erONYSZEINPlWbcw3xc8NjjzuVdX+TuuLlHiSTibGnvC6CxLDz1cONjrYN8gFousLuEbt9RD5lxUYnjXWNTmriRu//cjObObhnTpiQsUjevnoFFEwaaweTNstFz3YdXbTStaaVvWM1uWZ7NHIT8gc2FTYZx+CkzI/xvgyFoLBaSaJ/QEeLT2RwJK8T9/5uFgpWwAHJ6UOBreY+7byXISlr1r75+8UV/13k6xwNULKnPDAoCkkvBgQvsRsmYuddtaB/YTu1D9GL7VoAk3bBUn+dgSA0NvgPWQep08B28idogY7HPELiNUVxSAbpmqU1Te4Fe6+51BAVrLyxin1fNKbwjn+TujGuvSMKjgWejFva+67n7znVyyhp5584aSQ0f2mcvZJ//EcgX3J1+b4gk6tjU+U/M20/p2zslkQdEHZ1aCAkjtHiSSCI07LHBTSg9n+Pubw/6/nUlFK/+qUk4UBStSOH8OXffyj1q5Ea9xd378g2ZN61xx2uIgfRMiveHeVTXluLnH3F3xnWSSPrxci6q72M+XLEOUZTEGYzzZ1d+w905V6YkAmcILKYAlclGIh4JfRzaWwI3PUwmWy7lHmrTMcOFAkSRsrn1TogL7lOAVn0gHvj9kigESswwC3NLODDjRoUBpVcKFz/ucGJX+4TFk7hvLB/RAZkFiIPLdxSaTGJeSZx9Tm1tGuoTvxf3Ohtal0nll90dBW2WjG2z58DEofdSUZ2GVYeKhZ1479oqxuHtso2Nk82COVwrXdF70ofnmtlDx8aHS4IFh3pJFFLsox0lQfdrzexnggefqwK0xDydqgBJwupIvZIIs40k5aEJOXbuddtZWgGa04fovfalAEli/jNPrzuEZ/mdfAqMEk3GqbKWZCHUDwK6mAJUsMXTUx8sWaNY69ZMquWQz+Gw3vsx1uEZGtqn7ogRrnHRV7s7YWSzpbAiYtEnhG7ofIIhkHo9G+ukJPI+MEhyHkA5ZA+ggGe0nq77WqjFKYhaS+hJ692k/1WZIswsOgs1o1gksa9uKUZm1szNkkQuTxSi9x3u/tC6n5LAlueAD0oCSf6cyXrD2SVhmNsoMlzaJhR+rfRKemQJXasfjQILqUB4bhnAE+MySlbt1eO2+7k7hAfdscTwjMGmK5Ts4HtY51zNnajFW8i5CnpvzrRPrvswt+2873AIDC0wGz3pOQjg4cF1GibcBa+DFZ9Y07r6cau69xhEDqUAkZyH5b4Vl7q13pgZ1hsWj1CKMoV1ZQoXP4rNbWrra7F+4Zmp22omKw4sPFgQiafuyp3cvZeBZYk2SygD70nIRS29YQmSblYs1PV9z3R3iut2F0s8eSygsG5NFbD+fHdncW+KJLw8bMBjLVCwMUVF285NAVpqnk5RgIqyQCItTES1YGW85hSaXUmT5/MeFKDJfYgm1tIKUMGauPmQOWrgwyB/hINIM/E9PUAbCC6tAH1q8SDXezpFKzHUnUkjNwJF6WruHiXSd9dJFAkSy+uDJde8zN3vPnXxrNZhku1ZIy89oR0Mgt/g7s+YcE94qSSiL6J9DWwoADpaekgm8NTQXliktBAyoITBvtYVDu+EqG2MUfHGEykRERrgGV+sho0kxibyEqFUrFkDJaEMoVzVslNumKRXmBmG51p+3t03PJqSmKcRaQNtfLm7M+dnSTECEipZf2s7FYSf1Zm8aScEllKA5nQCRrFP7saOSiLOc7CAW+NhKEBYM2bfP9IDtGIqmfLOfGzXiihBC/sI8dSRZWPoGd/k7lBgrqUR3sDvhApccmrB0oDBho2ASuNUzJ4lU9qURLIk3pBaCL0hVDAUSYRLRbUsNuKcCxMX3oVWEdEx7/h8d79vT1+gGiUkA7rVXeVcFKAl5+lEBYiY/dah+rZdNqcxwE6Ze6v29qAA1axQs76pPShAfbSxY+Dlmq91d2pSbUkqQBuQLKoA0bIkwsLuVAH/a+4Oxe+ZNIr6fr+7s3/2Sk9dKg7n311yLji4oyjhaSdUDePZDwwlkxfPFOswtf/mSG/Nm6EGi9cIgyzhc115l7tDADBaygF5w7jbuXnwkFzo738weCDlJohwQeHBiIzSS5hdRPX9KnfHW7eIlIgKxrQOa+M8RFTMWS6TJEJlW2UxevOYhjpa6gn9ZHAdZ5GPquojEaZOGHskeKo5a+IVnHyOkYRBLiroitGSM9bOHqYhLPL3ZRDYhwJErC3Fp4il5WPBK9SiZKWqL5XYz6QkfmN9/LDCyx+FIuEGjRYXwsewjsy+393f1ukLLtchNhzeFTpFLNH0mRCqOuRq1eSb3R2vxIZIIuwuopKmbQ5KWIpYVAgDghVlJVg4cD1jeV2LJCwxLQsaRd0i2txwNknC6r7GpFx0X3d//tzpN7XNnkMeiw0Lb8giI4l5UocT/rq7byVxSoLiE89eLYQwMr6EkJBHhJUJms5INsIAqjFpJZ2eTXsze4eZYfXjO2Fh7TsEnJcCtNg8HasAlVhylIPI4vzD7k7u3WiZOvc6a8Fi+VVz+xC95JIKkCToX1vhS8xRkraZo4QXEVbUKi6IoYX8wCi/IUPgPjiQ+1CAOKizvtf7+ue6+y82vOLsM1d39yj0q7uv0DbehKgezNA3yJ5EqBp5sa29hnyyrf2xXEyIFgYk1nryJ2tD0nPd/f5Dneh5NqGeTw68KMz7200xshQPDopfpDQReojxkL2rV3YsgoxBlW8Q5WQR6WH928jpkdQKkUTR+OhdlIMSRUG0USQbTH09YXjdezmjcm7Ee7nOYRoCTBLngdYe3TwHDLWbvx8egaUVIKwW5Kas3buSmCjEiMMJX0szl0TSHQqRQH3PKBa4Be4fUoA4NH9dlzJUEodkDooty8un1nG2kvigu7V1eF8WehawtbIiCYpL6jbA0kPf7uLuHJw3pKfmAF4orBPNomVBW7ViECYcTpm2gbIx2KakFvtMWM1eEoezKJ75Qe6OR6nGjHjtrvUR5RL6zVd0N6uSw0MoY1R8Mqy7IYkcMRTkKJyNjequ3TlRQhrwJkHecDQhcEvO0wkKEKE7JAXXQo0jDhKTYsnnzD0evKQHaG4fom9sKQWovB9ztGtgWT0SAwAhvHwTaymhtuQi1onGXNMyNKQC9EEIF1eAylxFyWDv7MoZGYKkyCqOd6ZVy6c73lG7k5b+wv6FolGvv629nuvIs3hM19AnCQXo2UURYt3+vCEPUzV3yZFFYcKYRahWVMiVA/tDuuGDY15WEvtzizCB+jNNJTDAhbWPCI/ouwyXBDPjDIayyRq5mEjCEBqFIaMgvnb1IEmPKvmD9bP/0N2jkLRJfZSEkbsOD6SNDaKK4olCqYn20OiZGGyIGoFkaosGvJo/XBvlQGP8wSi7KPaTAMqLJyGwlAKEpQRloBX6gIVl67BewrI+MsqfWECB2VWB6lOAmhanoqiQnBlVliZRjgTBM5HEAhxVGYZt7l6TRvKDbeJxIyGyHttvc/eoWnT4GEmEhJGM323n0e6OYjBL5rYpiXwrQixqCRllGoswi9NlWlWdJeEtIqQOqxDhdeEiWLwSuPhrr+afufvWmPfUI8A6h0LcIrIg1pl45VoO7gFaep6OUYAkEd6BJbUuZAceG57jMZNx7twr3+kiHqBd+hC944IKUMtDyWEDr3G4oUviQEM4SZTovRWe2BMCN2YIx15zKnWAxr7PX7k7jJCjRBI5hnw3XWF/JhwIFtHues4hnxy6DeW2flBZG2G8nJKjGk5ZcjjcnSKsa5HU8v40lbOSr4Y36I/HeFSq57VowLkMTDD8PXFq/kwxJIBTNF4/4+5jyHW6uJDXQyF4FLYxwl7C9d8bkfyMaaCxzqAgU/S2Fpg3CT1cU3n3eK5+0d2jYrCTuiUJg0wUSs54Ufunix9ELihkU4T9n3MO1PKhFJKY+lvi2se7e4uue0of8toDIbCUAjRItSuJUJYtTvoSxrVFm3nEChBhcVfqsxJIgnkFy1Ut73D3663+2HOw/CF3j+o6jJoWJdQBJh0OkSyKJIg+a0q8qyRcw924cLxSl5+aQ1QtSLPaLBsL71EXeiOh9ONq61/DWvVj7l7Hx4/Cs75I0usLPXD9Ex424qS7i3ArGfNh7g7pR2uRpcbGUdBgLz1PRypAUR0HsCK8FgrZSbHbu8znpTxAu/QhmiQLKkBRuCiPJFkYL09TJME2+ZDggle6+0bCcipAs5abSQoQT2hQBmNoqw/mL3f3QeIXSXhtYHdtCWscSgy5QOzx5KTAeBkJ4UNXXpXCKGHvhMjVZxG+b64bpOWeimpPHSSagswGLz8H6knPltTyWDdzgBvfNfscYeaDnrnGuxNZAFFRr2I7BreSm4WRIwrtv3nAwEe+ZlRrKaRkH9OHaj99QyPnifPNRs5vyet6DWRRU59TFL6vaimSkjAoULMJDyL7NOvgd03dl2b0K29ZEIFDKkCtpLQbuzt1CTbkiBWgd7t7b8J8sV5HBcVIXKRo2JqBRBILbn2wZ/FHieKj7nXHLjgX1k0V9zHW3y4xw9PdfS7F+Co5cnabkjiIRSxDGzV9Co0qC1Jtrby9u9dsdrPg66kYDqkHXrMzKX2J6kBhMYM5pxnCNbUQ6lKH9BYgS87TPgXIzFAKv75hQOC7uU5fsb7GgYIcul3m3s4eoD19U1Rgj3L6RodXSSKEjdyEWshT+NihgpaSCG0mDKkWDtwYBLrW4VYI3KzvsHHTRe0BKutOa0y6kLHH4IFer1c9336L1Yu9iUMnFM3dcSZnj3yyFknN2vjTw7y2YSxccoIMKECrR7FXEzI9Kt9VEgx27PmRx5qDcUTks/VaJYeIlIGI2IDr8TChkPB98u0SihU9k++PQqvRtz0KzkIQRO5VlM8UEv9IailAvaRFozr0r3tqSwF6trtvhUsXJQhmS84uEU59j6Zm5bru49g+5nWng8AhFaCIoQakoMNmUm/IiStAKA5/30gYrYuGQbsZ5ZSAB96mFxUWndFJertOP0l4r7r1AwgfwxrXYncZfOSubUqCfjOq47BBrSkJrxWepq6ghHzCLtSX3cYkUf8nYn27vrvjoj8TSRwAKOBWy3vdvbfI7xEqQIvN0x4FaGgebdV7GLqhjMNO83kJ5XLX+R+95xIeoB6vzAZ7WAvncsDAExuxWJJcv7ZCpwdozGzdumayB6jMefIy+izfWx66xhxreaK5/MHuTt7ElpR5weF5HfHQueiX3P0sn0QSh9ON0KVy3Xe7O/XSFpeRCtDqudTxY73vlUZ+FfcQ6kyB2VG5t5JQlLbyVMt5Ao/sBk23JPJhqDMY1ewKC6EOvUsZF5hLMRhGihghlnjhURI3RBK5WdG4/YK7jw3la3ZREhEA0Zz6dndvhrsVQw/9IrWgzrnug2SDXGEMdnnN6SCQClBjrCS1coAGPUBlAWkxhWDBXsdoS2LhglaRBadPYGFiIYaxpLfmzC7Trxz2oCiH0GElL3H3iKlu1KOWaLPEfKME1gmQf10szWcVwSVFB/WwIFxf5yVR4Ix8KihkCeuAWY96ROQ7tMbqBu7OAn0mklCSos3zDe5+64HnH00IXHmXxebpTAWoSa88gCPem53m864K0BLzP3rHhRQgvG1RDZXRLHuSsEp/YtBHiFyok7X6HloeIHKMMJBNEfIACPGtJfIAsXati1x3bvhVd4/IeXr7IYmDFAe9Wra+a0nkPcDmWQvezBePeOG/reuWjbiHtQd81saY6h68NbBV9Ra+LN99y/CEZwFjXjMUtYcOmns+htwySS8ws6gA68PdPQojH/P6g9dIgrWVPE7mLQdqDsZR7RoO+SjyzXC4HoY0+rGRnD+wVhG1gNEzImUgHAtj6JYUoh1SDCKyhBu6O4roaCleKOoSRjV36B/7XKuOUYsE4Q/cnZytnaTB7kqbTWW8+0BJ7N/svYTDU49tiGDi9e4+J4Rup/fMmw+DQCpADZwXUIDYICKGpJu6O0W01iKJ6sp4LYaUIO7Bm8FiGPHh7zxrAgIBNktCJYgrniVLtdlzcKYQ6U+VwqlY3Or48y32vcZGQow8hAvEMEdMM0PvXytArc1gMMfr2DxAvPhS83SmAoTRgM0cz+poWWLuLaAA1fNg52+qjMcSIXCwTEXkKCRSQ409KJIYm6jA70bB5HOsA8RhJ1KwJtd4KbiT80TMfy1bSmOPAjQ6THFwANp7GInatwh+frW7t6IONi7vqUnzNHd/2FDfeiiDz8KFG7WLaHaU52Xo+WN/L+yblOS4T3DPU9z9EY09A88ne2NkACAkDhKRUWHskiiBgDG0Fva0S/cRG0hq1fD6TnfHyDFKiqGR8MWIhAljI5TqzbPAAA02hFfkic2Ssg7DmhudWzfY6MY8oMOsy/rXUs5QgKHv3vJ2jXlGXnPcCKQC1N48dvUAYSGJLDmhRUYSsbxYFcdaJKEG/bYlp1dRILB0Qd28kp2SF5dssyil9K/O7zmLR5aEZYf46a6MsvIWbw0Wx67nayq8tQLUYtcapJ49RgUIMJaYpzMVIB4/KSxmqbm3iwK0VB8ah68lFCAKKT42aH8JBWiD9vccFSDqd23lmVKw0d0vN/Uj7wnbIhfmgd32zlkBgpV1oz+lb6MZQSWhEHC4ruUe7g5ZQK9IgpEUNrNaznJ/JcEIR3mHWkZ7Tob6MPb34h0gL7Mu9hnSupf1EMWIZPhIbuLurYKoW9f3hL+9zt1v2/ceku7R8ChOYl/rKSCOAnBLd4+8meuuDRRC3SJNGDs2BWvC8bbSJUobl3L3KN928BFljca7FuUYc/9V3R0vd8oFhkAqQI0BXcADBGtaVAB2I1G+frwkNms8EFjoWkVVV7edFbhbak42NruNMJapz1q6TUkoOHX4GOGGKJuEm9XhFIOhUz3sPVNft1aU6WpgAAAgAElEQVSAWuFFg4x0x6oArQDZZZ72KEAk05NwTdLtunp9ZxCwpPL9jGI3Wmru7agARQfInb6pzhgsoQCROAx7VS1LhMBtGHvOUQEihJUQoa3ltoRiYdkeLZJaNXEe6+7ktKzlAlCA7mxmrwzA2SCfaYEnCRau2we/fzbFcnvyKR/p7ls1g0YP0swLGwyiH3D3WilaFW5nXkVGs7BEQ1+3JFFiYl0mo3PtYDK+JDx9ePxqGcw37awnLW8w4ZpfNDbqRBKhlVGh5NnlPeijJBRuomVq+V13bxVmHjUTJBF9QzHgywc3XC+quTiq4bzoqBFIBagxPLsoQJI4jIcxsmXDHUyIlIRrHYsHhdVaMagU6rzbEjOsxP1Sv6hLVd4sVDvmmXtqE2vhRh2J0hewom5ON8ERphxq/7SqR6/CulqWTAqwkghKDStCGinaiiWMxN+IBKFWgFBkYcWpZdAqd+wKUGfTnDxPh2iwSwI1TEfRpkahushivIHxknNvrgK0ZB+i722hHKC7lCTq+hFjPacwK7VIEEj+5lBxJueoALHPYdnverZX3doI0xta18q6DG0zNdxq2bL4XwAKEN4bvDi1jPUAkX/yOcH9V3H390pqHbpDlrGh8en+LomcHtYQCD1GWfAbIXn/6O5bBTV7GM/I0aVQ81Qa7ZYCFBbZrt61lav1J+4+GM4tiXBGSmfUQrgu5AsUWB0lPcVQWScoIbJRKmJMo2U/ZA+uGXO5/XHujid7JwnKFKzao1bW7+3UeN58lAikAtQYlh0VoNYhfVYiYGHE49Bf0ziOtu4MzT5JUZ8nHQ62Vs79tMmBG+WyrmmBklIXSBu0wjUSuFmoKdi3rnBdbTYtFrhaAeqL6aZi9Jo6NsDuqEgQhuYPv4+dp0MKUGmr9Q3xM/SuEfXyuptLzucdFKDFv6lqHi7hASIEDJKIWlD0ocHuzbmShKcOgpZa8MoSljKGBnsUsUz17tClR7T8WyQIZT61aPQnFaiU1CoKCU7kCvxj1c8WCcIhcoCWCIGD+AVK5fqssFV4MljDUBowPkE40BWiI5hb/yTpC0vh0fr233R35vckKZZ8kvfxbK6Y0fBgkHvbG75V5klUruPP3X3DM1DIiyCZiM5QT3B3wp8niaQHm9nTg5vGkOa0iD4GjZiS7g+VeaOzX+PuURHy5ruV9RLlLyIYGAz/jhruCZWE/AgyjmgNm4o/70kOcC3M1aYRddJD8uKjQiAVoMZw7KgAtdz+L3L3iPFmcFI0aDb/wt0jq+Zge8FmhQLRpdLEtY8Va1LByWrzX7zNskmxSbBZDElvYmSpZB+FUz3Z3aNQhLPn9YRt1AoQZAwfaFRQ7z3E98RSv8fdtxJu5x7ShwCc+vuYeTpSAWJtotJ4xPQ1eGiVtNjcm4vtkn1oHAp2VoDKfG4Vqb67u8MG1XfYaSkiW0U2z8sDVN4RL3po0CD2f+g9SxuXKCGa0ZobMmWeugeovDfJ/PV3+DvuHrGmreeKJBLpI+ayV7n7HUvbeNLwCERnkau5exS62DcfUbbw9tWHb6IbYL47YwttfE+EsuHdq0PXNzz2hSjgbaUGT90UpSLo9ySyloJFq2wCewjGhCb7q6SXNAqn9iocRaGHjTDCfyukc+x+IOmJZtaipaa+UkT13RqXlneK65tnqkLIwDf74jEkBpIo5nuzqhN/5O7dqJixEOR1J4DAMStArcVgMH9iYDEZe3+LBAHLJrSYYRhbqRCMFSmSMPZfEm56LP5vaSkcjdjk33b3rQOiJPj2YSkil4IFneT+57Q8DpKiMIf7uDsUpbNkH22uOlLwGqJwJVyN2j9NBp5GH3lMk2BCEp4nYq0j1qsNBajMw1bdgmYdjmLFfHUj9HExBUgSLF9sUngBYPahQGFUa+kM+qXm6RgFqDyvzwtEQu4bGweZRefzHAVon/O/8x0spQA92swiQhXC16Dt5wC2JZJQxFFSaws/197K3TdyEs5TASrziZDWzwhehVDZL3P3JhW3JDwAKFDRoR8jEWEyW8aUC0QBgiWLULVavtLdQyrvYkCEHZADaC1f7O4/2pnH0cGTn9eKUt1AGQ/m7TvdHdaytfQYqJ7r7ng7QpHUUuYf7e6Ep51JjxeQn+/m7oRiT5ZSeBRv21a4HblBrZwoSTCY8R1G9zX7U4rQElnyIUFnn+HusB3OkrJmUqQ5YsKlTbAmdK2pKBY8mHctFjty9/jutgqKV14tiv1i5CCsujX2YMgeWGOxRWxS5kD3jMWZkLPSt+5iMJ4FdN60EwLHrAC1Qgc42OLy/LvC5Q/F8Va9g56NZ+z9LQUIwLGI3bNbz6d8FBAXUG8icv3+lrtTW2ZDyqEAKytjQSjJo9ydDWEtPVSkW0xNkoi3pvZGzZTWjJMNqiuD0RXdnYPBLNlHmxUmLcViddlT3f3hfZ3vqWJPvC9Juuvk6JLPwYEcxZK5EUmkALVqhnA/GzgF3LphQiitLKZRYTvuWUQBasR8049bRErQkvN0ggLU5wXiMHvdSKlfeu7NVIDqiuU7f1PB2rGUAsR6RchKRLrydjP7ijqHQhKFLMkLiPILOJRuzd8jUICw7qKU1WvjCloUHHL2WFvwSuAJuKqZ4a2ATS1S9Lj3ee5OruaWXCAKEF4a6r9QQ6Ur7A/QVW/kOZY9iLzKaG6wd16rWvNgOGuVdSDf8hHd0MJycCcM+ZKlM3d1d4qBnokkikyzhkdlJVCWqDG0NmBKwvPz+EZUAeFzsICRf0LbzAkU3Yjhdedin5JaoZoY8h5EqFqFHayxkFREWKNMUcCckMMNKYZa8lujAsaM5737QrTHHApKLSpywFrlPfCW4bli7MGXMDNCLnkXDOCE9UU4rx6P0WIrN6nkCzFG3XMY44g38vG1wiSJPRcM+da7wn4I6c5G/k+5nhDs+r02FOUxGOU154vAMStArdhjECOhkQPQjUqBShhKsJivRdKu9/cpQKvnsJhjXQBHYuGjWgBn6yZUoNB+Vn0kYR8Xf53PwvthPcOyeA02jMY02bKCS+IZMMnVguv/kt1DfVnQo0PUTh9yIzl7pzaDBbxFz7q6tJdtr7OZsehGCzSbBliyUXIAoFhelPjc7VqkAHGoZDzrMV7dx8JPuBaHMqxQW0py9e47K0Cl/gG1JaID3W+4+4Z3S9Ki83SsAlTGqFXDhZ/J09pgqNrH3JuqAO2jD9H3vwQJwqrdAas26xcbPh4hLKTXbIQm0hyHYtjftnK0zlsBKvPpcWb2zQtuu1i5MZaEdUIWKITa7Srf/toTMfQOknbOAerMjz66Z5Qj1jDGnmgGDpSRsAcRBYFSvZYSUgbRAoWnI4HemPwd8quIeKijHsjZJKSYvfhMJFHct+U5oPAu7bH2E86IsbWuHbdqaqOIdg8FOtezX6xJP4bGp/z+/m64taQrmBnhelGyP7egNGDwZb6xX/SVzQgZUIuCiiEgWv/xZrCmkk9LZAAevDr3ePVqnE84A7EOh6GKJQwSg17L6DASpq3LmmHqkjAot8ihUCRZm9h36T8YcnaLzsKtsNZW8V7mE2esUXWf5r543rccAkerAJVFrHWYrxEgzIt8lY1QjR5lYPD+nhygOeg/M6rmPbBIDz3nje5+y/oiSWBx6cbNFGVjw+5uPvViwcH/8rWiNNSZfbcZvCfWHVzf0SL+K+5eEyKEr9BDadv3yljLsUzVitOWAlTm8ZCyFj2LQydjUXsTl1CArownqfGCf+/uG4eBpefpRAWINYrQhUgxZNNF0cW6dybB5rfEfEaJjUJe3+fuW97AffQhnCDSIh6gDnbE5X/tlG89uPa+7v78Rn/vamYvD37bOwlC5x2ZT/RvVi5m1XcswxRhbiZg9yhAc2B+m7tHjGqttW1JBYgD7OupBTOn4+WeZnHTcvAnjGuLbnrE81C8GId1zZ1i5EFRGDIo9TXP/Tcj2qSsLXh/8OS2lKURXd265E/dfSNMTBKHdzwbk85nVcuEtqGYbBDtFA/WexuhiXP6zz29uc2SoEHnu295UKc+99nuDsnFlpSCtoRxYxzfRVBCiTDYKtwaRBh0n3PGbrjLg/PewyEw6QObagntvkZPxedbu3tY3EoSFiEm8xjrATkuGwweu9zfowCh3Ucxs61RIyTuXo1QHSxZP94TJ9tqk40XKytW/A2RhGULi1YtHBKxTnRd/yy8eCe6Fp4Ni9fUqShp8TZbfZAEtrjJaxldRE/S1YtFKKrZFD0az+PtChV3jXOoANGIJEIvyLkZI1hKuRavU13IcAkFiFAW5k4d0kLf3uXuGxZcSYvO0ykKUMGuzwu0PnDva+5NWff21Ydo0izpAVq1Lwn2Kjwkk/aGYpEmbKZJmnAMHqDOe0KiAu1vy7o99J1Sj4z8ijA/qvOcVij3UPvR74P0+dWeu5gCVL5D1gvG9w4TO4/nhrlBeFdTCrMaZwGiN8YK+9ld6rDx0l+8O+QJRkQqQ+1TX+8Lqv2SdbGZRzLUYOP3LQWo9B0CCcYvWqOHHsUYcebYCmEfyFEearf1+2BpAklEFRC2OMowOdARzjiEaoch+oWqHk/vQxshfkPvyR5/e3fHmLwlkvoMRYR3osinnAACkza5KQeB+t3nKEBlISBp8dkDSgcucugat5JYSzLc5Pv7WODMjAJtfAR9h2YszzCJNckHyvsRXkQiOrkiQ4sdyheH/gdHcb2lPZRGwgnqsd2q/i0JXHjuSjh4w9PfqmE0OKX30WbroZKw4tZEDSyKMOaMLm5YFGViyFcx5dEjUSBhn/tm2HgatQ76FCCUZhI6yUvqU6Dx0EFA8U5JUY2WnRWgMk9aic23cXcsvRtSwuAWmaczFKA+LxCbFDmBjMni87lgNdoDtK8+NDbiRT1Aq2dIwnpKqBV5PmMEIw4hriQRN+WYFKAyroQsUz8Ez9TYvZCQH0hSyJ8YlIU9QD/v7lF4c9iPJUPgOnMDYyR7MkpyK6y32x9CrR7q7hQ4HpTCzMlBGSKT3ulkZj9GmJu7ExbWwgBvDQQfGJLGKLsYhlCMMQRuhDL15IwOvlfPBaECVOYn4YTknFLjbowQfsf+1KzZI6lFlz2m/dY1gwpQeR++Mb418q12ZVaDaOJLB0pJ4J0ndJNzQiuksPtOePrIOYPivY+cgb5DwhTlT1HegtyrlBNAYOyif/Yq56EAlediwSGel8M9oUfEbhKrCmkAGxGMWmEM9tz7h2iwJXFYZlGFXpWQIpQh+kRoEZXCXzal4JckYm2piUDyH16JyxbPFxYuPD4QGxCT+idD80oSyb4s4uBGmBjx0M/qMpQUNjNCubpuaegiKd45S/bRZu8OGHu7muxqA22hiBKqBv7kXZEYy0LG5opC8NKqqCObP9ZKLFsrD2VTAVo9u3hTeM7NS4w1myyHeKxOhAlQ8+Fs4y3JuYSBdnNyllKAVgcZaqmwUTDHOMS2qIJXa8DO83SqAlSw4LCPBZn8k3rdwtBAguui87kzZqMUoHOY/3tRgDrvjQJEgjqHUeYIY79ae1mHsK7/hLsPMTKu5s65h8BFa0ChnL91OWiSCM3aTr4fByLWdAxCbynrAAVim/W76vYXVoDe6u6tPJmtV9uHAtSZG4Tmsl/hDSfMDG8LygbkEayZRG7A4hbViBrcXyTdouRxUEuNucd6xXpMxAJK1WvcnTClUVIS4+9RoiPYF/EysffhwSOsjbwQ+kztuJBu+tAKUAdrmAchWEL55fDN3OTwTc4JcxNKbjB53RALmaRWce5RODYuGqUAde8teUifX6jEeSfWFljsCDnjzMM5irnDb2eU6YE8xd1RcHqlhP1xJkKRJKqCKBXmL+OM8Zx5hEeX9+B7H5TSfzx0zKWVQTPcmwcbywvODYFJCtC59fIcHjykAJ1DlxZ9pCQseLiJV4L3B0a9qC7OqGfvo83Wg4tLHaKIWkIPxqgXyItOFoFDzr2eObn4N3WyA5IdTwQSgURgRwQkoRQR0YIiHMnocPcduxLeLgnCiDuXH5/m7tQsSjkRBFIBagzUhawAFfpwEndXrGZ4HB7o7s+bO2/30WZfXyRB1Vl7q/CkQOCQLCxzB/IE7zv03IsgOoY+nODQZZcTgUQgEehFoETbwDIIQ14t7PVfOBS5sA+ISy0qDMaE1+EZhy69RS60jy5kmzsikArQxakAEeZBfglCrszrd/1wS+z2om225nYJF4R6tS781qTG3PE7yduPGIFDzr2eObn4N3XEkGfXEoFEIBE4GAKSCLOEmCLKuyZUFXp1wsgPIoW6nfpFpEAg3+fuEFeknBACqQBdhArQCc3PsKs9OSRQoY+OCz91HLL/iUAikAgkAonAxYBAodMmvzpiBSaPixzcwRzpJbCS9MRCXkVz5L2RPkA+UcoJIZAKUCpAJzRdz4gBqL3DIldXiP4ldx/LWnVS75ydTQQSgUQgEUgELnYEJEGGBalTJBD5UJR4NAPsHDwlQaawKt1CCN7tWqVc5rSf9xwOgVSAUgE63Gxb4EmlSFxUa+R+u+QwLdC1bCIRSAQSgUQgEUgE9oiAJFjhqPEDTThMft1zLMVwqS0JqdNeRNJ1SjgexljqW1GaJOUEEUgFKBWgk5q2kt5eqDO7/Yaz/zLu/jcn9TLZ2UQgEUgEEoFEIBE4KQQkQUn+0e7+mpPqeHZ2A4FUgFIBOplPolGHAaXn4e7+/JN5kexoIpAIJAKJQCKQCCQCicC5IZAK0LlBnw9OBBKBRCARSAQSgUQgEUgEEoFDI5AK0KERz+clAolAIpAIJAKJQCKQCCQCicC5IZAK0LlBnw9OBBKBRCARSAQSgUQgEUgEEoFDI5AK0KERz+clAolAIpAIJAKJQCKQCCQCicC5IZAK0LlBnw9OBBKBRCARSAQSgUQgEUgEEoFDI5AK0KERz+clAolAIpAIJAKJQCKQCCQCicC5IZAK0LlBnw9OBBKBRCARSAQSgUQgEUgEEoFDI5AK0KERz+clAolAIpAIJAKJQCKQCCQCicC5IZAK0LlBnw9OBBKBRCARSAQSgUQgEUgEEoFDI5AK0KERz+clAolAIpAIJAKJQCKQCCQCicC5IZAK0LlBnw9OBBKBRCARSAQSgUQgEUgEEoFDI5AK0KERz+clAolAIpAIJAKJQCKQCCQCicC5IZAK0LlBnw9OBBKBRCARSAQSgUQgEUgEEoFDI5AK0KERz+clAolAIpAIJAKJQCKQCCQCicC5IZAK0LlBnw9OBBKBRCARSAQSgUQgEUgEEoFDI5AK0KERz+clAolAIpAIJAKJQCKQCCQCicC5ITBJAZL0UWb2v4Levs/dP+Hc3iIffHAEJN3EzJ5iZp9mZv/ezP7QzK7u7v8ytzP7aHNuX877PkmXMrP/FvTjPe7+iVH/JF3OzL7HzG5mZn9jZi8wsye4+z+d9/t0ny/pMfQr6NOj3P3bz6OvQ3PvENgO9eE8cMlnJgKJQCLQ2G/yPJhT46QRSAXopIfvfDov6epm9htm9h86Pbivuz9/bo/20ebcvhzDfVMVIEkfZ2a/Y2aXrPr/Kne/4zG806oPx6YADc29Q2A71IdjGr/sSyKQCCQCaRDPOXDqCKQCdOojeA79l/QKM/uSzqP/h5ldwd3/79zu7KPNuX05hvtmKEDPNrOvafT9Vu7+08fwXvThCBWg3vksae/Y5vxfdnZK+ndmdkszu7mZfaaZXdnMPrp4q//OzN5nZr9vZj9vZj/u7u8Z6oGkK5nZH5jZv62u/Wsze5C7v2SojY4R4P5m9iQz+8jqnr83syu5+1+MbWvudZI+x8x+IbhfZvZLeJLd/R+G2pf0b8zsB8ueUJ8pfh38W5EBkr7ZzB4XPOMH3f3Lhp5d1pOPN7O7m9mNSkQCxiDG/6/M7I/M7M1m9nJ3Z+xCkfQpZvZbY5434ZqbuPvP9l0vifG/g5l9oZnRBzz/zC/G/71m9gYz+9G++SnpHWZ23eo57Mnf4O6My2SRdHkz+yEz+ywzY3y78unu/q7zVoAk7Tzuk4HJGy4oBI5eAZL0YDP7VjP7sIL86IWxLI473X9BjfYCLyOJgwQbyYd0mvtGd3/i3Ob30ebcvhzLfTMUoN81s2s0+v90d/+GI3q3owmBGzP3JO0V2zF9OJaxO/Z+SMIr/XVm9jAzu8SE/v6MmT3S3d85cGD9XjO7Z3ANxp9ruPsfDz1T0rXN7FeqNXR12zPc/SFDbSz1u6RXl8N31CQH6KcPPUvSnczsRxrX9SoBuyhAkj7CzJ5sZvcqim1fVwnNfiVGIndHMdqQQytAklBymKffaGYfM4DxP5vZ95nZo939/UHfH2Rmzwza+D9mdll3/59DYxi0+XIzu2tw32+5O2HvGLLOJQRuyXGfiktef2EhcAoK0J+aGdaIlUxVgHa6/8Ia7t3fRhI5JlgvV/K/zexy7o4VdJbso81ZHTmim2YoQL9HDlbjFQ56qBqC8Zg8QGPmnqS9YjumD0OY5u9nBzIs6c8wsyvOxAPPx8vM7Oujg2Y59F3FzN7dUF6+xd0jb8ZGdyR9l5k9sHFgxfvz32f2f/JtkjCa4PnoGrRW7dCPKw95gRoeCNrAs4ZnoylzFSBJVzWzN1ZngzHv/+fFs0XO6lr2pADdwN3xpNXjjycShfGmYzrcuQbl+gvcnVDnbt/xhODRjMbwK6Z4Jsscx4iAovWfg/5hJEDpPBcFaOlxn4h/Xn6BIXDUCpAkLHh1KMBoBWjX+y+wsd75dSSRX4JC+R87je3kXdhHmzu/6BE0MEMBah2qeJtbuzuhFEchx6IAjZ17PQfWnbEd24ejGLgj7kTPnJrTaw7HfDNhWJykF5vZPYKG3+vuKEhNKaF5/9XMCNOq5VnujjX/oCKJ3M2vbjz0we4eeRfOLpcE4cqbgnvxWnyKu6Ms9uExOQROEoRLv2xml5kJFKFln+HuEMWs3mPpEDhCGS/TfUbB60NL2OFnzOw7xDj0fUNJlvRTJeSzbvbH3B0P3WiRdBsze21wAwaCK7r7n5V3OagHaB/jPhqUvPCCRODYFaDoQ5yiAO10/wU54ju8lCRCEXHZrwR2MSyE/2Vus/toc25fjum+GQpQiwTh1e7+RUf2bkcRAjd27vWQIOyM7dg+HNP4HVtfJD3HzO63cL/+kvwhch3qdosVmrDIyOJ+Q3eP8mpWB+3bm9lrgr4SQsdainJ0UJGEIoHStwoz7z6fAzf9IpxqSyThhSHPqpZnuzshXr0yxwMkCWPOrRoNMy4rDwn5K1doXPc0dydMcjUuYPAtQ/2tfoeNk7yjSJ7q7g8P5s6LSshedA9jQM7U/zOzTy75TNF1P+3uG+8vCYUcxbwW8t0+rjV+jTF9npndJ/jt59x9/b6HDoHbx7hPHO+8/AJD4NgVoG8ys8dXmE9RgHa6/wIb651eRxLucCw/uO9X8hJ3/4q5De+jzbl9Obb7pipA9L9QNXMYJLQiabB7BnXq3NsHtlP7cGxz9Bj6I4lwXMJyW0J410vNDBIQDDWE7JJozgHzi83sbpVHu9sOCfRY2/82OMj+QEm8r396gbtHh8ez6yT9cHlufd/3uHsUFncQmCV9GzkmjYd9nbtDBLIhkvBi/GpwD+HQnxjl2gRtTPIASbq1mb0ueCaRIvd09/VvhZwBTL/TzOqzDmN6iR2JeyDQ+NygLxAQXNXdP9D9TdKnFwWn7gtr9Ve6O/lYa5F0AzNjnpF3W8vnuvsvrv4o6cPNjOfiYarldu4eeXS2LpRE3winu3TQzgbT6yEVoGMa94N8kPmQgyBw7ArQT5jZ7SokpihAO91/kBE4kYcUMopuQizu8E9z99+e+wr7aHNuX47tvjkK0LG9Q6s/xxACdwxz7xj6cCpzJuqnpGsVtrIuHf/qUtjLIP54Xl9tskJAQb2sVj7GK929y3h51n6hLcfTUDNkcfi/dGRxL4xfhC51Q4hp7h+LwkB+yrlISSwn5C8KzeNAfJVaWZAEqcCdgw4/zN2fNuZFpnqAJEV7OpEIn90isJD0QjO7d9AfWO5giJssklCcyReL5N7uDlnGhkjieu7rCuQMN3X3tzbmOPlslJyo2QJhtfvS7j0Bk+Tq516lvGrjeuWbqrvDHL2Uu6/rQB5YATqKcZ88UfKGo0bg2BUg3O9Y67oyRQHa6f6jHrkDdq7ErbM5UmhzJa9z99vO7cY+2pzbl2O8LxWg/Y3KMcy9Y+jD/hA+TMuSODR+XvA0wrVu7+6EZw2KJAo5/5iZtdYzDqhvqRuS1GLK+hJ3RznYEElfVYoT1z+hpC0dwjf43kH/WmxiXAp72nev7pFE+Bf5PbUCSH7NNcd6VqYoQIXhD68K49WVF7v7V7ZeWNKNzWxr/AhFc3fY1SaJJEIFoVDv7oerNmAR/Cx3x0C4lsL6BrFArcgM5uhIgmH1UVUn8XihkKyfI+kLIJ4IXgalm3ykjT5FL914Fpe+xt0hGem+00FygI5l3CdNkrz4JBBYXAEqoSKEReG5wXpByBQ0jCyWrzKzF7o7calbIgl6Re6DJpR/vQmlVQNQk/7aLve7+/d3FngSLbsWOeJyv8/d18miJYSF/Iq74PI2M+7B8ghbC+/6InfHLT1KJBFTTnssZNcvRS1xabOAQT5AGAc1AVh8DyaSGM81NuXBN3L3n5vbiTFtNuLLOdxAuz2GnpUDB9cRHtCVO7h7FId/do2kq3VqiDAHIX9YLfaMAwmnhP9tMAmNxaK0/+Uljp1NlG8EatbfLFSthOxgiUWBr+U97s7hY0MObI3baZ7O8QAViyvJ2HWhV5KtqTMCdqNkzNzrNrQPbMf0QdJlC+V8nZvBO5NjEdIlS2LOvt7MPqkCBCvuJ7s7oV2hLDH3D/HdSiL0iBCkSGBxI+xptJS1nPyR6FD7M+6+leci6ZqFQa1WAl7r7nXkAutKpLDhvfgkd2ddGZRg7WBd4jDM/koI1fezv0pi3+DQj0V/JX/q7qfcUfgAACAASURBVE2GvKIIsrdQ76gWwgfxAjGHeJcWccJd3J0wv1EyUQGK6haxL0O20NwTJZEH9CdBhx7g7oQMTxJJ5Ao9NrgJBeNz3P3t9W+SqEUF9XkthO3Ve+vGNT1zndysNe16MaqwZ3xs8JyQkS7oJ15N5nUtW+M6Zl3c5Ty46kCjXtXBx33SJMmLTwKBxRSgouyQ3EziXxSHugIEd/o9ItezJNzmc+uVoADB5DL7/gEFaNV/4obfL4mwCDZZKChbgrv4/u5OQbFekURyIW7zKN63ey+LLHHBj3D36IDM5nRDM/sOMyPmmKTap5rZc8ZYgIIFkTlCHD0x8yv5ZXdHQZslJc54sE1J1CHAyloLB0CsX1v1HDqLJoXwOBhwQOgKyc3URuDgsSFlDJjDUVJv1IfnmtlDJ1g7/5OZYc2jYGl9aOq2z0Hsa82M2iS1nKsCtMQ8naoAlVwDDg8RZhvJzEMTcuzc2/jgFq53MaUPkp5gZszJSK7v7rBh1fOY9QajTC1NrJac+4f4biX9ZMNjA2nBtfvC3lpzRBLGJzxBkaBkb+W7NMLAWJ9YY9YMpuUQzmG13nMxkmGo6RVJY9cO9lfaYw+u36VXAaIDkgirahXPZC97riTyQ3iXOvTw7e7+2UPvUn1bo3OAihcFQyP7PId01vafcPdonVw/phgEIqU/9NT19b+MI7T40RmnGZ0iCTrwjRyf8pzBMLweBW7r+w8o9Vev82R3f+TAu2FYi4x6eN0+vg7r7FOAljgPrvp6DOM+ZU7ntaeDwFIKEB4eNh5czWMEKz40oxtVkk9EAWIhg4HlAWNelD3FzODix6ofSlGmiA/uOxTX96LY3Ka2fBdrCZ6Zuq3HuftUlhs2RCyZxN925U7u3jooDMIyts3i+uY9o0JxveELPfSsz3R3iuN2N0gIHmC+2YipHnyRf70ArD9/RK0MvDxs1Hg2xwisUFFuw7kpQEvN0ykKUFEWSPYlIbgWrOaE20A5O0rGzr1qfiwa6jGlD8UzweEtMrS8yd1vUfUVLzSHUwotdoXDOJ6GOjF78bm/7+9WEhZuvOL1O/K+G4naoyZFuagkzYNdt+7cqonvcPeH1u1J+tTiua330g0vlCTYM2HR7AqK0tXcnbCxpkiaunZgHcfARI5UV8YoQLwHYVwRTTMkOBySeY8thjO+0ajuzcC7jVaApoxl9U20FFuwp6j3aOkhsSCqhfZQQLekh6WNvYOIgr7xx5Mb9fNW7k5UyFoa3hJ+/313bxXKPrtfEvMbY2ktRL5QbHZDehSgRc6DowelcWGPQWPyuO/al7z/OBFYSgGa83YspoRjwMqz+gBbi+GY9vEA4d4fLETXaGzDFV0456OkVLwOkYu5r49sdNeqC5iVRYcNBbdzHdc85p2/yd2xEHcXwFZcPB6PS04tWCqpZrphIabiOcmbs2RKm5KeVbwh9bN+0t0JFQxFEuFSUU2NT+9S25YDJt6FVhHRMe/4fHe/b09f8EZBjQst665yLgpQiflfZJ5OVICI7W/F6d+2y/o0Btgpc6+zLi2tAE36piTBKoaCHsmNuwnUPTH893F3kv27awXKz17m/j6/26KIvyIAg4P/x9RK3ph50RnrJ5lZZCn/HXfH87AlkihqWdda+TV3v06n3aiYLuFq7FtNKWFNS60dgwoQHZGEB7yVP0UuCv8+our0D7k7HvtJMiUEblLD5eLiPcDQSvhcV97l7kRIjJbiJd0w2nZuJiwb734oPfk5G7lVjfnF3GKO1XI9d39H94/FYIRCHYU69h78g7Vx1TR08Fteth4FaDSmnQu3zoNzGlnds+S479KPvPe4EdiHAsQmRPVjYm5J+MMrFFUUBpkHuvuawrQkfkPFScw7cbtRKBLJ+NEiRPgYH/7s+939bZ0PqM4BikaSdyUEBUs0fSaMrQ65Wt33ZnenaNyGSCL+N6KSpm0OSliUyAXAItfddIj5hoXtLCa70288JhGFJZdA6UqdgVFSaDjXmJSbZltYuX9qm4XpKeozHhLCEbcoastzmCd1OOGvu/uWZVMSoQlRxXJCGBlfrOfkEZFw3VJ+GQusrlsiKaJjXw+ZmbGJYeXnOyGEhALALTkvBWixeTpWASqsWSjcdd4P2Pywu0dhXk3gps69zje1mAI0pw8lN5Acp24Y6qp7v+juZ1S8kmAXI1ejnqOwSF0nMlrsa+7v87uVRF7fhhe3gPGb7l57PUatdZ2xbiWSY/D5qAYldove+IyquOGNZn2/el8+VhnTobUDBZawJdYnDvl9xrlRClB5bquwZoQnazHvEuXZ9OK/TwVI0nXN7MlmdpOqE0RlQA0d0WmH/S3eQXKMI6UJryFGQXBo3Y8yjGetljC/rHuRJCisqWlYy0YOUGcOtyjNH+7ukYeHtYM9B69qHTnCeeJyjbWjtS52+zn7PDjpw+1cvOS4z+1D3ncaCCytABE7TG7K2g1cPiwWGpIAa2nmkkiCcQQigVpGscAtcP+QAsShmfoIay9R4eLnoHjHxvB/ak0bLQl3cbe2DrdyqIdkYH3wL4cb6lbAFkTfSErcsP5wY48VBy8UHqA1jeXQFA0ORyyQVIJuLvT7aFMSsfdRSMbd3H3LEiyJg2JEz/0gd8ejtCElxpqDxErxQLnEEvyK7ruWOHxCGaPCoiHVqCRCl1CQo3A2PCp37c6JctjFm8Qh72hC4JacpxMUIHLsomKK1M3gwBHmwLXm4Nz5PCbZd2jedw4ntbI96pvqqc5O04TCvl4SVL9Q/tay4SXq/rjnub+X77bnQBiG6owdm7J+UhAzDGMquUUok1siib1qgyXLzM7IECRFysQPuDtEKE0ZWDvwKLF2rAu1Fqs3+YUc+qOIgikKEIokB/4xZ4SnuPsjpuDc+R4WC4Erua/UhUIJxFvHWNaCIvuQGSQZ7LstwoQ7unt0Vlk/u6zrsMBFBtK7u3tIqd3DHIjh8yMbdOvkR62KwXbff20sCfZAPJFb1N3sQ+4e5lWP8AAtdh4c+E7Ied7LuM+Z03nP6SAwZnHrfsQtjR+LCsrAdzU2BywxW4d1MyMsi48Y5rQNWUCB2VWB6lOAnuvufHDRRogVFkaaqAL1RiJiiWVnUaxl9kZeKD+pbVCP7be5eyuZOnoPQsJIxu+282h3RzGYJaV2xuQ2JZFvtaZg7Tz8R9x9qw6FJEI06nAE5hpUoBHeKI54i7D+YsUkvA7LVYQLXk2s7LVX88/cfWvMG7H/tEsoJQpxi8gCko0ozOfgHqCl5+kYBajkVnAAi/I8NjzHYybj3LlH20spQLv0ofTjTWa25UUuxShZYzmcw6TZFVgjMZw0ZY9zfy/frSTeM7LEDyZ6D82VEnK24VXv3NMMuZREbh/ztSvsi7cs7J3ddZRDOLlrGFr6xiXKGxqzdrRCpkYrQGW+tYq9dvvMekrRU4wSk2VJD1CPskC/wBzjwxMjMouBceDcg5ctqpE06MFZtT0Q7UGhWYynK2pxlBhCXyG0iM5pP+vutWdr/RqSMJ7W3lAwoEbVmpyj07dWFASe43pen93Wsy4ufh4cGJ8WvfxO4z55MucNJ4fAUgrQ+9wdhaFvMSeUpaZl5fowdOiIFSA8PldqHZDLwtBKJnyHu69pSXsOlrPiqTuLGYekp3DALlTKzzCzZ03J25GENagbn45X6vJTc4g2TgMz2ywLLYpCXUCQxNOPC9hpCNurk+YH6y2M/XolQTH8+cH1eNhgmetuRGxoMBfV0lsscGodoKUO6REGS8/TkQoQYa6ElNZCeC1Us5Ny0HaZz0thu0sfyrrCoZ/DSESW8uIglBZPLZ6yNVXu2Dneum7i3OfguPh3K4nD6BYVPLkp7v7tC7wjeamwrtXSyxomiRosdV4iCkJ9cN4qYtn47uauHTxvYx0q7U9VgDAKEZrbd06Ajj3y0o4ahgMqQBhZ8d6jAI2iHO/spy1PdDO3tzGe0NPjuSMndFcZyjlqnUG2irQWynTmaU2330ucsMu6KGnSebAPrAHFd/a47zpAef/xI3BIBagVUxyGZxyxAvRud+9NmC/W63VoQmcawH734e7OwnkmkvhA64M9hzsWMJSW0BOxz6lV6o+QT9UNo2i6wsf0Zdc2JbWskRs1fSSRL8Khqz4kUhixZrMb0/Wta3oqi0PqgYdrNbb0JaoDhYUMmtxmCNcxKUBLz9M+BcjMoML/+gYbEd8NFsno22qO5QJzb+ccoF370JlTEEI0iz5WIDzJ3cmJXEzGzv1Ofxf/bnsUoEe6O+FfO4mkuQpQq9ZLtz+s7Xh+1+tE1Nmyjs1dO5ZSgO5eSi704UkIN7kox+4BWr0DezCh0NQxGhRJMKex3kSe6O9yd8oVjBZJ5K4N1rAbaJB1EMwjkqbV3kP4H7/X+yC04bfvti+J/4/q4j3W3WvmwvWtOypAk86DfXgMKECzxn30gOaFJ43AIRWgiCkH8KDDfkON4okrQCgOUPNSMLIWwgVI0F8tVNBJRzkl/M4C9iI2oe49+55xkkiU7FK+Ej7Ggkvo1yzZtU1JN23UxXmpu9+jg2cUy8xB4hO6iuesl/jgmFH/J2J926jL0MP881537y3ye4QK0GLztEcBGhqW+7l7iw2tee8Cc28JBWiRb6qnOGr9/uQWQXu9ZtkcAnfM75JGzf3O97j4d9sI7+GR3+7uhL/OlpJHs1UjrDQ4yDrYk5+06tMr3Z3w1l7Zce3YWQEqVOaEcjcLp3ZeAK8K4XqT5YAeoLpvZzWNhjrcyN/iNkKY+b5G59R2vgnKURCOPun81ekrual3G9F3mNv4/rqCwZWoiXXpgMAzvbo+JFnovMfsdbHBnEjT4Xmw711HKkCrJkaN+xC2+fuFgcCkD3BHjf+iUYCYGpKIs43YvDZiagtjCXVOhtziMMiwYL9sqObMLlOzjDGUlLAKreQl7h4x1Y161BJtFnpPFMe6SvlfF3KHs0OLpOigHtbwGFhUyaWAwRD2HkI3YdajHhEF8FpjtVEHQxJKUrTJvsHdbz3w/EsVT1Z92cFzgAqu5JgsMk9nKkBf28oxHMCRTXqn+bzLulew27kP3XccKI66urS3Tta+537nkMQes+h326NkfK+7QwQxW0qRT5ivIqGUAWx8TZEE1f1WcdpyA55fQr4jgpaNNndcO5ZQgEh8xxs7RjhMY9ibREpSvo3FSBBKe4RxkZ9JiCTh5tSviejL8QTBXNcMh+vxjPCoB7h7ixRhEDNJ1O8iXDMi9+F+jJ+cIdZU6qVRIkIo9BsyjlbrBO+OAbWWL3L3s6Kshd0OY0l9Vnmbu9fU4fUcPQoFaOlxHxy8vOCCQSAVoMZQ9tQBGgyBKx8kcfeR9eym7v6WaqH6ssLAMqQEcRvejK9ydyqhLy4BgQCbNiEbEavMqOcv1WbPwfmsmFyxWmKZq+P3t9j3oo5L4uBA4jYhRrWiNeZdawUoImOgncEcr2PzAJU5vcg8nakAkftywylFT0uf6zGYPJ8XUIB27kO1XmCcIMcjYgnkUkJkqNxOeNIoWXruV/3F2r1Rr6z8Puu77aHBDmnuRwFQLpJ0W0hQgnuaNNj1tZIoTrlRoLZc82p3b3n768PlLmvHTgpQme8orXUBavJE+FuUg9YkBurDf0kPUGNNJwqDUhsQCtTSZK+TRBQHe16Ua0ZIHCUldg5PL3TxeGkovkuYHQyE5DmS30oZjJrN7zvdnRDhQSllBDgv1OvEuv6UJCj0eU4tg0Qzu6yLS3qAlhz3QVDzggsKgVSAGsO5gALEQhbRcHKIo7BdveFd38xggonowqNePsbd4ftfTIoCgUWsW3X+jMp17kOWbLOMCf2rN+CzQqSS8KrUtR1+1d0HMS0WV8KUup6vqa9dK0CtGh5jKHCPygO0AkLSzvN0pgJEF77b3aH5HSVLzb0dN3oOH0t/U4S/hLS5HWBGM6LtY+53B2jp77anECqK30fvEvbX411rFkIN1nLYUB8YTNLRTJw9tcPGrB27KkB1uObqVSA7oE5ZVPAU7GG2g6BitPQoQC9297G5br3PK0n+eKdg8OxKU2GWBK13i1DjJu7eKog6+t1bF0pCyYRCvjag4pmE1OQDYx/SUDRQZC+FAheEB9M0YwlbXMiY2tkLjsYDFOExZ9zH4prXXRgIpALUGMcFFCBY06ICsBuJ8sHmSbFNFn4sha2iqqvbzgrtLTUVGxXnqUf0c3OfsXSbklBw6vAxQgVQNgk3gxKzK4OhU5JaLD9TX7tWgLDUwcBXyyAj3TF6gLovIWn2PO1RgKjFRGgHbGd16AePx+LK99NLH9zZoLH61jlDk+fzjgrQIn3ovBMWYXIzhjyUxPoTltQK5zprcl9zP1jXFvtuCyshlu0ox3KL5WrsR1zCbGE9qwso08Qz3P0hY9qStIQCtMvaMVsBkoQnAoau2mvAGsuBnH+E8EVeoFH5TdU60iraOZlgoG9sJEXMoB9w91op4pvA+AQGkTEsLL0wZl6MuaaEpPGt3Cq4fjAHLfjuOEcQFl7Lzdz9zZKY73U+6iij547r4qSUiDHYRddMGfe5z8j7TheBVIAaY7eLAiSpr5jex4xJnCwueBZBCrBFVaDp+ahkyDHTsyy8HKy6VOXNQrXn2CY1TX44eD5YUTenW1QWGmBq/zRDgSQR1gU9aiRY4WCOo4YVIY3EShM7/swGCUKtAKHIwtpVS7Mg3erCY1eAOv3kQD5png7RYJdEdGq9UNC2lsG6Ntyw5Hyeu9Ev2YcO3q2DcTR/w+K8nbb2Nvfrzkha+rt9bWNd5Ju9rrsT6jhJesLfaOez3B0FfVAWUoB2WTt2UYBYC5kXtawZ9iSxzkZEDmAO9ozBKJHEWvqg4OImsYIkcnpYG35trMep4Qn5R3ffCiOV1GJaxKiAB2YSjfYoIMpFPR7IWbUBixecfas2pqKkk8MUhbZ/qbu/fKjfc9fFsj5PVoD2Pe5D75u/X3gIpALUGNMdFaDWZv8H7n61qdOoMOJx6K+pOAfZxMY+q3FAuZO7R9ajUc3uqU0O3IQX1rU1UFJIQO7KoLWuQalL/DU1PzhkbUkPE1atABEuEnnoyFO6RN8h7VQUoC44Y+fpkAJUNsjWN8TPg4fRJefe3I1+yT4UTLBWk5tBpfuuEN4DSUctvR6zfc79uiPFoLPkd0v195ZnejJbYAmXwfsYsTO+xd1rNq3mGriQArTL2jFLASr5KOTa1ecCmM6u4O5ENWBcQPkAq+j88CZ3j/KfQrx6ckHIc10n8JcCtShdhOFByIIQqkVObZTDsvG8Bpvbn7s7Hq+1FFIiSCyid3uCuxPWvBcpzH/QUdfPhn31U3agGn9BEBmB54fohLrAOKyR5A+uWeJaLzt3XSxzaJQCdKhx38uAZqNHj0AqQI0h2lEBYhHb4Novj3mRu9chWqMmSWMB/wt37+brjGorukgSCsRqY+ESQgCwdk0qOFltJou3WRZP6ihQT2FIbtdSYko7FCiNwql68ycmKECQMRCvHYWL9B7iC91xRDt+LixwQ0Cvfh8zT0cqQKxNMG5RzLeWwerrS87nuRv9kn0o85WcBHITNj6zEi6Ip/KyAVahx0zSXud+Y41Z5LvtzDUUIBShWjjE3WbMwbjgimEJr8adGvP85u4OpfAoWUgB2mXtaNUf6y2E2kPe8Hh3h61tLZJeaWZ3bgByC3d/0xiwJFFvLgrn3FgfJcHuhqL/EVW7RC3ArNeiLkdhI5SNUNA6JH3DE19CIAmVI8+xFtbiq41RDMa8d32NJMgWYHrdCsmj6DYkP3PaLfObgtJRztLbg4Lhgzlmne9v7zlAhxj3ubjmfaePwDErQFTUprJ2LYP5E+Wj3/X+TyhUlPXziYWGPjPk/5d0SzNrLVZh/kGxqBF3jKUxVDgasay/7e5bB0RJHAq+o+RSsPCT1PqclsdB0k3M7M3Vi97H3bEczZJ9tNlZeLFADlHJ4van9k+TqafRRx7TJJgobFmwPF07AGbDA1TmIYw+0LHW0oyXL1YvaEqj0MfFFCBJUAbDNnW5EgrxsL6D3lLzdIwCVLDr8wLd0t3fGE3OpefeHAVoD31gPSLBvC6afFbYUBLkEJCoRHI9d8cYsZZDzP26I2X+7PzddtYBKIQ5sEZseHhxCa2CGrsZDifpCiVPLMq54FGj9psK251zgHZYO8iLQpnj26mlqQBJ4v236vGZGcok3p+NMOISjgQbWnSGGBWG2EMZTlFVvBCEMHfnbKsGVS8DnSTovKH1ruXR7v6kznz6cjN7SeMbupu7g+viUg757BORseeF7v7Vuzy0KHaE7bHOD8loZWvOutjBepQHqHwHex33IUDy9wsXgWNWgFr0jBxsSe79u7JwQHG8VXehh95x7P0tBYjZwMJ/T3cnXKC7QJNw+P2BlYprfsvdqS2zIZJg1IHRibHAAvSo2nom6UvN7AeDabhV90IS3P1YRmuvw+PcnQJsWyKJja97AACjK9Yb0JTPYB9tVli3FIvVZU9194f39VlSq3L778F25O7UGDqTks/BoQLFkrkRSaQA9R1MH12KN64PaJIgAEDx7Hrjus9aRAGS9DAze0o9HaHvjZSgJefpBAWozwvUPGQtPffmbPR76EMrL+HG7v7WEutPeFzkBdoK4TrE3G+sNTt/t9U60Pd9cemvU0jazFCWCcFDMcJrfk0zu6OZ3d3M8C5EQt4fNVc4kI+WJTxAZc2BSQ5lKpJo7SC8+vlmBkFJJKECVNY29jLWnlqa66gkwrIjRYs2CCHGSxRKIbJgTCJDUpjvIonwRNbmqFzEC83s4V3DZPH8PL4RLUD43FXdnTFmfcc7RDRAxNz6C+4eeRpHz4m+CyUxP5mHtVC/jNC3s9DDXUTSk8FnoA2IRS47lt57zrq4ev4UGux9jvsumOa9p4/AMStAUEFCwxj1EUsoByBcu8S+rwt7dT6wXe/vU4BWj0ER+t3SR1iropoBZ+urmUGd+dbulJFEwj6hZnU+C+/HhoQ36Bpmdq3GVNuygkviGdEGSIjAJbuH+rLw0zaHhK5sWMamTvMSS75om3UfGuxy3ct62fY6mx6WzWhDZdMBSzx95FzgxalzL+puRQoQYQKMZz3Gq3vZgLHOo7BygNlSkquH7KwAScKLQB5SdPD7DXffOJQsPU/HKkBljAhLwloYydYhax9zb+pGv3QfJGEZhhSiNmq8093XirKkvgPzhmW3HPj2OvejAVviuw3WgijHYeqyVV8PNhgDNoxcYxpdUAEiHIq1IyqoTVdWawd7JMpBxJzY7XJLAaLINYa7WiB8wRDGwXhLyrwkTLW1R0OL/c+FFOhVZf6ipLPeklMVsZyy532mu9f7x9nzJZG30qqDg6JKPhBjh5KLEbWuCbd6j43i2JK+1cy+sTG+7APkzEyR97v7I4dukEROEyykW9PazNjfR4USjngO+0pvEV8ze5a7R4QUYfNT18VuI1MUoH2O+xBu+fuFjcDRKkBl0rcO8/WohPz4PcrA4P09OUBzZsQz3X0rZ2VgMR96zhvdnXC7DZEEFlFCNNdRvG1jY5GE94m6Iivh4H/5WlEa6ky1uC3eZvCexIITEx4d4n/F3WtChNYizsZ8hynvV+q6YCmsFactBajM44gKeeiRKM2MRR3zvoQCBM0vB5FI/t7dNw4NS8/TiQoQaxSH/0gxxHiAoos190z2NJ8nxbov3QdJrycPIBisu7r7D3XenVAwDmqRh5Lv/jrdcDBJe5/7+/pug3bJUXnc0Ec18ncUi1uPpVsP+rJICFyZz4Sp4t1YQrYUoGIM4TuKwqMGqah7DrL09/7u/lxJ9yyFvse8w1A4G8YbIj6GDEV9z+J+aKDxBq68P0Q9tJSlMf2ur+nNtyrPJVqDouiRAW5WYdm+jkqCuAIGvZZshcoOtDdpXey2NUMBWnzc5wxq3nNhIXDsCtCNzYzk0yiJvB4JclweUH1ks+/vUYDIKYnqT7RmBpa1e0Vx6MWCRp5TXfBsaJYRBkBBVaz4GyIJCxiWr1o4JOIBWucuSeK5WBi77HIblrGhjgTPX7zNVh8kgS3Wy1oe4O5QfA6KpKubGfS2Uc2m6H48jxSGJfyjxjlUgGhEEocYDjNjBG8d1+J1qgsqLqEAfWjxAPHfWt7l7huhMEvP0ykKUMGuzwt0X3cn7AeM9zL3plg6l+6DJCzlUQI+Mf1XqcNVBrxAG/S2h5r7wRqx83cbfUSFdQ+ihTG5Dq3vkLAtaoeR6zlLlvIArR7eQ7oS9Y+8GcJbnxX8GClArYKfrEGEmhOG1RRJKCIYKKKzBAYqoiLw2Iwp2s08p9bNRu5PMH/w7hA+F+XMDI0ZrJxfUO2DrHe8w5IyRDhBzi/exchY+Se82y4FfRvfBx6pdc5Tdc0fuXu3BMYgFlPWxWAMR+cAdb6DRcd98AXzggsegaNWgMqh5v4lubdP6cBF/zXuvhUqI2nW/X0scGZGPC0bTN+hGes9C06TfKC8H2FwJKITyx4dSLuTEOWLw8ODW3HBklD6IDSox3arCrkkkqZ57krY9K7k7sTKz5J9tNnqiCQY9WqiBjZPqlyv83eGXqRghiUd9qSWoEByuPpmd/8HSYzZE6uL+xQg5u8TShx231zGUg8BxTsl3cXM1hb+8qydFaAy7x5T+lO/L+xZeBw2pITBLTJPZyhAfV4gPJ4c1BiTxedzwWq0pXPJPpTkZfICSfavhTWAGir1OPV5gfD6wey4Zsw6xNwP+rjIdxt9qIXOGm87Se+EQY8Vog2odUOO0k6yBwUIAyC5LHx/fWsHxhnqxnGA/svgJTYO5ZLAhzkRhaJt5Ze2QJH0oyWfKrqEsDIO+d19pr6OsDcMVuTwDNIvl28Sbw1KFQaiujxE1A+MheQ8YuDbIMbpyYfbZR70EU7QX/boKK+IfYbQy4i1bZf+YCCC8pu5EZ37tpj+hh52aAVo6XEfer/8/cJH4OgVoDLpbplE9AAACjJJREFUsfRgReJwT+gRCyYWOg4H0L/CqEW8cijFgj3p/iEabEkclll8YeoipAhliD6xoRBa8jJ3jzahVh+J8/5CrFOwzJVkZjY+PDZ4fCA2eIm7s4D1iqSblcUe3LDCETdNfO+aYa6wmWFF7oaQvdjdKcA3S/bRZl9HGt6uydXIyxxDESVUDfzJu4I6lRw06E9RCF7q7us48PKukEeQL7PyUDYVoNV7lLnIc25eLNVsxhziObxQfO4Nqw26JPFyMOvm5CylANFnjAMcFAmZYo6R+xXWPur0f+d5OlUBKuNDrhrJwiSv1+sWhgZqhiw6nzvvPEoBWnr+N8hP+IbxGt+5G/rX/U4KAQyejMi6jKFoo/ZHUW73Pvc7eEZe6lnfbc+aT70wwgb5zlAgyZFhHAk34pDNNweFMh6B17g7YWCLyNIKUAc3wpdgBKPODl4uwmQJ3cKDzXjDCPgvZR6OUYBatOQw9ZGzyvo3KCXHB2bMqHAxeTkoQext7Guss4QzkafD2sp97JWEZ02WUi/tHsUbz36HUseeRvmBFTZ4lqgJRyHTLTkHBSgq/orhDuPXN7XYLSeDE79rizoeQgiiQUbLeShAnW8BD9pO4z76RfPCCxaBSQrQBYtCvFC0SBDe7e4s5CctkuqYeazCuN2jujij3nUfbbYeLAmlIEpQDj0Yo14gLzpZBA4593rm5OLf1MkOSKPj+d3uf0THKkD770k+IRFIBBKB40UgFaD2Rn3BKkCFPpzY7hWrGV6IB7r78+ZO1X202dcXSREtMFZdCByatX/mvl/ed7wIHHruRUgcQx+Od4Q+2LP8bvc/SqkA7R/jfEIikAicPgKpAF2cChBV4MkvQciVeb27t1jBRs3yUll+0TZ7LO2EYf15UADxyWOoR0e9UF50Mggccu71zMnFv6mTGYCRHZWU3+1IrHa5LBWgXdDLexOBROBiQSAVoItQATr1yd2TQ0KCN3H9KYlAInBkCOR3e5gBSQXoMDjnUxKBROC0EUgFKBWgk5rBkkhihgiirtj9S+5+g5N6mexsInCRIJDf7eEGOhWgw2GdT0oEEoHTRSAVoFSATmr2SqJoK4VWa7nfLjlMJwVCdjYRODEE8rs93IClAnQ4rPNJiUAicLoIpAKUCtBJzV5Jbzez61edhtb2Mu4O5WpKIpAIHBkC+d0ebkBSAToc1vmkRCAROF0EUgFKBehkZm+jXgNKDwX0nn8yL5IdTQQuIgTyuz3sYKcCdFi882mJQCJwmgikAnSa45a9TgQSgUQgEUgEEoFEIBFIBBKBGQikAjQDtLwlEUgEEoFEIBFIBBKBRCARSAROE4FUgE5z3LLXiUAikAgkAolAIpAIJAKJQCIwA4FUgGaAlrckAolAIpAIJAKJQCKQCCQCicBpIpAK0GmOW/Y6EUgEEoFEIBFIBBKBRCARSARmIJAK0AzQ8pZEIBFIBBKBRCARSAQSgUQgEThNBFIBOs1xy14nAolAIpAIJAKJQCKQCCQCicAMBFIBmgFa3pIIJAKJQCKQCCQCiUAikAgkAqeJQCpApzlu2etEIBFIBBKBRCARSAQSgUQgEZiBQCpAM0DLWxKBRCARSAQSgUQgEUgEEoFE4DQRSAXoNMcte50IJAKJQCKQCCQCiUAikAgkAjMQSAVoBmh5SyKQCCQCiUAikAgkAolAIpAInCYCqQCd5rhlrxOBRCARSAQSgUQgEUgEEoFEYAYCqQDNAC1vSQQSgUQgEUgEEoFEIBFIBBKB00QgFaDTHLfsdSKQCCQCiUAikAgkAolAIpAIzEAgFaAZoOUtiUAikAgkAolAIpAIJAKJQCJwmgikAnSa45a9TgQSgUQgEUgEEoFEIBFIBBKBGQikAjQDtLwlEUgEEoFEIBFIBBKBRCARSAROE4FUgE5z3LLXiUAikAgkAolAIpAIJAKJQCIwA4FUgGaAlrckAolAIpAIJAKJQCKQCCQCicBpIpAK0GmOW/Y6EUgEEoFEIBFIBBKBRCARSARmIJAK0AzQ8pZEIBFIBBKBRCARSAQSgUQgEThNBFIBOs1xy14nAolAIpAIJAKJQCKQCCQCicAMBFIBmgFa3pIIJAKJQCKQCCQCiUAikAgkAqeJQCpApzlu2etEIBFIBBKBRCARSAQSgUQgEZiBQCpAM0DLWxKBRCARSAQSgUQgEUgEEoFE4DQRSAXoNMcte50IJAKJQCKQCCQCiUAikAgkAjMQSAVoBmh5SyKQCCQCiUAikAgkAolAIpAInCYCqQCd5rhlrxOBRCARSAQSgUQgEUgEEoFEYAYCqQDNAC1vSQQSgUQgEUgEEoFEIBFIBBKB00QgFaDTHLfsdSKQCCQCiUAikAgkAolAIpAIzEAgFaAZoOUtiUAikAgkAolAIpAIJAKJQCJwmgikAnSa45a9TgQSgUQgEUgEEoFEIBFIBBKBGQikAjQDtLwlEUgEEoFEIBFIBBKBRCARSAROE4FUgE5z3LLXiUAikAgkAolAIpAIJAKJQCIwA4FUgGaAlrckAolAIpAIJAKJQCKQCCQCicBpIpAK0GmOW/Y6EUgEEoFEIBFIBBKBRCARSARmIJAK0AzQ8pZEIBFIBBKBRCARSAQSgUQgEThNBFIBOs1xy14nAolAIpAIJAKJQCKQCCQCicAMBFIBmgFa3pIIJAKJQCKQCCQCiUAikAgkAqeJQCpApzlu2etEIBFIBBKBRCARSAQSgUQgEZiBQCpAM0DLWxKBRCARSAQSgUQgEUgEEoFE4DQRSAXoNMcte50IJAKJQCKQCCQCiUAikAgkAjMQSAVoBmh5SyKQCCQCiUAikAgkAolAIpAInCYCqQCd5rhlrxOBRCARSAQSgUQgEUgEEoFEYAYCqQDNAC1vSQQSgUQgEUgEEoFEIBFIBBKB00QgFaDTHLfsdSKQCCQCiUAikAgkAolAIpAIzEAgFaAZoOUtiUAikAgkAolAIpAIJAKJQCJwmgikAnSa45a9TgQSgUQgEUgEEoFEIBFIBBKBGQikAjQDtLwlEUgEEoFEIBFIBBKBRCARSAROE4FUgE5z3LLXiUAikAgkAolAIpAIJAKJQCIwA4FUgGaAlrckAolAIpAIJAKJQCKQCCQCicBpIpAK0GmOW/Y6EUgEEoFEIBFIBBKBRCARSARmIJAK0AzQ8pZEIBFIBBKBRCARSAQSgUQgEThNBFIBOs1xy14nAolAIpAIJAKJQCKQCCQCicAMBFIBmgFa3pIIJAKJQCKQCCQCiUAikAgkAqeJQCpApzlu2etEIBFIBBKBRCARSAQSgUQgEZiBQCpAM0DLWxKBRCARSAQSgUQgEUgEEoFE4DQRSAXoNMcte50IJAKJQCKQCCQCiUAikAgkAjMQSAVoBmh5SyKQCCQCiUAikAgkAolAIpAInCYCqQCd5rhlrxOBRCARSAQSgUQgEUgEEoFEYAYCqQDNAC1vSQQSgUQgEUgEEoFEIBFIBBKB00Tg/wNBqHTNlTPUoAAAAABJRU5ErkJggg=="/>
          <p:cNvSpPr>
            <a:spLocks noChangeAspect="1" noChangeArrowheads="1"/>
          </p:cNvSpPr>
          <p:nvPr/>
        </p:nvSpPr>
        <p:spPr bwMode="auto">
          <a:xfrm>
            <a:off x="155575" y="-808038"/>
            <a:ext cx="7934325" cy="1685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6608" y="3455894"/>
            <a:ext cx="84168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https://disk.yandex.ru/i/xayOYqXJ3Z9Vh3</a:t>
            </a:r>
            <a:endParaRPr lang="ru-RU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https://disk.yandex.ru/i/DmSU6DTapz-ekA</a:t>
            </a:r>
            <a:endParaRPr lang="ru-RU" sz="3200" b="1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4222" y="1178805"/>
            <a:ext cx="1619480" cy="16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5894" y="1172168"/>
            <a:ext cx="1642315" cy="163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729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036" y="370960"/>
            <a:ext cx="1585427" cy="2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084" y="388882"/>
            <a:ext cx="1596407" cy="222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2" y="2739915"/>
            <a:ext cx="4449771" cy="22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Джек Вэнс - Собрание сочинений (1961-2016) FB2, DJVU скачать торрен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56133" y="526856"/>
            <a:ext cx="3143250" cy="4191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9082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FDDB73E-468E-4617-82D1-29E066B00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"/>
            <a:ext cx="9144000" cy="5151120"/>
          </a:xfrm>
          <a:prstGeom prst="rect">
            <a:avLst/>
          </a:prstGeom>
        </p:spPr>
      </p:pic>
      <p:sp>
        <p:nvSpPr>
          <p:cNvPr id="134" name="КОСМИЧЕСКОЕ ПРАВО:…"/>
          <p:cNvSpPr txBox="1"/>
          <p:nvPr/>
        </p:nvSpPr>
        <p:spPr>
          <a:xfrm>
            <a:off x="1609466" y="151897"/>
            <a:ext cx="5762397" cy="1192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90" tIns="26790" rIns="26790" bIns="2679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</a:defRPr>
            </a:pPr>
            <a:r>
              <a:rPr sz="3700" dirty="0"/>
              <a:t>КОСМИЧЕСКОЕ ПРАВО:</a:t>
            </a:r>
          </a:p>
          <a:p>
            <a:pPr>
              <a:defRPr sz="7000" b="1">
                <a:solidFill>
                  <a:srgbClr val="FFFFFF"/>
                </a:solidFill>
              </a:defRPr>
            </a:pPr>
            <a:r>
              <a:rPr sz="3700" dirty="0"/>
              <a:t> ДЛЯ КОГО ЭТО?</a:t>
            </a:r>
          </a:p>
        </p:txBody>
      </p:sp>
      <p:grpSp>
        <p:nvGrpSpPr>
          <p:cNvPr id="3" name="Для частных лиц?"/>
          <p:cNvGrpSpPr/>
          <p:nvPr/>
        </p:nvGrpSpPr>
        <p:grpSpPr>
          <a:xfrm>
            <a:off x="1393820" y="4178179"/>
            <a:ext cx="2867223" cy="682052"/>
            <a:chOff x="0" y="-2"/>
            <a:chExt cx="5437104" cy="1293371"/>
          </a:xfrm>
        </p:grpSpPr>
        <p:sp>
          <p:nvSpPr>
            <p:cNvPr id="135" name="Для частных лиц?"/>
            <p:cNvSpPr txBox="1"/>
            <p:nvPr/>
          </p:nvSpPr>
          <p:spPr>
            <a:xfrm>
              <a:off x="215901" y="132179"/>
              <a:ext cx="5005304" cy="749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4000" b="1">
                  <a:solidFill>
                    <a:srgbClr val="FFFFFF"/>
                  </a:solidFill>
                </a:defRPr>
              </a:lvl1pPr>
            </a:lstStyle>
            <a:p>
              <a:r>
                <a:rPr sz="2100" dirty="0" err="1"/>
                <a:t>Для</a:t>
              </a:r>
              <a:r>
                <a:rPr sz="2100" dirty="0"/>
                <a:t> </a:t>
              </a:r>
              <a:r>
                <a:rPr sz="2100" dirty="0" err="1"/>
                <a:t>частных</a:t>
              </a:r>
              <a:r>
                <a:rPr sz="2100" dirty="0"/>
                <a:t> </a:t>
              </a:r>
              <a:r>
                <a:rPr sz="2100" dirty="0" err="1"/>
                <a:t>лиц</a:t>
              </a:r>
              <a:r>
                <a:rPr sz="2100" dirty="0"/>
                <a:t>?</a:t>
              </a:r>
            </a:p>
          </p:txBody>
        </p:sp>
        <p:pic>
          <p:nvPicPr>
            <p:cNvPr id="136" name="Для частных лиц? Для частных лиц?" descr="Для частных лиц? Для частных лиц?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"/>
              <a:ext cx="5437104" cy="12933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" name="Для государств!"/>
          <p:cNvGrpSpPr/>
          <p:nvPr/>
        </p:nvGrpSpPr>
        <p:grpSpPr>
          <a:xfrm>
            <a:off x="4817531" y="4178179"/>
            <a:ext cx="2867223" cy="682052"/>
            <a:chOff x="-2" y="-2"/>
            <a:chExt cx="5437104" cy="1293371"/>
          </a:xfrm>
        </p:grpSpPr>
        <p:sp>
          <p:nvSpPr>
            <p:cNvPr id="138" name="Для государств!"/>
            <p:cNvSpPr txBox="1"/>
            <p:nvPr/>
          </p:nvSpPr>
          <p:spPr>
            <a:xfrm>
              <a:off x="215899" y="132179"/>
              <a:ext cx="5005304" cy="749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4000" b="1">
                  <a:solidFill>
                    <a:srgbClr val="FFFFFF"/>
                  </a:solidFill>
                </a:defRPr>
              </a:lvl1pPr>
            </a:lstStyle>
            <a:p>
              <a:r>
                <a:rPr sz="2100" dirty="0" err="1"/>
                <a:t>Для</a:t>
              </a:r>
              <a:r>
                <a:rPr sz="2100" dirty="0"/>
                <a:t> </a:t>
              </a:r>
              <a:r>
                <a:rPr sz="2100" dirty="0" err="1"/>
                <a:t>государств</a:t>
              </a:r>
              <a:r>
                <a:rPr sz="2100" dirty="0"/>
                <a:t>!</a:t>
              </a:r>
            </a:p>
          </p:txBody>
        </p:sp>
        <p:pic>
          <p:nvPicPr>
            <p:cNvPr id="139" name="Для государств! Для государств!" descr="Для государств! Для государств!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" y="-2"/>
              <a:ext cx="5437104" cy="12933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1" name="Женщина"/>
          <p:cNvSpPr/>
          <p:nvPr/>
        </p:nvSpPr>
        <p:spPr>
          <a:xfrm>
            <a:off x="2804790" y="2048806"/>
            <a:ext cx="735906" cy="18423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26790" tIns="26790" rIns="26790" bIns="2679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42" name="Мужчина"/>
          <p:cNvSpPr/>
          <p:nvPr/>
        </p:nvSpPr>
        <p:spPr>
          <a:xfrm>
            <a:off x="2130759" y="2006099"/>
            <a:ext cx="713632" cy="1842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502" extrusionOk="0">
                <a:moveTo>
                  <a:pt x="10246" y="9"/>
                </a:moveTo>
                <a:cubicBezTo>
                  <a:pt x="9651" y="38"/>
                  <a:pt x="9052" y="141"/>
                  <a:pt x="8490" y="330"/>
                </a:cubicBezTo>
                <a:cubicBezTo>
                  <a:pt x="7409" y="696"/>
                  <a:pt x="7827" y="1470"/>
                  <a:pt x="7827" y="1470"/>
                </a:cubicBezTo>
                <a:cubicBezTo>
                  <a:pt x="7827" y="1470"/>
                  <a:pt x="7467" y="1471"/>
                  <a:pt x="7689" y="1836"/>
                </a:cubicBezTo>
                <a:cubicBezTo>
                  <a:pt x="7827" y="2068"/>
                  <a:pt x="7730" y="2121"/>
                  <a:pt x="8174" y="2196"/>
                </a:cubicBezTo>
                <a:cubicBezTo>
                  <a:pt x="8285" y="2476"/>
                  <a:pt x="8629" y="2492"/>
                  <a:pt x="8629" y="2982"/>
                </a:cubicBezTo>
                <a:cubicBezTo>
                  <a:pt x="8629" y="2987"/>
                  <a:pt x="8355" y="2977"/>
                  <a:pt x="8161" y="3133"/>
                </a:cubicBezTo>
                <a:cubicBezTo>
                  <a:pt x="8106" y="3176"/>
                  <a:pt x="8049" y="3321"/>
                  <a:pt x="7827" y="3358"/>
                </a:cubicBezTo>
                <a:cubicBezTo>
                  <a:pt x="6842" y="3541"/>
                  <a:pt x="4636" y="3730"/>
                  <a:pt x="4095" y="3940"/>
                </a:cubicBezTo>
                <a:cubicBezTo>
                  <a:pt x="3332" y="4236"/>
                  <a:pt x="185" y="6556"/>
                  <a:pt x="185" y="6782"/>
                </a:cubicBezTo>
                <a:cubicBezTo>
                  <a:pt x="185" y="7132"/>
                  <a:pt x="112" y="7368"/>
                  <a:pt x="306" y="7545"/>
                </a:cubicBezTo>
                <a:cubicBezTo>
                  <a:pt x="1138" y="8299"/>
                  <a:pt x="2140" y="9547"/>
                  <a:pt x="3388" y="10138"/>
                </a:cubicBezTo>
                <a:cubicBezTo>
                  <a:pt x="3555" y="10219"/>
                  <a:pt x="3874" y="10312"/>
                  <a:pt x="4290" y="10365"/>
                </a:cubicBezTo>
                <a:cubicBezTo>
                  <a:pt x="4706" y="10419"/>
                  <a:pt x="5414" y="10538"/>
                  <a:pt x="5400" y="10635"/>
                </a:cubicBezTo>
                <a:cubicBezTo>
                  <a:pt x="5261" y="11506"/>
                  <a:pt x="4984" y="13594"/>
                  <a:pt x="4775" y="14590"/>
                </a:cubicBezTo>
                <a:cubicBezTo>
                  <a:pt x="4637" y="15241"/>
                  <a:pt x="4526" y="15983"/>
                  <a:pt x="4429" y="16446"/>
                </a:cubicBezTo>
                <a:cubicBezTo>
                  <a:pt x="4262" y="17243"/>
                  <a:pt x="4221" y="18179"/>
                  <a:pt x="3666" y="19164"/>
                </a:cubicBezTo>
                <a:cubicBezTo>
                  <a:pt x="3416" y="19616"/>
                  <a:pt x="2972" y="20213"/>
                  <a:pt x="3250" y="20213"/>
                </a:cubicBezTo>
                <a:cubicBezTo>
                  <a:pt x="2833" y="20611"/>
                  <a:pt x="1236" y="20826"/>
                  <a:pt x="432" y="20912"/>
                </a:cubicBezTo>
                <a:cubicBezTo>
                  <a:pt x="154" y="20939"/>
                  <a:pt x="-25" y="21042"/>
                  <a:pt x="3" y="21155"/>
                </a:cubicBezTo>
                <a:lnTo>
                  <a:pt x="29" y="21224"/>
                </a:lnTo>
                <a:cubicBezTo>
                  <a:pt x="43" y="21310"/>
                  <a:pt x="324" y="21343"/>
                  <a:pt x="393" y="21343"/>
                </a:cubicBezTo>
                <a:cubicBezTo>
                  <a:pt x="837" y="21375"/>
                  <a:pt x="2207" y="21460"/>
                  <a:pt x="3206" y="21304"/>
                </a:cubicBezTo>
                <a:cubicBezTo>
                  <a:pt x="4371" y="21127"/>
                  <a:pt x="5857" y="21246"/>
                  <a:pt x="7008" y="21187"/>
                </a:cubicBezTo>
                <a:cubicBezTo>
                  <a:pt x="7355" y="21170"/>
                  <a:pt x="7398" y="20691"/>
                  <a:pt x="7259" y="20470"/>
                </a:cubicBezTo>
                <a:cubicBezTo>
                  <a:pt x="7218" y="20406"/>
                  <a:pt x="7134" y="20374"/>
                  <a:pt x="7134" y="20374"/>
                </a:cubicBezTo>
                <a:lnTo>
                  <a:pt x="7190" y="20411"/>
                </a:lnTo>
                <a:cubicBezTo>
                  <a:pt x="7773" y="20433"/>
                  <a:pt x="8367" y="17904"/>
                  <a:pt x="8742" y="15859"/>
                </a:cubicBezTo>
                <a:cubicBezTo>
                  <a:pt x="8908" y="14998"/>
                  <a:pt x="10033" y="13115"/>
                  <a:pt x="10394" y="12496"/>
                </a:cubicBezTo>
                <a:cubicBezTo>
                  <a:pt x="10421" y="12442"/>
                  <a:pt x="10630" y="12442"/>
                  <a:pt x="10658" y="12496"/>
                </a:cubicBezTo>
                <a:cubicBezTo>
                  <a:pt x="10880" y="12986"/>
                  <a:pt x="11168" y="14030"/>
                  <a:pt x="11473" y="14756"/>
                </a:cubicBezTo>
                <a:cubicBezTo>
                  <a:pt x="11542" y="14923"/>
                  <a:pt x="11753" y="15563"/>
                  <a:pt x="11781" y="15967"/>
                </a:cubicBezTo>
                <a:cubicBezTo>
                  <a:pt x="11892" y="17205"/>
                  <a:pt x="11572" y="19841"/>
                  <a:pt x="12002" y="20174"/>
                </a:cubicBezTo>
                <a:cubicBezTo>
                  <a:pt x="12002" y="20174"/>
                  <a:pt x="11906" y="20681"/>
                  <a:pt x="11490" y="21052"/>
                </a:cubicBezTo>
                <a:cubicBezTo>
                  <a:pt x="10908" y="21574"/>
                  <a:pt x="13763" y="21579"/>
                  <a:pt x="14568" y="21380"/>
                </a:cubicBezTo>
                <a:cubicBezTo>
                  <a:pt x="15608" y="21127"/>
                  <a:pt x="14986" y="20681"/>
                  <a:pt x="15028" y="20487"/>
                </a:cubicBezTo>
                <a:cubicBezTo>
                  <a:pt x="15125" y="20315"/>
                  <a:pt x="15333" y="20315"/>
                  <a:pt x="15444" y="19949"/>
                </a:cubicBezTo>
                <a:cubicBezTo>
                  <a:pt x="15763" y="18840"/>
                  <a:pt x="15485" y="17441"/>
                  <a:pt x="15513" y="16317"/>
                </a:cubicBezTo>
                <a:cubicBezTo>
                  <a:pt x="15527" y="15945"/>
                  <a:pt x="15886" y="15229"/>
                  <a:pt x="15886" y="14228"/>
                </a:cubicBezTo>
                <a:cubicBezTo>
                  <a:pt x="15886" y="13222"/>
                  <a:pt x="15888" y="12329"/>
                  <a:pt x="15721" y="11430"/>
                </a:cubicBezTo>
                <a:cubicBezTo>
                  <a:pt x="15610" y="10838"/>
                  <a:pt x="16110" y="10801"/>
                  <a:pt x="15652" y="10043"/>
                </a:cubicBezTo>
                <a:cubicBezTo>
                  <a:pt x="17247" y="10107"/>
                  <a:pt x="17453" y="10053"/>
                  <a:pt x="17967" y="9800"/>
                </a:cubicBezTo>
                <a:cubicBezTo>
                  <a:pt x="19312" y="9122"/>
                  <a:pt x="20798" y="7584"/>
                  <a:pt x="21062" y="7320"/>
                </a:cubicBezTo>
                <a:cubicBezTo>
                  <a:pt x="21575" y="7277"/>
                  <a:pt x="21546" y="6845"/>
                  <a:pt x="21296" y="6533"/>
                </a:cubicBezTo>
                <a:cubicBezTo>
                  <a:pt x="21226" y="6452"/>
                  <a:pt x="20909" y="6464"/>
                  <a:pt x="20854" y="6383"/>
                </a:cubicBezTo>
                <a:cubicBezTo>
                  <a:pt x="20424" y="5754"/>
                  <a:pt x="17691" y="4301"/>
                  <a:pt x="17247" y="3989"/>
                </a:cubicBezTo>
                <a:cubicBezTo>
                  <a:pt x="16859" y="3714"/>
                  <a:pt x="14264" y="3515"/>
                  <a:pt x="13376" y="3380"/>
                </a:cubicBezTo>
                <a:cubicBezTo>
                  <a:pt x="13237" y="3359"/>
                  <a:pt x="13085" y="3299"/>
                  <a:pt x="13029" y="3246"/>
                </a:cubicBezTo>
                <a:cubicBezTo>
                  <a:pt x="13001" y="3224"/>
                  <a:pt x="12988" y="3203"/>
                  <a:pt x="12960" y="3182"/>
                </a:cubicBezTo>
                <a:cubicBezTo>
                  <a:pt x="12724" y="2983"/>
                  <a:pt x="12392" y="2988"/>
                  <a:pt x="12392" y="2988"/>
                </a:cubicBezTo>
                <a:cubicBezTo>
                  <a:pt x="12350" y="2838"/>
                  <a:pt x="12319" y="2713"/>
                  <a:pt x="12444" y="2627"/>
                </a:cubicBezTo>
                <a:cubicBezTo>
                  <a:pt x="12610" y="2503"/>
                  <a:pt x="12750" y="2363"/>
                  <a:pt x="12847" y="2218"/>
                </a:cubicBezTo>
                <a:cubicBezTo>
                  <a:pt x="13041" y="2202"/>
                  <a:pt x="13196" y="2212"/>
                  <a:pt x="13376" y="1932"/>
                </a:cubicBezTo>
                <a:cubicBezTo>
                  <a:pt x="13445" y="1809"/>
                  <a:pt x="13748" y="1481"/>
                  <a:pt x="13276" y="1470"/>
                </a:cubicBezTo>
                <a:cubicBezTo>
                  <a:pt x="13373" y="1244"/>
                  <a:pt x="13679" y="443"/>
                  <a:pt x="12500" y="271"/>
                </a:cubicBezTo>
                <a:cubicBezTo>
                  <a:pt x="12154" y="222"/>
                  <a:pt x="12141" y="152"/>
                  <a:pt x="11989" y="125"/>
                </a:cubicBezTo>
                <a:cubicBezTo>
                  <a:pt x="11434" y="22"/>
                  <a:pt x="10841" y="-21"/>
                  <a:pt x="10246" y="9"/>
                </a:cubicBezTo>
                <a:close/>
                <a:moveTo>
                  <a:pt x="16042" y="6037"/>
                </a:moveTo>
                <a:cubicBezTo>
                  <a:pt x="16175" y="6059"/>
                  <a:pt x="16316" y="6122"/>
                  <a:pt x="16371" y="6146"/>
                </a:cubicBezTo>
                <a:cubicBezTo>
                  <a:pt x="17342" y="6566"/>
                  <a:pt x="18104" y="6824"/>
                  <a:pt x="18201" y="6954"/>
                </a:cubicBezTo>
                <a:cubicBezTo>
                  <a:pt x="18270" y="7185"/>
                  <a:pt x="18326" y="7448"/>
                  <a:pt x="18326" y="7448"/>
                </a:cubicBezTo>
                <a:cubicBezTo>
                  <a:pt x="18326" y="7448"/>
                  <a:pt x="17454" y="9004"/>
                  <a:pt x="17052" y="9123"/>
                </a:cubicBezTo>
                <a:cubicBezTo>
                  <a:pt x="16802" y="9204"/>
                  <a:pt x="15790" y="8945"/>
                  <a:pt x="15236" y="8971"/>
                </a:cubicBezTo>
                <a:cubicBezTo>
                  <a:pt x="15236" y="8702"/>
                  <a:pt x="15249" y="8449"/>
                  <a:pt x="15305" y="7949"/>
                </a:cubicBezTo>
                <a:cubicBezTo>
                  <a:pt x="15374" y="7346"/>
                  <a:pt x="15692" y="6442"/>
                  <a:pt x="15747" y="6173"/>
                </a:cubicBezTo>
                <a:cubicBezTo>
                  <a:pt x="15782" y="6033"/>
                  <a:pt x="15908" y="6015"/>
                  <a:pt x="16042" y="6037"/>
                </a:cubicBezTo>
                <a:close/>
                <a:moveTo>
                  <a:pt x="5001" y="6052"/>
                </a:moveTo>
                <a:cubicBezTo>
                  <a:pt x="5137" y="6042"/>
                  <a:pt x="5286" y="6073"/>
                  <a:pt x="5317" y="6130"/>
                </a:cubicBezTo>
                <a:cubicBezTo>
                  <a:pt x="5456" y="6388"/>
                  <a:pt x="5454" y="6739"/>
                  <a:pt x="5551" y="7132"/>
                </a:cubicBezTo>
                <a:cubicBezTo>
                  <a:pt x="5704" y="7751"/>
                  <a:pt x="5968" y="8368"/>
                  <a:pt x="5898" y="8734"/>
                </a:cubicBezTo>
                <a:cubicBezTo>
                  <a:pt x="5870" y="8917"/>
                  <a:pt x="5912" y="9090"/>
                  <a:pt x="5898" y="9106"/>
                </a:cubicBezTo>
                <a:cubicBezTo>
                  <a:pt x="5898" y="9106"/>
                  <a:pt x="5413" y="9294"/>
                  <a:pt x="5205" y="9321"/>
                </a:cubicBezTo>
                <a:cubicBezTo>
                  <a:pt x="4899" y="9354"/>
                  <a:pt x="4593" y="9461"/>
                  <a:pt x="4537" y="9429"/>
                </a:cubicBezTo>
                <a:cubicBezTo>
                  <a:pt x="4149" y="9149"/>
                  <a:pt x="3152" y="7621"/>
                  <a:pt x="3042" y="7384"/>
                </a:cubicBezTo>
                <a:cubicBezTo>
                  <a:pt x="3097" y="7250"/>
                  <a:pt x="3139" y="7061"/>
                  <a:pt x="3167" y="6964"/>
                </a:cubicBezTo>
                <a:cubicBezTo>
                  <a:pt x="3181" y="6921"/>
                  <a:pt x="3206" y="6883"/>
                  <a:pt x="3276" y="6851"/>
                </a:cubicBezTo>
                <a:cubicBezTo>
                  <a:pt x="3539" y="6700"/>
                  <a:pt x="4330" y="6259"/>
                  <a:pt x="4871" y="6076"/>
                </a:cubicBezTo>
                <a:cubicBezTo>
                  <a:pt x="4909" y="6062"/>
                  <a:pt x="4955" y="6056"/>
                  <a:pt x="5001" y="6052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26790" tIns="26790" rIns="26790" bIns="2679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43" name="Флажок"/>
          <p:cNvSpPr/>
          <p:nvPr/>
        </p:nvSpPr>
        <p:spPr>
          <a:xfrm>
            <a:off x="6365458" y="1913259"/>
            <a:ext cx="1180780" cy="1530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5" y="0"/>
                </a:moveTo>
                <a:cubicBezTo>
                  <a:pt x="616" y="0"/>
                  <a:pt x="0" y="475"/>
                  <a:pt x="0" y="1069"/>
                </a:cubicBezTo>
                <a:cubicBezTo>
                  <a:pt x="0" y="1490"/>
                  <a:pt x="321" y="1855"/>
                  <a:pt x="782" y="2028"/>
                </a:cubicBezTo>
                <a:lnTo>
                  <a:pt x="782" y="21600"/>
                </a:lnTo>
                <a:lnTo>
                  <a:pt x="1993" y="21600"/>
                </a:lnTo>
                <a:lnTo>
                  <a:pt x="1993" y="2023"/>
                </a:lnTo>
                <a:cubicBezTo>
                  <a:pt x="2454" y="1850"/>
                  <a:pt x="2769" y="1490"/>
                  <a:pt x="2769" y="1069"/>
                </a:cubicBezTo>
                <a:cubicBezTo>
                  <a:pt x="2769" y="481"/>
                  <a:pt x="2155" y="0"/>
                  <a:pt x="1385" y="0"/>
                </a:cubicBezTo>
                <a:close/>
                <a:moveTo>
                  <a:pt x="6999" y="2126"/>
                </a:moveTo>
                <a:cubicBezTo>
                  <a:pt x="4468" y="2126"/>
                  <a:pt x="2565" y="2616"/>
                  <a:pt x="2565" y="2616"/>
                </a:cubicBezTo>
                <a:lnTo>
                  <a:pt x="2565" y="13368"/>
                </a:lnTo>
                <a:cubicBezTo>
                  <a:pt x="2565" y="13368"/>
                  <a:pt x="4468" y="12878"/>
                  <a:pt x="6999" y="12878"/>
                </a:cubicBezTo>
                <a:cubicBezTo>
                  <a:pt x="9530" y="12878"/>
                  <a:pt x="12210" y="14253"/>
                  <a:pt x="14916" y="14253"/>
                </a:cubicBezTo>
                <a:cubicBezTo>
                  <a:pt x="17622" y="14253"/>
                  <a:pt x="21600" y="13368"/>
                  <a:pt x="21600" y="13368"/>
                </a:cubicBezTo>
                <a:lnTo>
                  <a:pt x="21600" y="2616"/>
                </a:lnTo>
                <a:cubicBezTo>
                  <a:pt x="21600" y="2616"/>
                  <a:pt x="17615" y="3501"/>
                  <a:pt x="14916" y="3501"/>
                </a:cubicBezTo>
                <a:cubicBezTo>
                  <a:pt x="12217" y="3501"/>
                  <a:pt x="9530" y="2126"/>
                  <a:pt x="6999" y="2126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26790" tIns="26790" rIns="26790" bIns="2679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44" name="Флажок"/>
          <p:cNvSpPr/>
          <p:nvPr/>
        </p:nvSpPr>
        <p:spPr>
          <a:xfrm flipH="1">
            <a:off x="4816223" y="2083466"/>
            <a:ext cx="1180781" cy="1530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5" y="0"/>
                </a:moveTo>
                <a:cubicBezTo>
                  <a:pt x="616" y="0"/>
                  <a:pt x="0" y="475"/>
                  <a:pt x="0" y="1069"/>
                </a:cubicBezTo>
                <a:cubicBezTo>
                  <a:pt x="0" y="1490"/>
                  <a:pt x="321" y="1855"/>
                  <a:pt x="782" y="2028"/>
                </a:cubicBezTo>
                <a:lnTo>
                  <a:pt x="782" y="21600"/>
                </a:lnTo>
                <a:lnTo>
                  <a:pt x="1993" y="21600"/>
                </a:lnTo>
                <a:lnTo>
                  <a:pt x="1993" y="2023"/>
                </a:lnTo>
                <a:cubicBezTo>
                  <a:pt x="2454" y="1850"/>
                  <a:pt x="2769" y="1490"/>
                  <a:pt x="2769" y="1069"/>
                </a:cubicBezTo>
                <a:cubicBezTo>
                  <a:pt x="2769" y="481"/>
                  <a:pt x="2155" y="0"/>
                  <a:pt x="1385" y="0"/>
                </a:cubicBezTo>
                <a:close/>
                <a:moveTo>
                  <a:pt x="6999" y="2126"/>
                </a:moveTo>
                <a:cubicBezTo>
                  <a:pt x="4468" y="2126"/>
                  <a:pt x="2565" y="2616"/>
                  <a:pt x="2565" y="2616"/>
                </a:cubicBezTo>
                <a:lnTo>
                  <a:pt x="2565" y="13368"/>
                </a:lnTo>
                <a:cubicBezTo>
                  <a:pt x="2565" y="13368"/>
                  <a:pt x="4468" y="12878"/>
                  <a:pt x="6999" y="12878"/>
                </a:cubicBezTo>
                <a:cubicBezTo>
                  <a:pt x="9530" y="12878"/>
                  <a:pt x="12210" y="14253"/>
                  <a:pt x="14916" y="14253"/>
                </a:cubicBezTo>
                <a:cubicBezTo>
                  <a:pt x="17622" y="14253"/>
                  <a:pt x="21600" y="13368"/>
                  <a:pt x="21600" y="13368"/>
                </a:cubicBezTo>
                <a:lnTo>
                  <a:pt x="21600" y="2616"/>
                </a:lnTo>
                <a:cubicBezTo>
                  <a:pt x="21600" y="2616"/>
                  <a:pt x="17615" y="3501"/>
                  <a:pt x="14916" y="3501"/>
                </a:cubicBezTo>
                <a:cubicBezTo>
                  <a:pt x="12217" y="3501"/>
                  <a:pt x="9530" y="2126"/>
                  <a:pt x="6999" y="212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26790" tIns="26790" rIns="26790" bIns="2679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45" name="Флажок"/>
          <p:cNvSpPr/>
          <p:nvPr/>
        </p:nvSpPr>
        <p:spPr>
          <a:xfrm>
            <a:off x="6051840" y="2453329"/>
            <a:ext cx="1180781" cy="1530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5" y="0"/>
                </a:moveTo>
                <a:cubicBezTo>
                  <a:pt x="616" y="0"/>
                  <a:pt x="0" y="475"/>
                  <a:pt x="0" y="1069"/>
                </a:cubicBezTo>
                <a:cubicBezTo>
                  <a:pt x="0" y="1490"/>
                  <a:pt x="321" y="1855"/>
                  <a:pt x="782" y="2028"/>
                </a:cubicBezTo>
                <a:lnTo>
                  <a:pt x="782" y="21600"/>
                </a:lnTo>
                <a:lnTo>
                  <a:pt x="1993" y="21600"/>
                </a:lnTo>
                <a:lnTo>
                  <a:pt x="1993" y="2023"/>
                </a:lnTo>
                <a:cubicBezTo>
                  <a:pt x="2454" y="1850"/>
                  <a:pt x="2769" y="1490"/>
                  <a:pt x="2769" y="1069"/>
                </a:cubicBezTo>
                <a:cubicBezTo>
                  <a:pt x="2769" y="481"/>
                  <a:pt x="2155" y="0"/>
                  <a:pt x="1385" y="0"/>
                </a:cubicBezTo>
                <a:close/>
                <a:moveTo>
                  <a:pt x="6999" y="2126"/>
                </a:moveTo>
                <a:cubicBezTo>
                  <a:pt x="4468" y="2126"/>
                  <a:pt x="2565" y="2616"/>
                  <a:pt x="2565" y="2616"/>
                </a:cubicBezTo>
                <a:lnTo>
                  <a:pt x="2565" y="13368"/>
                </a:lnTo>
                <a:cubicBezTo>
                  <a:pt x="2565" y="13368"/>
                  <a:pt x="4468" y="12878"/>
                  <a:pt x="6999" y="12878"/>
                </a:cubicBezTo>
                <a:cubicBezTo>
                  <a:pt x="9530" y="12878"/>
                  <a:pt x="12210" y="14253"/>
                  <a:pt x="14916" y="14253"/>
                </a:cubicBezTo>
                <a:cubicBezTo>
                  <a:pt x="17622" y="14253"/>
                  <a:pt x="21600" y="13368"/>
                  <a:pt x="21600" y="13368"/>
                </a:cubicBezTo>
                <a:lnTo>
                  <a:pt x="21600" y="2616"/>
                </a:lnTo>
                <a:cubicBezTo>
                  <a:pt x="21600" y="2616"/>
                  <a:pt x="17615" y="3501"/>
                  <a:pt x="14916" y="3501"/>
                </a:cubicBezTo>
                <a:cubicBezTo>
                  <a:pt x="12217" y="3501"/>
                  <a:pt x="9530" y="2126"/>
                  <a:pt x="6999" y="2126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26790" tIns="26790" rIns="26790" bIns="2679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46" name="Декоративный крестик"/>
          <p:cNvSpPr/>
          <p:nvPr/>
        </p:nvSpPr>
        <p:spPr>
          <a:xfrm>
            <a:off x="1846968" y="1531902"/>
            <a:ext cx="609759" cy="720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26790" tIns="26790" rIns="26790" bIns="2679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47" name="Декоративная галочка"/>
          <p:cNvSpPr/>
          <p:nvPr/>
        </p:nvSpPr>
        <p:spPr>
          <a:xfrm>
            <a:off x="4609901" y="1566043"/>
            <a:ext cx="686331" cy="652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5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26790" tIns="26790" rIns="26790" bIns="2679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2869" y="1093076"/>
            <a:ext cx="72626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Международное космическое право</a:t>
            </a:r>
            <a:r>
              <a:rPr lang="ru-RU" sz="2000" b="1" dirty="0" smtClean="0"/>
              <a:t> — отрасль международного права, совокупность международно-правовых норм и принципов, которые регулируют отношения между государствами и международными организациями по исследованию и использованию космического пространства, Луны и других небесных тел, а также устанавливают международно-правовой режим космического пространства</a:t>
            </a:r>
            <a:endParaRPr lang="ru-RU" sz="2000" b="1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654" y="628725"/>
            <a:ext cx="7620000" cy="3280172"/>
          </a:xfrm>
        </p:spPr>
        <p:txBody>
          <a:bodyPr/>
          <a:lstStyle/>
          <a:p>
            <a:r>
              <a:rPr lang="ru-RU" dirty="0" smtClean="0"/>
              <a:t>	Наша точка отправления ЗЕМЛЯ…</a:t>
            </a:r>
          </a:p>
          <a:p>
            <a:r>
              <a:rPr lang="ru-RU" dirty="0" smtClean="0"/>
              <a:t>	</a:t>
            </a:r>
          </a:p>
          <a:p>
            <a:r>
              <a:rPr lang="ru-RU" dirty="0" smtClean="0"/>
              <a:t>	</a:t>
            </a:r>
          </a:p>
          <a:p>
            <a:r>
              <a:rPr lang="ru-RU" dirty="0" smtClean="0"/>
              <a:t>	Мы </a:t>
            </a:r>
            <a:r>
              <a:rPr lang="ru-RU" dirty="0"/>
              <a:t>находимся на планете Земля. 3-й планете Солнечной системы, находящемся в облаке </a:t>
            </a:r>
            <a:r>
              <a:rPr lang="ru-RU" dirty="0" err="1"/>
              <a:t>Оорта</a:t>
            </a:r>
            <a:r>
              <a:rPr lang="ru-RU" dirty="0"/>
              <a:t>, рукаве Ориона спиральной галактики Млечный путь в Сверхскоплении Девы. </a:t>
            </a:r>
            <a:endParaRPr lang="ru-RU" dirty="0" smtClean="0"/>
          </a:p>
          <a:p>
            <a:r>
              <a:rPr lang="ru-RU" dirty="0" smtClean="0"/>
              <a:t>	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9174" y="3103948"/>
            <a:ext cx="1646981" cy="164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 rot="719192">
            <a:off x="4183118" y="3405352"/>
            <a:ext cx="2711669" cy="620111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 descr="Земля | Memory Alpha | Fand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8153" y="157655"/>
            <a:ext cx="2039555" cy="2039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6720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0. Тех. карты 2023 новые\qrcode_on-space.r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1" y="2394060"/>
            <a:ext cx="1555531" cy="1555531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659" y="391505"/>
            <a:ext cx="8071503" cy="4445415"/>
          </a:xfrm>
        </p:spPr>
        <p:txBody>
          <a:bodyPr>
            <a:normAutofit/>
          </a:bodyPr>
          <a:lstStyle/>
          <a:p>
            <a:pPr algn="just" fontAlgn="base"/>
            <a:r>
              <a:rPr lang="ru-RU" dirty="0" smtClean="0"/>
              <a:t>	Ближайшей </a:t>
            </a:r>
            <a:r>
              <a:rPr lang="ru-RU" dirty="0"/>
              <a:t>соседней к Млечному Пути галактикой является туманность Андромеды. Она существенно больше в размерах нашей галактики и по разным оценкам может иметь в 2,5-5 раз больше звезд, чем наш Млечный Путь. </a:t>
            </a:r>
          </a:p>
          <a:p>
            <a:pPr algn="just" fontAlgn="base"/>
            <a:r>
              <a:rPr lang="ru-RU" dirty="0" smtClean="0"/>
              <a:t>	Рассмотреть </a:t>
            </a:r>
            <a:r>
              <a:rPr lang="ru-RU" dirty="0"/>
              <a:t>информацию: ЭФУ Астрономия 11, Воронцов-Вельяминов Б.А., </a:t>
            </a:r>
            <a:r>
              <a:rPr lang="ru-RU" dirty="0" err="1"/>
              <a:t>Страут</a:t>
            </a:r>
            <a:r>
              <a:rPr lang="ru-RU" dirty="0"/>
              <a:t> Е.К. §26 стр. 187; и историю наблюдения туманности </a:t>
            </a:r>
            <a:r>
              <a:rPr lang="ru-RU" dirty="0" smtClean="0"/>
              <a:t>Андромеды:</a:t>
            </a:r>
            <a:endParaRPr lang="ru-RU" dirty="0"/>
          </a:p>
          <a:p>
            <a:pPr algn="just"/>
            <a:r>
              <a:rPr lang="ru-RU" dirty="0" smtClean="0"/>
              <a:t>	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2906" y="3981942"/>
            <a:ext cx="8075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Используя изученные материалы запишите </a:t>
            </a:r>
            <a:r>
              <a:rPr lang="ru-RU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характеристики туманности Андромеды в таблицу </a:t>
            </a:r>
            <a:r>
              <a:rPr lang="ru-RU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endParaRPr lang="ru-RU" sz="2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Google Shape;117;p18"/>
          <p:cNvSpPr txBox="1">
            <a:spLocks noGrp="1"/>
          </p:cNvSpPr>
          <p:nvPr>
            <p:ph type="title"/>
          </p:nvPr>
        </p:nvSpPr>
        <p:spPr>
          <a:xfrm>
            <a:off x="1455300" y="3321270"/>
            <a:ext cx="310619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 smtClean="0"/>
              <a:t>З</a:t>
            </a:r>
            <a:r>
              <a:rPr lang="ru" dirty="0" smtClean="0"/>
              <a:t>адание 1</a:t>
            </a:r>
            <a:br>
              <a:rPr lang="ru" dirty="0" smtClean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289182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27"/>
          <a:stretch/>
        </p:blipFill>
        <p:spPr bwMode="auto">
          <a:xfrm>
            <a:off x="-35471" y="0"/>
            <a:ext cx="917947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5716273"/>
              </p:ext>
            </p:extLst>
          </p:nvPr>
        </p:nvGraphicFramePr>
        <p:xfrm>
          <a:off x="563684" y="935425"/>
          <a:ext cx="7781531" cy="383616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79698"/>
                <a:gridCol w="3457013"/>
                <a:gridCol w="3544820"/>
              </a:tblGrid>
              <a:tr h="6112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Характеристика</a:t>
                      </a:r>
                      <a:endParaRPr lang="ru-RU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Значение</a:t>
                      </a:r>
                      <a:endParaRPr lang="ru-RU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по каталогу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Расстояние до Земли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Наклон плоскости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Видимый размер 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Видимая звездная величина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Скорость движения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Радиус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31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Абсолютная звездная величина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2" descr="H:\11. К лекциям ЗНАНИЕ\qrcode_www.galactic.nam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8057" y="3251597"/>
            <a:ext cx="1629103" cy="1629103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30BE114-4737-4C03-B9B4-7C7F8B111634}"/>
              </a:ext>
            </a:extLst>
          </p:cNvPr>
          <p:cNvSpPr/>
          <p:nvPr/>
        </p:nvSpPr>
        <p:spPr>
          <a:xfrm rot="1653942">
            <a:off x="7037760" y="295471"/>
            <a:ext cx="22365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????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73369" y="136634"/>
            <a:ext cx="26693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Таблица 1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Google Shape;117;p18"/>
          <p:cNvSpPr txBox="1">
            <a:spLocks noGrp="1"/>
          </p:cNvSpPr>
          <p:nvPr>
            <p:ph type="title"/>
          </p:nvPr>
        </p:nvSpPr>
        <p:spPr>
          <a:xfrm>
            <a:off x="346841" y="178676"/>
            <a:ext cx="310619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 smtClean="0"/>
              <a:t>З</a:t>
            </a:r>
            <a:r>
              <a:rPr lang="ru" dirty="0" smtClean="0"/>
              <a:t>адание 1</a:t>
            </a:r>
            <a:br>
              <a:rPr lang="ru" dirty="0" smtClean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5076788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971</TotalTime>
  <Words>310</Words>
  <Application>Microsoft Office PowerPoint</Application>
  <PresentationFormat>Экран (16:9)</PresentationFormat>
  <Paragraphs>116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Times New Roman</vt:lpstr>
      <vt:lpstr>Helvetica Neue Medium</vt:lpstr>
      <vt:lpstr>Главная</vt:lpstr>
      <vt:lpstr>МЕЖДУНАРОДНО-ПРАВОВОЕ РЕГУЛИРОВАНИЕ ИССЛЕДОВАНИЯ И ИСПОЛЬЗОВАНИЯ НЕБЕСНЫХ ТЕЛ</vt:lpstr>
      <vt:lpstr>Слайд 2</vt:lpstr>
      <vt:lpstr>Буктрейлеры</vt:lpstr>
      <vt:lpstr>Слайд 4</vt:lpstr>
      <vt:lpstr>Слайд 5</vt:lpstr>
      <vt:lpstr>Слайд 6</vt:lpstr>
      <vt:lpstr>Слайд 7</vt:lpstr>
      <vt:lpstr>Задание 1 </vt:lpstr>
      <vt:lpstr>Задание 1 </vt:lpstr>
      <vt:lpstr>         AR: https://ria.ru/20190128/1549708746.html </vt:lpstr>
      <vt:lpstr>Задание 2 </vt:lpstr>
      <vt:lpstr>Уравнение Дрейка </vt:lpstr>
      <vt:lpstr>Слайд 13</vt:lpstr>
      <vt:lpstr>Договор по космосу 1967 г. определяет права государств в связи с их космической деятельностью: </vt:lpstr>
      <vt:lpstr>Задание 3 </vt:lpstr>
      <vt:lpstr>Задание 3 </vt:lpstr>
      <vt:lpstr>Слайд 17</vt:lpstr>
      <vt:lpstr>Домашнее задание</vt:lpstr>
      <vt:lpstr>Используемая литература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(после заполнения презентации этот слайд удалить)</dc:title>
  <cp:lastModifiedBy>Shipshina</cp:lastModifiedBy>
  <cp:revision>88</cp:revision>
  <dcterms:modified xsi:type="dcterms:W3CDTF">2024-01-26T05:51:04Z</dcterms:modified>
</cp:coreProperties>
</file>