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43"/>
  </p:notesMasterIdLst>
  <p:handoutMasterIdLst>
    <p:handoutMasterId r:id="rId44"/>
  </p:handoutMasterIdLst>
  <p:sldIdLst>
    <p:sldId id="256" r:id="rId2"/>
    <p:sldId id="308" r:id="rId3"/>
    <p:sldId id="310" r:id="rId4"/>
    <p:sldId id="257" r:id="rId5"/>
    <p:sldId id="259" r:id="rId6"/>
    <p:sldId id="274" r:id="rId7"/>
    <p:sldId id="281" r:id="rId8"/>
    <p:sldId id="280" r:id="rId9"/>
    <p:sldId id="279" r:id="rId10"/>
    <p:sldId id="262" r:id="rId11"/>
    <p:sldId id="275" r:id="rId12"/>
    <p:sldId id="267" r:id="rId13"/>
    <p:sldId id="291" r:id="rId14"/>
    <p:sldId id="283" r:id="rId15"/>
    <p:sldId id="311" r:id="rId16"/>
    <p:sldId id="292" r:id="rId17"/>
    <p:sldId id="287" r:id="rId18"/>
    <p:sldId id="288" r:id="rId19"/>
    <p:sldId id="284" r:id="rId20"/>
    <p:sldId id="289" r:id="rId21"/>
    <p:sldId id="276" r:id="rId22"/>
    <p:sldId id="293" r:id="rId23"/>
    <p:sldId id="297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261" r:id="rId33"/>
    <p:sldId id="295" r:id="rId34"/>
    <p:sldId id="319" r:id="rId35"/>
    <p:sldId id="322" r:id="rId36"/>
    <p:sldId id="321" r:id="rId37"/>
    <p:sldId id="318" r:id="rId38"/>
    <p:sldId id="313" r:id="rId39"/>
    <p:sldId id="314" r:id="rId40"/>
    <p:sldId id="315" r:id="rId41"/>
    <p:sldId id="31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194" autoAdjust="0"/>
  </p:normalViewPr>
  <p:slideViewPr>
    <p:cSldViewPr showGuides="1">
      <p:cViewPr>
        <p:scale>
          <a:sx n="40" d="100"/>
          <a:sy n="40" d="100"/>
        </p:scale>
        <p:origin x="-1495" y="-178"/>
      </p:cViewPr>
      <p:guideLst>
        <p:guide orient="horz" pos="4156"/>
        <p:guide pos="57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howGuides="1">
      <p:cViewPr varScale="1">
        <p:scale>
          <a:sx n="37" d="100"/>
          <a:sy n="37" d="100"/>
        </p:scale>
        <p:origin x="-2424" y="-5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9B8D8-06E5-4BE4-B936-CB67876A22F8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44EF5-1D64-4A72-82B9-C244E6D57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374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3D595-3D54-43A1-A3B9-8695BA655F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6E9D0-C5D3-411F-ABB4-BF16F73ACA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516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E9D0-C5D3-411F-ABB4-BF16F73ACAF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824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0BA85D56-1729-4500-839B-6374389CA7D1}" type="slidenum">
              <a:rPr lang="ru-RU" altLang="ru-RU" smtClean="0"/>
              <a:pPr eaLnBrk="1" hangingPunct="1"/>
              <a:t>13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478A75-CCB8-4332-85E1-1DF552DAD7F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6E9D0-C5D3-411F-ABB4-BF16F73ACAF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598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35CA7DE-4938-4C64-B26E-16AC0C024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4C33636-C495-42C2-ADE2-0E104D163B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5CA7DE-4938-4C64-B26E-16AC0C024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C33636-C495-42C2-ADE2-0E104D163B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5CA7DE-4938-4C64-B26E-16AC0C024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C33636-C495-42C2-ADE2-0E104D163B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5CA7DE-4938-4C64-B26E-16AC0C024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C33636-C495-42C2-ADE2-0E104D163B0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 rtlCol="0" anchor="t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extLst/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5CA7DE-4938-4C64-B26E-16AC0C024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C33636-C495-42C2-ADE2-0E104D163B0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5CA7DE-4938-4C64-B26E-16AC0C024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C33636-C495-42C2-ADE2-0E104D163B0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5CA7DE-4938-4C64-B26E-16AC0C024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C33636-C495-42C2-ADE2-0E104D163B0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5CA7DE-4938-4C64-B26E-16AC0C024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C33636-C495-42C2-ADE2-0E104D163B0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5CA7DE-4938-4C64-B26E-16AC0C024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C33636-C495-42C2-ADE2-0E104D163B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35CA7DE-4938-4C64-B26E-16AC0C024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C33636-C495-42C2-ADE2-0E104D163B0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35CA7DE-4938-4C64-B26E-16AC0C024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4C33636-C495-42C2-ADE2-0E104D163B0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35CA7DE-4938-4C64-B26E-16AC0C024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4C33636-C495-42C2-ADE2-0E104D163B0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9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microsoft.com/office/2007/relationships/hdphoto" Target="../media/hdphoto5.wdp"/><Relationship Id="rId3" Type="http://schemas.microsoft.com/office/2007/relationships/hdphoto" Target="../media/hdphoto2.wdp"/><Relationship Id="rId7" Type="http://schemas.openxmlformats.org/officeDocument/2006/relationships/image" Target="../media/image114.jpeg"/><Relationship Id="rId12" Type="http://schemas.openxmlformats.org/officeDocument/2006/relationships/image" Target="../media/image118.png"/><Relationship Id="rId17" Type="http://schemas.openxmlformats.org/officeDocument/2006/relationships/slide" Target="slide3.xml"/><Relationship Id="rId2" Type="http://schemas.openxmlformats.org/officeDocument/2006/relationships/image" Target="../media/image111.png"/><Relationship Id="rId16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17.jpeg"/><Relationship Id="rId5" Type="http://schemas.openxmlformats.org/officeDocument/2006/relationships/image" Target="../media/image113.png"/><Relationship Id="rId15" Type="http://schemas.openxmlformats.org/officeDocument/2006/relationships/image" Target="../media/image120.jpeg"/><Relationship Id="rId10" Type="http://schemas.openxmlformats.org/officeDocument/2006/relationships/image" Target="../media/image116.jpeg"/><Relationship Id="rId4" Type="http://schemas.openxmlformats.org/officeDocument/2006/relationships/image" Target="../media/image112.jpeg"/><Relationship Id="rId9" Type="http://schemas.microsoft.com/office/2007/relationships/hdphoto" Target="../media/hdphoto4.wdp"/><Relationship Id="rId14" Type="http://schemas.openxmlformats.org/officeDocument/2006/relationships/image" Target="../media/image11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0.png"/><Relationship Id="rId7" Type="http://schemas.openxmlformats.org/officeDocument/2006/relationships/image" Target="../media/image133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image" Target="../media/image136.jpeg"/><Relationship Id="rId5" Type="http://schemas.openxmlformats.org/officeDocument/2006/relationships/hyperlink" Target="https://mpr26.ru/upload/iblock/d84/debri_02.jpg" TargetMode="External"/><Relationship Id="rId10" Type="http://schemas.openxmlformats.org/officeDocument/2006/relationships/slide" Target="slide3.xml"/><Relationship Id="rId4" Type="http://schemas.openxmlformats.org/officeDocument/2006/relationships/image" Target="../media/image131.png"/><Relationship Id="rId9" Type="http://schemas.openxmlformats.org/officeDocument/2006/relationships/image" Target="../media/image1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hyperlink" Target="https://www.culture.ru/poems/37177/tebe-kavkaz-surovyi-car-zemli" TargetMode="External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146.jpeg"/><Relationship Id="rId3" Type="http://schemas.openxmlformats.org/officeDocument/2006/relationships/image" Target="../media/image141.png"/><Relationship Id="rId7" Type="http://schemas.openxmlformats.org/officeDocument/2006/relationships/slide" Target="slide26.xml"/><Relationship Id="rId12" Type="http://schemas.openxmlformats.org/officeDocument/2006/relationships/image" Target="../media/image145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image" Target="../media/image144.jpeg"/><Relationship Id="rId5" Type="http://schemas.openxmlformats.org/officeDocument/2006/relationships/slide" Target="slide28.xml"/><Relationship Id="rId10" Type="http://schemas.openxmlformats.org/officeDocument/2006/relationships/image" Target="../media/image143.jpeg"/><Relationship Id="rId4" Type="http://schemas.openxmlformats.org/officeDocument/2006/relationships/slide" Target="slide25.xml"/><Relationship Id="rId9" Type="http://schemas.openxmlformats.org/officeDocument/2006/relationships/image" Target="../media/image142.jpeg"/><Relationship Id="rId1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12" Type="http://schemas.openxmlformats.org/officeDocument/2006/relationships/slide" Target="slide24.xml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11" Type="http://schemas.openxmlformats.org/officeDocument/2006/relationships/image" Target="../media/image156.jpeg"/><Relationship Id="rId5" Type="http://schemas.openxmlformats.org/officeDocument/2006/relationships/image" Target="../media/image150.jpeg"/><Relationship Id="rId10" Type="http://schemas.openxmlformats.org/officeDocument/2006/relationships/image" Target="../media/image155.jpe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13" Type="http://schemas.openxmlformats.org/officeDocument/2006/relationships/slide" Target="slide24.xml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12" Type="http://schemas.openxmlformats.org/officeDocument/2006/relationships/image" Target="../media/image1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11" Type="http://schemas.openxmlformats.org/officeDocument/2006/relationships/image" Target="../media/image165.jpeg"/><Relationship Id="rId5" Type="http://schemas.openxmlformats.org/officeDocument/2006/relationships/image" Target="../media/image159.jpeg"/><Relationship Id="rId10" Type="http://schemas.openxmlformats.org/officeDocument/2006/relationships/image" Target="../media/image164.jpeg"/><Relationship Id="rId4" Type="http://schemas.openxmlformats.org/officeDocument/2006/relationships/image" Target="../media/image158.jpeg"/><Relationship Id="rId9" Type="http://schemas.openxmlformats.org/officeDocument/2006/relationships/image" Target="../media/image16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12" Type="http://schemas.openxmlformats.org/officeDocument/2006/relationships/slide" Target="slide24.xml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76.jpeg"/><Relationship Id="rId5" Type="http://schemas.openxmlformats.org/officeDocument/2006/relationships/image" Target="../media/image170.jpeg"/><Relationship Id="rId10" Type="http://schemas.openxmlformats.org/officeDocument/2006/relationships/image" Target="../media/image175.jpeg"/><Relationship Id="rId4" Type="http://schemas.openxmlformats.org/officeDocument/2006/relationships/image" Target="../media/image169.jpeg"/><Relationship Id="rId9" Type="http://schemas.openxmlformats.org/officeDocument/2006/relationships/image" Target="../media/image17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12" Type="http://schemas.openxmlformats.org/officeDocument/2006/relationships/image" Target="../media/image186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11" Type="http://schemas.openxmlformats.org/officeDocument/2006/relationships/slide" Target="slide24.xml"/><Relationship Id="rId5" Type="http://schemas.openxmlformats.org/officeDocument/2006/relationships/image" Target="../media/image180.jpeg"/><Relationship Id="rId10" Type="http://schemas.openxmlformats.org/officeDocument/2006/relationships/image" Target="../media/image185.jpeg"/><Relationship Id="rId4" Type="http://schemas.openxmlformats.org/officeDocument/2006/relationships/image" Target="../media/image179.jpeg"/><Relationship Id="rId9" Type="http://schemas.openxmlformats.org/officeDocument/2006/relationships/image" Target="../media/image18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12" Type="http://schemas.openxmlformats.org/officeDocument/2006/relationships/image" Target="../media/image196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11" Type="http://schemas.openxmlformats.org/officeDocument/2006/relationships/image" Target="../media/image195.jpeg"/><Relationship Id="rId5" Type="http://schemas.openxmlformats.org/officeDocument/2006/relationships/image" Target="../media/image189.jpeg"/><Relationship Id="rId10" Type="http://schemas.openxmlformats.org/officeDocument/2006/relationships/image" Target="../media/image194.jpeg"/><Relationship Id="rId4" Type="http://schemas.openxmlformats.org/officeDocument/2006/relationships/image" Target="../media/image188.jpeg"/><Relationship Id="rId9" Type="http://schemas.openxmlformats.org/officeDocument/2006/relationships/image" Target="../media/image193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slide" Target="slide14.xml"/><Relationship Id="rId3" Type="http://schemas.openxmlformats.org/officeDocument/2006/relationships/image" Target="../media/image12.png"/><Relationship Id="rId21" Type="http://schemas.openxmlformats.org/officeDocument/2006/relationships/slide" Target="slide9.xml"/><Relationship Id="rId34" Type="http://schemas.openxmlformats.org/officeDocument/2006/relationships/slide" Target="slide33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slide" Target="slide16.xml"/><Relationship Id="rId33" Type="http://schemas.openxmlformats.org/officeDocument/2006/relationships/slide" Target="slide32.xml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slide" Target="slide7.xml"/><Relationship Id="rId29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slide" Target="slide21.xml"/><Relationship Id="rId32" Type="http://schemas.openxmlformats.org/officeDocument/2006/relationships/slide" Target="slide30.xml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slide" Target="slide23.xml"/><Relationship Id="rId28" Type="http://schemas.openxmlformats.org/officeDocument/2006/relationships/slide" Target="slide17.xml"/><Relationship Id="rId10" Type="http://schemas.openxmlformats.org/officeDocument/2006/relationships/image" Target="../media/image19.png"/><Relationship Id="rId19" Type="http://schemas.openxmlformats.org/officeDocument/2006/relationships/slide" Target="slide4.xml"/><Relationship Id="rId31" Type="http://schemas.openxmlformats.org/officeDocument/2006/relationships/slide" Target="slide24.xml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slide" Target="slide11.xml"/><Relationship Id="rId27" Type="http://schemas.openxmlformats.org/officeDocument/2006/relationships/slide" Target="slide19.xml"/><Relationship Id="rId30" Type="http://schemas.openxmlformats.org/officeDocument/2006/relationships/slide" Target="slide12.xml"/><Relationship Id="rId35" Type="http://schemas.openxmlformats.org/officeDocument/2006/relationships/slide" Target="slide36.xml"/><Relationship Id="rId8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13" Type="http://schemas.openxmlformats.org/officeDocument/2006/relationships/image" Target="../media/image208.jpeg"/><Relationship Id="rId3" Type="http://schemas.openxmlformats.org/officeDocument/2006/relationships/image" Target="../media/image198.jpeg"/><Relationship Id="rId7" Type="http://schemas.openxmlformats.org/officeDocument/2006/relationships/image" Target="../media/image202.png"/><Relationship Id="rId12" Type="http://schemas.openxmlformats.org/officeDocument/2006/relationships/image" Target="../media/image207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eg"/><Relationship Id="rId11" Type="http://schemas.openxmlformats.org/officeDocument/2006/relationships/image" Target="../media/image206.jpeg"/><Relationship Id="rId5" Type="http://schemas.openxmlformats.org/officeDocument/2006/relationships/image" Target="../media/image200.jpeg"/><Relationship Id="rId10" Type="http://schemas.openxmlformats.org/officeDocument/2006/relationships/image" Target="../media/image205.jpeg"/><Relationship Id="rId4" Type="http://schemas.openxmlformats.org/officeDocument/2006/relationships/image" Target="../media/image199.jpeg"/><Relationship Id="rId9" Type="http://schemas.openxmlformats.org/officeDocument/2006/relationships/image" Target="../media/image20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13" Type="http://schemas.openxmlformats.org/officeDocument/2006/relationships/image" Target="../media/image208.jpeg"/><Relationship Id="rId18" Type="http://schemas.openxmlformats.org/officeDocument/2006/relationships/image" Target="../media/image215.png"/><Relationship Id="rId26" Type="http://schemas.openxmlformats.org/officeDocument/2006/relationships/slide" Target="slide3.xml"/><Relationship Id="rId3" Type="http://schemas.openxmlformats.org/officeDocument/2006/relationships/image" Target="../media/image198.jpeg"/><Relationship Id="rId21" Type="http://schemas.openxmlformats.org/officeDocument/2006/relationships/image" Target="../media/image218.jpeg"/><Relationship Id="rId7" Type="http://schemas.openxmlformats.org/officeDocument/2006/relationships/image" Target="../media/image202.png"/><Relationship Id="rId12" Type="http://schemas.openxmlformats.org/officeDocument/2006/relationships/image" Target="../media/image207.jpeg"/><Relationship Id="rId17" Type="http://schemas.openxmlformats.org/officeDocument/2006/relationships/image" Target="../media/image214.jpeg"/><Relationship Id="rId25" Type="http://schemas.openxmlformats.org/officeDocument/2006/relationships/image" Target="../media/image222.jpeg"/><Relationship Id="rId2" Type="http://schemas.openxmlformats.org/officeDocument/2006/relationships/image" Target="../media/image197.jpeg"/><Relationship Id="rId16" Type="http://schemas.openxmlformats.org/officeDocument/2006/relationships/image" Target="../media/image213.jpeg"/><Relationship Id="rId20" Type="http://schemas.openxmlformats.org/officeDocument/2006/relationships/image" Target="../media/image2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11" Type="http://schemas.openxmlformats.org/officeDocument/2006/relationships/image" Target="../media/image210.jpeg"/><Relationship Id="rId24" Type="http://schemas.openxmlformats.org/officeDocument/2006/relationships/image" Target="../media/image221.jpeg"/><Relationship Id="rId5" Type="http://schemas.openxmlformats.org/officeDocument/2006/relationships/image" Target="../media/image200.jpeg"/><Relationship Id="rId15" Type="http://schemas.openxmlformats.org/officeDocument/2006/relationships/image" Target="../media/image212.jpeg"/><Relationship Id="rId23" Type="http://schemas.openxmlformats.org/officeDocument/2006/relationships/image" Target="../media/image220.jpeg"/><Relationship Id="rId10" Type="http://schemas.openxmlformats.org/officeDocument/2006/relationships/image" Target="../media/image205.jpeg"/><Relationship Id="rId19" Type="http://schemas.openxmlformats.org/officeDocument/2006/relationships/image" Target="../media/image216.jpeg"/><Relationship Id="rId4" Type="http://schemas.openxmlformats.org/officeDocument/2006/relationships/image" Target="../media/image199.jpeg"/><Relationship Id="rId9" Type="http://schemas.openxmlformats.org/officeDocument/2006/relationships/image" Target="../media/image209.jpeg"/><Relationship Id="rId14" Type="http://schemas.openxmlformats.org/officeDocument/2006/relationships/image" Target="../media/image211.jpeg"/><Relationship Id="rId22" Type="http://schemas.openxmlformats.org/officeDocument/2006/relationships/image" Target="../media/image21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3" Type="http://schemas.openxmlformats.org/officeDocument/2006/relationships/image" Target="../media/image224.jpeg"/><Relationship Id="rId7" Type="http://schemas.openxmlformats.org/officeDocument/2006/relationships/image" Target="../media/image227.jpeg"/><Relationship Id="rId12" Type="http://schemas.openxmlformats.org/officeDocument/2006/relationships/image" Target="../media/image231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jpeg"/><Relationship Id="rId11" Type="http://schemas.openxmlformats.org/officeDocument/2006/relationships/slide" Target="slide3.xml"/><Relationship Id="rId5" Type="http://schemas.openxmlformats.org/officeDocument/2006/relationships/image" Target="../media/image186.jpeg"/><Relationship Id="rId10" Type="http://schemas.openxmlformats.org/officeDocument/2006/relationships/image" Target="../media/image230.jpeg"/><Relationship Id="rId4" Type="http://schemas.openxmlformats.org/officeDocument/2006/relationships/image" Target="../media/image225.jpeg"/><Relationship Id="rId9" Type="http://schemas.openxmlformats.org/officeDocument/2006/relationships/image" Target="../media/image2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hyperlink" Target="https://class-tour.com/wp-content/uploads/d/1/3/d13b1179d55029e464d06d01299b7294.jpeg" TargetMode="External"/><Relationship Id="rId18" Type="http://schemas.openxmlformats.org/officeDocument/2006/relationships/hyperlink" Target="https://papik.pro/uploads/posts/2021-12/1639232442_37-papik-pro-p-zmeya-klipart-37.png" TargetMode="External"/><Relationship Id="rId26" Type="http://schemas.openxmlformats.org/officeDocument/2006/relationships/hyperlink" Target="https://miniskazka.ru/wp-content/uploads/2022/03/Spyaschiy-lev.jpg" TargetMode="External"/><Relationship Id="rId39" Type="http://schemas.openxmlformats.org/officeDocument/2006/relationships/hyperlink" Target="https://image.winudf.com/v2/image1/dWRlbml0eS5kcmF3Lndvdy5kYWdnZXJzX3NjcmVlbl8yMF8xNTU0ODA2ODAzXzA3MQ/screen-20.jpg?fakeurl=1&amp;type=.jpg" TargetMode="External"/><Relationship Id="rId21" Type="http://schemas.openxmlformats.org/officeDocument/2006/relationships/hyperlink" Target="https://papik.pro/uploads/posts/2023-02/1675665448_papik-pro-p-pyaterka-risunok-46.jpg" TargetMode="External"/><Relationship Id="rId34" Type="http://schemas.openxmlformats.org/officeDocument/2006/relationships/hyperlink" Target="https://flomaster.club/uploads/posts/2023-01/1673580466_flomaster-club-p-ostrii-perets-risunok-instagram-28.png" TargetMode="External"/><Relationship Id="rId42" Type="http://schemas.openxmlformats.org/officeDocument/2006/relationships/hyperlink" Target="https://nakavminvodah.ru/wp-content/uploads/2022/11/Vid-na-lysuyu-goru-iz-Pyatigorska.jpg" TargetMode="External"/><Relationship Id="rId47" Type="http://schemas.openxmlformats.org/officeDocument/2006/relationships/hyperlink" Target="https://suckhoedoisong.qltns.mediacdn.vn/324455921873985536/2021/11/11/cac-giai-doan-phat-trien-chieu-cao-cua-trejgdigjdig-1636562417161115695590-74-1-674-960-crop-1636563804509900942835.jpg" TargetMode="External"/><Relationship Id="rId7" Type="http://schemas.openxmlformats.org/officeDocument/2006/relationships/hyperlink" Target="https://radio7.ru/upload/editor/01/2018/72/39/5addf1a2eb054_elbrus4.jpg" TargetMode="External"/><Relationship Id="rId2" Type="http://schemas.openxmlformats.org/officeDocument/2006/relationships/hyperlink" Target="https://saletur.ru/galery/tfoto_map/big/4754.jpg" TargetMode="External"/><Relationship Id="rId16" Type="http://schemas.openxmlformats.org/officeDocument/2006/relationships/hyperlink" Target="https://papik.pro/uploads/posts/2023-02/1675259902_papik-pro-p-risunok-ostankinskoi-bashni-karandashom-dl-32.png" TargetMode="External"/><Relationship Id="rId29" Type="http://schemas.openxmlformats.org/officeDocument/2006/relationships/hyperlink" Target="https://drivenew.ru/upload/resize_cache/iblock/e0c/944_629_2/e0c104fff9ec4d2184b48a096f2b2b75.jpg" TargetMode="External"/><Relationship Id="rId11" Type="http://schemas.openxmlformats.org/officeDocument/2006/relationships/hyperlink" Target="http://www.pyatigorskgid.ru/img2/mapmain/1001.jpg" TargetMode="External"/><Relationship Id="rId24" Type="http://schemas.openxmlformats.org/officeDocument/2006/relationships/hyperlink" Target="https://prisacaluitraian.md/wp-content/uploads/2021/01/honey-4221200_1920-1536x1334.png" TargetMode="External"/><Relationship Id="rId32" Type="http://schemas.openxmlformats.org/officeDocument/2006/relationships/hyperlink" Target="https://papik.pro/uploads/posts/2023-03/1678813265_papik-pro-p-smeshnoi-verblyud-risunok-15.png" TargetMode="External"/><Relationship Id="rId37" Type="http://schemas.openxmlformats.org/officeDocument/2006/relationships/hyperlink" Target="https://extraguide.ru/images/blog/2022/03-30-2iamdv-gora-kabanka.jpg" TargetMode="External"/><Relationship Id="rId40" Type="http://schemas.openxmlformats.org/officeDocument/2006/relationships/hyperlink" Target="https://upload.wikimedia.org/wikipedia/commons/thumb/3/37/&#1043;&#1086;&#1088;&#1072;_&#1050;&#1080;&#1085;&#1078;&#1072;&#1083;_&#1085;&#1077;&#1087;&#1086;&#1076;&#1072;&#1083;&#1105;&#1082;&#1091;_&#1086;&#1090;_&#1075;&#1086;&#1088;&#1086;&#1076;&#1072;_&#1052;&#1080;&#1085;&#1077;&#1088;&#1072;&#1083;&#1100;&#1085;&#1099;&#1077;_&#1042;&#1086;&#1076;&#1099;_(3).jpg/1200px-&#1043;&#1086;&#1088;&#1072;_&#1050;&#1080;&#1085;&#1078;&#1072;&#1083;_&#1085;&#1077;&#1087;&#1086;&#1076;&#1072;&#1083;&#1105;&#1082;&#1091;_&#1086;&#1090;_&#1075;&#1086;&#1088;&#1086;&#1076;&#1072;_&#1052;&#1080;&#1085;&#1077;&#1088;&#1072;&#1083;&#1100;&#1085;&#1099;&#1077;_&#1042;&#1086;&#1076;&#1099;_(3).jpg" TargetMode="External"/><Relationship Id="rId45" Type="http://schemas.openxmlformats.org/officeDocument/2006/relationships/hyperlink" Target="http://photos.wikimapia.org/p/00/05/40/60/81_full.jpg" TargetMode="External"/><Relationship Id="rId5" Type="http://schemas.openxmlformats.org/officeDocument/2006/relationships/hyperlink" Target="https://vsegda-pomnim.com/uploads/posts/2022-04/1649542473_19-vsegda-pomnim-com-p-tsvetenie-plodovikh-derevev-foto-28.jpg" TargetMode="External"/><Relationship Id="rId15" Type="http://schemas.openxmlformats.org/officeDocument/2006/relationships/hyperlink" Target="https://static.tildacdn.com/tild6266-3935-4431-b264-386639626462/_-transformed.jpeg" TargetMode="External"/><Relationship Id="rId23" Type="http://schemas.openxmlformats.org/officeDocument/2006/relationships/hyperlink" Target="https://avatars.dzeninfra.ru/get-zen_doc/3630671/pub_5f3a0de53cf2705590c760b0_5f3a0fa0fa48f90d671c735f/scale_1200" TargetMode="External"/><Relationship Id="rId28" Type="http://schemas.openxmlformats.org/officeDocument/2006/relationships/hyperlink" Target="https://cdn1.vectorstock.com/i/1000x1000/21/60/paraglider-hovers-over-the-mountain-vector-15432160.jpg" TargetMode="External"/><Relationship Id="rId36" Type="http://schemas.openxmlformats.org/officeDocument/2006/relationships/hyperlink" Target="https://konstruktortestov.ru/files/2d17/7260/2a22/e099/c153/7ce8/c2a8/3f9a/3673985913.jpg" TargetMode="External"/><Relationship Id="rId49" Type="http://schemas.openxmlformats.org/officeDocument/2006/relationships/hyperlink" Target="https://sun6-22.userapi.com/s/v1/if1/pltceUYnueMR6YTVXPdSDq_aPlBZ6Qq1LYnZOXO8neZljux4H5xvQkDWP97Y7KGK5X2PNA.jpg?size=846x1063&amp;quality=96&amp;crop=0,0,846,1063&amp;ava=1" TargetMode="External"/><Relationship Id="rId10" Type="http://schemas.openxmlformats.org/officeDocument/2006/relationships/hyperlink" Target="https://oir.mobi/uploads/posts/2021-05/1622338910_3-oir_mobi-p-mineralnie-vodi-kavkaza-priroda-krasivo-fo-3.jpg" TargetMode="External"/><Relationship Id="rId19" Type="http://schemas.openxmlformats.org/officeDocument/2006/relationships/hyperlink" Target="https://vsegda-pomnim.com/uploads/posts/2022-03/1647643172_4-vsegda-pomnim-com-p-gora-zmeika-foto-4.jpg" TargetMode="External"/><Relationship Id="rId31" Type="http://schemas.openxmlformats.org/officeDocument/2006/relationships/hyperlink" Target="https://weblinks.ru/wp-content/uploads/2021/05/373-3738111_png-library-library-bull-clip-free-clip-art.jpg" TargetMode="External"/><Relationship Id="rId44" Type="http://schemas.openxmlformats.org/officeDocument/2006/relationships/hyperlink" Target="http://www.adygi.ru/uploads/posts/2019-04/1555092504_skag053_catpage.jpg" TargetMode="External"/><Relationship Id="rId4" Type="http://schemas.openxmlformats.org/officeDocument/2006/relationships/hyperlink" Target="https://rusotdih.ru/wp-content/uploads/2016/12/2-13.jpg" TargetMode="External"/><Relationship Id="rId9" Type="http://schemas.openxmlformats.org/officeDocument/2006/relationships/hyperlink" Target="https://sportishka.com/uploads/posts/2022-11/1667587937_40-sportishka-com-p-medovie-vodopadi-kabardino-balkariya-vkont-41.jpg" TargetMode="External"/><Relationship Id="rId14" Type="http://schemas.openxmlformats.org/officeDocument/2006/relationships/hyperlink" Target="http://akmrsk.ru/i/page/stav-kr_big.gif" TargetMode="External"/><Relationship Id="rId22" Type="http://schemas.openxmlformats.org/officeDocument/2006/relationships/hyperlink" Target="https://thumbs.dreamstime.com/b/&#1087;&#1086;-&#1082;&#1086;&#1074;&#1086;&#1086;&#1073;&#1088;&#1072;&#1079;&#1085;&#1099;&#1081;-&#1084;&#1072;&#1075;&#1085;&#1080;&#1090;-72945652.jpg" TargetMode="External"/><Relationship Id="rId27" Type="http://schemas.openxmlformats.org/officeDocument/2006/relationships/hyperlink" Target="https://sportishka.com/uploads/posts/2022-11/1667498511_15-sportishka-com-p-gora-razvalka-zheleznovodsk-krasivo-16.jpg" TargetMode="External"/><Relationship Id="rId30" Type="http://schemas.openxmlformats.org/officeDocument/2006/relationships/hyperlink" Target="https://vsegda-pomnim.com/uploads/posts/2022-04/1650882530_16-vsegda-pomnim-com-p-gora-dzhutsa-foto-16.jpg" TargetMode="External"/><Relationship Id="rId35" Type="http://schemas.openxmlformats.org/officeDocument/2006/relationships/hyperlink" Target="https://sportishka.com/uploads/posts/2022-11/1667512788_30-sportishka-com-p-gora-kabanka-oboi-31.jpg" TargetMode="External"/><Relationship Id="rId43" Type="http://schemas.openxmlformats.org/officeDocument/2006/relationships/hyperlink" Target="https://avatars.mds.yandex.net/get-altay/4236413/2a00000179fa87ac0d394ea9cf18e68c3523/XXL" TargetMode="External"/><Relationship Id="rId48" Type="http://schemas.openxmlformats.org/officeDocument/2006/relationships/hyperlink" Target="https://c1.35photo.pro/photos_series/1545/1545397.jpg" TargetMode="External"/><Relationship Id="rId8" Type="http://schemas.openxmlformats.org/officeDocument/2006/relationships/hyperlink" Target="http://bgonki.ru/uploads/tour/bermamit/1200/bermamit_3.jpg" TargetMode="External"/><Relationship Id="rId3" Type="http://schemas.openxmlformats.org/officeDocument/2006/relationships/hyperlink" Target="http://priroda.club/uploads/posts/2022-08/1660122766_14-priroda-club-p-priroda-stavropolskogo-kraya-krasivo-foto-15.jpg" TargetMode="External"/><Relationship Id="rId12" Type="http://schemas.openxmlformats.org/officeDocument/2006/relationships/hyperlink" Target="https://ufa-welcome.ru/800/600/https/mypresentation.ru/documents_6/259d3b2f1331e9760ee323bc96165530/img4.jpg" TargetMode="External"/><Relationship Id="rId17" Type="http://schemas.openxmlformats.org/officeDocument/2006/relationships/hyperlink" Target="https://img1.advisor.travel/1110x930px-Mashuk_33.jpg" TargetMode="External"/><Relationship Id="rId25" Type="http://schemas.openxmlformats.org/officeDocument/2006/relationships/hyperlink" Target="https://samopoznanie.ru/avatars/objects/13-237_1_6.jpg?6d113a29aff3bda54bd151901e3f3fe1" TargetMode="External"/><Relationship Id="rId33" Type="http://schemas.openxmlformats.org/officeDocument/2006/relationships/hyperlink" Target="https://vsegda-pomnim.com/uploads/posts/2022-03/1647648227_38-vsegda-pomnim-com-p-gora-kinzhal-foto-40.jpg" TargetMode="External"/><Relationship Id="rId38" Type="http://schemas.openxmlformats.org/officeDocument/2006/relationships/hyperlink" Target="https://kirovskuiraion.ru/resources/image/19496" TargetMode="External"/><Relationship Id="rId46" Type="http://schemas.openxmlformats.org/officeDocument/2006/relationships/hyperlink" Target="https://sport-marafon.ru/upload/blog/img/07/0785-003.jpg" TargetMode="External"/><Relationship Id="rId20" Type="http://schemas.openxmlformats.org/officeDocument/2006/relationships/hyperlink" Target="http://s3.fotokto.ru/photo/full/163/1636148.jpg" TargetMode="External"/><Relationship Id="rId41" Type="http://schemas.openxmlformats.org/officeDocument/2006/relationships/hyperlink" Target="https://img.freepik.com/premium-vector/two-face-anime-male-cartoon_18591-6170.jpg?w=900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uteshestvyie.ru/sites/default/files/kavkazskie-mineralnye-vody-18.jpg" TargetMode="Externa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hyperlink" Target="https://vitelia.ru/wa-data/public/shop/products/48/13/1348/images/2033/2033.970.jpg" TargetMode="External"/><Relationship Id="rId18" Type="http://schemas.openxmlformats.org/officeDocument/2006/relationships/hyperlink" Target="https://cdn1.ozone.ru/s3/multimedia-j/6283065571.jpg" TargetMode="External"/><Relationship Id="rId26" Type="http://schemas.openxmlformats.org/officeDocument/2006/relationships/hyperlink" Target="https://i.ytimg.com/vi/kMfiMW0vQZw/maxresdefault.jpg" TargetMode="External"/><Relationship Id="rId39" Type="http://schemas.openxmlformats.org/officeDocument/2006/relationships/hyperlink" Target="https://w-sail.com/wp-content/uploads/2022/05/institut-mehanoterapii.jpg" TargetMode="External"/><Relationship Id="rId21" Type="http://schemas.openxmlformats.org/officeDocument/2006/relationships/hyperlink" Target="https://kadastr.ru/upload/iblock/22e/%D0%9E%D0%9E%D0%A2.jpg" TargetMode="External"/><Relationship Id="rId34" Type="http://schemas.openxmlformats.org/officeDocument/2006/relationships/hyperlink" Target="https://www.lrmk.ru/images/elements/kmv.png" TargetMode="External"/><Relationship Id="rId42" Type="http://schemas.openxmlformats.org/officeDocument/2006/relationships/hyperlink" Target="http://komanda-k.ru/sites/default/files/Manych_River%20(4).jpg" TargetMode="External"/><Relationship Id="rId47" Type="http://schemas.openxmlformats.org/officeDocument/2006/relationships/hyperlink" Target="https://korona-severa.ru/wp-content/uploads/c/8/b/c8b56e33e4fd25170ffda3ed47d2917b.jpeg" TargetMode="External"/><Relationship Id="rId50" Type="http://schemas.openxmlformats.org/officeDocument/2006/relationships/hyperlink" Target="https://geomerid.com:90/UserFiles/Image/gallery/large/32636_matsesta_sochi_geomerid_1.jpg" TargetMode="External"/><Relationship Id="rId55" Type="http://schemas.openxmlformats.org/officeDocument/2006/relationships/hyperlink" Target="https://webpulse.imgsmail.ru/imgpreview?mb=webpulse&amp;key=pulse_cabinet-image-c289aa4d-ddbe-45f6-a679-401460b0ea6f" TargetMode="External"/><Relationship Id="rId7" Type="http://schemas.openxmlformats.org/officeDocument/2006/relationships/hyperlink" Target="https://avatars.mds.yandex.net/get-altay/2378041/2a0000017341b70d23e39197b429c3b89a5a/XXXL" TargetMode="External"/><Relationship Id="rId2" Type="http://schemas.openxmlformats.org/officeDocument/2006/relationships/hyperlink" Target="https://ust-kachka.amaks-kurort.ru/upload/iblock/b13/xpus4x9ewjq0cxebg9vzox4k1ogzoqbq/banner.jpg" TargetMode="External"/><Relationship Id="rId16" Type="http://schemas.openxmlformats.org/officeDocument/2006/relationships/hyperlink" Target="https://pivbaraif.ru/wp-content/uploads/2020/10/%D0%BC%D0%B2.jpg" TargetMode="External"/><Relationship Id="rId29" Type="http://schemas.openxmlformats.org/officeDocument/2006/relationships/hyperlink" Target="https://mpr26.ru/upload/iblock/9eb/9ebba359adb0eddd1081cf33b74b1547.jpg" TargetMode="External"/><Relationship Id="rId11" Type="http://schemas.openxmlformats.org/officeDocument/2006/relationships/hyperlink" Target="https://www.otlichnye-tseny.ru/upload/iblock/707/707e2b7d9c45676bd31e9d0f93233865.jpg" TargetMode="External"/><Relationship Id="rId24" Type="http://schemas.openxmlformats.org/officeDocument/2006/relationships/hyperlink" Target="https://&#1089;&#1090;&#1072;&#1074;&#1088;&#1086;&#1087;&#1086;&#1083;&#1100;.&#1088;&#1092;/upload/iblock/82d/2.jpg" TargetMode="External"/><Relationship Id="rId32" Type="http://schemas.openxmlformats.org/officeDocument/2006/relationships/hyperlink" Target="https://blmb.ru/wp-content/uploads/2022/12/lev-nikolaevich-tolstoj.jpg" TargetMode="External"/><Relationship Id="rId37" Type="http://schemas.openxmlformats.org/officeDocument/2006/relationships/hyperlink" Target="http://klubmama.ru/uploads/posts/2022-08/1661308314_18-klubmama-ru-p-podelki-dostoprimechatelnosti-pyatigorska-18.jpg" TargetMode="External"/><Relationship Id="rId40" Type="http://schemas.openxmlformats.org/officeDocument/2006/relationships/hyperlink" Target="https://static.mk.ru/upload/entities/2022/08/09/09/articles/facebookPicture/4b/fd/f1/0f/e9a29ac83b60d38ebfd3f9afba6340b6.jpg" TargetMode="External"/><Relationship Id="rId45" Type="http://schemas.openxmlformats.org/officeDocument/2006/relationships/hyperlink" Target="https://2spalnika.ru/wp-content/uploads/2023/01/24964rapg7atw1uphagfvyq247y69v4c.jpg" TargetMode="External"/><Relationship Id="rId53" Type="http://schemas.openxmlformats.org/officeDocument/2006/relationships/hyperlink" Target="https://geomerid.com:90/UserFiles/Image/gallery/large/26075_ozero_baskunchak_astrakhanskaya_oblast_3.jpg" TargetMode="External"/><Relationship Id="rId5" Type="http://schemas.openxmlformats.org/officeDocument/2006/relationships/hyperlink" Target="https://intourist.ru/Files/Image/orient/kmv/clip_image002_0031.jpg" TargetMode="External"/><Relationship Id="rId10" Type="http://schemas.openxmlformats.org/officeDocument/2006/relationships/hyperlink" Target="https://hypecrib.com/wp-content/uploads/2020/01/butylka.jpg" TargetMode="External"/><Relationship Id="rId19" Type="http://schemas.openxmlformats.org/officeDocument/2006/relationships/hyperlink" Target="https://tvoydom.ru/photos/1001459922/4606386000106_01.jpg" TargetMode="External"/><Relationship Id="rId31" Type="http://schemas.openxmlformats.org/officeDocument/2006/relationships/hyperlink" Target="https://cdn3.static1-sima-land.com/items/340458/0/700.jpg?v=0" TargetMode="External"/><Relationship Id="rId44" Type="http://schemas.openxmlformats.org/officeDocument/2006/relationships/hyperlink" Target="https://oreke.ru/wp-content/uploads/2022/08/srednee-techenie-reki-kuma.jpg" TargetMode="External"/><Relationship Id="rId52" Type="http://schemas.openxmlformats.org/officeDocument/2006/relationships/hyperlink" Target="https://geomerid.com:90/UserFiles/Image/gallery/large/31488_ozero_elton_volgograd_geomerid_12.jpg" TargetMode="External"/><Relationship Id="rId4" Type="http://schemas.openxmlformats.org/officeDocument/2006/relationships/hyperlink" Target="https://greenexpress.ru/upload/iblock/a6e/dsc00326.jpg" TargetMode="External"/><Relationship Id="rId9" Type="http://schemas.openxmlformats.org/officeDocument/2006/relationships/hyperlink" Target="https://vodovoz.ru/blog/stati_o_vode/kak_vybrat_mineralnuyu_vodu/" TargetMode="External"/><Relationship Id="rId14" Type="http://schemas.openxmlformats.org/officeDocument/2006/relationships/hyperlink" Target="https://dostavka-vodu.ru/wp-content/uploads/2021/09/brend-lysogorskaya-assortiment.jpg" TargetMode="External"/><Relationship Id="rId22" Type="http://schemas.openxmlformats.org/officeDocument/2006/relationships/hyperlink" Target="https://irecommend.ru/sites/default/files/imagecache/copyright1/user-images/300967/TJONbu15f5iT1E2dVG1d0w.jpg" TargetMode="External"/><Relationship Id="rId27" Type="http://schemas.openxmlformats.org/officeDocument/2006/relationships/hyperlink" Target="https://www.mpr26.ru/upload/iblock/d84/debri_02.jpg" TargetMode="External"/><Relationship Id="rId30" Type="http://schemas.openxmlformats.org/officeDocument/2006/relationships/hyperlink" Target="http://pm1.narvii.com/7777/46f0865040f883f55a1aaba907b37cc689caf09er1-1673-1818v2_uhq.jpg" TargetMode="External"/><Relationship Id="rId35" Type="http://schemas.openxmlformats.org/officeDocument/2006/relationships/hyperlink" Target="https://sun9-58.userapi.com/impg/5sl-L2RgyEI8fCWtneUhoBVuWgl0yLv8TVX9lA/_p7pt4gpVbY.jpg?size=1056x785&amp;quality=95&amp;sign=0db1cc20c181f8d267da5905f7cb91b4&amp;c_uniq_tag=rdOsfa6gOf8Z62fjuK1QQ2aZCk8ffm8j6ozltEZS0e0&amp;type=album" TargetMode="External"/><Relationship Id="rId43" Type="http://schemas.openxmlformats.org/officeDocument/2006/relationships/hyperlink" Target="https://mpr26.ru/okhota/krasnaya-kniga/plants/i/269_map.jpg" TargetMode="External"/><Relationship Id="rId48" Type="http://schemas.openxmlformats.org/officeDocument/2006/relationships/hyperlink" Target="https://geomerid.com:90/UserFiles/Image/gallery/large/31470_kurort_martsialnye_vody_karelia_geomerid_8.jpg" TargetMode="External"/><Relationship Id="rId56" Type="http://schemas.openxmlformats.org/officeDocument/2006/relationships/hyperlink" Target="http://www.kolymastory.ru/wp-content/gallery/hasyn_talaya_new/N4A3207.jpg" TargetMode="External"/><Relationship Id="rId8" Type="http://schemas.openxmlformats.org/officeDocument/2006/relationships/hyperlink" Target="https://intourist.ru/Files/Image/orient/kmv/clip_image010_0001.jpg" TargetMode="External"/><Relationship Id="rId51" Type="http://schemas.openxmlformats.org/officeDocument/2006/relationships/hyperlink" Target="https://geomerid.com:90/UserFiles/Image/gallery/large/33294_alley_tysacha_sosen_goryachiy_kluch_geomerid_2.jpg" TargetMode="External"/><Relationship Id="rId3" Type="http://schemas.openxmlformats.org/officeDocument/2006/relationships/hyperlink" Target="https://img.putevkaru.ru/?id=2752&amp;img=2752_20121109571710.jpg" TargetMode="External"/><Relationship Id="rId12" Type="http://schemas.openxmlformats.org/officeDocument/2006/relationships/hyperlink" Target="https://imgs.asna.ru/iblock/cf7/narzangoldglass.jpg" TargetMode="External"/><Relationship Id="rId17" Type="http://schemas.openxmlformats.org/officeDocument/2006/relationships/hyperlink" Target="https://fb.ru/misc/i/gallery/57442/2533130.jpg" TargetMode="External"/><Relationship Id="rId25" Type="http://schemas.openxmlformats.org/officeDocument/2006/relationships/hyperlink" Target="https://key-ms.ru/wp-content/uploads/7/c/e/7ce5545c650f9d3613aca64323e8f12c.jpeg" TargetMode="External"/><Relationship Id="rId33" Type="http://schemas.openxmlformats.org/officeDocument/2006/relationships/hyperlink" Target="https://www.syl.ru/misc/i/ai/376697/2376222.jpg" TargetMode="External"/><Relationship Id="rId38" Type="http://schemas.openxmlformats.org/officeDocument/2006/relationships/hyperlink" Target="http://s2.fotokto.ru/photo/full/683/6832576.jpg" TargetMode="External"/><Relationship Id="rId46" Type="http://schemas.openxmlformats.org/officeDocument/2006/relationships/hyperlink" Target="https://vsegda-pomnim.com/uploads/posts/2022-03/1648759783_21-vsegda-pomnim-com-p-ozero-proval-v-pyatigorske-foto-22.jpg" TargetMode="External"/><Relationship Id="rId20" Type="http://schemas.openxmlformats.org/officeDocument/2006/relationships/hyperlink" Target="https://sun9-28.userapi.com/impg/j2NmuOZAEjnQl0OIqOi4WKQxsGzK4yVLyoVJCw/pFGvzxwbfvs.jpg?size=960x720&amp;quality=95&amp;sign=7b989fb1e2cff5cf1687b48f21e816d6&amp;c_uniq_tag=wNA6lE41lN0oH-7sbgvGIJ8NQFnxDZzFjlVNjMs-LZI&amp;type=album" TargetMode="External"/><Relationship Id="rId41" Type="http://schemas.openxmlformats.org/officeDocument/2006/relationships/hyperlink" Target="https://oreke.ru/wp-content/uploads/2022/08/berega-reki-kuma.jpg" TargetMode="External"/><Relationship Id="rId54" Type="http://schemas.openxmlformats.org/officeDocument/2006/relationships/hyperlink" Target="https://geomerid.com:90/UserFiles/Image/gallery/large/34653_kurort_staraya_russa_1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tourist.ru/Files/Image/orient/kmv/clip_image006_0006.jpg" TargetMode="External"/><Relationship Id="rId15" Type="http://schemas.openxmlformats.org/officeDocument/2006/relationships/hyperlink" Target="https://s.myspar.ru/upload/img/10/1053/105306.jpg?1579274851" TargetMode="External"/><Relationship Id="rId23" Type="http://schemas.openxmlformats.org/officeDocument/2006/relationships/hyperlink" Target="https://stav-geo.ru/_pu/16/96595427.jpg" TargetMode="External"/><Relationship Id="rId28" Type="http://schemas.openxmlformats.org/officeDocument/2006/relationships/hyperlink" Target="https://pibig.info/uploads/posts/2021-05/thumbs/1621409600_28-pibig_info-p-ozero-tambukan-priroda-krasivo-foto-32.jpg" TargetMode="External"/><Relationship Id="rId36" Type="http://schemas.openxmlformats.org/officeDocument/2006/relationships/hyperlink" Target="https://travelsoul.ru/wp-content/uploads/4/6/c/46c4fa9256a93f572718697624ff64d6.jpeg" TargetMode="External"/><Relationship Id="rId49" Type="http://schemas.openxmlformats.org/officeDocument/2006/relationships/hyperlink" Target="https://geomerid.com:90/UserFiles/Image/gallery/large/35968_ozero_sakskoe_evpatoria_krym_geomerid_2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hyperlink" Target="https://fototerra.ru/photo/Russia/Kislovodsk/image242027.jpg" TargetMode="External"/><Relationship Id="rId18" Type="http://schemas.openxmlformats.org/officeDocument/2006/relationships/hyperlink" Target="https://&#1089;&#1072;&#1085;&#1072;&#1090;&#1086;&#1088;&#1080;&#1080;-&#1082;&#1084;&#1074;.&#1088;&#1092;/wp-content/uploads/2021/07/3-7.jpg" TargetMode="External"/><Relationship Id="rId26" Type="http://schemas.openxmlformats.org/officeDocument/2006/relationships/hyperlink" Target="https://&#1089;&#1072;&#1085;&#1072;&#1090;&#1086;&#1088;&#1080;&#1080;-&#1082;&#1084;&#1074;.&#1088;&#1092;/wp-content/uploads/2021/11/daa125d04c03461aa2fc12f0708ca56a-1200x900.jpg" TargetMode="External"/><Relationship Id="rId39" Type="http://schemas.openxmlformats.org/officeDocument/2006/relationships/hyperlink" Target="https://triplook.me/media/resorts/photo/6/2/7o6.jpg" TargetMode="External"/><Relationship Id="rId21" Type="http://schemas.openxmlformats.org/officeDocument/2006/relationships/hyperlink" Target="https://&#1089;&#1072;&#1085;&#1072;&#1090;&#1086;&#1088;&#1080;&#1080;-&#1082;&#1084;&#1074;.&#1088;&#1092;/wp-content/uploads/2021/11/original-1.jpg" TargetMode="External"/><Relationship Id="rId34" Type="http://schemas.openxmlformats.org/officeDocument/2006/relationships/hyperlink" Target="https://avatars.mds.yandex.net/i?id=b746488a612f70f5589b6a5c440d1170_l-7544473-images-thumbs&amp;n=13" TargetMode="External"/><Relationship Id="rId42" Type="http://schemas.openxmlformats.org/officeDocument/2006/relationships/hyperlink" Target="https://minvody.net/upload/iblock/aaf/kdmi8mk2xrnz3jojyt8fpzjvpz7yyv6h.jpg" TargetMode="External"/><Relationship Id="rId47" Type="http://schemas.openxmlformats.org/officeDocument/2006/relationships/hyperlink" Target="https://kstrip.ru/wp-content/uploads/2020/09/5c74ec2eff9367026b096a82-5c9b8ab074b52-1e9n2lg.jpg" TargetMode="External"/><Relationship Id="rId7" Type="http://schemas.openxmlformats.org/officeDocument/2006/relationships/hyperlink" Target="https://sun6-22.userapi.com/s/v1/if1/qoEbNrSxKjH-HClBiJGo87i541okwfXJ7Bv1Sfvm9lllBPj3tKihn8aCUiy4gwtvgzMw7GDV.jpg?size=565x785&amp;quality=96&amp;crop=112,5,565,785&amp;ava=1" TargetMode="External"/><Relationship Id="rId2" Type="http://schemas.openxmlformats.org/officeDocument/2006/relationships/hyperlink" Target="https://travelsoul.ru/wp-content/uploads/c/3/3/c33c80b05824dacfb095a30e3de21e73.jpeg" TargetMode="External"/><Relationship Id="rId16" Type="http://schemas.openxmlformats.org/officeDocument/2006/relationships/hyperlink" Target="https://stavtourism.ru/upload/resize_cache/iblock/82b/1100_733_1/narzannaya-galereya%20(3).jpg" TargetMode="External"/><Relationship Id="rId29" Type="http://schemas.openxmlformats.org/officeDocument/2006/relationships/hyperlink" Target="https://avatars.dzeninfra.ru/get-zen_doc/1860332/pub_5dcd82db93b4f037b1480799_5dcd839a93b4f037b14807a2/scale_1200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img.tourister.ru/files/3/2/2/4/8/9/1/6/original.jpg" TargetMode="External"/><Relationship Id="rId11" Type="http://schemas.openxmlformats.org/officeDocument/2006/relationships/hyperlink" Target="https://&#1082;&#1084;&#1074;.&#1088;&#1092;/upload/iblock/06b/06bb765018c391f6b6c4d96ca406ee4a.jpg" TargetMode="External"/><Relationship Id="rId24" Type="http://schemas.openxmlformats.org/officeDocument/2006/relationships/hyperlink" Target="https://kazakhstan-kmv.ru/wp-content/uploads/2018/10/10-3.jpg" TargetMode="External"/><Relationship Id="rId32" Type="http://schemas.openxmlformats.org/officeDocument/2006/relationships/hyperlink" Target="https://guruturizma.ru/wp-content/uploads/2020/03/25narodnie_vanni.jpg" TargetMode="External"/><Relationship Id="rId37" Type="http://schemas.openxmlformats.org/officeDocument/2006/relationships/hyperlink" Target="http://img.tourister.ru/files/2/4/8/6/9/3/3/4/original.jpg" TargetMode="External"/><Relationship Id="rId40" Type="http://schemas.openxmlformats.org/officeDocument/2006/relationships/hyperlink" Target="https://wiki.nashtransport.ru/images/7/71/&#1052;&#1080;&#1085;&#1077;&#1088;&#1072;&#1083;&#1100;&#1085;&#1099;&#1077;_&#1042;&#1086;&#1076;&#1099;_(&#1089;&#1090;&#1072;&#1085;&#1094;&#1080;&#1103;),_&#1050;&#1088;&#1072;&#1089;&#1085;&#1086;&#1076;&#1072;&#1088;&#1089;&#1082;&#1080;&#1081;_&#1082;&#1088;&#1072;&#1081;,_4.jpg" TargetMode="External"/><Relationship Id="rId45" Type="http://schemas.openxmlformats.org/officeDocument/2006/relationships/hyperlink" Target="https://discover-world.ru/images/pages/common/wm/1649530649_DSC_1932.jpg" TargetMode="External"/><Relationship Id="rId5" Type="http://schemas.openxmlformats.org/officeDocument/2006/relationships/hyperlink" Target="https://ic.pics.livejournal.com/cpmaker/10587978/315399/315399_original.jpg" TargetMode="External"/><Relationship Id="rId15" Type="http://schemas.openxmlformats.org/officeDocument/2006/relationships/hyperlink" Target="https://a.d-cd.net/952bfdu-960.jpg" TargetMode="External"/><Relationship Id="rId23" Type="http://schemas.openxmlformats.org/officeDocument/2006/relationships/hyperlink" Target="https://tur-region.ru/web/uploads/5db6f8a6719ec.jpg" TargetMode="External"/><Relationship Id="rId28" Type="http://schemas.openxmlformats.org/officeDocument/2006/relationships/hyperlink" Target="https://sportishka.com/uploads/posts/2022-02/1645616059_8-sportishka-com-p-kavkazskie-mineralnie-vodi-turizm-krasivo-8.jpg" TargetMode="External"/><Relationship Id="rId36" Type="http://schemas.openxmlformats.org/officeDocument/2006/relationships/hyperlink" Target="https://vsegda-pomnim.com/uploads/posts/2022-03/1648759849_73-vsegda-pomnim-com-p-ozero-proval-v-pyatigorske-foto-76.jpg" TargetMode="External"/><Relationship Id="rId10" Type="http://schemas.openxmlformats.org/officeDocument/2006/relationships/hyperlink" Target="https://turvopros.com/wp-content/uploads/2022/09/alleya-roz.jpg" TargetMode="External"/><Relationship Id="rId19" Type="http://schemas.openxmlformats.org/officeDocument/2006/relationships/hyperlink" Target="https://class-tour.com/wp-content/uploads/8/9/7/89702eabaa9c2e3410b496b363ddf01b.jpeg" TargetMode="External"/><Relationship Id="rId31" Type="http://schemas.openxmlformats.org/officeDocument/2006/relationships/hyperlink" Target="https://susanintop.com/wp-content/uploads/2018/12/121-11.jpg" TargetMode="External"/><Relationship Id="rId44" Type="http://schemas.openxmlformats.org/officeDocument/2006/relationships/hyperlink" Target="https://culttourism.ru/data/photos/c/f/cff85f3359be6091193176d184909ef3.jpg" TargetMode="External"/><Relationship Id="rId4" Type="http://schemas.openxmlformats.org/officeDocument/2006/relationships/hyperlink" Target="https://irecommend.ru/sites/default/files/product-images/1717456/DW7LMHEyLc2fjsRhHsPw.jpg" TargetMode="External"/><Relationship Id="rId9" Type="http://schemas.openxmlformats.org/officeDocument/2006/relationships/hyperlink" Target="https://ic.pics.livejournal.com/olurant/64953050/54027/54027_900.jpg" TargetMode="External"/><Relationship Id="rId14" Type="http://schemas.openxmlformats.org/officeDocument/2006/relationships/hyperlink" Target="https://dynamic-media-cdn.tripadvisor.com/media/photo-o/0c/ff/70/c7/caption.jpg?w=1200&amp;h=1200&amp;s=1" TargetMode="External"/><Relationship Id="rId22" Type="http://schemas.openxmlformats.org/officeDocument/2006/relationships/hyperlink" Target="https://godsplanet.ru/wp-content/uploads/2022/05/theatre-square.jpg" TargetMode="External"/><Relationship Id="rId27" Type="http://schemas.openxmlformats.org/officeDocument/2006/relationships/hyperlink" Target="https://sun9-7.userapi.com/impg/sKgn76Fc_fsXztOPwcuHKLdjsfdkNzFNzV5CXQ/2OW-G_RTzPM.jpg?size=987x696&amp;quality=96&amp;sign=84177c26952ff7fd0b30490cdc81b1d9&amp;c_uniq_tag=7-mxGmv5DtbZaGV1nqAK8zafcPPRZ0NkNC3TsLhFdzA&amp;type=album" TargetMode="External"/><Relationship Id="rId30" Type="http://schemas.openxmlformats.org/officeDocument/2006/relationships/hyperlink" Target="https://krot.info/uploads/posts/2021-11/1638292961_25-krot-info-p-park-tsvetnik-v-pyatigorske-krasivie-foto-27.jpg" TargetMode="External"/><Relationship Id="rId35" Type="http://schemas.openxmlformats.org/officeDocument/2006/relationships/hyperlink" Target="https://avatars.dzeninfra.ru/get-zen_doc/3956088/pub_6042806f58285736dd4ca4c9_60430315b8613c1dbb1d49c3/scale_1200" TargetMode="External"/><Relationship Id="rId43" Type="http://schemas.openxmlformats.org/officeDocument/2006/relationships/hyperlink" Target="https://www.dostoprimechatelnosti-rus.ru/assets/images/evropa/rossiya2/mineralnye-vody/park-kultury-i-otdyha.jpg" TargetMode="External"/><Relationship Id="rId8" Type="http://schemas.openxmlformats.org/officeDocument/2006/relationships/hyperlink" Target="https://img.stapravda.ru/!/c0d/p156152-1655813254-992x558.jpeg" TargetMode="External"/><Relationship Id="rId3" Type="http://schemas.openxmlformats.org/officeDocument/2006/relationships/hyperlink" Target="https://vsedomarossii.ru/photos/area_26/city_1657/street_9977/112671_1.jp" TargetMode="External"/><Relationship Id="rId12" Type="http://schemas.openxmlformats.org/officeDocument/2006/relationships/hyperlink" Target="https://turvopros.com/wp-content/uploads/2022/09/kollonada.jpg" TargetMode="External"/><Relationship Id="rId17" Type="http://schemas.openxmlformats.org/officeDocument/2006/relationships/hyperlink" Target="https://sportishka.com/uploads/posts/2022-03/1648056513_42-sportishka-com-p-kurort-zheleznovodsk-turizm-krasivo-foto-48.jpg" TargetMode="External"/><Relationship Id="rId25" Type="http://schemas.openxmlformats.org/officeDocument/2006/relationships/hyperlink" Target="https://avatars.dzeninfra.ru/get-zen_doc/3533726/pub_5f8c85ff5282a97827398132_5f8c869ca70d4515e78d55a0/scale_1200" TargetMode="External"/><Relationship Id="rId33" Type="http://schemas.openxmlformats.org/officeDocument/2006/relationships/hyperlink" Target="http://s2.fotokto.ru/photo/full/303/3039187.jpg" TargetMode="External"/><Relationship Id="rId38" Type="http://schemas.openxmlformats.org/officeDocument/2006/relationships/hyperlink" Target="https://vsedomarossii.ru/photos/area_26/city_1672/street_10069/113706_1.jpg" TargetMode="External"/><Relationship Id="rId46" Type="http://schemas.openxmlformats.org/officeDocument/2006/relationships/hyperlink" Target="https://must-see.top/wp-content/uploads/2021/07/Alleya-na-prospekte-Karla-Marksa-2048x1365.jpg" TargetMode="External"/><Relationship Id="rId20" Type="http://schemas.openxmlformats.org/officeDocument/2006/relationships/hyperlink" Target="https://media.1777.ru/images/images_processing/535/5350304878080022.jpeg" TargetMode="External"/><Relationship Id="rId41" Type="http://schemas.openxmlformats.org/officeDocument/2006/relationships/hyperlink" Target="https://i2.wp.com/img-fotki.yandex.ru/get/194588/201655053.201/0_176401_3d0dbee0_orig.jpg" TargetMode="Externa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hyperlink" Target="https://static.tildacdn.com/tild6337-3066-4830-b434-623062343034/31__edited.jpg" TargetMode="External"/><Relationship Id="rId18" Type="http://schemas.openxmlformats.org/officeDocument/2006/relationships/hyperlink" Target="https://skunb.ru/sites/default/files/memorable-date/04_06_ermolov.jpg" TargetMode="External"/><Relationship Id="rId26" Type="http://schemas.openxmlformats.org/officeDocument/2006/relationships/hyperlink" Target="https://www.bgoperator.ru/pr_img/1000512/20221014/40976825/0APushkinskaia_galereia_v_kurortnom_parke_ZHeleznovodska.jpg" TargetMode="External"/><Relationship Id="rId39" Type="http://schemas.openxmlformats.org/officeDocument/2006/relationships/hyperlink" Target="https://extraguide.ru/images/blog/2022/03-29-9vqxir-skulptura-orel.jpg" TargetMode="External"/><Relationship Id="rId21" Type="http://schemas.openxmlformats.org/officeDocument/2006/relationships/hyperlink" Target="https://mykaleidoscope.ru/x/uploads/posts/2022-09/1663112168_64-mykaleidoscope-ru-p-kavkazskie-mineralnie-vodi-oboi-67.jpg" TargetMode="External"/><Relationship Id="rId34" Type="http://schemas.openxmlformats.org/officeDocument/2006/relationships/hyperlink" Target="https://itonga.ru/wp-content/uploads/2021/07/kurortniy-park-essentuki-2.jpg" TargetMode="External"/><Relationship Id="rId7" Type="http://schemas.openxmlformats.org/officeDocument/2006/relationships/hyperlink" Target="https://korona-severa.ru/wp-content/uploads/b/5/3/b534cbb1143cd25ebfe25a4dcd6a216d.jpeg" TargetMode="External"/><Relationship Id="rId12" Type="http://schemas.openxmlformats.org/officeDocument/2006/relationships/hyperlink" Target="https://static.tildacdn.com/tild3233-3766-4436-b136-616231346339/30__edited.jpg" TargetMode="External"/><Relationship Id="rId17" Type="http://schemas.openxmlformats.org/officeDocument/2006/relationships/hyperlink" Target="https://i.pinimg.com/736x/a0/25/a1/a025a14d6f655c5d4fa0000e28cf3334.jpg" TargetMode="External"/><Relationship Id="rId25" Type="http://schemas.openxmlformats.org/officeDocument/2006/relationships/hyperlink" Target="https://avatars.dzeninfra.ru/get-zen_doc/3965361/pub_5f53838fc84c033ffd831476_5f53885af7495128e4b79715/scale_1200" TargetMode="External"/><Relationship Id="rId33" Type="http://schemas.openxmlformats.org/officeDocument/2006/relationships/hyperlink" Target="https://pofoto.club/uploads/posts/2021-12/1640307809_35-pofoto-club-p-kamennii-orel-foto-79.jpg" TargetMode="External"/><Relationship Id="rId38" Type="http://schemas.openxmlformats.org/officeDocument/2006/relationships/hyperlink" Target="https://nashaplaneta.net/europe/russia/img_stavropol/essentuki-istochnik172.jp" TargetMode="External"/><Relationship Id="rId2" Type="http://schemas.openxmlformats.org/officeDocument/2006/relationships/hyperlink" Target="https://sun9-58.userapi.com/impg/vS0R_79r5x8SCCzF1Glu-RXbo9iigNf05GzN2g/Yw5NcR4Q1q8.jpg?size=640x413&amp;quality=96&amp;sign=820cdfe7d6150ca3d9d36be2a47eff89&amp;c_uniq_tag=MkObKZyPbyg3likc9cGk6d0kVsaOi6yaNWBUxLSB5gI&amp;type=album" TargetMode="External"/><Relationship Id="rId16" Type="http://schemas.openxmlformats.org/officeDocument/2006/relationships/hyperlink" Target="https://thumb.tildacdn.com/tild3834-3262-4138-b339-396636643137/-/format/webp/photo.jpg" TargetMode="External"/><Relationship Id="rId20" Type="http://schemas.openxmlformats.org/officeDocument/2006/relationships/hyperlink" Target="https://i.ytimg.com/vi/J-wH7Im79so/maxresdefault.jpg?sqp=-oaymwEmCIAKENAF8quKqQMa8AEB-AH-DoACuAiKAgwIABABGHIgXShEMA8=&amp;rs=AOn4CLAQu-WsUA6gEEX1X98DhgjBDBATCA" TargetMode="External"/><Relationship Id="rId29" Type="http://schemas.openxmlformats.org/officeDocument/2006/relationships/hyperlink" Target="https://mashuk-tour.ru/wp-content/uploads/2020/05/zheleznovodsk-tur-1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vatars.dzeninfra.ru/get-zen_doc/40274/pub_612639527bb0f62dc23c7c44_61263a00e3fa04199bc349d2/scale_1200" TargetMode="External"/><Relationship Id="rId11" Type="http://schemas.openxmlformats.org/officeDocument/2006/relationships/hyperlink" Target="https://www.bon-cadeau.ru/mdata/gallery/size3/3938/6731.jpg" TargetMode="External"/><Relationship Id="rId24" Type="http://schemas.openxmlformats.org/officeDocument/2006/relationships/hyperlink" Target="https://static.guidego.ru/63ee4084db3296cbeca2330b.1600x1200.jpeg" TargetMode="External"/><Relationship Id="rId32" Type="http://schemas.openxmlformats.org/officeDocument/2006/relationships/hyperlink" Target="https://avatars.mds.yandex.net/i?id=ce264453087c6f5ca98292f3ceffe5c8b7714626-5280120-images-thumbs&amp;ref=rim&amp;n=33&amp;w=350&amp;h=263" TargetMode="External"/><Relationship Id="rId37" Type="http://schemas.openxmlformats.org/officeDocument/2006/relationships/hyperlink" Target="http://img.tourister.ru/files/1/4/2/5/6/0/2/3/original.jpg" TargetMode="External"/><Relationship Id="rId40" Type="http://schemas.openxmlformats.org/officeDocument/2006/relationships/hyperlink" Target="https://otvet.imgsmail.ru/download/875a8375f91de049494d6073098e8a2f_6537b47a19facc836fe57067b6b7692f.jpg" TargetMode="External"/><Relationship Id="rId5" Type="http://schemas.openxmlformats.org/officeDocument/2006/relationships/hyperlink" Target="https://sun9-39.userapi.com/impg/NozAmuJFwuR5Pd-1FCjlAOjaNBCzbNhSFqzxUQ/Gv3r_7MF390.jpg?size=500x472&amp;quality=96&amp;sign=92d0b5458817a6ce1de3c21884b0d7af&amp;type=album" TargetMode="External"/><Relationship Id="rId15" Type="http://schemas.openxmlformats.org/officeDocument/2006/relationships/hyperlink" Target="https://semyaivera.ru/wp-content/uploads/2020/09/6-sentyabrya.-aleksandr-nelyubin.jpg" TargetMode="External"/><Relationship Id="rId23" Type="http://schemas.openxmlformats.org/officeDocument/2006/relationships/hyperlink" Target="https://&#1089;&#1072;&#1085;&#1072;&#1090;&#1086;&#1088;&#1080;&#1080;-&#1082;&#1084;&#1074;.&#1088;&#1092;/wp-content/uploads/2021/07/1-5-1200x900.jpg" TargetMode="External"/><Relationship Id="rId28" Type="http://schemas.openxmlformats.org/officeDocument/2006/relationships/hyperlink" Target="https://static.mk.ru/upload/entities/2021/08/20/15/articles/facebookPicture/06/a5/37/77/fc35e8f78808819fbf654b0e30ee7b4b.jpg" TargetMode="External"/><Relationship Id="rId36" Type="http://schemas.openxmlformats.org/officeDocument/2006/relationships/hyperlink" Target="https://img-fotki.yandex.ru/get/5907/shauey.28/0_52ee6_d430bd17_XXL" TargetMode="External"/><Relationship Id="rId10" Type="http://schemas.openxmlformats.org/officeDocument/2006/relationships/hyperlink" Target="https://cdn.britannica.com/02/148802-050-D04F0961/Alexander-I.jpg" TargetMode="External"/><Relationship Id="rId19" Type="http://schemas.openxmlformats.org/officeDocument/2006/relationships/hyperlink" Target="https://stihi.ru/pics/2022/06/04/5195.jpg" TargetMode="External"/><Relationship Id="rId31" Type="http://schemas.openxmlformats.org/officeDocument/2006/relationships/hyperlink" Target="https://avatars.dzeninfra.ru/get-zen_doc/3683658/pub_5eb43bf28a06122feefeaa87_5f203e28b7baa02f4eaf9333/scale_1200" TargetMode="External"/><Relationship Id="rId4" Type="http://schemas.openxmlformats.org/officeDocument/2006/relationships/hyperlink" Target="https://korona-severa.ru/wp-content/uploads/2/3/5/2357af22ce5c1454a1932fd80185b658.jpeg" TargetMode="External"/><Relationship Id="rId9" Type="http://schemas.openxmlformats.org/officeDocument/2006/relationships/hyperlink" Target="https://ciur.ru/srp/srp_nord/SiteAssets/Lists/News/NewForm/1030720282.jpg" TargetMode="External"/><Relationship Id="rId14" Type="http://schemas.openxmlformats.org/officeDocument/2006/relationships/hyperlink" Target="https://dic.academic.ru/pictures/wiki/files/104/haass.jpg" TargetMode="External"/><Relationship Id="rId22" Type="http://schemas.openxmlformats.org/officeDocument/2006/relationships/hyperlink" Target="https://itonga.ru/wp-content/uploads/2021/03/lechebniy-park-v-zheleznovodske-7.jpg" TargetMode="External"/><Relationship Id="rId27" Type="http://schemas.openxmlformats.org/officeDocument/2006/relationships/hyperlink" Target="https://ic.pics.livejournal.com/kot_de_azur/31835946/1739023/1739023_1000.jpg" TargetMode="External"/><Relationship Id="rId30" Type="http://schemas.openxmlformats.org/officeDocument/2006/relationships/hyperlink" Target="https://img.1ku.ru/c81771d06501e988ca92146fab985ec5/wp-content/uploads/2018/09/afdeef83dab3868387dfd339c2625f84.jp" TargetMode="External"/><Relationship Id="rId35" Type="http://schemas.openxmlformats.org/officeDocument/2006/relationships/hyperlink" Target="https://worldroads.ru/wp-content/uploads/2014/05/Oryol-Kaskadki.jpg" TargetMode="External"/><Relationship Id="rId8" Type="http://schemas.openxmlformats.org/officeDocument/2006/relationships/hyperlink" Target="https://i.ytimg.com/vi/qqdKSkQHdG4/maxresdefault.jpg" TargetMode="External"/><Relationship Id="rId3" Type="http://schemas.openxmlformats.org/officeDocument/2006/relationships/hyperlink" Target="http://rahba.org/foto/horses/path/ba/7c/c1/fc854c968e5d9e1eda9e9fdbf645b7d3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26" Type="http://schemas.openxmlformats.org/officeDocument/2006/relationships/image" Target="../media/image58.jpeg"/><Relationship Id="rId21" Type="http://schemas.openxmlformats.org/officeDocument/2006/relationships/image" Target="../media/image53.jpeg"/><Relationship Id="rId34" Type="http://schemas.openxmlformats.org/officeDocument/2006/relationships/image" Target="../media/image66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5" Type="http://schemas.openxmlformats.org/officeDocument/2006/relationships/image" Target="../media/image57.png"/><Relationship Id="rId33" Type="http://schemas.openxmlformats.org/officeDocument/2006/relationships/image" Target="../media/image65.jpeg"/><Relationship Id="rId2" Type="http://schemas.openxmlformats.org/officeDocument/2006/relationships/image" Target="../media/image34.jpeg"/><Relationship Id="rId16" Type="http://schemas.openxmlformats.org/officeDocument/2006/relationships/image" Target="../media/image48.jpeg"/><Relationship Id="rId20" Type="http://schemas.openxmlformats.org/officeDocument/2006/relationships/image" Target="../media/image52.png"/><Relationship Id="rId29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24" Type="http://schemas.openxmlformats.org/officeDocument/2006/relationships/image" Target="../media/image56.jpeg"/><Relationship Id="rId32" Type="http://schemas.openxmlformats.org/officeDocument/2006/relationships/image" Target="../media/image64.png"/><Relationship Id="rId37" Type="http://schemas.openxmlformats.org/officeDocument/2006/relationships/image" Target="../media/image68.jpeg"/><Relationship Id="rId5" Type="http://schemas.openxmlformats.org/officeDocument/2006/relationships/image" Target="../media/image37.jpe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jpeg"/><Relationship Id="rId36" Type="http://schemas.openxmlformats.org/officeDocument/2006/relationships/slide" Target="slide3.xml"/><Relationship Id="rId10" Type="http://schemas.openxmlformats.org/officeDocument/2006/relationships/image" Target="../media/image42.jpeg"/><Relationship Id="rId19" Type="http://schemas.openxmlformats.org/officeDocument/2006/relationships/image" Target="../media/image51.jpeg"/><Relationship Id="rId31" Type="http://schemas.openxmlformats.org/officeDocument/2006/relationships/image" Target="../media/image63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png"/><Relationship Id="rId22" Type="http://schemas.openxmlformats.org/officeDocument/2006/relationships/image" Target="../media/image54.jpeg"/><Relationship Id="rId27" Type="http://schemas.openxmlformats.org/officeDocument/2006/relationships/image" Target="../media/image59.jpeg"/><Relationship Id="rId30" Type="http://schemas.openxmlformats.org/officeDocument/2006/relationships/image" Target="../media/image62.png"/><Relationship Id="rId35" Type="http://schemas.openxmlformats.org/officeDocument/2006/relationships/image" Target="../media/image67.jpeg"/><Relationship Id="rId8" Type="http://schemas.openxmlformats.org/officeDocument/2006/relationships/image" Target="../media/image40.jpeg"/><Relationship Id="rId3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5271647"/>
            <a:ext cx="8278688" cy="1829761"/>
          </a:xfrm>
        </p:spPr>
        <p:txBody>
          <a:bodyPr anchor="t"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Край родной навек любимый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4" y="63201"/>
            <a:ext cx="8934852" cy="502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1764" y="5949280"/>
            <a:ext cx="8420472" cy="504056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ГБПОУ Минераловодский региональный многопрофильный колледж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преподаватель Константинова </a:t>
            </a:r>
            <a:r>
              <a:rPr lang="ru-RU" sz="1800" dirty="0">
                <a:solidFill>
                  <a:schemeClr val="bg1"/>
                </a:solidFill>
              </a:rPr>
              <a:t>О</a:t>
            </a:r>
            <a:r>
              <a:rPr lang="ru-RU" sz="1800" dirty="0" smtClean="0">
                <a:solidFill>
                  <a:schemeClr val="bg1"/>
                </a:solidFill>
              </a:rPr>
              <a:t>льга Викторовна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6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52359" y="1376976"/>
            <a:ext cx="8734593" cy="1836000"/>
            <a:chOff x="0" y="2039209"/>
            <a:chExt cx="9144000" cy="2107435"/>
          </a:xfrm>
        </p:grpSpPr>
        <p:pic>
          <p:nvPicPr>
            <p:cNvPr id="7176" name="Picture 8" descr="https://gko.news-kmv.ru/wp-content/uploads/2020/07/%D0%B3%D0%BE%D1%80%D1%8B-%D0%9A%D0%9C%D0%92-2048x838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6" t="11395" r="1301" b="41533"/>
            <a:stretch/>
          </p:blipFill>
          <p:spPr bwMode="auto">
            <a:xfrm>
              <a:off x="0" y="2039209"/>
              <a:ext cx="9144000" cy="2107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884368" y="2483603"/>
              <a:ext cx="1080120" cy="38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Змейка</a:t>
              </a:r>
              <a:endPara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00192" y="2483603"/>
              <a:ext cx="1168309" cy="38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Развалка</a:t>
              </a:r>
              <a:endPara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40183" y="2483603"/>
              <a:ext cx="1243684" cy="38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Железная</a:t>
              </a:r>
              <a:endPara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91880" y="2483603"/>
              <a:ext cx="1080120" cy="38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Бештау</a:t>
              </a:r>
              <a:endPara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9592" y="2483603"/>
              <a:ext cx="1080120" cy="38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Машук</a:t>
              </a:r>
              <a:endPara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3" name="змейка" descr="https://vsegda-pomnim.com/uploads/posts/2022-03/1647643172_4-vsegda-pomnim-com-p-gora-zmeika-foto-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23748" r="16298"/>
          <a:stretch/>
        </p:blipFill>
        <p:spPr bwMode="auto">
          <a:xfrm>
            <a:off x="5418142" y="3933056"/>
            <a:ext cx="161603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железная" descr="https://avatars.dzeninfra.ru/get-zen_doc/3630671/pub_5f3a0de53cf2705590c760b0_5f3a0fa0fa48f90d671c735f/scale_12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7750" r="32448" b="27611"/>
          <a:stretch/>
        </p:blipFill>
        <p:spPr bwMode="auto">
          <a:xfrm>
            <a:off x="252360" y="3933056"/>
            <a:ext cx="144800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азвалка" descr="https://sportishka.com/uploads/posts/2022-11/1667498511_15-sportishka-com-p-gora-razvalka-zheleznovodsk-krasivo-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6" r="12432" b="34728"/>
          <a:stretch/>
        </p:blipFill>
        <p:spPr bwMode="auto">
          <a:xfrm>
            <a:off x="1907475" y="3933056"/>
            <a:ext cx="162273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машук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0" b="24141"/>
          <a:stretch/>
        </p:blipFill>
        <p:spPr>
          <a:xfrm>
            <a:off x="3737321" y="3933056"/>
            <a:ext cx="1473708" cy="1080000"/>
          </a:xfrm>
          <a:prstGeom prst="rect">
            <a:avLst/>
          </a:prstGeom>
        </p:spPr>
      </p:pic>
      <p:pic>
        <p:nvPicPr>
          <p:cNvPr id="17" name="бештау" descr="http://s3.fotokto.ru/photo/full/163/163614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 t="31307" r="7913" b="6250"/>
          <a:stretch/>
        </p:blipFill>
        <p:spPr bwMode="auto">
          <a:xfrm>
            <a:off x="7241291" y="3933056"/>
            <a:ext cx="172319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3743908" y="5098652"/>
            <a:ext cx="1476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+mj-lt"/>
              </a:rPr>
              <a:t>Машук</a:t>
            </a:r>
            <a:endParaRPr lang="ru-RU" sz="2000" b="1" dirty="0">
              <a:latin typeface="+mj-lt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18102" y="5098652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+mj-lt"/>
              </a:rPr>
              <a:t>Змейка</a:t>
            </a:r>
            <a:endParaRPr lang="ru-RU" sz="2000" b="1" dirty="0">
              <a:latin typeface="+mj-lt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00296" y="5098652"/>
            <a:ext cx="1728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+mj-lt"/>
              </a:rPr>
              <a:t>Бештау</a:t>
            </a:r>
            <a:endParaRPr lang="ru-RU" sz="2000" b="1" dirty="0">
              <a:latin typeface="+mj-lt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51520" y="5098652"/>
            <a:ext cx="1476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+mj-lt"/>
              </a:rPr>
              <a:t>Железная</a:t>
            </a:r>
            <a:endParaRPr lang="ru-RU" sz="2000" b="1" dirty="0">
              <a:latin typeface="+mj-lt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925714" y="5098652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+mj-lt"/>
              </a:rPr>
              <a:t>Развалка</a:t>
            </a:r>
            <a:endParaRPr lang="ru-RU" sz="2000" b="1" dirty="0">
              <a:latin typeface="+mj-lt"/>
            </a:endParaRPr>
          </a:p>
        </p:txBody>
      </p:sp>
      <p:sp>
        <p:nvSpPr>
          <p:cNvPr id="23" name="5"/>
          <p:cNvSpPr/>
          <p:nvPr/>
        </p:nvSpPr>
        <p:spPr>
          <a:xfrm>
            <a:off x="7740352" y="3284984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5</a:t>
            </a:r>
          </a:p>
        </p:txBody>
      </p:sp>
      <p:sp>
        <p:nvSpPr>
          <p:cNvPr id="24" name="4"/>
          <p:cNvSpPr/>
          <p:nvPr/>
        </p:nvSpPr>
        <p:spPr>
          <a:xfrm>
            <a:off x="5936358" y="3284984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4</a:t>
            </a:r>
          </a:p>
        </p:txBody>
      </p:sp>
      <p:sp>
        <p:nvSpPr>
          <p:cNvPr id="25" name="3"/>
          <p:cNvSpPr/>
          <p:nvPr/>
        </p:nvSpPr>
        <p:spPr>
          <a:xfrm>
            <a:off x="4132363" y="3284984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3</a:t>
            </a:r>
          </a:p>
        </p:txBody>
      </p:sp>
      <p:sp>
        <p:nvSpPr>
          <p:cNvPr id="26" name="2"/>
          <p:cNvSpPr/>
          <p:nvPr/>
        </p:nvSpPr>
        <p:spPr>
          <a:xfrm>
            <a:off x="2328368" y="3284984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2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53413" y="5704649"/>
            <a:ext cx="1476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+mj-lt"/>
              </a:rPr>
              <a:t>853 м</a:t>
            </a:r>
            <a:endParaRPr lang="ru-RU" sz="2000" b="1" dirty="0">
              <a:latin typeface="+mj-lt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925714" y="5704649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+mj-lt"/>
              </a:rPr>
              <a:t>926 м</a:t>
            </a:r>
            <a:endParaRPr lang="ru-RU" sz="2000" b="1" dirty="0">
              <a:latin typeface="+mj-lt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743908" y="5704649"/>
            <a:ext cx="1476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+mj-lt"/>
              </a:rPr>
              <a:t>993 м</a:t>
            </a:r>
            <a:endParaRPr lang="ru-RU" sz="2000" b="1" dirty="0">
              <a:latin typeface="+mj-lt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463576" y="5704649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+mj-lt"/>
              </a:rPr>
              <a:t>994 м</a:t>
            </a:r>
            <a:endParaRPr lang="ru-RU" sz="2000" b="1" dirty="0">
              <a:latin typeface="+mj-lt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200296" y="5704649"/>
            <a:ext cx="1728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+mj-lt"/>
              </a:rPr>
              <a:t>1440 м</a:t>
            </a:r>
            <a:endParaRPr lang="ru-RU" sz="2000" b="1" dirty="0">
              <a:latin typeface="+mj-lt"/>
            </a:endParaRPr>
          </a:p>
        </p:txBody>
      </p:sp>
      <p:sp>
        <p:nvSpPr>
          <p:cNvPr id="35" name="1"/>
          <p:cNvSpPr/>
          <p:nvPr/>
        </p:nvSpPr>
        <p:spPr>
          <a:xfrm>
            <a:off x="524374" y="3284984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1</a:t>
            </a:r>
            <a:endParaRPr lang="ru-RU" sz="32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51586" cy="1143000"/>
          </a:xfrm>
        </p:spPr>
        <p:txBody>
          <a:bodyPr>
            <a:noAutofit/>
          </a:bodyPr>
          <a:lstStyle/>
          <a:p>
            <a:r>
              <a:rPr lang="ru-RU" dirty="0" smtClean="0">
                <a:effectLst/>
              </a:rPr>
              <a:t>«Все </a:t>
            </a:r>
            <a:r>
              <a:rPr lang="ru-RU" dirty="0">
                <a:effectLst/>
              </a:rPr>
              <a:t>по росту, по порядку становись</a:t>
            </a:r>
            <a:r>
              <a:rPr lang="ru-RU" dirty="0" smtClean="0">
                <a:effectLst/>
              </a:rPr>
              <a:t>»</a:t>
            </a:r>
            <a:br>
              <a:rPr lang="ru-RU" dirty="0" smtClean="0">
                <a:effectLst/>
              </a:rPr>
            </a:br>
            <a:r>
              <a:rPr lang="ru-RU" sz="2400" dirty="0" smtClean="0"/>
              <a:t>Расставьте горы от самой низкой до самой высокой</a:t>
            </a:r>
            <a:endParaRPr lang="ru-RU" sz="2400" dirty="0"/>
          </a:p>
        </p:txBody>
      </p:sp>
      <p:sp>
        <p:nvSpPr>
          <p:cNvPr id="33" name="Блок-схема: узел суммирования 32">
            <a:hlinkClick r:id="rId8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226160" y="5479619"/>
            <a:ext cx="2734444" cy="7920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Нажмите на </a:t>
            </a:r>
            <a:r>
              <a:rPr lang="ru-RU" sz="1400" dirty="0" smtClean="0"/>
              <a:t>номер региона </a:t>
            </a:r>
            <a:r>
              <a:rPr lang="ru-RU" sz="1400" dirty="0"/>
              <a:t>и </a:t>
            </a:r>
            <a:r>
              <a:rPr lang="ru-RU" sz="1400" dirty="0" smtClean="0"/>
              <a:t>ответ будет открыт или </a:t>
            </a:r>
            <a:r>
              <a:rPr lang="ru-RU" sz="1400" dirty="0"/>
              <a:t>нажмите на слово «</a:t>
            </a:r>
            <a:r>
              <a:rPr lang="ru-RU" sz="1400" dirty="0" smtClean="0"/>
              <a:t>ответ»</a:t>
            </a:r>
            <a:endParaRPr lang="ru-RU" sz="1400" dirty="0"/>
          </a:p>
        </p:txBody>
      </p:sp>
      <p:pic>
        <p:nvPicPr>
          <p:cNvPr id="34" name="Picture 2" descr="https://suckhoedoisong.qltns.mediacdn.vn/324455921873985536/2021/11/11/cac-giai-doan-phat-trien-chieu-cao-cua-trejgdigjdig-1636562417161115695590-74-1-674-960-crop-163656380450990094283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4"/>
          <a:stretch/>
        </p:blipFill>
        <p:spPr bwMode="auto">
          <a:xfrm>
            <a:off x="174326" y="1075556"/>
            <a:ext cx="884180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93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sun6-22.userapi.com/s/v1/if1/pltceUYnueMR6YTVXPdSDq_aPlBZ6Qq1LYnZOXO8neZljux4H5xvQkDWP97Y7KGK5X2PNA.jpg?size=846x1063&amp;quality=96&amp;crop=0,0,846,1063&amp;ava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630"/>
          <a:stretch/>
        </p:blipFill>
        <p:spPr bwMode="auto">
          <a:xfrm>
            <a:off x="1847100" y="1426077"/>
            <a:ext cx="4757694" cy="438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 smtClean="0">
                <a:solidFill>
                  <a:schemeClr val="tx1"/>
                </a:solidFill>
              </a:rPr>
              <a:t>Кто старше? </a:t>
            </a:r>
            <a:br>
              <a:rPr lang="ru-RU" altLang="ru-RU" dirty="0" smtClean="0">
                <a:solidFill>
                  <a:schemeClr val="tx1"/>
                </a:solidFill>
              </a:rPr>
            </a:br>
            <a:r>
              <a:rPr lang="ru-RU" altLang="ru-RU" sz="2400" dirty="0" smtClean="0">
                <a:solidFill>
                  <a:schemeClr val="tx1"/>
                </a:solidFill>
              </a:rPr>
              <a:t>Укажите год образования городов КМВ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5616" y="1516467"/>
            <a:ext cx="1260000" cy="5788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1780</a:t>
            </a:r>
            <a:endParaRPr lang="ru-RU" sz="2800" b="1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2393439"/>
            <a:ext cx="1260000" cy="5788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1803</a:t>
            </a:r>
            <a:endParaRPr lang="ru-RU" sz="2800" b="1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616" y="4147383"/>
            <a:ext cx="1260000" cy="5788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1825</a:t>
            </a:r>
            <a:endParaRPr lang="ru-RU" sz="2800" b="1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5024355"/>
            <a:ext cx="1260000" cy="5788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1878</a:t>
            </a:r>
            <a:endParaRPr lang="ru-RU" sz="2800" b="1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3270411"/>
            <a:ext cx="1260000" cy="5788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1810</a:t>
            </a:r>
            <a:endParaRPr lang="ru-RU" sz="2800" b="1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4932040" y="1516467"/>
            <a:ext cx="3456000" cy="5788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Минеральные Воды</a:t>
            </a:r>
            <a:endParaRPr lang="ru-RU" sz="2800" b="1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932040" y="3270411"/>
            <a:ext cx="3456000" cy="5788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Кисловодск</a:t>
            </a:r>
            <a:endParaRPr lang="ru-RU" sz="2800" b="1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4932040" y="2393439"/>
            <a:ext cx="3456000" cy="5788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Ессентуки</a:t>
            </a:r>
            <a:endParaRPr lang="ru-RU" sz="2800" b="1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4932040" y="4147383"/>
            <a:ext cx="3456000" cy="5788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Железноводск</a:t>
            </a:r>
            <a:endParaRPr lang="ru-RU" sz="2800" b="1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4932040" y="5024355"/>
            <a:ext cx="3456000" cy="5788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Пятигорск</a:t>
            </a:r>
            <a:endParaRPr lang="ru-RU" sz="2800" b="1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cxnSp>
        <p:nvCxnSpPr>
          <p:cNvPr id="43" name="Соединительная линия уступом 42"/>
          <p:cNvCxnSpPr/>
          <p:nvPr/>
        </p:nvCxnSpPr>
        <p:spPr>
          <a:xfrm>
            <a:off x="2411760" y="1823772"/>
            <a:ext cx="2520000" cy="3492000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4" name="Соединительная линия уступом 43"/>
          <p:cNvCxnSpPr/>
          <p:nvPr/>
        </p:nvCxnSpPr>
        <p:spPr>
          <a:xfrm>
            <a:off x="2411760" y="2695285"/>
            <a:ext cx="2520000" cy="828000"/>
          </a:xfrm>
          <a:prstGeom prst="bentConnector3">
            <a:avLst>
              <a:gd name="adj1" fmla="val 29055"/>
            </a:avLst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7" name="Соединительная линия уступом 46"/>
          <p:cNvCxnSpPr/>
          <p:nvPr/>
        </p:nvCxnSpPr>
        <p:spPr>
          <a:xfrm>
            <a:off x="2411760" y="3623101"/>
            <a:ext cx="2520000" cy="792000"/>
          </a:xfrm>
          <a:prstGeom prst="bentConnector3">
            <a:avLst>
              <a:gd name="adj1" fmla="val 20678"/>
            </a:avLst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50" name="Соединительная линия уступом 49"/>
          <p:cNvCxnSpPr/>
          <p:nvPr/>
        </p:nvCxnSpPr>
        <p:spPr>
          <a:xfrm flipV="1">
            <a:off x="2411760" y="2759117"/>
            <a:ext cx="2520000" cy="1764000"/>
          </a:xfrm>
          <a:prstGeom prst="bentConnector3">
            <a:avLst>
              <a:gd name="adj1" fmla="val 65559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63" name="Соединительная линия уступом 62"/>
          <p:cNvCxnSpPr/>
          <p:nvPr/>
        </p:nvCxnSpPr>
        <p:spPr>
          <a:xfrm flipV="1">
            <a:off x="2411760" y="1967221"/>
            <a:ext cx="2520000" cy="3384000"/>
          </a:xfrm>
          <a:prstGeom prst="bentConnector3">
            <a:avLst>
              <a:gd name="adj1" fmla="val 36455"/>
            </a:avLst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28" name="Блок-схема: узел суммирования 27">
            <a:hlinkClick r:id="rId4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7544" y="6044713"/>
            <a:ext cx="367200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altLang="ru-RU" dirty="0" smtClean="0">
                <a:solidFill>
                  <a:schemeClr val="tx1"/>
                </a:solidFill>
              </a:rPr>
              <a:t>Мои </a:t>
            </a:r>
            <a:r>
              <a:rPr lang="ru-RU" altLang="ru-RU" dirty="0">
                <a:solidFill>
                  <a:schemeClr val="tx1"/>
                </a:solidFill>
              </a:rPr>
              <a:t>года –моё богатство</a:t>
            </a:r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6660040" y="285750"/>
            <a:ext cx="1440000" cy="54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chemeClr val="tx1"/>
                </a:solidFill>
              </a:rPr>
              <a:t>ОТВЕТ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668898" y="5938599"/>
            <a:ext cx="3328765" cy="919401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/>
              <a:t>Нажмите на </a:t>
            </a:r>
            <a:r>
              <a:rPr lang="ru-RU" sz="1600" dirty="0" smtClean="0"/>
              <a:t>год </a:t>
            </a:r>
            <a:r>
              <a:rPr lang="ru-RU" sz="1600" dirty="0"/>
              <a:t>и </a:t>
            </a:r>
            <a:r>
              <a:rPr lang="ru-RU" sz="1600" dirty="0" smtClean="0"/>
              <a:t>ответ будет открыт, или нажмите на слово «ответ»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9009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 bwMode="auto">
          <a:xfrm>
            <a:off x="7560464" y="5348925"/>
            <a:ext cx="118800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6660464" y="4439393"/>
            <a:ext cx="208800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pic>
        <p:nvPicPr>
          <p:cNvPr id="11266" name="Picture 2" descr="https://www.lrmk.ru/images/elements/km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8" y="260648"/>
            <a:ext cx="4032448" cy="395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89020" y="1151421"/>
            <a:ext cx="3350931" cy="2338187"/>
          </a:xfrm>
        </p:spPr>
        <p:txBody>
          <a:bodyPr>
            <a:noAutofit/>
          </a:bodyPr>
          <a:lstStyle/>
          <a:p>
            <a:r>
              <a:rPr lang="ru-RU" sz="2800" b="0" dirty="0" smtClean="0">
                <a:solidFill>
                  <a:schemeClr val="tx1"/>
                </a:solidFill>
                <a:effectLst/>
              </a:rPr>
              <a:t>«Как </a:t>
            </a:r>
            <a:r>
              <a:rPr lang="ru-RU" sz="2800" b="0" dirty="0">
                <a:solidFill>
                  <a:schemeClr val="tx1"/>
                </a:solidFill>
                <a:effectLst/>
              </a:rPr>
              <a:t>назовешь корабль, так он и </a:t>
            </a:r>
            <a:r>
              <a:rPr lang="ru-RU" sz="2800" b="0" dirty="0" smtClean="0">
                <a:solidFill>
                  <a:schemeClr val="tx1"/>
                </a:solidFill>
                <a:effectLst/>
              </a:rPr>
              <a:t>поплывет»</a:t>
            </a:r>
            <a:br>
              <a:rPr lang="ru-RU" sz="2800" b="0" dirty="0" smtClean="0">
                <a:solidFill>
                  <a:schemeClr val="tx1"/>
                </a:solidFill>
                <a:effectLst/>
              </a:rPr>
            </a:br>
            <a:r>
              <a:rPr lang="ru-RU" sz="2800" b="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800" b="0" dirty="0" smtClean="0">
                <a:solidFill>
                  <a:schemeClr val="tx1"/>
                </a:solidFill>
                <a:effectLst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</a:rPr>
              <a:t>Дайте исторические названия городов КМВ</a:t>
            </a:r>
            <a:br>
              <a:rPr lang="ru-RU" sz="2400" b="0" dirty="0" smtClean="0">
                <a:solidFill>
                  <a:schemeClr val="tx1"/>
                </a:solidFill>
                <a:effectLst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547664" y="260648"/>
            <a:ext cx="230400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Минеральные Воды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737664" y="3323374"/>
            <a:ext cx="162000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Кисловодск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1781664" y="947110"/>
            <a:ext cx="183600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Железноводск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403648" y="2803146"/>
            <a:ext cx="162000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Ессентуки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3347864" y="2412323"/>
            <a:ext cx="162000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Пятигорск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7560464" y="5348925"/>
            <a:ext cx="118800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Пятигорск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4669328" y="5348036"/>
            <a:ext cx="194400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пос. Горячие Воды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1058192" y="5348925"/>
            <a:ext cx="266400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err="1" smtClean="0">
                <a:solidFill>
                  <a:schemeClr val="tx2"/>
                </a:solidFill>
                <a:latin typeface="Arial Narrow" panose="020B0606020202030204" pitchFamily="34" charset="0"/>
                <a:ea typeface="Dotum" pitchFamily="34" charset="-127"/>
                <a:cs typeface="Arial" charset="0"/>
              </a:rPr>
              <a:t>кр</a:t>
            </a: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. </a:t>
            </a:r>
            <a:r>
              <a:rPr lang="ru-RU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Констнтиногорская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6672896" y="5229200"/>
            <a:ext cx="828000" cy="6480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1830</a:t>
            </a:r>
            <a:endParaRPr lang="ru-RU" sz="1400" dirty="0"/>
          </a:p>
        </p:txBody>
      </p:sp>
      <p:sp>
        <p:nvSpPr>
          <p:cNvPr id="26" name="Стрелка вправо 25"/>
          <p:cNvSpPr/>
          <p:nvPr/>
        </p:nvSpPr>
        <p:spPr>
          <a:xfrm>
            <a:off x="251624" y="5229200"/>
            <a:ext cx="828000" cy="6480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1780</a:t>
            </a:r>
            <a:endParaRPr lang="ru-RU" sz="1400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3781760" y="5229200"/>
            <a:ext cx="828000" cy="6480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1803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 bwMode="auto">
          <a:xfrm>
            <a:off x="6660464" y="4439393"/>
            <a:ext cx="208800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Минеральные Воды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3715328" y="4439393"/>
            <a:ext cx="216000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пос. Илларионовский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1058192" y="4439393"/>
            <a:ext cx="187200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пос. Султановский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5853896" y="4336694"/>
            <a:ext cx="828000" cy="6480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1922</a:t>
            </a:r>
            <a:endParaRPr lang="ru-RU" sz="1400" dirty="0"/>
          </a:p>
        </p:txBody>
      </p:sp>
      <p:sp>
        <p:nvSpPr>
          <p:cNvPr id="27" name="Стрелка вправо 26"/>
          <p:cNvSpPr/>
          <p:nvPr/>
        </p:nvSpPr>
        <p:spPr>
          <a:xfrm>
            <a:off x="251624" y="4336694"/>
            <a:ext cx="828000" cy="6480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1878</a:t>
            </a:r>
            <a:endParaRPr lang="ru-RU" sz="1400" dirty="0"/>
          </a:p>
        </p:txBody>
      </p:sp>
      <p:sp>
        <p:nvSpPr>
          <p:cNvPr id="28" name="Стрелка вправо 27"/>
          <p:cNvSpPr/>
          <p:nvPr/>
        </p:nvSpPr>
        <p:spPr>
          <a:xfrm>
            <a:off x="2908760" y="4336694"/>
            <a:ext cx="828000" cy="6480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1898</a:t>
            </a:r>
            <a:endParaRPr lang="ru-RU" sz="1400" dirty="0"/>
          </a:p>
        </p:txBody>
      </p:sp>
      <p:sp>
        <p:nvSpPr>
          <p:cNvPr id="23" name="TextBox 22"/>
          <p:cNvSpPr txBox="1"/>
          <p:nvPr/>
        </p:nvSpPr>
        <p:spPr bwMode="auto">
          <a:xfrm>
            <a:off x="7380464" y="6213021"/>
            <a:ext cx="1368000" cy="410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Ставрополь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4795328" y="6213021"/>
            <a:ext cx="151200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 err="1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Ворошиловск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1058192" y="6213021"/>
            <a:ext cx="266400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err="1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кр</a:t>
            </a: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. Ставропольская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31" name="Стрелка вправо 30"/>
          <p:cNvSpPr/>
          <p:nvPr/>
        </p:nvSpPr>
        <p:spPr>
          <a:xfrm>
            <a:off x="6429896" y="6093296"/>
            <a:ext cx="828000" cy="6480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1943</a:t>
            </a:r>
            <a:endParaRPr lang="ru-RU" sz="1400" dirty="0"/>
          </a:p>
        </p:txBody>
      </p:sp>
      <p:sp>
        <p:nvSpPr>
          <p:cNvPr id="32" name="Стрелка вправо 31"/>
          <p:cNvSpPr/>
          <p:nvPr/>
        </p:nvSpPr>
        <p:spPr>
          <a:xfrm>
            <a:off x="251520" y="6093296"/>
            <a:ext cx="828000" cy="6480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1777</a:t>
            </a:r>
            <a:endParaRPr lang="ru-RU" sz="1400" dirty="0"/>
          </a:p>
        </p:txBody>
      </p:sp>
      <p:sp>
        <p:nvSpPr>
          <p:cNvPr id="33" name="Стрелка вправо 32"/>
          <p:cNvSpPr/>
          <p:nvPr/>
        </p:nvSpPr>
        <p:spPr>
          <a:xfrm>
            <a:off x="3844760" y="6093296"/>
            <a:ext cx="828000" cy="6480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1935</a:t>
            </a:r>
            <a:endParaRPr lang="ru-RU" sz="1400" dirty="0"/>
          </a:p>
        </p:txBody>
      </p:sp>
      <p:sp>
        <p:nvSpPr>
          <p:cNvPr id="34" name="Блок-схема: узел суммирования 33">
            <a:hlinkClick r:id="rId3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013242" y="3357064"/>
            <a:ext cx="2734444" cy="81724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Нажмите </a:t>
            </a:r>
            <a:r>
              <a:rPr lang="ru-RU" sz="1400" dirty="0" smtClean="0"/>
              <a:t>на названия городов </a:t>
            </a:r>
            <a:r>
              <a:rPr lang="ru-RU" sz="1400" dirty="0"/>
              <a:t>и </a:t>
            </a:r>
            <a:r>
              <a:rPr lang="ru-RU" sz="1400" dirty="0" smtClean="0"/>
              <a:t>ответ будет открыт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3132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8" grpId="0" animBg="1"/>
      <p:bldP spid="20" grpId="0" animBg="1"/>
      <p:bldP spid="22" grpId="0" animBg="1"/>
      <p:bldP spid="17" grpId="0" animBg="1"/>
      <p:bldP spid="19" grpId="0" animBg="1"/>
      <p:bldP spid="21" grpId="0" animBg="1"/>
      <p:bldP spid="24" grpId="0" animBg="1"/>
      <p:bldP spid="30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Механотерапия в Ессентуках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9"/>
          <a:stretch/>
        </p:blipFill>
        <p:spPr bwMode="auto">
          <a:xfrm>
            <a:off x="192633" y="4267110"/>
            <a:ext cx="164306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travelsoul.ru/wp-content/uploads/4/6/c/46c4fa9256a93f572718697624ff64d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8" y="948429"/>
            <a:ext cx="162609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klubmama.ru/uploads/posts/2022-08/1661308314_18-klubmama-ru-p-podelki-dostoprimechatelnosti-pyatigorska-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6"/>
          <a:stretch/>
        </p:blipFill>
        <p:spPr bwMode="auto">
          <a:xfrm>
            <a:off x="214768" y="2054656"/>
            <a:ext cx="162092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s2.fotokto.ru/photo/full/683/68325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06" y="3160883"/>
            <a:ext cx="161919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static.mk.ru/upload/entities/2022/08/09/09/articles/facebookPicture/4b/fd/f1/0f/e9a29ac83b60d38ebfd3f9afba6340b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6" y="5373336"/>
            <a:ext cx="16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Заголовок 33"/>
          <p:cNvSpPr>
            <a:spLocks noGrp="1"/>
          </p:cNvSpPr>
          <p:nvPr>
            <p:ph type="title" idx="4294967295"/>
          </p:nvPr>
        </p:nvSpPr>
        <p:spPr>
          <a:xfrm>
            <a:off x="576262" y="54123"/>
            <a:ext cx="7138988" cy="1143000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dirty="0" smtClean="0">
                <a:solidFill>
                  <a:schemeClr val="tx1"/>
                </a:solidFill>
              </a:rPr>
              <a:t>САМЫЙ, САМЫЙ … ГОРОД КМВ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668414" y="1052824"/>
            <a:ext cx="5080050" cy="79200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самый солнечный город Ставропольского </a:t>
            </a: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края,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на его территории расположен национальный парк России</a:t>
            </a:r>
            <a:endParaRPr lang="ru-RU" sz="1600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38" name="TextBox 36"/>
          <p:cNvSpPr txBox="1">
            <a:spLocks noChangeArrowheads="1"/>
          </p:cNvSpPr>
          <p:nvPr/>
        </p:nvSpPr>
        <p:spPr bwMode="auto">
          <a:xfrm>
            <a:off x="3668414" y="5337344"/>
            <a:ext cx="5080050" cy="118800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«Парадные ворота» КМВ. 19 </a:t>
            </a: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сентября 1978 года на </a:t>
            </a: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Ж/Д неожиданно </a:t>
            </a: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встретились 4 генеральных секретаря ЦК КПСС - один действующий и три </a:t>
            </a: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будущих (Брежнев, Черненко,  Андропов, Горбачев).</a:t>
            </a:r>
            <a:endParaRPr lang="ru-RU" sz="1600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39" name="TextBox 36"/>
          <p:cNvSpPr txBox="1">
            <a:spLocks noChangeArrowheads="1"/>
          </p:cNvSpPr>
          <p:nvPr/>
        </p:nvSpPr>
        <p:spPr bwMode="auto">
          <a:xfrm>
            <a:off x="3668414" y="2123954"/>
            <a:ext cx="5080050" cy="79200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самый крупный </a:t>
            </a: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город</a:t>
            </a: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 </a:t>
            </a: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КМВ</a:t>
            </a: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 </a:t>
            </a: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 территории населению,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столица </a:t>
            </a: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Северо-Кавказского </a:t>
            </a: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Федерального округа</a:t>
            </a:r>
            <a:r>
              <a:rPr lang="ru-RU" sz="1600" dirty="0">
                <a:solidFill>
                  <a:schemeClr val="tx2"/>
                </a:solidFill>
                <a:latin typeface="Arial Narrow" pitchFamily="34" charset="0"/>
              </a:rPr>
              <a:t> </a:t>
            </a:r>
          </a:p>
        </p:txBody>
      </p:sp>
      <p:sp>
        <p:nvSpPr>
          <p:cNvPr id="40" name="TextBox 36"/>
          <p:cNvSpPr txBox="1">
            <a:spLocks noChangeArrowheads="1"/>
          </p:cNvSpPr>
          <p:nvPr/>
        </p:nvSpPr>
        <p:spPr bwMode="auto">
          <a:xfrm>
            <a:off x="3668414" y="4266214"/>
            <a:ext cx="5080050" cy="79200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Clr>
                <a:schemeClr val="hlink"/>
              </a:buClr>
              <a:buSzPct val="70000"/>
              <a:defRPr/>
            </a:pP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его источники самые известные </a:t>
            </a: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в </a:t>
            </a: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России, в городе работает институт механотерапии с 1902 года</a:t>
            </a:r>
            <a:endParaRPr lang="ru-RU" sz="1600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41" name="TextBox 36"/>
          <p:cNvSpPr txBox="1">
            <a:spLocks noChangeArrowheads="1"/>
          </p:cNvSpPr>
          <p:nvPr/>
        </p:nvSpPr>
        <p:spPr bwMode="auto">
          <a:xfrm>
            <a:off x="3668414" y="3195084"/>
            <a:ext cx="5080050" cy="79200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 самый маленький город </a:t>
            </a: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КМВ, в нем сооружена самая длинная в России Каскадная</a:t>
            </a: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 </a:t>
            </a: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лестница (общая </a:t>
            </a:r>
            <a:r>
              <a:rPr lang="ru-RU" sz="1600" dirty="0">
                <a:solidFill>
                  <a:schemeClr val="tx2"/>
                </a:solidFill>
                <a:latin typeface="Arial Narrow" panose="020B0606020202030204" pitchFamily="34" charset="0"/>
              </a:rPr>
              <a:t>длина почти 900 метров, высота 110 </a:t>
            </a: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метров)</a:t>
            </a:r>
            <a:endParaRPr lang="ru-RU" sz="1600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411704" y="1197123"/>
            <a:ext cx="785813" cy="5826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2"/>
                </a:solidFill>
                <a:latin typeface="Arial Narrow" pitchFamily="34" charset="0"/>
                <a:cs typeface="Arial" charset="0"/>
              </a:rPr>
              <a:t>1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411704" y="3305870"/>
            <a:ext cx="785813" cy="5826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chemeClr val="tx2"/>
                </a:solidFill>
                <a:latin typeface="Arial Narrow" pitchFamily="34" charset="0"/>
                <a:cs typeface="Arial" charset="0"/>
              </a:rPr>
              <a:t>3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411704" y="4342359"/>
            <a:ext cx="785813" cy="5826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chemeClr val="tx2"/>
                </a:solidFill>
                <a:latin typeface="Arial Narrow" pitchFamily="34" charset="0"/>
                <a:cs typeface="Arial" charset="0"/>
              </a:rPr>
              <a:t>4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2411704" y="5622030"/>
            <a:ext cx="785813" cy="5826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chemeClr val="tx2"/>
                </a:solidFill>
                <a:latin typeface="Arial Narrow" pitchFamily="34" charset="0"/>
                <a:cs typeface="Arial" charset="0"/>
              </a:rPr>
              <a:t>5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2411704" y="2241004"/>
            <a:ext cx="785813" cy="5826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2"/>
                </a:solidFill>
                <a:latin typeface="Arial Narrow" pitchFamily="34" charset="0"/>
                <a:cs typeface="Arial" charset="0"/>
              </a:rPr>
              <a:t>2</a:t>
            </a:r>
          </a:p>
        </p:txBody>
      </p:sp>
      <p:sp>
        <p:nvSpPr>
          <p:cNvPr id="57" name="TextBox 56"/>
          <p:cNvSpPr txBox="1"/>
          <p:nvPr/>
        </p:nvSpPr>
        <p:spPr bwMode="auto">
          <a:xfrm>
            <a:off x="1943888" y="5555791"/>
            <a:ext cx="1620000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Минеральные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Воды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59" name="TextBox 58"/>
          <p:cNvSpPr txBox="1"/>
          <p:nvPr/>
        </p:nvSpPr>
        <p:spPr bwMode="auto">
          <a:xfrm>
            <a:off x="1943888" y="1116037"/>
            <a:ext cx="1620000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Кисловодск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60" name="TextBox 59"/>
          <p:cNvSpPr txBox="1"/>
          <p:nvPr/>
        </p:nvSpPr>
        <p:spPr bwMode="auto">
          <a:xfrm>
            <a:off x="1943888" y="3224784"/>
            <a:ext cx="1620000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Железноводск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61" name="TextBox 60"/>
          <p:cNvSpPr txBox="1"/>
          <p:nvPr/>
        </p:nvSpPr>
        <p:spPr bwMode="auto">
          <a:xfrm>
            <a:off x="1943888" y="4261273"/>
            <a:ext cx="1620000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Ессентуки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67" name="TextBox 66"/>
          <p:cNvSpPr txBox="1"/>
          <p:nvPr/>
        </p:nvSpPr>
        <p:spPr bwMode="auto">
          <a:xfrm>
            <a:off x="1943888" y="2159918"/>
            <a:ext cx="1620000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Пятигорск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29" name="Блок-схема: узел суммирования 28">
            <a:hlinkClick r:id="rId8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18449" y="6163895"/>
            <a:ext cx="2734444" cy="578882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Нажмите на </a:t>
            </a:r>
            <a:r>
              <a:rPr lang="ru-RU" sz="1400" dirty="0" smtClean="0"/>
              <a:t>номер города </a:t>
            </a:r>
            <a:r>
              <a:rPr lang="ru-RU" sz="1400" dirty="0"/>
              <a:t>и </a:t>
            </a:r>
            <a:r>
              <a:rPr lang="ru-RU" sz="1400" dirty="0" smtClean="0"/>
              <a:t>ответ будет открыт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0472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7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10445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 </a:t>
            </a:r>
            <a:r>
              <a:rPr lang="ru-RU" dirty="0"/>
              <a:t>Ставропольском крае насчитывается 225 рек и 38 озёр.</a:t>
            </a:r>
          </a:p>
          <a:p>
            <a:r>
              <a:rPr lang="ru-RU" b="1" dirty="0"/>
              <a:t>Реки: </a:t>
            </a:r>
            <a:r>
              <a:rPr lang="ru-RU" dirty="0"/>
              <a:t>Кубань, Терек, Кума, </a:t>
            </a:r>
            <a:r>
              <a:rPr lang="ru-RU" dirty="0" err="1"/>
              <a:t>Маныч</a:t>
            </a:r>
            <a:r>
              <a:rPr lang="ru-RU" dirty="0"/>
              <a:t>, Большой Егорлык, Малка, Золка, </a:t>
            </a:r>
            <a:r>
              <a:rPr lang="ru-RU" dirty="0" err="1"/>
              <a:t>Янкуль</a:t>
            </a:r>
            <a:r>
              <a:rPr lang="ru-RU" dirty="0"/>
              <a:t>, Развилка, </a:t>
            </a:r>
            <a:r>
              <a:rPr lang="ru-RU" dirty="0" err="1"/>
              <a:t>Кианкиз</a:t>
            </a:r>
            <a:r>
              <a:rPr lang="ru-RU" dirty="0"/>
              <a:t>, </a:t>
            </a:r>
            <a:r>
              <a:rPr lang="ru-RU" dirty="0" err="1"/>
              <a:t>Кизиловка</a:t>
            </a:r>
            <a:r>
              <a:rPr lang="ru-RU" dirty="0"/>
              <a:t>, Большая </a:t>
            </a:r>
            <a:r>
              <a:rPr lang="ru-RU" dirty="0" err="1"/>
              <a:t>Джухта</a:t>
            </a:r>
            <a:r>
              <a:rPr lang="ru-RU" dirty="0"/>
              <a:t>, </a:t>
            </a:r>
            <a:r>
              <a:rPr lang="ru-RU" dirty="0" err="1"/>
              <a:t>Чограй</a:t>
            </a:r>
            <a:r>
              <a:rPr lang="ru-RU" dirty="0"/>
              <a:t>, Терновка, </a:t>
            </a:r>
            <a:r>
              <a:rPr lang="ru-RU" dirty="0" err="1"/>
              <a:t>Томузловка</a:t>
            </a:r>
            <a:r>
              <a:rPr lang="ru-RU" dirty="0"/>
              <a:t>, Ташла, Татарка, </a:t>
            </a:r>
            <a:r>
              <a:rPr lang="ru-RU" dirty="0" err="1"/>
              <a:t>Тамлык</a:t>
            </a:r>
            <a:r>
              <a:rPr lang="ru-RU" dirty="0"/>
              <a:t>, Сухой </a:t>
            </a:r>
            <a:r>
              <a:rPr lang="ru-RU" dirty="0" err="1"/>
              <a:t>Карамык</a:t>
            </a:r>
            <a:r>
              <a:rPr lang="ru-RU" dirty="0"/>
              <a:t>, Сухая Сабля.</a:t>
            </a:r>
          </a:p>
          <a:p>
            <a:r>
              <a:rPr lang="ru-RU" b="1" dirty="0"/>
              <a:t>Озера: </a:t>
            </a:r>
            <a:r>
              <a:rPr lang="ru-RU" dirty="0" err="1"/>
              <a:t>Маныч-Гудило</a:t>
            </a:r>
            <a:r>
              <a:rPr lang="ru-RU" dirty="0"/>
              <a:t>, </a:t>
            </a:r>
            <a:r>
              <a:rPr lang="ru-RU" dirty="0" err="1"/>
              <a:t>Тамбуканское</a:t>
            </a:r>
            <a:r>
              <a:rPr lang="ru-RU" dirty="0"/>
              <a:t> Большое, </a:t>
            </a:r>
            <a:r>
              <a:rPr lang="ru-RU" dirty="0" err="1"/>
              <a:t>Тамбуканское</a:t>
            </a:r>
            <a:r>
              <a:rPr lang="ru-RU" dirty="0"/>
              <a:t> Малое, </a:t>
            </a:r>
            <a:r>
              <a:rPr lang="ru-RU" dirty="0" err="1"/>
              <a:t>Лысогорское</a:t>
            </a:r>
            <a:r>
              <a:rPr lang="ru-RU" dirty="0"/>
              <a:t> Северное, </a:t>
            </a:r>
            <a:r>
              <a:rPr lang="ru-RU" dirty="0" err="1"/>
              <a:t>Лысогорское</a:t>
            </a:r>
            <a:r>
              <a:rPr lang="ru-RU" dirty="0"/>
              <a:t> Южное, озера </a:t>
            </a:r>
            <a:r>
              <a:rPr lang="ru-RU" dirty="0" err="1"/>
              <a:t>Медяника</a:t>
            </a:r>
            <a:r>
              <a:rPr lang="ru-RU" dirty="0"/>
              <a:t> и Буйвола</a:t>
            </a:r>
            <a:r>
              <a:rPr lang="ru-RU" b="1" dirty="0"/>
              <a:t>.</a:t>
            </a:r>
            <a:endParaRPr lang="ru-RU" dirty="0"/>
          </a:p>
          <a:p>
            <a:r>
              <a:rPr lang="ru-RU" b="1" dirty="0"/>
              <a:t>Водохранилища: </a:t>
            </a:r>
            <a:r>
              <a:rPr lang="ru-RU" dirty="0" err="1"/>
              <a:t>Чограйское</a:t>
            </a:r>
            <a:r>
              <a:rPr lang="ru-RU" dirty="0"/>
              <a:t>, Новотроицкое, Пролетарское, </a:t>
            </a:r>
            <a:r>
              <a:rPr lang="ru-RU" dirty="0" err="1"/>
              <a:t>Сенгилеевское</a:t>
            </a:r>
            <a:r>
              <a:rPr lang="ru-RU" dirty="0"/>
              <a:t>, </a:t>
            </a:r>
            <a:r>
              <a:rPr lang="ru-RU" dirty="0" err="1"/>
              <a:t>Отказненское</a:t>
            </a:r>
            <a:r>
              <a:rPr lang="ru-RU" dirty="0"/>
              <a:t>, </a:t>
            </a:r>
            <a:r>
              <a:rPr lang="ru-RU" dirty="0" err="1"/>
              <a:t>Дундинское</a:t>
            </a:r>
            <a:r>
              <a:rPr lang="ru-RU" dirty="0"/>
              <a:t>, Пятигорское (</a:t>
            </a:r>
            <a:r>
              <a:rPr lang="ru-RU" dirty="0" err="1"/>
              <a:t>Новопятигорское</a:t>
            </a:r>
            <a:r>
              <a:rPr lang="ru-RU" dirty="0"/>
              <a:t> озеро).</a:t>
            </a:r>
          </a:p>
          <a:p>
            <a:r>
              <a:rPr lang="ru-RU" b="1" dirty="0"/>
              <a:t>Каналы: </a:t>
            </a:r>
            <a:r>
              <a:rPr lang="ru-RU" dirty="0"/>
              <a:t>Большой ставропольский, </a:t>
            </a:r>
            <a:r>
              <a:rPr lang="ru-RU" dirty="0" err="1"/>
              <a:t>Кумо-Манычский</a:t>
            </a:r>
            <a:r>
              <a:rPr lang="ru-RU" dirty="0"/>
              <a:t>, Левая ветвь </a:t>
            </a:r>
            <a:r>
              <a:rPr lang="ru-RU" dirty="0" err="1"/>
              <a:t>Правоегорлыкского</a:t>
            </a:r>
            <a:r>
              <a:rPr lang="ru-RU" dirty="0"/>
              <a:t> канала, Невинномысский, </a:t>
            </a:r>
            <a:r>
              <a:rPr lang="ru-RU" dirty="0" err="1"/>
              <a:t>Правоерголыкский</a:t>
            </a:r>
            <a:r>
              <a:rPr lang="ru-RU" dirty="0"/>
              <a:t>, Ростовский, </a:t>
            </a:r>
            <a:r>
              <a:rPr lang="ru-RU" dirty="0" err="1" smtClean="0"/>
              <a:t>Терско-Кумский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>
            <a:noAutofit/>
          </a:bodyPr>
          <a:lstStyle/>
          <a:p>
            <a:r>
              <a:rPr lang="ru-RU" dirty="0"/>
              <a:t>Водные </a:t>
            </a:r>
            <a:r>
              <a:rPr lang="ru-RU" dirty="0" smtClean="0"/>
              <a:t>объекты Ставропольского края</a:t>
            </a:r>
            <a:endParaRPr lang="ru-RU" dirty="0"/>
          </a:p>
        </p:txBody>
      </p:sp>
      <p:pic>
        <p:nvPicPr>
          <p:cNvPr id="2050" name="Picture 2" descr="https://up.tsargrad.tv/uploads/2020-06-27%20-%20%D0%A0%D1%8B%D0%B1%D0%B0%D0%BB%D0%BA%D0%B0_%D0%9C%D0%B0%D0%BD%D1%8B%D1%87_Konstantin%20Tarusov_Russian%20L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941168"/>
            <a:ext cx="2890908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komanda-k.ru/sites/default/files/Manych_River%20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941168"/>
            <a:ext cx="3107175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oreke.ru/wp-content/uploads/2022/08/berega-reki-ku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319" y="4941168"/>
            <a:ext cx="3076428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100392" y="332656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43608" y="6260737"/>
            <a:ext cx="7200799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Нужно наклониться, чтобы из ручья воды напиться.</a:t>
            </a:r>
          </a:p>
        </p:txBody>
      </p:sp>
      <p:pic>
        <p:nvPicPr>
          <p:cNvPr id="1026" name="Picture 2" descr="https://mpr26.ru/okhota/krasnaya-kniga/plants/i/269_ma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" y="78386"/>
            <a:ext cx="9101400" cy="677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" action="ppaction://noaction" highlightClick="1"/>
          </p:cNvPr>
          <p:cNvSpPr txBox="1"/>
          <p:nvPr/>
        </p:nvSpPr>
        <p:spPr>
          <a:xfrm>
            <a:off x="8424428" y="6021288"/>
            <a:ext cx="539750" cy="539750"/>
          </a:xfrm>
          <a:prstGeom prst="actionButtonInform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11224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oreke.ru/wp-content/uploads/2022/08/srednee-techenie-reki-ku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12444"/>
            <a:ext cx="4347861" cy="324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38430" y="2005329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</a:rPr>
              <a:t>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08534" y="2004016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</a:rPr>
              <a:t>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08534" y="1344558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</a:rPr>
              <a:t>Б</a:t>
            </a:r>
            <a:endParaRPr lang="ru-RU" sz="32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8430" y="1344558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</a:rPr>
              <a:t>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8326" y="1344558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</a:rPr>
              <a:t>Н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08534" y="4658978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К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8534" y="5321861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</a:rPr>
              <a:t>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38430" y="5321861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М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34687" y="4658978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А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8534" y="2670326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П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08534" y="3333210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М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08534" y="3996094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О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38430" y="3987642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К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38430" y="3326871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У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38430" y="2666100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О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68326" y="2674552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  <a:cs typeface="+mn-cs"/>
              </a:rPr>
              <a:t>Д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68326" y="3333210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К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28118" y="1344558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  <a:cs typeface="+mn-cs"/>
              </a:rPr>
              <a:t>С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28118" y="2007442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У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98222" y="2018007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Р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98222" y="2678778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К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39352" y="2670326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У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028118" y="3333210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</a:rPr>
              <a:t>Л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98222" y="4661091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</a:rPr>
              <a:t>Ш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98222" y="3987642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О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028118" y="3996094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Л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28118" y="4658978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О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28118" y="5321861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</a:rPr>
              <a:t>Т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98222" y="5321861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</a:rPr>
              <a:t>У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43229" y="4663204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</a:rPr>
              <a:t>К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98222" y="3339549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</a:rPr>
              <a:t>Ь</a:t>
            </a:r>
          </a:p>
        </p:txBody>
      </p:sp>
      <p:sp>
        <p:nvSpPr>
          <p:cNvPr id="45" name="кубань"/>
          <p:cNvSpPr txBox="1"/>
          <p:nvPr/>
        </p:nvSpPr>
        <p:spPr>
          <a:xfrm>
            <a:off x="802011" y="1355661"/>
            <a:ext cx="3024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1200" dirty="0" smtClean="0">
                <a:solidFill>
                  <a:schemeClr val="tx2"/>
                </a:solidFill>
                <a:latin typeface="+mj-lt"/>
              </a:rPr>
              <a:t>КУБАНЬ</a:t>
            </a:r>
            <a:endParaRPr lang="ru-RU" sz="3200" b="1" spc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8" name="кума"/>
          <p:cNvSpPr txBox="1"/>
          <p:nvPr/>
        </p:nvSpPr>
        <p:spPr>
          <a:xfrm>
            <a:off x="998974" y="3376269"/>
            <a:ext cx="2618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1200" dirty="0" smtClean="0">
                <a:solidFill>
                  <a:schemeClr val="tx2"/>
                </a:solidFill>
                <a:latin typeface="+mj-lt"/>
              </a:rPr>
              <a:t>КУМА</a:t>
            </a:r>
            <a:endParaRPr lang="ru-RU" sz="3200" b="1" spc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9" name="егорлык"/>
          <p:cNvSpPr txBox="1"/>
          <p:nvPr/>
        </p:nvSpPr>
        <p:spPr>
          <a:xfrm>
            <a:off x="107504" y="5396876"/>
            <a:ext cx="46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1200" dirty="0" smtClean="0">
                <a:solidFill>
                  <a:schemeClr val="tx2"/>
                </a:solidFill>
                <a:latin typeface="+mj-lt"/>
              </a:rPr>
              <a:t>ЗОЛОТУШКА</a:t>
            </a:r>
            <a:endParaRPr lang="ru-RU" sz="3200" b="1" spc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подкумок"/>
          <p:cNvSpPr txBox="1"/>
          <p:nvPr/>
        </p:nvSpPr>
        <p:spPr>
          <a:xfrm>
            <a:off x="35496" y="4386573"/>
            <a:ext cx="460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1200" dirty="0" smtClean="0">
                <a:solidFill>
                  <a:schemeClr val="tx2"/>
                </a:solidFill>
                <a:latin typeface="+mj-lt"/>
              </a:rPr>
              <a:t>ПОДКУМОК</a:t>
            </a:r>
            <a:endParaRPr lang="ru-RU" sz="3200" b="1" spc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1" name="суркуль"/>
          <p:cNvSpPr txBox="1"/>
          <p:nvPr/>
        </p:nvSpPr>
        <p:spPr>
          <a:xfrm>
            <a:off x="539206" y="2365965"/>
            <a:ext cx="3566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1200" dirty="0" smtClean="0">
                <a:solidFill>
                  <a:schemeClr val="tx2"/>
                </a:solidFill>
                <a:latin typeface="+mj-lt"/>
              </a:rPr>
              <a:t>СУРКУЛЬ</a:t>
            </a:r>
            <a:endParaRPr lang="ru-RU" sz="3200" b="1" spc="12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2" name="Picture 2" descr="https://images.squarespace-cdn.com/content/v1/549dc512e4b0bef254ef0919/1482393228080-8O4DLA5UZZGY99EHVN46/image-asse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22" y="1344558"/>
            <a:ext cx="583200" cy="5958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4" name="TextBox 53"/>
          <p:cNvSpPr txBox="1"/>
          <p:nvPr/>
        </p:nvSpPr>
        <p:spPr>
          <a:xfrm>
            <a:off x="6368326" y="2005329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+mj-lt"/>
              </a:rPr>
              <a:t>Ь</a:t>
            </a:r>
          </a:p>
        </p:txBody>
      </p:sp>
      <p:sp>
        <p:nvSpPr>
          <p:cNvPr id="55" name="Кнопка кума"/>
          <p:cNvSpPr/>
          <p:nvPr/>
        </p:nvSpPr>
        <p:spPr>
          <a:xfrm>
            <a:off x="4751504" y="4709381"/>
            <a:ext cx="1306200" cy="1226104"/>
          </a:xfrm>
          <a:prstGeom prst="corner">
            <a:avLst>
              <a:gd name="adj1" fmla="val 58109"/>
              <a:gd name="adj2" fmla="val 176572"/>
            </a:avLst>
          </a:prstGeom>
          <a:solidFill>
            <a:srgbClr val="FF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6" name="Кнопка кубань"/>
          <p:cNvSpPr/>
          <p:nvPr/>
        </p:nvSpPr>
        <p:spPr>
          <a:xfrm>
            <a:off x="4727452" y="1340769"/>
            <a:ext cx="2197670" cy="1246448"/>
          </a:xfrm>
          <a:prstGeom prst="corner">
            <a:avLst>
              <a:gd name="adj1" fmla="val 58109"/>
              <a:gd name="adj2" fmla="val 18695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7" name="Кнопка сукруль"/>
          <p:cNvSpPr/>
          <p:nvPr/>
        </p:nvSpPr>
        <p:spPr>
          <a:xfrm>
            <a:off x="7235950" y="1340768"/>
            <a:ext cx="1386602" cy="2531745"/>
          </a:xfrm>
          <a:prstGeom prst="corner">
            <a:avLst>
              <a:gd name="adj1" fmla="val 58109"/>
              <a:gd name="adj2" fmla="val 18695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8" name="Кнопка подкумок"/>
          <p:cNvSpPr/>
          <p:nvPr/>
        </p:nvSpPr>
        <p:spPr>
          <a:xfrm flipV="1">
            <a:off x="4751504" y="2745187"/>
            <a:ext cx="2224074" cy="1982334"/>
          </a:xfrm>
          <a:prstGeom prst="snip1Rect">
            <a:avLst>
              <a:gd name="adj" fmla="val 5000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9" name="Кнопка егорлык"/>
          <p:cNvSpPr/>
          <p:nvPr/>
        </p:nvSpPr>
        <p:spPr>
          <a:xfrm rot="16200000" flipH="1">
            <a:off x="6546779" y="3840523"/>
            <a:ext cx="1886085" cy="2242992"/>
          </a:xfrm>
          <a:prstGeom prst="corner">
            <a:avLst>
              <a:gd name="adj1" fmla="val 58109"/>
              <a:gd name="adj2" fmla="val 18695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492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Течет река, бежит ручей…</a:t>
            </a:r>
            <a:br>
              <a:rPr lang="ru-RU" sz="2800" dirty="0" smtClean="0"/>
            </a:br>
            <a:r>
              <a:rPr lang="ru-RU" sz="2800" dirty="0" smtClean="0"/>
              <a:t>Найдите спрятанные названия рек Ставрополья</a:t>
            </a:r>
            <a:endParaRPr lang="ru-RU" sz="2800" dirty="0"/>
          </a:p>
        </p:txBody>
      </p:sp>
      <p:sp>
        <p:nvSpPr>
          <p:cNvPr id="53" name="TextBox 52"/>
          <p:cNvSpPr txBox="1"/>
          <p:nvPr/>
        </p:nvSpPr>
        <p:spPr>
          <a:xfrm>
            <a:off x="6343229" y="3987642"/>
            <a:ext cx="583200" cy="58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З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343229" y="5321861"/>
            <a:ext cx="5832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cs typeface="+mn-cs"/>
              </a:rPr>
              <a:t>А</a:t>
            </a:r>
            <a:endParaRPr lang="ru-RU" sz="3200" b="1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sp>
        <p:nvSpPr>
          <p:cNvPr id="61" name="Блок-схема: узел суммирования 60">
            <a:hlinkClick r:id="rId5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4727452" y="6022221"/>
            <a:ext cx="4325441" cy="81724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Нажмите на </a:t>
            </a:r>
            <a:r>
              <a:rPr lang="ru-RU" sz="1400" dirty="0" smtClean="0"/>
              <a:t>область  букв </a:t>
            </a:r>
            <a:r>
              <a:rPr lang="ru-RU" sz="1400" dirty="0"/>
              <a:t>и </a:t>
            </a:r>
            <a:r>
              <a:rPr lang="ru-RU" sz="1400" dirty="0" smtClean="0"/>
              <a:t>ответ изменит цвет временно, при вторичном нажатии переместиться в левую зону.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9254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A3A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A3A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A3A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A3A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-0.3698 -0.1868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0" y="-935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-0.3382 -0.283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0" y="-1416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-0.37378 -0.27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-1365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1258E-6 L -0.31823 -0.176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-88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CF4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CF4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CF4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CF4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CF4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A8CF4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-0.33039 -0.0108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8" y="-55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-0.3816 0.0025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11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-0.42778 0.0025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89" y="11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-0.37761 -0.1018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-509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51545 -0.0937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1" y="-469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111E-6 L -0.38039 -0.0937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FF0F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FF0F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FF0F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FF0F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FF0F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FF0F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FF0F"/>
                                      </p:to>
                                    </p:animClr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0255 L -0.78785 0.1520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92" y="747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6184 0.04305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20" y="2153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57101 -0.0449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59" y="-224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324 L -0.74045 0.041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31" y="222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85185E-6 L -0.6158 -0.04375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99" y="-2199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-0.56736 -0.13009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68" y="-6505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L -0.43524 -0.14329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71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EBF3"/>
                                      </p:to>
                                    </p:animClr>
                                    <p:set>
                                      <p:cBhvr>
                                        <p:cTn id="1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EBF3"/>
                                      </p:to>
                                    </p:animClr>
                                    <p:set>
                                      <p:cBhvr>
                                        <p:cTn id="18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EBF3"/>
                                      </p:to>
                                    </p:animClr>
                                    <p:set>
                                      <p:cBhvr>
                                        <p:cTn id="19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EBF3"/>
                                      </p:to>
                                    </p:animClr>
                                    <p:set>
                                      <p:cBhvr>
                                        <p:cTn id="1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EBF3"/>
                                      </p:to>
                                    </p:animClr>
                                    <p:set>
                                      <p:cBhvr>
                                        <p:cTn id="2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EBF3"/>
                                      </p:to>
                                    </p:animClr>
                                    <p:set>
                                      <p:cBhvr>
                                        <p:cTn id="20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EBF3"/>
                                      </p:to>
                                    </p:animClr>
                                    <p:set>
                                      <p:cBhvr>
                                        <p:cTn id="2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EBF3"/>
                                      </p:to>
                                    </p:animClr>
                                    <p:set>
                                      <p:cBhvr>
                                        <p:cTn id="2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85185E-6 L -0.48004 0.25023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2500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-0.50764 0.25092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82" y="12546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-0.55122 0.2495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69" y="12477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-0.22014 0.15347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7" y="7662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-0.35017 0.15439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770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-0.50382 0.15347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1" y="7662"/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11111E-6 L -0.17292 0.05694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2847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-0.00509 L -0.20833 0.0518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6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000"/>
                            </p:stCondLst>
                            <p:childTnLst>
                              <p:par>
                                <p:cTn id="2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7DD"/>
                                      </p:to>
                                    </p:animClr>
                                    <p:set>
                                      <p:cBhvr>
                                        <p:cTn id="2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7DD"/>
                                      </p:to>
                                    </p:animClr>
                                    <p:set>
                                      <p:cBhvr>
                                        <p:cTn id="26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7DD"/>
                                      </p:to>
                                    </p:animClr>
                                    <p:set>
                                      <p:cBhvr>
                                        <p:cTn id="2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7DD"/>
                                      </p:to>
                                    </p:animClr>
                                    <p:set>
                                      <p:cBhvr>
                                        <p:cTn id="27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A1F0"/>
                                      </p:to>
                                    </p:animClr>
                                    <p:set>
                                      <p:cBhvr>
                                        <p:cTn id="2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7DD"/>
                                      </p:to>
                                    </p:animClr>
                                    <p:set>
                                      <p:cBhvr>
                                        <p:cTn id="2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7DD"/>
                                      </p:to>
                                    </p:animClr>
                                    <p:set>
                                      <p:cBhvr>
                                        <p:cTn id="28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7DD"/>
                                      </p:to>
                                    </p:animClr>
                                    <p:set>
                                      <p:cBhvr>
                                        <p:cTn id="28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7DD"/>
                                      </p:to>
                                    </p:animClr>
                                    <p:set>
                                      <p:cBhvr>
                                        <p:cTn id="29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-0.76424 0.20393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12" y="10185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72066 0.20324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42" y="10162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47656 0.10694 " pathEditMode="relative" rAng="0" ptsTypes="AA">
                                      <p:cBhvr>
                                        <p:cTn id="30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7" y="5347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208 L -0.70903 0.10926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69" y="534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L -0.68073 0.00486 " pathEditMode="relative" rAng="0" ptsTypes="AA">
                                      <p:cBhvr>
                                        <p:cTn id="3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45" y="231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53958 0.01064 " pathEditMode="relative" rAng="0" ptsTypes="AA">
                                      <p:cBhvr>
                                        <p:cTn id="30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79" y="532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31215 0.11551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5764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L -0.69688 0.19768 " pathEditMode="relative" rAng="0" ptsTypes="AA">
                                      <p:cBhvr>
                                        <p:cTn id="31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44" y="9884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24913 0.02083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5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000"/>
                            </p:stCondLst>
                            <p:childTnLst>
                              <p:par>
                                <p:cTn id="3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5" grpId="0"/>
      <p:bldP spid="48" grpId="0"/>
      <p:bldP spid="49" grpId="0"/>
      <p:bldP spid="50" grpId="0"/>
      <p:bldP spid="51" grpId="0"/>
      <p:bldP spid="54" grpId="0" animBg="1"/>
      <p:bldP spid="54" grpId="1" animBg="1"/>
      <p:bldP spid="53" grpId="0" animBg="1"/>
      <p:bldP spid="53" grpId="1" animBg="1"/>
      <p:bldP spid="60" grpId="0" animBg="1"/>
      <p:bldP spid="60" grpId="1" animBg="1"/>
      <p:bldP spid="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Овал 146"/>
          <p:cNvSpPr/>
          <p:nvPr/>
        </p:nvSpPr>
        <p:spPr>
          <a:xfrm>
            <a:off x="3500438" y="5090624"/>
            <a:ext cx="431800" cy="488950"/>
          </a:xfrm>
          <a:prstGeom prst="ellipse">
            <a:avLst/>
          </a:prstGeom>
          <a:solidFill>
            <a:srgbClr val="FF7C8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Л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46" name="Овал 145"/>
          <p:cNvSpPr/>
          <p:nvPr/>
        </p:nvSpPr>
        <p:spPr>
          <a:xfrm>
            <a:off x="4908550" y="3944449"/>
            <a:ext cx="431800" cy="490537"/>
          </a:xfrm>
          <a:prstGeom prst="ellipse">
            <a:avLst/>
          </a:prstGeom>
          <a:solidFill>
            <a:srgbClr val="FF7C8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48" name="Овал 147"/>
          <p:cNvSpPr/>
          <p:nvPr/>
        </p:nvSpPr>
        <p:spPr>
          <a:xfrm>
            <a:off x="4305300" y="5525599"/>
            <a:ext cx="431800" cy="488950"/>
          </a:xfrm>
          <a:prstGeom prst="ellipse">
            <a:avLst/>
          </a:prstGeom>
          <a:solidFill>
            <a:srgbClr val="FF7C8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В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44" name="Овал 143"/>
          <p:cNvSpPr/>
          <p:nvPr/>
        </p:nvSpPr>
        <p:spPr>
          <a:xfrm>
            <a:off x="3500438" y="4233374"/>
            <a:ext cx="431800" cy="488950"/>
          </a:xfrm>
          <a:prstGeom prst="ellipse">
            <a:avLst/>
          </a:prstGeom>
          <a:solidFill>
            <a:srgbClr val="FF7C8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О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45" name="Овал 144"/>
          <p:cNvSpPr/>
          <p:nvPr/>
        </p:nvSpPr>
        <p:spPr>
          <a:xfrm>
            <a:off x="5124450" y="4887197"/>
            <a:ext cx="431800" cy="488950"/>
          </a:xfrm>
          <a:prstGeom prst="ellipse">
            <a:avLst/>
          </a:prstGeom>
          <a:solidFill>
            <a:srgbClr val="FF7C8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Р</a:t>
            </a:r>
          </a:p>
        </p:txBody>
      </p:sp>
      <p:sp>
        <p:nvSpPr>
          <p:cNvPr id="64" name="Овал 63"/>
          <p:cNvSpPr/>
          <p:nvPr/>
        </p:nvSpPr>
        <p:spPr>
          <a:xfrm>
            <a:off x="641350" y="5365261"/>
            <a:ext cx="431800" cy="490538"/>
          </a:xfrm>
          <a:prstGeom prst="ellipse">
            <a:avLst/>
          </a:prstGeom>
          <a:solidFill>
            <a:srgbClr val="66FF3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Н</a:t>
            </a:r>
          </a:p>
        </p:txBody>
      </p:sp>
      <p:sp>
        <p:nvSpPr>
          <p:cNvPr id="63" name="Овал 62"/>
          <p:cNvSpPr/>
          <p:nvPr/>
        </p:nvSpPr>
        <p:spPr>
          <a:xfrm>
            <a:off x="2214563" y="3733311"/>
            <a:ext cx="431800" cy="488950"/>
          </a:xfrm>
          <a:prstGeom prst="ellipse">
            <a:avLst/>
          </a:prstGeom>
          <a:solidFill>
            <a:srgbClr val="66FF3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65" name="Овал 64"/>
          <p:cNvSpPr/>
          <p:nvPr/>
        </p:nvSpPr>
        <p:spPr>
          <a:xfrm>
            <a:off x="1500188" y="5590686"/>
            <a:ext cx="431800" cy="488950"/>
          </a:xfrm>
          <a:prstGeom prst="ellipse">
            <a:avLst/>
          </a:prstGeom>
          <a:solidFill>
            <a:srgbClr val="66FF3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К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714375" y="3804749"/>
            <a:ext cx="431800" cy="488950"/>
          </a:xfrm>
          <a:prstGeom prst="ellipse">
            <a:avLst/>
          </a:prstGeom>
          <a:solidFill>
            <a:srgbClr val="66FF3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У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43" name="Овал 142"/>
          <p:cNvSpPr/>
          <p:nvPr/>
        </p:nvSpPr>
        <p:spPr>
          <a:xfrm>
            <a:off x="4071938" y="3733311"/>
            <a:ext cx="431800" cy="488950"/>
          </a:xfrm>
          <a:prstGeom prst="ellipse">
            <a:avLst/>
          </a:prstGeom>
          <a:solidFill>
            <a:srgbClr val="FF7C8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П</a:t>
            </a:r>
          </a:p>
        </p:txBody>
      </p:sp>
      <p:cxnSp>
        <p:nvCxnSpPr>
          <p:cNvPr id="153" name="Прямая соединительная линия 152"/>
          <p:cNvCxnSpPr>
            <a:stCxn id="143" idx="5"/>
            <a:endCxn id="145" idx="2"/>
          </p:cNvCxnSpPr>
          <p:nvPr/>
        </p:nvCxnSpPr>
        <p:spPr>
          <a:xfrm>
            <a:off x="4440502" y="4150656"/>
            <a:ext cx="683948" cy="981016"/>
          </a:xfrm>
          <a:prstGeom prst="line">
            <a:avLst/>
          </a:prstGeom>
          <a:solidFill>
            <a:srgbClr val="FF7C80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/>
          <p:cNvCxnSpPr>
            <a:stCxn id="145" idx="2"/>
            <a:endCxn id="144" idx="5"/>
          </p:cNvCxnSpPr>
          <p:nvPr/>
        </p:nvCxnSpPr>
        <p:spPr>
          <a:xfrm flipH="1" flipV="1">
            <a:off x="3869002" y="4650719"/>
            <a:ext cx="1255448" cy="480953"/>
          </a:xfrm>
          <a:prstGeom prst="line">
            <a:avLst/>
          </a:prstGeom>
          <a:solidFill>
            <a:srgbClr val="FF7C80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>
            <a:stCxn id="144" idx="5"/>
            <a:endCxn id="148" idx="0"/>
          </p:cNvCxnSpPr>
          <p:nvPr/>
        </p:nvCxnSpPr>
        <p:spPr>
          <a:xfrm rot="16200000" flipH="1">
            <a:off x="3757612" y="4762012"/>
            <a:ext cx="874713" cy="652462"/>
          </a:xfrm>
          <a:prstGeom prst="line">
            <a:avLst/>
          </a:prstGeom>
          <a:solidFill>
            <a:srgbClr val="FF7C80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/>
          <p:cNvCxnSpPr>
            <a:stCxn id="148" idx="0"/>
            <a:endCxn id="146" idx="4"/>
          </p:cNvCxnSpPr>
          <p:nvPr/>
        </p:nvCxnSpPr>
        <p:spPr>
          <a:xfrm rot="5400000" flipH="1" flipV="1">
            <a:off x="4277518" y="4678668"/>
            <a:ext cx="1090613" cy="603250"/>
          </a:xfrm>
          <a:prstGeom prst="line">
            <a:avLst/>
          </a:prstGeom>
          <a:solidFill>
            <a:srgbClr val="FF7C80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/>
          <p:cNvCxnSpPr>
            <a:stCxn id="146" idx="4"/>
            <a:endCxn id="147" idx="7"/>
          </p:cNvCxnSpPr>
          <p:nvPr/>
        </p:nvCxnSpPr>
        <p:spPr>
          <a:xfrm rot="5400000">
            <a:off x="4133056" y="4170668"/>
            <a:ext cx="727075" cy="1255712"/>
          </a:xfrm>
          <a:prstGeom prst="line">
            <a:avLst/>
          </a:prstGeom>
          <a:solidFill>
            <a:srgbClr val="FF7C80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/>
          <p:cNvCxnSpPr>
            <a:stCxn id="147" idx="7"/>
            <a:endCxn id="143" idx="5"/>
          </p:cNvCxnSpPr>
          <p:nvPr/>
        </p:nvCxnSpPr>
        <p:spPr>
          <a:xfrm flipV="1">
            <a:off x="3869002" y="4150656"/>
            <a:ext cx="571500" cy="1011573"/>
          </a:xfrm>
          <a:prstGeom prst="line">
            <a:avLst/>
          </a:prstGeom>
          <a:solidFill>
            <a:srgbClr val="FF7C80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071389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1333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altLang="ru-RU" sz="2800" dirty="0" smtClean="0"/>
              <a:t>Реши шараду и назови </a:t>
            </a:r>
            <a:br>
              <a:rPr lang="ru-RU" altLang="ru-RU" sz="2800" dirty="0" smtClean="0"/>
            </a:br>
            <a:r>
              <a:rPr lang="ru-RU" altLang="ru-RU" sz="2800" dirty="0" smtClean="0"/>
              <a:t>«необычные» озера Ставрополья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94258" y="1197519"/>
            <a:ext cx="2627313" cy="2484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1600" dirty="0" smtClean="0"/>
              <a:t>1. «Кавказское Мертвое море» или «Чёрное озеро». </a:t>
            </a:r>
            <a:r>
              <a:rPr lang="ru-RU" sz="1600" dirty="0"/>
              <a:t>Ещё </a:t>
            </a:r>
            <a:r>
              <a:rPr lang="ru-RU" sz="1600" dirty="0" smtClean="0"/>
              <a:t>хан </a:t>
            </a:r>
            <a:r>
              <a:rPr lang="ru-RU" sz="1600" dirty="0"/>
              <a:t>Тамерлан во время своего похода на Кавказ принимал лечебные ванны с драгоценной грязью </a:t>
            </a:r>
            <a:r>
              <a:rPr lang="ru-RU" sz="1600" dirty="0" smtClean="0"/>
              <a:t>озера </a:t>
            </a:r>
            <a:endParaRPr lang="ru-RU" sz="16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86125" y="1197519"/>
            <a:ext cx="2627313" cy="2484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1600" dirty="0"/>
              <a:t>2</a:t>
            </a:r>
            <a:r>
              <a:rPr lang="ru-RU" sz="1600" dirty="0" smtClean="0"/>
              <a:t>. Природный </a:t>
            </a:r>
            <a:r>
              <a:rPr lang="ru-RU" sz="1600" dirty="0"/>
              <a:t>колодец карстово-тектонического происхождения на южном склоне горы </a:t>
            </a:r>
            <a:r>
              <a:rPr lang="ru-RU" sz="1600" dirty="0" smtClean="0"/>
              <a:t>Машук. </a:t>
            </a:r>
          </a:p>
          <a:p>
            <a:pPr algn="ctr">
              <a:defRPr/>
            </a:pPr>
            <a:r>
              <a:rPr lang="ru-RU" sz="1600" dirty="0" smtClean="0"/>
              <a:t>Вход </a:t>
            </a:r>
            <a:r>
              <a:rPr lang="ru-RU" sz="1600" dirty="0"/>
              <a:t>к этому озеру Остап Бендер сделал платным.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59" name="Овал 58"/>
          <p:cNvSpPr/>
          <p:nvPr/>
        </p:nvSpPr>
        <p:spPr>
          <a:xfrm>
            <a:off x="2243138" y="5319224"/>
            <a:ext cx="433387" cy="490537"/>
          </a:xfrm>
          <a:prstGeom prst="ellipse">
            <a:avLst/>
          </a:prstGeom>
          <a:solidFill>
            <a:srgbClr val="66FF3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60" name="Овал 59"/>
          <p:cNvSpPr/>
          <p:nvPr/>
        </p:nvSpPr>
        <p:spPr>
          <a:xfrm>
            <a:off x="1428750" y="3590436"/>
            <a:ext cx="431800" cy="488950"/>
          </a:xfrm>
          <a:prstGeom prst="ellipse">
            <a:avLst/>
          </a:prstGeom>
          <a:solidFill>
            <a:srgbClr val="66FF3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М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2428875" y="4590561"/>
            <a:ext cx="431800" cy="488950"/>
          </a:xfrm>
          <a:prstGeom prst="ellipse">
            <a:avLst/>
          </a:prstGeom>
          <a:solidFill>
            <a:srgbClr val="66FF3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69" name="Овал 68"/>
          <p:cNvSpPr/>
          <p:nvPr/>
        </p:nvSpPr>
        <p:spPr>
          <a:xfrm>
            <a:off x="428625" y="4590561"/>
            <a:ext cx="431800" cy="488950"/>
          </a:xfrm>
          <a:prstGeom prst="ellipse">
            <a:avLst/>
          </a:prstGeom>
          <a:solidFill>
            <a:srgbClr val="66FF3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cxnSp>
        <p:nvCxnSpPr>
          <p:cNvPr id="70" name="ма"/>
          <p:cNvCxnSpPr>
            <a:stCxn id="69" idx="6"/>
            <a:endCxn id="66" idx="2"/>
          </p:cNvCxnSpPr>
          <p:nvPr/>
        </p:nvCxnSpPr>
        <p:spPr>
          <a:xfrm>
            <a:off x="860425" y="4835036"/>
            <a:ext cx="1568450" cy="1588"/>
          </a:xfrm>
          <a:prstGeom prst="line">
            <a:avLst/>
          </a:prstGeom>
          <a:solidFill>
            <a:srgbClr val="66FF33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ар"/>
          <p:cNvCxnSpPr>
            <a:stCxn id="66" idx="2"/>
            <a:endCxn id="60" idx="4"/>
          </p:cNvCxnSpPr>
          <p:nvPr/>
        </p:nvCxnSpPr>
        <p:spPr>
          <a:xfrm rot="10800000">
            <a:off x="1644650" y="4079386"/>
            <a:ext cx="784225" cy="755650"/>
          </a:xfrm>
          <a:prstGeom prst="line">
            <a:avLst/>
          </a:prstGeom>
          <a:solidFill>
            <a:srgbClr val="66FF33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рг"/>
          <p:cNvCxnSpPr>
            <a:stCxn id="60" idx="4"/>
            <a:endCxn id="59" idx="1"/>
          </p:cNvCxnSpPr>
          <p:nvPr/>
        </p:nvCxnSpPr>
        <p:spPr>
          <a:xfrm rot="16200000" flipH="1">
            <a:off x="1320006" y="4404030"/>
            <a:ext cx="1311275" cy="661988"/>
          </a:xfrm>
          <a:prstGeom prst="line">
            <a:avLst/>
          </a:prstGeom>
          <a:solidFill>
            <a:srgbClr val="66FF33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га"/>
          <p:cNvCxnSpPr>
            <a:stCxn id="59" idx="1"/>
            <a:endCxn id="61" idx="5"/>
          </p:cNvCxnSpPr>
          <p:nvPr/>
        </p:nvCxnSpPr>
        <p:spPr>
          <a:xfrm rot="16200000" flipV="1">
            <a:off x="1110457" y="4194479"/>
            <a:ext cx="1168400" cy="1223963"/>
          </a:xfrm>
          <a:prstGeom prst="line">
            <a:avLst/>
          </a:prstGeom>
          <a:solidFill>
            <a:srgbClr val="66FF33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ан"/>
          <p:cNvCxnSpPr>
            <a:stCxn id="61" idx="5"/>
            <a:endCxn id="65" idx="0"/>
          </p:cNvCxnSpPr>
          <p:nvPr/>
        </p:nvCxnSpPr>
        <p:spPr>
          <a:xfrm rot="16200000" flipH="1">
            <a:off x="715169" y="4589767"/>
            <a:ext cx="1368425" cy="633413"/>
          </a:xfrm>
          <a:prstGeom prst="line">
            <a:avLst/>
          </a:prstGeom>
          <a:solidFill>
            <a:srgbClr val="66FF33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не"/>
          <p:cNvCxnSpPr>
            <a:stCxn id="65" idx="0"/>
            <a:endCxn id="63" idx="4"/>
          </p:cNvCxnSpPr>
          <p:nvPr/>
        </p:nvCxnSpPr>
        <p:spPr>
          <a:xfrm rot="5400000" flipH="1" flipV="1">
            <a:off x="1389063" y="4549286"/>
            <a:ext cx="1368425" cy="714375"/>
          </a:xfrm>
          <a:prstGeom prst="line">
            <a:avLst/>
          </a:prstGeom>
          <a:solidFill>
            <a:srgbClr val="66FF33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ец"/>
          <p:cNvCxnSpPr>
            <a:stCxn id="63" idx="4"/>
            <a:endCxn id="64" idx="7"/>
          </p:cNvCxnSpPr>
          <p:nvPr/>
        </p:nvCxnSpPr>
        <p:spPr>
          <a:xfrm rot="5400000">
            <a:off x="1112838" y="4119073"/>
            <a:ext cx="1214438" cy="1420813"/>
          </a:xfrm>
          <a:prstGeom prst="line">
            <a:avLst/>
          </a:prstGeom>
          <a:solidFill>
            <a:srgbClr val="66FF33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/>
          <p:cNvSpPr txBox="1"/>
          <p:nvPr/>
        </p:nvSpPr>
        <p:spPr>
          <a:xfrm>
            <a:off x="1285875" y="6016833"/>
            <a:ext cx="755650" cy="57626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/>
              <a:t>1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143375" y="6016833"/>
            <a:ext cx="755650" cy="57626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/>
              <a:t>2</a:t>
            </a:r>
          </a:p>
        </p:txBody>
      </p:sp>
      <p:cxnSp>
        <p:nvCxnSpPr>
          <p:cNvPr id="119" name="Прямая соединительная линия 118"/>
          <p:cNvCxnSpPr/>
          <p:nvPr/>
        </p:nvCxnSpPr>
        <p:spPr>
          <a:xfrm rot="16200000" flipV="1">
            <a:off x="632619" y="5061255"/>
            <a:ext cx="601663" cy="1492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Овал 78"/>
          <p:cNvSpPr/>
          <p:nvPr/>
        </p:nvSpPr>
        <p:spPr>
          <a:xfrm>
            <a:off x="-1048391" y="302004"/>
            <a:ext cx="785812" cy="71437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-1044624" y="302003"/>
            <a:ext cx="785812" cy="714375"/>
          </a:xfrm>
          <a:prstGeom prst="ellips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74" name="TextBox 83"/>
          <p:cNvSpPr txBox="1">
            <a:spLocks noChangeArrowheads="1"/>
          </p:cNvSpPr>
          <p:nvPr/>
        </p:nvSpPr>
        <p:spPr bwMode="auto">
          <a:xfrm>
            <a:off x="-1119829" y="16254"/>
            <a:ext cx="857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200" dirty="0"/>
              <a:t>1 минута</a:t>
            </a:r>
          </a:p>
        </p:txBody>
      </p:sp>
      <p:sp>
        <p:nvSpPr>
          <p:cNvPr id="78" name="Овал 77"/>
          <p:cNvSpPr/>
          <p:nvPr/>
        </p:nvSpPr>
        <p:spPr>
          <a:xfrm rot="260359">
            <a:off x="8288633" y="4267224"/>
            <a:ext cx="431800" cy="49053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Ч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7052417" y="5525599"/>
            <a:ext cx="431800" cy="4889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Ы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9" name="Овал 88"/>
          <p:cNvSpPr/>
          <p:nvPr/>
        </p:nvSpPr>
        <p:spPr>
          <a:xfrm>
            <a:off x="6514505" y="4352316"/>
            <a:ext cx="431800" cy="4889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Н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90" name="Овал 89"/>
          <p:cNvSpPr/>
          <p:nvPr/>
        </p:nvSpPr>
        <p:spPr>
          <a:xfrm>
            <a:off x="8138287" y="5355586"/>
            <a:ext cx="431800" cy="4889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7294778" y="3813843"/>
            <a:ext cx="431800" cy="4889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М</a:t>
            </a:r>
          </a:p>
        </p:txBody>
      </p:sp>
      <p:cxnSp>
        <p:nvCxnSpPr>
          <p:cNvPr id="101" name="Прямая соединительная линия 100"/>
          <p:cNvCxnSpPr>
            <a:stCxn id="100" idx="5"/>
            <a:endCxn id="90" idx="2"/>
          </p:cNvCxnSpPr>
          <p:nvPr/>
        </p:nvCxnSpPr>
        <p:spPr>
          <a:xfrm>
            <a:off x="7663342" y="4231188"/>
            <a:ext cx="474945" cy="1368873"/>
          </a:xfrm>
          <a:prstGeom prst="line">
            <a:avLst/>
          </a:prstGeom>
          <a:solidFill>
            <a:srgbClr val="FF7C80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>
            <a:stCxn id="90" idx="2"/>
            <a:endCxn id="89" idx="5"/>
          </p:cNvCxnSpPr>
          <p:nvPr/>
        </p:nvCxnSpPr>
        <p:spPr>
          <a:xfrm flipH="1" flipV="1">
            <a:off x="6883069" y="4769661"/>
            <a:ext cx="1255218" cy="830400"/>
          </a:xfrm>
          <a:prstGeom prst="line">
            <a:avLst/>
          </a:prstGeom>
          <a:solidFill>
            <a:srgbClr val="FF7C80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>
            <a:stCxn id="89" idx="5"/>
            <a:endCxn id="84" idx="0"/>
          </p:cNvCxnSpPr>
          <p:nvPr/>
        </p:nvCxnSpPr>
        <p:spPr>
          <a:xfrm>
            <a:off x="6883069" y="4769661"/>
            <a:ext cx="385248" cy="755938"/>
          </a:xfrm>
          <a:prstGeom prst="line">
            <a:avLst/>
          </a:prstGeom>
          <a:solidFill>
            <a:srgbClr val="FF7C80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>
            <a:stCxn id="84" idx="0"/>
            <a:endCxn id="78" idx="4"/>
          </p:cNvCxnSpPr>
          <p:nvPr/>
        </p:nvCxnSpPr>
        <p:spPr>
          <a:xfrm flipV="1">
            <a:off x="7268317" y="4757058"/>
            <a:ext cx="1217658" cy="768541"/>
          </a:xfrm>
          <a:prstGeom prst="line">
            <a:avLst/>
          </a:prstGeom>
          <a:solidFill>
            <a:srgbClr val="FF7C80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>
            <a:stCxn id="78" idx="4"/>
            <a:endCxn id="100" idx="5"/>
          </p:cNvCxnSpPr>
          <p:nvPr/>
        </p:nvCxnSpPr>
        <p:spPr>
          <a:xfrm flipH="1" flipV="1">
            <a:off x="7663342" y="4231188"/>
            <a:ext cx="822633" cy="525870"/>
          </a:xfrm>
          <a:prstGeom prst="line">
            <a:avLst/>
          </a:prstGeom>
          <a:solidFill>
            <a:srgbClr val="FF7C80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Скругленный прямоугольник 106"/>
          <p:cNvSpPr/>
          <p:nvPr/>
        </p:nvSpPr>
        <p:spPr>
          <a:xfrm>
            <a:off x="6049143" y="1197519"/>
            <a:ext cx="2627313" cy="2484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1600" dirty="0" smtClean="0"/>
              <a:t>3. </a:t>
            </a:r>
            <a:r>
              <a:rPr lang="ru-RU" sz="1600" dirty="0"/>
              <a:t> </a:t>
            </a:r>
            <a:r>
              <a:rPr lang="ru-RU" sz="1600" dirty="0" smtClean="0"/>
              <a:t>Реликтовое озеро, </a:t>
            </a:r>
            <a:r>
              <a:rPr lang="ru-RU" sz="1600" dirty="0"/>
              <a:t>является остатком огромного водоёма, соединявшего в доисторические времена Каспийское море с Чёрным.</a:t>
            </a:r>
            <a:r>
              <a:rPr lang="ru-RU" sz="1600" dirty="0" smtClean="0"/>
              <a:t> </a:t>
            </a:r>
            <a:endParaRPr lang="ru-RU" sz="16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08" name="TextBox 107"/>
          <p:cNvSpPr txBox="1"/>
          <p:nvPr/>
        </p:nvSpPr>
        <p:spPr>
          <a:xfrm>
            <a:off x="7157442" y="6012577"/>
            <a:ext cx="755650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/>
              <a:t>3</a:t>
            </a:r>
          </a:p>
        </p:txBody>
      </p:sp>
      <p:pic>
        <p:nvPicPr>
          <p:cNvPr id="1026" name="маныч" descr="https://korona-severa.ru/wp-content/uploads/c/8/b/c8b56e33e4fd25170ffda3ed47d2917b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43" y="3898524"/>
            <a:ext cx="262731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провал" descr="https://vsegda-pomnim.com/uploads/posts/2022-03/1648759783_21-vsegda-pomnim-com-p-ozero-proval-v-pyatigorske-foto-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835" y="3898524"/>
            <a:ext cx="262731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тамбукан" descr="https://2spalnika.ru/wp-content/uploads/2023/01/24964rapg7atw1uphagfvyq247y69v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8" y="3898524"/>
            <a:ext cx="263758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Блок-схема: узел суммирования 55">
            <a:hlinkClick r:id="rId5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7020272" y="210264"/>
            <a:ext cx="1836738" cy="64698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/>
              <a:t>Нажми на номер шарады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6318449" y="6022221"/>
            <a:ext cx="2734444" cy="578882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Нажмите на </a:t>
            </a:r>
            <a:r>
              <a:rPr lang="ru-RU" sz="1400" dirty="0" smtClean="0"/>
              <a:t>номер шарады </a:t>
            </a:r>
            <a:r>
              <a:rPr lang="ru-RU" sz="1400" dirty="0"/>
              <a:t>и </a:t>
            </a:r>
            <a:r>
              <a:rPr lang="ru-RU" sz="1400" dirty="0" smtClean="0"/>
              <a:t>ответ будет открыт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4049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6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ADAC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7.40741E-7 L -0.09098 0.366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9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22222E-6 -0.00486 L -0.17066 0.2004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0.01041 L 0.05017 0.2939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5E-6 -1.85185E-6 L 0.00156 0.10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7778E-7 0.01041 L -0.025 0.3361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4.07407E-6 L 0.1684 0.1689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FB57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-0.04288 0.2488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-0.22222 0.2488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1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-1.48148E-6 L -0.07587 0.3946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0.00602 L -0.12309 0.142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042 L 0.08351 0.3634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85185E-6 L 0.03681 0.10301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019 0.3738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1041 L 0.20955 0.1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87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99ED3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-0.00579 L -0.10086 0.3664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-4.44444E-6 L -0.14583 0.1419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11111E-6 7.40741E-7 L 0.07882 0.28333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-4.07407E-6 L 0.06754 0.11227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2222E-6 7.40741E-7 L -0.02048 0.29583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47" grpId="0" animBg="1"/>
      <p:bldP spid="146" grpId="0" animBg="1"/>
      <p:bldP spid="148" grpId="0" animBg="1"/>
      <p:bldP spid="144" grpId="0" animBg="1"/>
      <p:bldP spid="145" grpId="0" animBg="1"/>
      <p:bldP spid="143" grpId="0" animBg="1"/>
      <p:bldP spid="80" grpId="0" animBg="1"/>
      <p:bldP spid="78" grpId="0" animBg="1"/>
      <p:bldP spid="84" grpId="0" animBg="1"/>
      <p:bldP spid="89" grpId="0" animBg="1"/>
      <p:bldP spid="90" grpId="0" animBg="1"/>
      <p:bldP spid="100" grpId="0" animBg="1"/>
      <p:bldP spid="68" grpId="0" animBg="1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69259" y="4653136"/>
            <a:ext cx="5649371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1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effectLst/>
              </a:rPr>
              <a:t>«Искать в государстве ключевых вод…»</a:t>
            </a:r>
            <a:br>
              <a:rPr lang="ru-RU" sz="2400" dirty="0">
                <a:effectLst/>
              </a:rPr>
            </a:br>
            <a:r>
              <a:rPr lang="ru-RU" sz="2600" dirty="0" smtClean="0"/>
              <a:t>Лучшие </a:t>
            </a:r>
            <a:r>
              <a:rPr lang="ru-RU" sz="2600" dirty="0"/>
              <a:t>б</a:t>
            </a:r>
            <a:r>
              <a:rPr lang="ru-RU" sz="2600" dirty="0" smtClean="0"/>
              <a:t>альнеологические</a:t>
            </a:r>
            <a:r>
              <a:rPr lang="ru-RU" sz="2600" dirty="0"/>
              <a:t> курорты России:</a:t>
            </a:r>
            <a:br>
              <a:rPr lang="ru-RU" sz="2600" dirty="0"/>
            </a:br>
            <a:endParaRPr lang="ru-RU" sz="2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197" y="2340537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/>
              <a:t>Марциальные</a:t>
            </a:r>
            <a:r>
              <a:rPr lang="ru-RU" sz="1400" dirty="0"/>
              <a:t> </a:t>
            </a:r>
            <a:r>
              <a:rPr lang="ru-RU" sz="1400" dirty="0" smtClean="0"/>
              <a:t>воды Карелия</a:t>
            </a:r>
            <a:endParaRPr lang="ru-RU" sz="1400" dirty="0"/>
          </a:p>
        </p:txBody>
      </p:sp>
      <p:pic>
        <p:nvPicPr>
          <p:cNvPr id="5122" name="Picture 2" descr="https://geomerid.com:90/UserFiles/Image/gallery/large/31470_kurort_martsialnye_vody_karelia_geomerid_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4" y="901367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88157" y="2340537"/>
            <a:ext cx="1493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Евпатория</a:t>
            </a:r>
          </a:p>
          <a:p>
            <a:pPr algn="ctr"/>
            <a:r>
              <a:rPr lang="ru-RU" sz="1400" dirty="0" smtClean="0"/>
              <a:t>Крым</a:t>
            </a:r>
            <a:endParaRPr lang="ru-RU" sz="1400" dirty="0"/>
          </a:p>
        </p:txBody>
      </p:sp>
      <p:pic>
        <p:nvPicPr>
          <p:cNvPr id="5124" name="Picture 4" descr="https://geomerid.com:90/UserFiles/Image/gallery/large/35968_ozero_sakskoe_evpatoria_krym_geomerid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915" y="901367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36795" y="2340537"/>
            <a:ext cx="1386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dirty="0" smtClean="0"/>
              <a:t>Мацеста</a:t>
            </a:r>
          </a:p>
          <a:p>
            <a:pPr algn="ctr" fontAlgn="base"/>
            <a:r>
              <a:rPr lang="ru-RU" sz="1400" dirty="0" smtClean="0"/>
              <a:t>город Сочи</a:t>
            </a:r>
            <a:endParaRPr lang="ru-RU" sz="1400" dirty="0"/>
          </a:p>
        </p:txBody>
      </p:sp>
      <p:pic>
        <p:nvPicPr>
          <p:cNvPr id="5126" name="Picture 6" descr="https://geomerid.com:90/UserFiles/Image/gallery/large/32636_matsesta_sochi_geomerid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86" y="901367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48055" y="2340537"/>
            <a:ext cx="2036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/>
              <a:t>Горячий Ключ</a:t>
            </a:r>
          </a:p>
          <a:p>
            <a:pPr algn="ctr"/>
            <a:r>
              <a:rPr lang="ru-RU" sz="1400" dirty="0" smtClean="0"/>
              <a:t>Краснодарский край</a:t>
            </a:r>
            <a:endParaRPr lang="ru-RU" sz="1400" dirty="0"/>
          </a:p>
        </p:txBody>
      </p:sp>
      <p:pic>
        <p:nvPicPr>
          <p:cNvPr id="5128" name="Picture 8" descr="https://geomerid.com:90/UserFiles/Image/gallery/large/33294_alley_tysacha_sosen_goryachiy_kluch_geomerid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901367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4345940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Озеро Эльтон</a:t>
            </a:r>
          </a:p>
          <a:p>
            <a:pPr algn="ctr"/>
            <a:r>
              <a:rPr lang="ru-RU" sz="1400" dirty="0" smtClean="0"/>
              <a:t>Волгоградская область</a:t>
            </a:r>
            <a:endParaRPr lang="ru-RU" sz="1400" dirty="0"/>
          </a:p>
        </p:txBody>
      </p:sp>
      <p:pic>
        <p:nvPicPr>
          <p:cNvPr id="5130" name="Picture 10" descr="https://geomerid.com:90/UserFiles/Image/gallery/large/31488_ozero_elton_volgograd_geomerid_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4" y="2913130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39752" y="4345940"/>
            <a:ext cx="2313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Озеро Баскунчак</a:t>
            </a:r>
          </a:p>
          <a:p>
            <a:pPr algn="ctr"/>
            <a:r>
              <a:rPr lang="ru-RU" sz="1400" dirty="0" smtClean="0"/>
              <a:t>Астраханская область</a:t>
            </a:r>
            <a:endParaRPr lang="ru-RU" sz="1400" dirty="0"/>
          </a:p>
        </p:txBody>
      </p:sp>
      <p:pic>
        <p:nvPicPr>
          <p:cNvPr id="5132" name="Picture 12" descr="https://geomerid.com:90/UserFiles/Image/gallery/large/26075_ozero_baskunchak_astrakhanskaya_oblast_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915" y="2913130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499992" y="4345940"/>
            <a:ext cx="2313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Старая Русса</a:t>
            </a:r>
          </a:p>
          <a:p>
            <a:pPr algn="ctr"/>
            <a:r>
              <a:rPr lang="ru-RU" sz="1400" dirty="0" smtClean="0"/>
              <a:t>Новгородская область</a:t>
            </a:r>
            <a:endParaRPr lang="ru-RU" sz="1400" dirty="0"/>
          </a:p>
        </p:txBody>
      </p:sp>
      <p:pic>
        <p:nvPicPr>
          <p:cNvPr id="5134" name="Picture 14" descr="https://geomerid.com:90/UserFiles/Image/gallery/large/34653_kurort_staraya_russa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86" y="2913130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ust-kachka.amaks-kurort.ru/upload/iblock/b13/xpus4x9ewjq0cxebg9vzox4k1ogzoqbq/banne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915" y="4924893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85493" y="6295146"/>
            <a:ext cx="15456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/>
              <a:t>Усть-Качка</a:t>
            </a:r>
          </a:p>
          <a:p>
            <a:pPr algn="ctr"/>
            <a:r>
              <a:rPr lang="ru-RU" sz="1400" dirty="0"/>
              <a:t>Пермский </a:t>
            </a:r>
            <a:r>
              <a:rPr lang="ru-RU" sz="1400" dirty="0" smtClean="0"/>
              <a:t>край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020272" y="6295146"/>
            <a:ext cx="1619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/>
              <a:t>Хакусы</a:t>
            </a:r>
            <a:r>
              <a:rPr lang="ru-RU" sz="1400" dirty="0"/>
              <a:t> </a:t>
            </a:r>
            <a:endParaRPr lang="ru-RU" sz="1400" dirty="0" smtClean="0"/>
          </a:p>
          <a:p>
            <a:pPr algn="ctr"/>
            <a:r>
              <a:rPr lang="ru-RU" sz="1400" dirty="0" smtClean="0"/>
              <a:t>Озеро Байкал</a:t>
            </a:r>
            <a:endParaRPr lang="ru-RU" sz="1400" dirty="0"/>
          </a:p>
        </p:txBody>
      </p:sp>
      <p:pic>
        <p:nvPicPr>
          <p:cNvPr id="5140" name="Picture 20" descr="https://greenexpress.ru/upload/iblock/a6e/dsc0032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924893"/>
            <a:ext cx="19960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http://www.kolymastory.ru/wp-content/gallery/hasyn_talaya_new/N4A320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4" y="4924893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227377" y="6295146"/>
            <a:ext cx="2085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/>
              <a:t>Талая</a:t>
            </a:r>
          </a:p>
          <a:p>
            <a:pPr algn="ctr"/>
            <a:r>
              <a:rPr lang="ru-RU" sz="1400" dirty="0" smtClean="0"/>
              <a:t>Магаданская область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997028" y="4345940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/>
              <a:t>Белокуриха</a:t>
            </a:r>
          </a:p>
          <a:p>
            <a:pPr algn="ctr"/>
            <a:r>
              <a:rPr lang="ru-RU" sz="1400" dirty="0" smtClean="0"/>
              <a:t>Алтайский край</a:t>
            </a:r>
            <a:endParaRPr lang="ru-RU" sz="1400" dirty="0"/>
          </a:p>
        </p:txBody>
      </p:sp>
      <p:pic>
        <p:nvPicPr>
          <p:cNvPr id="5146" name="Picture 26" descr="https://webpulse.imgsmail.ru/imgpreview?mb=webpulse&amp;key=pulse_cabinet-image-c289aa4d-ddbe-45f6-a679-401460b0ea6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13130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652612" y="6295146"/>
            <a:ext cx="2088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Сергиевские </a:t>
            </a:r>
            <a:endParaRPr lang="ru-RU" sz="1400" dirty="0" smtClean="0"/>
          </a:p>
          <a:p>
            <a:pPr algn="ctr"/>
            <a:r>
              <a:rPr lang="ru-RU" sz="1400" dirty="0" smtClean="0"/>
              <a:t>Самарская область</a:t>
            </a:r>
            <a:endParaRPr lang="ru-RU" sz="1400" dirty="0"/>
          </a:p>
        </p:txBody>
      </p:sp>
      <p:pic>
        <p:nvPicPr>
          <p:cNvPr id="5148" name="Picture 28" descr="https://img.putevkaru.ru/?id=2752&amp;img=2752_2012110957171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86" y="4924893"/>
            <a:ext cx="191937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трелка вправо 28">
            <a:hlinkClick r:id="" action="ppaction://hlinkshowjump?jump=nextslide"/>
          </p:cNvPr>
          <p:cNvSpPr/>
          <p:nvPr/>
        </p:nvSpPr>
        <p:spPr>
          <a:xfrm>
            <a:off x="8100392" y="332656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ответ 4"/>
          <p:cNvSpPr/>
          <p:nvPr/>
        </p:nvSpPr>
        <p:spPr>
          <a:xfrm>
            <a:off x="6766272" y="4221088"/>
            <a:ext cx="2016000" cy="180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dirty="0" smtClean="0"/>
              <a:t>урология, болезни желудка, желудочно-кишечного тракта,  печени и обмена веществ</a:t>
            </a:r>
            <a:endParaRPr lang="ru-RU" sz="1600" dirty="0"/>
          </a:p>
        </p:txBody>
      </p:sp>
      <p:sp>
        <p:nvSpPr>
          <p:cNvPr id="54" name="ответ 3"/>
          <p:cNvSpPr/>
          <p:nvPr/>
        </p:nvSpPr>
        <p:spPr>
          <a:xfrm>
            <a:off x="4587015" y="4221088"/>
            <a:ext cx="2016000" cy="180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dirty="0" smtClean="0"/>
              <a:t>заболевания пищеварения, органов опорно-двигательной системы и костно-мышечной ткани</a:t>
            </a:r>
            <a:endParaRPr lang="ru-RU" sz="1600" dirty="0"/>
          </a:p>
        </p:txBody>
      </p:sp>
      <p:sp>
        <p:nvSpPr>
          <p:cNvPr id="55" name="ответ 2"/>
          <p:cNvSpPr/>
          <p:nvPr/>
        </p:nvSpPr>
        <p:spPr>
          <a:xfrm>
            <a:off x="2407758" y="4221088"/>
            <a:ext cx="2016000" cy="180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1600" dirty="0" smtClean="0"/>
              <a:t>заболевания </a:t>
            </a:r>
            <a:r>
              <a:rPr lang="ru-RU" sz="1600" dirty="0"/>
              <a:t>эндокринной и </a:t>
            </a:r>
            <a:r>
              <a:rPr lang="ru-RU" sz="1600" dirty="0" err="1" smtClean="0"/>
              <a:t>пищевари</a:t>
            </a:r>
            <a:r>
              <a:rPr lang="ru-RU" sz="1600" dirty="0" smtClean="0"/>
              <a:t>-тельных систем</a:t>
            </a:r>
            <a:endParaRPr lang="ru-RU" sz="1600" dirty="0"/>
          </a:p>
        </p:txBody>
      </p:sp>
      <p:sp>
        <p:nvSpPr>
          <p:cNvPr id="56" name="ответ 1"/>
          <p:cNvSpPr/>
          <p:nvPr/>
        </p:nvSpPr>
        <p:spPr>
          <a:xfrm>
            <a:off x="228501" y="4221088"/>
            <a:ext cx="2016000" cy="180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1600" dirty="0" smtClean="0"/>
              <a:t>Заболевания сердечно-сосудистой </a:t>
            </a:r>
            <a:r>
              <a:rPr lang="ru-RU" sz="1600" dirty="0"/>
              <a:t> и нервной </a:t>
            </a:r>
            <a:r>
              <a:rPr lang="ru-RU" sz="1600" dirty="0" smtClean="0"/>
              <a:t>систем</a:t>
            </a:r>
            <a:endParaRPr lang="ru-RU" sz="1600" dirty="0"/>
          </a:p>
        </p:txBody>
      </p:sp>
      <p:grpSp>
        <p:nvGrpSpPr>
          <p:cNvPr id="38" name="черная"/>
          <p:cNvGrpSpPr>
            <a:grpSpLocks/>
          </p:cNvGrpSpPr>
          <p:nvPr/>
        </p:nvGrpSpPr>
        <p:grpSpPr bwMode="auto">
          <a:xfrm>
            <a:off x="3209320" y="2781080"/>
            <a:ext cx="2428875" cy="1368000"/>
            <a:chOff x="1346985" y="1985880"/>
            <a:chExt cx="6511963" cy="1037093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 rot="16200000" flipH="1">
              <a:off x="1082648" y="2250217"/>
              <a:ext cx="537187" cy="85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1355497" y="2517983"/>
              <a:ext cx="6499193" cy="16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/>
            <p:nvPr/>
          </p:nvCxnSpPr>
          <p:spPr>
            <a:xfrm rot="5400000">
              <a:off x="7608996" y="2773020"/>
              <a:ext cx="49990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Розовая"/>
          <p:cNvGrpSpPr>
            <a:grpSpLocks/>
          </p:cNvGrpSpPr>
          <p:nvPr/>
        </p:nvGrpSpPr>
        <p:grpSpPr bwMode="auto">
          <a:xfrm>
            <a:off x="950604" y="2780928"/>
            <a:ext cx="6516000" cy="1512000"/>
            <a:chOff x="1346994" y="2062146"/>
            <a:chExt cx="6511948" cy="90672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rot="16200000" flipH="1">
              <a:off x="1168080" y="2241059"/>
              <a:ext cx="367806" cy="9980"/>
            </a:xfrm>
            <a:prstGeom prst="line">
              <a:avLst/>
            </a:prstGeom>
            <a:ln w="38100">
              <a:solidFill>
                <a:srgbClr val="F795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356974" y="2429952"/>
              <a:ext cx="6501968" cy="1600"/>
            </a:xfrm>
            <a:prstGeom prst="line">
              <a:avLst/>
            </a:prstGeom>
            <a:ln w="38100">
              <a:solidFill>
                <a:srgbClr val="F795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rot="5400000">
              <a:off x="7589484" y="2699410"/>
              <a:ext cx="538916" cy="0"/>
            </a:xfrm>
            <a:prstGeom prst="straightConnector1">
              <a:avLst/>
            </a:prstGeom>
            <a:ln w="38100">
              <a:solidFill>
                <a:srgbClr val="F79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ru-RU" sz="3200" b="0" dirty="0" smtClean="0">
                <a:effectLst/>
              </a:rPr>
              <a:t>«Солнце</a:t>
            </a:r>
            <a:r>
              <a:rPr lang="ru-RU" sz="3200" b="0" dirty="0">
                <a:effectLst/>
              </a:rPr>
              <a:t>, воздух и вода –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0" dirty="0">
                <a:effectLst/>
              </a:rPr>
              <a:t>Наши лучшие </a:t>
            </a:r>
            <a:r>
              <a:rPr lang="ru-RU" sz="3200" b="0" dirty="0" smtClean="0">
                <a:effectLst/>
              </a:rPr>
              <a:t>друзья»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400" dirty="0" smtClean="0"/>
              <a:t>Назови специализацию городов-курортов КМВ</a:t>
            </a:r>
            <a:endParaRPr lang="ru-RU" sz="2400" dirty="0"/>
          </a:p>
        </p:txBody>
      </p:sp>
      <p:sp>
        <p:nvSpPr>
          <p:cNvPr id="3" name="вопрос2"/>
          <p:cNvSpPr/>
          <p:nvPr/>
        </p:nvSpPr>
        <p:spPr>
          <a:xfrm>
            <a:off x="2407758" y="4221088"/>
            <a:ext cx="2016000" cy="180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dirty="0" smtClean="0"/>
              <a:t>урология, болезни желудка, желудочно-кишечного тракта,  печени и обмена веществ</a:t>
            </a:r>
            <a:endParaRPr lang="ru-RU" sz="1600" dirty="0"/>
          </a:p>
        </p:txBody>
      </p:sp>
      <p:sp>
        <p:nvSpPr>
          <p:cNvPr id="4" name="вопрос1"/>
          <p:cNvSpPr/>
          <p:nvPr/>
        </p:nvSpPr>
        <p:spPr>
          <a:xfrm>
            <a:off x="228501" y="4221088"/>
            <a:ext cx="2016000" cy="180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dirty="0" smtClean="0"/>
              <a:t>заболевания пищеварения, органов опорно-двигательной системы и костно-мышечной ткани</a:t>
            </a:r>
            <a:endParaRPr lang="ru-RU" sz="1600" dirty="0"/>
          </a:p>
        </p:txBody>
      </p:sp>
      <p:sp>
        <p:nvSpPr>
          <p:cNvPr id="5" name="ессентуки"/>
          <p:cNvSpPr/>
          <p:nvPr/>
        </p:nvSpPr>
        <p:spPr>
          <a:xfrm>
            <a:off x="2288718" y="2884874"/>
            <a:ext cx="190800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000" dirty="0" smtClean="0"/>
              <a:t>Ессентуки</a:t>
            </a:r>
            <a:endParaRPr lang="ru-RU" sz="2000" dirty="0"/>
          </a:p>
        </p:txBody>
      </p:sp>
      <p:sp>
        <p:nvSpPr>
          <p:cNvPr id="6" name="кисловодск"/>
          <p:cNvSpPr/>
          <p:nvPr/>
        </p:nvSpPr>
        <p:spPr>
          <a:xfrm>
            <a:off x="323528" y="2884874"/>
            <a:ext cx="183600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000" dirty="0"/>
              <a:t>Кисловодск </a:t>
            </a:r>
          </a:p>
        </p:txBody>
      </p:sp>
      <p:pic>
        <p:nvPicPr>
          <p:cNvPr id="6161" name="Picture 17" descr="https://intourist.ru/Files/Image/orient/kmv/clip_image002_0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4572"/>
            <a:ext cx="183600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 descr="https://intourist.ru/Files/Image/orient/kmv/clip_image006_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19" y="1434572"/>
            <a:ext cx="191999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 descr="https://intourist.ru/Files/Image/orient/kmv/clip_image010_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29" y="1434572"/>
            <a:ext cx="204602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 descr="https://avatars.mds.yandex.net/get-altay/2378041/2a0000017341b70d23e39197b429c3b89a5a/XXX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" r="19860"/>
          <a:stretch/>
        </p:blipFill>
        <p:spPr bwMode="auto">
          <a:xfrm>
            <a:off x="4359684" y="1434572"/>
            <a:ext cx="222458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вопрос 3"/>
          <p:cNvSpPr/>
          <p:nvPr/>
        </p:nvSpPr>
        <p:spPr>
          <a:xfrm>
            <a:off x="4587015" y="4221088"/>
            <a:ext cx="2016000" cy="180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1600" dirty="0" smtClean="0"/>
              <a:t>заболевания </a:t>
            </a:r>
            <a:r>
              <a:rPr lang="ru-RU" sz="1600" dirty="0"/>
              <a:t>эндокринной и </a:t>
            </a:r>
            <a:r>
              <a:rPr lang="ru-RU" sz="1600" dirty="0" err="1" smtClean="0"/>
              <a:t>пищевари</a:t>
            </a:r>
            <a:r>
              <a:rPr lang="ru-RU" sz="1600" dirty="0" smtClean="0"/>
              <a:t>-тельных систем</a:t>
            </a:r>
            <a:endParaRPr lang="ru-RU" sz="1600" dirty="0"/>
          </a:p>
        </p:txBody>
      </p:sp>
      <p:sp>
        <p:nvSpPr>
          <p:cNvPr id="23" name="вопрос 4"/>
          <p:cNvSpPr/>
          <p:nvPr/>
        </p:nvSpPr>
        <p:spPr>
          <a:xfrm>
            <a:off x="6766272" y="4221088"/>
            <a:ext cx="2016000" cy="180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1600" dirty="0" smtClean="0"/>
              <a:t>заболевания сердечно-сосудистой </a:t>
            </a:r>
            <a:r>
              <a:rPr lang="ru-RU" sz="1600" dirty="0"/>
              <a:t> и нервной </a:t>
            </a:r>
            <a:r>
              <a:rPr lang="ru-RU" sz="1600" dirty="0" smtClean="0"/>
              <a:t>систем</a:t>
            </a:r>
            <a:endParaRPr lang="ru-RU" sz="1600" dirty="0"/>
          </a:p>
        </p:txBody>
      </p:sp>
      <p:cxnSp>
        <p:nvCxnSpPr>
          <p:cNvPr id="25" name="красная"/>
          <p:cNvCxnSpPr/>
          <p:nvPr/>
        </p:nvCxnSpPr>
        <p:spPr>
          <a:xfrm rot="5400000">
            <a:off x="5029964" y="1443636"/>
            <a:ext cx="1100137" cy="4464000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голубая"/>
          <p:cNvGrpSpPr>
            <a:grpSpLocks/>
          </p:cNvGrpSpPr>
          <p:nvPr/>
        </p:nvGrpSpPr>
        <p:grpSpPr bwMode="auto">
          <a:xfrm flipH="1">
            <a:off x="1325327" y="2924944"/>
            <a:ext cx="4010025" cy="1224000"/>
            <a:chOff x="1346994" y="2062146"/>
            <a:chExt cx="6511949" cy="712424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 rot="16200000" flipH="1">
              <a:off x="1168704" y="2240436"/>
              <a:ext cx="366892" cy="1031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1357306" y="2438466"/>
              <a:ext cx="6501637" cy="125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/>
            <p:cNvCxnSpPr/>
            <p:nvPr/>
          </p:nvCxnSpPr>
          <p:spPr>
            <a:xfrm rot="5400000">
              <a:off x="7695600" y="2611228"/>
              <a:ext cx="326685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Овал 56"/>
          <p:cNvSpPr/>
          <p:nvPr/>
        </p:nvSpPr>
        <p:spPr>
          <a:xfrm>
            <a:off x="6603015" y="285750"/>
            <a:ext cx="1440000" cy="468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1600" b="1" dirty="0">
                <a:ln w="50800"/>
                <a:solidFill>
                  <a:schemeClr val="tx1"/>
                </a:solidFill>
              </a:rPr>
              <a:t>ОТВЕТ</a:t>
            </a:r>
          </a:p>
        </p:txBody>
      </p:sp>
      <p:sp>
        <p:nvSpPr>
          <p:cNvPr id="42" name="Блок-схема: узел суммирования 41">
            <a:hlinkClick r:id="rId6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0872" y="6251245"/>
            <a:ext cx="4128053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Живешь каково и здоровье таково</a:t>
            </a:r>
          </a:p>
        </p:txBody>
      </p:sp>
      <p:sp>
        <p:nvSpPr>
          <p:cNvPr id="20" name="железноводск"/>
          <p:cNvSpPr/>
          <p:nvPr/>
        </p:nvSpPr>
        <p:spPr>
          <a:xfrm>
            <a:off x="6717340" y="2884874"/>
            <a:ext cx="205200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000" dirty="0" smtClean="0"/>
              <a:t>Железноводск </a:t>
            </a:r>
            <a:endParaRPr lang="ru-RU" sz="2000" dirty="0"/>
          </a:p>
        </p:txBody>
      </p:sp>
      <p:sp>
        <p:nvSpPr>
          <p:cNvPr id="21" name="пятигорск"/>
          <p:cNvSpPr/>
          <p:nvPr/>
        </p:nvSpPr>
        <p:spPr>
          <a:xfrm>
            <a:off x="4355976" y="2884874"/>
            <a:ext cx="223200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000" dirty="0" smtClean="0"/>
              <a:t>Пятигорск </a:t>
            </a:r>
            <a:endParaRPr lang="ru-RU" sz="2000" dirty="0"/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788024" y="6234494"/>
            <a:ext cx="4264869" cy="578882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Нажмите на </a:t>
            </a:r>
            <a:r>
              <a:rPr lang="ru-RU" sz="1400" dirty="0" smtClean="0"/>
              <a:t>название города </a:t>
            </a:r>
            <a:r>
              <a:rPr lang="ru-RU" sz="1400" dirty="0"/>
              <a:t>и </a:t>
            </a:r>
            <a:r>
              <a:rPr lang="ru-RU" sz="1400" dirty="0" smtClean="0"/>
              <a:t>ответ будет открыт или </a:t>
            </a:r>
            <a:r>
              <a:rPr lang="ru-RU" sz="1400" dirty="0"/>
              <a:t>нажмите на слово «</a:t>
            </a:r>
            <a:r>
              <a:rPr lang="ru-RU" sz="1400" dirty="0" smtClean="0"/>
              <a:t>ответ»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3054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2" grpId="0" animBg="1"/>
      <p:bldP spid="23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Воде была дана волшебная власть стать соком жизни на Земле.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Как выбрать минеральную во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691924" cy="220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3284984"/>
            <a:ext cx="79568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зависимости от общей минерализации </a:t>
            </a:r>
            <a:r>
              <a:rPr lang="ru-RU" dirty="0" smtClean="0"/>
              <a:t>классифицируются </a:t>
            </a:r>
            <a:r>
              <a:rPr lang="ru-RU" dirty="0"/>
              <a:t>на:</a:t>
            </a:r>
          </a:p>
          <a:p>
            <a:r>
              <a:rPr lang="ru-RU" b="1" dirty="0"/>
              <a:t>Пресные</a:t>
            </a:r>
            <a:r>
              <a:rPr lang="ru-RU" dirty="0"/>
              <a:t> — минерализация до 1 г / дм³ включительно</a:t>
            </a:r>
          </a:p>
          <a:p>
            <a:r>
              <a:rPr lang="ru-RU" b="1" dirty="0"/>
              <a:t>Слабоминерализованные</a:t>
            </a:r>
            <a:r>
              <a:rPr lang="ru-RU" dirty="0"/>
              <a:t> —минерализация более 1 и до 2 г / </a:t>
            </a:r>
            <a:r>
              <a:rPr lang="ru-RU" dirty="0" smtClean="0"/>
              <a:t>дм³</a:t>
            </a:r>
            <a:endParaRPr lang="ru-RU" dirty="0"/>
          </a:p>
          <a:p>
            <a:r>
              <a:rPr lang="ru-RU" b="1" dirty="0"/>
              <a:t>Маломинерализованные</a:t>
            </a:r>
            <a:r>
              <a:rPr lang="ru-RU" dirty="0"/>
              <a:t> —минерализация более 2 и до 5 г </a:t>
            </a:r>
            <a:r>
              <a:rPr lang="ru-RU" dirty="0" smtClean="0"/>
              <a:t>/ дм³ </a:t>
            </a:r>
            <a:r>
              <a:rPr lang="ru-RU" b="1" dirty="0" smtClean="0"/>
              <a:t>Среднеминерализованные</a:t>
            </a:r>
            <a:r>
              <a:rPr lang="ru-RU" dirty="0"/>
              <a:t> — более 5 и до 10 г / дм³ </a:t>
            </a:r>
            <a:r>
              <a:rPr lang="ru-RU" b="1" dirty="0" smtClean="0"/>
              <a:t>Высокоминерализованные</a:t>
            </a:r>
            <a:r>
              <a:rPr lang="ru-RU" dirty="0"/>
              <a:t> — более 10 и до 15 г / </a:t>
            </a:r>
            <a:r>
              <a:rPr lang="ru-RU" dirty="0" smtClean="0"/>
              <a:t>дм³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3873862" y="1340769"/>
            <a:ext cx="4730585" cy="4172972"/>
          </a:xfrm>
        </p:spPr>
        <p:txBody>
          <a:bodyPr>
            <a:noAutofit/>
          </a:bodyPr>
          <a:lstStyle/>
          <a:p>
            <a:r>
              <a:rPr lang="ru-RU" sz="2000" dirty="0"/>
              <a:t> </a:t>
            </a:r>
            <a:r>
              <a:rPr lang="ru-RU" sz="2000" dirty="0" smtClean="0"/>
              <a:t>вода</a:t>
            </a:r>
            <a:r>
              <a:rPr lang="ru-RU" sz="2000" dirty="0"/>
              <a:t>, содержащая в своём составе </a:t>
            </a:r>
            <a:r>
              <a:rPr lang="ru-RU" sz="2000" dirty="0" smtClean="0"/>
              <a:t>растворённые соли</a:t>
            </a:r>
            <a:r>
              <a:rPr lang="ru-RU" sz="2000" dirty="0"/>
              <a:t>, микроэлементы, а </a:t>
            </a:r>
            <a:r>
              <a:rPr lang="ru-RU" sz="2000" dirty="0" smtClean="0"/>
              <a:t>также некоторые биологически </a:t>
            </a:r>
            <a:r>
              <a:rPr lang="ru-RU" sz="2000" dirty="0"/>
              <a:t>активные компоненты.</a:t>
            </a:r>
          </a:p>
          <a:p>
            <a:endParaRPr lang="ru-RU" sz="2000" dirty="0"/>
          </a:p>
        </p:txBody>
      </p:sp>
      <p:pic>
        <p:nvPicPr>
          <p:cNvPr id="9" name="Picture 2" descr="https://msbpartner.ru/wp-content/uploads/2/0/d/20d2b051087d9e40c4f1c770f53d323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0" y="38610"/>
            <a:ext cx="9140984" cy="685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62077" y="5510510"/>
            <a:ext cx="7807939" cy="10215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1848 год. </a:t>
            </a:r>
            <a:r>
              <a:rPr lang="ru-RU" dirty="0" smtClean="0"/>
              <a:t>Первый </a:t>
            </a:r>
            <a:r>
              <a:rPr lang="ru-RU" dirty="0"/>
              <a:t>опыт разлива минеральной воды в бутылки для от­правления в Москву, Санкт-Петербург, Ростов, Владикавказ, Тифлис.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hlinkClick r:id="" action="ppaction://noaction" highlightClick="1"/>
          </p:cNvPr>
          <p:cNvSpPr txBox="1"/>
          <p:nvPr/>
        </p:nvSpPr>
        <p:spPr>
          <a:xfrm>
            <a:off x="8424428" y="6021288"/>
            <a:ext cx="539750" cy="539750"/>
          </a:xfrm>
          <a:prstGeom prst="actionButtonInform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4000" i="1" dirty="0"/>
          </a:p>
        </p:txBody>
      </p:sp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8100392" y="332656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6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340322" y="0"/>
            <a:ext cx="467995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109728" indent="0">
              <a:buNone/>
            </a:pPr>
            <a:r>
              <a:rPr lang="ru-RU" sz="2000" dirty="0"/>
              <a:t>Мое родное Ставрополье –</a:t>
            </a:r>
            <a:br>
              <a:rPr lang="ru-RU" sz="2000" dirty="0"/>
            </a:br>
            <a:r>
              <a:rPr lang="ru-RU" sz="2000" dirty="0"/>
              <a:t>Орлиный солнечный простор.</a:t>
            </a:r>
            <a:br>
              <a:rPr lang="ru-RU" sz="2000" dirty="0"/>
            </a:br>
            <a:r>
              <a:rPr lang="ru-RU" sz="2000" dirty="0"/>
              <a:t>Люблю степей твоих раздолья,</a:t>
            </a:r>
            <a:br>
              <a:rPr lang="ru-RU" sz="2000" dirty="0"/>
            </a:br>
            <a:r>
              <a:rPr lang="ru-RU" sz="2000" dirty="0"/>
              <a:t>Твои папахи снежных гор.</a:t>
            </a:r>
            <a:br>
              <a:rPr lang="ru-RU" sz="2000" dirty="0"/>
            </a:br>
            <a:r>
              <a:rPr lang="ru-RU" sz="2000" dirty="0"/>
              <a:t>Люблю, продутые ветрами,</a:t>
            </a:r>
            <a:br>
              <a:rPr lang="ru-RU" sz="2000" dirty="0"/>
            </a:br>
            <a:r>
              <a:rPr lang="ru-RU" sz="2000" dirty="0"/>
              <a:t>Твои курганы и поля,</a:t>
            </a:r>
            <a:br>
              <a:rPr lang="ru-RU" sz="2000" dirty="0"/>
            </a:br>
            <a:r>
              <a:rPr lang="ru-RU" sz="2000" dirty="0"/>
              <a:t>Казачьи песни над дворами,</a:t>
            </a:r>
            <a:br>
              <a:rPr lang="ru-RU" sz="2000" dirty="0"/>
            </a:br>
            <a:r>
              <a:rPr lang="ru-RU" sz="2000" dirty="0"/>
              <a:t>Где рукоплещут тополя.</a:t>
            </a:r>
            <a:br>
              <a:rPr lang="ru-RU" sz="2000" dirty="0"/>
            </a:br>
            <a:r>
              <a:rPr lang="ru-RU" sz="2000" dirty="0"/>
              <a:t>Люблю орлов, парящих в сини,</a:t>
            </a:r>
            <a:br>
              <a:rPr lang="ru-RU" sz="2000" dirty="0"/>
            </a:br>
            <a:r>
              <a:rPr lang="ru-RU" sz="2000" dirty="0"/>
              <a:t>Колосья нив, и шум садов,</a:t>
            </a:r>
            <a:br>
              <a:rPr lang="ru-RU" sz="2000" dirty="0"/>
            </a:br>
            <a:r>
              <a:rPr lang="ru-RU" sz="2000" dirty="0"/>
              <a:t>И зноем пахнущие дыни</a:t>
            </a:r>
            <a:br>
              <a:rPr lang="ru-RU" sz="2000" dirty="0"/>
            </a:br>
            <a:r>
              <a:rPr lang="ru-RU" sz="2000" dirty="0"/>
              <a:t>На рынках шумных городов.</a:t>
            </a:r>
            <a:br>
              <a:rPr lang="ru-RU" sz="2000" dirty="0"/>
            </a:br>
            <a:r>
              <a:rPr lang="ru-RU" sz="2000" dirty="0"/>
              <a:t>Мое родное Ставрополье,</a:t>
            </a:r>
            <a:br>
              <a:rPr lang="ru-RU" sz="2000" dirty="0"/>
            </a:br>
            <a:r>
              <a:rPr lang="ru-RU" sz="2000" dirty="0"/>
              <a:t>Люблю тебя я с давних пор.</a:t>
            </a:r>
            <a:br>
              <a:rPr lang="ru-RU" sz="2000" dirty="0"/>
            </a:br>
            <a:r>
              <a:rPr lang="ru-RU" sz="2000" dirty="0"/>
              <a:t>Во мне живут твои раздолья,</a:t>
            </a:r>
            <a:br>
              <a:rPr lang="ru-RU" sz="2000" dirty="0"/>
            </a:br>
            <a:r>
              <a:rPr lang="ru-RU" sz="2000" dirty="0"/>
              <a:t>Твои папахи снежных гор.</a:t>
            </a:r>
          </a:p>
          <a:p>
            <a:pPr marL="109728" indent="0">
              <a:buNone/>
            </a:pPr>
            <a:r>
              <a:rPr lang="ru-RU" sz="2000" dirty="0"/>
              <a:t>Мое родное Ставрополье</a:t>
            </a:r>
          </a:p>
          <a:p>
            <a:endParaRPr lang="ru-RU" sz="2000" dirty="0"/>
          </a:p>
        </p:txBody>
      </p:sp>
      <p:pic>
        <p:nvPicPr>
          <p:cNvPr id="2064" name="Picture 16" descr="http://bgonki.ru/uploads/tour/bermamit/1200/bermami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302" y="1543491"/>
            <a:ext cx="2520000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https://sportishka.com/uploads/posts/2022-11/1667587937_40-sportishka-com-p-medovie-vodopadi-kabardino-balkariya-vkont-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302" y="3436387"/>
            <a:ext cx="2520000" cy="166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https://oir.mobi/uploads/posts/2021-05/1622338910_3-oir_mobi-p-mineralnie-vodi-kavkaza-priroda-krasivo-fo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302" y="5105887"/>
            <a:ext cx="2520000" cy="17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rusotdih.ru/wp-content/uploads/2016/12/2-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89" y="1605373"/>
            <a:ext cx="2520000" cy="189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ttps://puteshestvyie.ru/sites/default/files/kavkazskie-mineralnye-vody-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89" y="4968000"/>
            <a:ext cx="2520000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s://vsegda-pomnim.com/uploads/posts/2022-04/1649542473_19-vsegda-pomnim-com-p-tsvetenie-plodovikh-derevev-foto-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89" y="3123176"/>
            <a:ext cx="2520000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radio7.ru/upload/editor/01/2018/72/39/5addf1a2eb054_elbrus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302" y="-34405"/>
            <a:ext cx="2520000" cy="1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riroda.club/uploads/posts/2022-08/1660122766_14-priroda-club-p-priroda-stavropolskogo-kraya-krasivo-foto-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89" y="-10810"/>
            <a:ext cx="2520000" cy="16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74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/>
              <a:t>УЗНАЙ ИЗ ТЫСЯЧИ...</a:t>
            </a:r>
            <a:br>
              <a:rPr lang="ru-RU" altLang="ru-RU" dirty="0" smtClean="0"/>
            </a:br>
            <a:r>
              <a:rPr lang="ru-RU" altLang="ru-RU" dirty="0" smtClean="0"/>
              <a:t>Выберите </a:t>
            </a:r>
            <a:r>
              <a:rPr lang="ru-RU" altLang="ru-RU" dirty="0"/>
              <a:t>виды минеральной воды, которые можно встретить на КМВ</a:t>
            </a:r>
            <a:endParaRPr lang="ru-RU" dirty="0"/>
          </a:p>
        </p:txBody>
      </p:sp>
      <p:pic>
        <p:nvPicPr>
          <p:cNvPr id="8194" name="славян 1" descr="https://www.otlichnye-tseny.ru/upload/iblock/707/707e2b7d9c45676bd31e9d0f932338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0" b="99175" l="26047" r="786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94" r="14577"/>
          <a:stretch/>
        </p:blipFill>
        <p:spPr bwMode="auto">
          <a:xfrm>
            <a:off x="179512" y="4077352"/>
            <a:ext cx="117603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смирн 1" descr="https://vitelia.ru/wa-data/public/shop/products/48/13/1348/images/2033/2033.9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2" t="3763" r="31073"/>
          <a:stretch/>
        </p:blipFill>
        <p:spPr bwMode="auto">
          <a:xfrm>
            <a:off x="4106093" y="4077352"/>
            <a:ext cx="112908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нарзан 1" descr="https://imgs.asna.ru/iblock/cf7/narzangoldglas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100000" l="26889" r="7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9" r="15040"/>
          <a:stretch/>
        </p:blipFill>
        <p:spPr bwMode="auto">
          <a:xfrm>
            <a:off x="3190098" y="4077352"/>
            <a:ext cx="102927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новотерская 1" descr="https://s.myspar.ru/upload/img/10/1053/105306.jpg?157927485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2" t="512" r="29281" b="3763"/>
          <a:stretch/>
        </p:blipFill>
        <p:spPr bwMode="auto">
          <a:xfrm>
            <a:off x="6909226" y="4077352"/>
            <a:ext cx="115212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fb.ru/misc/i/gallery/57442/253313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06" b="97035" l="24837" r="734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90" r="20260"/>
          <a:stretch/>
        </p:blipFill>
        <p:spPr bwMode="auto">
          <a:xfrm>
            <a:off x="2140995" y="4077352"/>
            <a:ext cx="116238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cdn1.ozone.ru/s3/multimedia-j/628306557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9" t="5860" r="16298" b="3898"/>
          <a:stretch/>
        </p:blipFill>
        <p:spPr bwMode="auto">
          <a:xfrm>
            <a:off x="5121900" y="4077352"/>
            <a:ext cx="112908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https://tvoydom.ru/photos/1001459922/4606386000106_0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5" r="28232"/>
          <a:stretch/>
        </p:blipFill>
        <p:spPr bwMode="auto">
          <a:xfrm>
            <a:off x="7948074" y="4077352"/>
            <a:ext cx="105191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https://pivbaraif.ru/wp-content/uploads/2020/10/%D0%BC%D0%B2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06" b="99671" l="40446" r="59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18" r="38168"/>
          <a:stretch/>
        </p:blipFill>
        <p:spPr bwMode="auto">
          <a:xfrm>
            <a:off x="1242265" y="4077352"/>
            <a:ext cx="101201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лысогорская 1" descr="https://dostavka-vodu.ru/wp-content/uploads/2021/09/brend-lysogorskaya-assortiment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5" t="2667" r="21830" b="16499"/>
          <a:stretch/>
        </p:blipFill>
        <p:spPr bwMode="auto">
          <a:xfrm>
            <a:off x="6137707" y="4077352"/>
            <a:ext cx="88480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славян 2" descr="https://www.otlichnye-tseny.ru/upload/iblock/707/707e2b7d9c45676bd31e9d0f93233865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4" r="14577"/>
          <a:stretch/>
        </p:blipFill>
        <p:spPr bwMode="auto">
          <a:xfrm>
            <a:off x="558015" y="1341048"/>
            <a:ext cx="117603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смирно 2" descr="https://vitelia.ru/wa-data/public/shop/products/48/13/1348/images/2033/2033.9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2" t="3763" r="31073"/>
          <a:stretch/>
        </p:blipFill>
        <p:spPr bwMode="auto">
          <a:xfrm>
            <a:off x="4018583" y="1341048"/>
            <a:ext cx="112908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нарзан 2" descr="https://imgs.asna.ru/iblock/cf7/narzangoldglass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9" r="15040"/>
          <a:stretch/>
        </p:blipFill>
        <p:spPr bwMode="auto">
          <a:xfrm>
            <a:off x="2361678" y="1341048"/>
            <a:ext cx="102927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новотерская 2" descr="https://s.myspar.ru/upload/img/10/1053/105306.jpg?157927485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2" t="512" r="29281" b="3763"/>
          <a:stretch/>
        </p:blipFill>
        <p:spPr bwMode="auto">
          <a:xfrm>
            <a:off x="7287729" y="1341048"/>
            <a:ext cx="115212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лысогорская 2" descr="https://dostavka-vodu.ru/wp-content/uploads/2021/09/brend-lysogorskaya-assortiment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5" t="2667" r="21830" b="16499"/>
          <a:stretch/>
        </p:blipFill>
        <p:spPr bwMode="auto">
          <a:xfrm>
            <a:off x="5775300" y="1341048"/>
            <a:ext cx="88480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Объект 2"/>
          <p:cNvSpPr txBox="1">
            <a:spLocks/>
          </p:cNvSpPr>
          <p:nvPr/>
        </p:nvSpPr>
        <p:spPr>
          <a:xfrm>
            <a:off x="266779" y="4058398"/>
            <a:ext cx="8463285" cy="25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3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atin typeface="+mj-lt"/>
              </a:rPr>
              <a:t>«Смирновская»</a:t>
            </a:r>
          </a:p>
          <a:p>
            <a:r>
              <a:rPr lang="ru-RU" sz="2000" dirty="0" smtClean="0">
                <a:latin typeface="+mj-lt"/>
              </a:rPr>
              <a:t>«Славяновская»</a:t>
            </a:r>
          </a:p>
          <a:p>
            <a:r>
              <a:rPr lang="ru-RU" sz="2000" dirty="0" smtClean="0">
                <a:latin typeface="+mj-lt"/>
              </a:rPr>
              <a:t>«Нарзан»</a:t>
            </a:r>
          </a:p>
          <a:p>
            <a:r>
              <a:rPr lang="ru-RU" sz="2000" dirty="0" smtClean="0">
                <a:latin typeface="+mj-lt"/>
              </a:rPr>
              <a:t>«Ессентуки»</a:t>
            </a:r>
          </a:p>
          <a:p>
            <a:r>
              <a:rPr lang="ru-RU" sz="2000" dirty="0" smtClean="0">
                <a:latin typeface="+mj-lt"/>
              </a:rPr>
              <a:t>«Новотерская»</a:t>
            </a:r>
          </a:p>
          <a:p>
            <a:r>
              <a:rPr lang="ru-RU" sz="2000" dirty="0" smtClean="0">
                <a:latin typeface="+mj-lt"/>
              </a:rPr>
              <a:t>«Нагутская-26»</a:t>
            </a:r>
          </a:p>
          <a:p>
            <a:r>
              <a:rPr lang="ru-RU" sz="2000" dirty="0" smtClean="0">
                <a:latin typeface="+mj-lt"/>
              </a:rPr>
              <a:t>«Бештау»</a:t>
            </a:r>
          </a:p>
          <a:p>
            <a:r>
              <a:rPr lang="ru-RU" sz="2000" dirty="0" smtClean="0">
                <a:latin typeface="+mj-lt"/>
              </a:rPr>
              <a:t>«Графский горный источник» </a:t>
            </a:r>
          </a:p>
          <a:p>
            <a:r>
              <a:rPr lang="ru-RU" sz="2000" dirty="0" smtClean="0">
                <a:latin typeface="+mj-lt"/>
              </a:rPr>
              <a:t>«</a:t>
            </a:r>
            <a:r>
              <a:rPr lang="ru-RU" sz="2000" dirty="0" err="1" smtClean="0">
                <a:latin typeface="+mj-lt"/>
              </a:rPr>
              <a:t>Лысогорская</a:t>
            </a:r>
            <a:r>
              <a:rPr lang="ru-RU" sz="2000" dirty="0" smtClean="0">
                <a:latin typeface="+mj-lt"/>
              </a:rPr>
              <a:t>»</a:t>
            </a:r>
          </a:p>
          <a:p>
            <a:r>
              <a:rPr lang="ru-RU" sz="2000" dirty="0" smtClean="0">
                <a:latin typeface="+mj-lt"/>
              </a:rPr>
              <a:t>«Машук №19» </a:t>
            </a:r>
          </a:p>
          <a:p>
            <a:r>
              <a:rPr lang="ru-RU" sz="2000" dirty="0" smtClean="0">
                <a:latin typeface="+mj-lt"/>
              </a:rPr>
              <a:t>«Владимирская»</a:t>
            </a:r>
          </a:p>
          <a:p>
            <a:r>
              <a:rPr lang="ru-RU" sz="2000" dirty="0" smtClean="0">
                <a:latin typeface="+mj-lt"/>
              </a:rPr>
              <a:t>«Лермонтовская»</a:t>
            </a:r>
          </a:p>
          <a:p>
            <a:r>
              <a:rPr lang="ru-RU" sz="2000" dirty="0" smtClean="0">
                <a:latin typeface="+mj-lt"/>
              </a:rPr>
              <a:t>«Красно-армейская»</a:t>
            </a:r>
          </a:p>
          <a:p>
            <a:r>
              <a:rPr lang="ru-RU" sz="2000" dirty="0" smtClean="0">
                <a:latin typeface="+mj-lt"/>
              </a:rPr>
              <a:t>«Углекисло-сероводородная»</a:t>
            </a:r>
            <a:endParaRPr lang="ru-RU" sz="2000" dirty="0">
              <a:latin typeface="+mj-lt"/>
            </a:endParaRPr>
          </a:p>
        </p:txBody>
      </p:sp>
      <p:sp>
        <p:nvSpPr>
          <p:cNvPr id="27" name="TextBox 26">
            <a:hlinkClick r:id="" action="ppaction://noaction" highlightClick="1"/>
          </p:cNvPr>
          <p:cNvSpPr txBox="1"/>
          <p:nvPr/>
        </p:nvSpPr>
        <p:spPr>
          <a:xfrm>
            <a:off x="8215313" y="960438"/>
            <a:ext cx="539750" cy="539750"/>
          </a:xfrm>
          <a:prstGeom prst="actionButtonInform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4000" i="1" dirty="0"/>
          </a:p>
        </p:txBody>
      </p:sp>
      <p:sp>
        <p:nvSpPr>
          <p:cNvPr id="20" name="Блок-схема: узел суммирования 19">
            <a:hlinkClick r:id="rId17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390955" y="6022221"/>
            <a:ext cx="5661938" cy="578882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Нажмите </a:t>
            </a:r>
            <a:r>
              <a:rPr lang="ru-RU" sz="1400" dirty="0" smtClean="0"/>
              <a:t>на фото бутылки с минеральной водой и если ответ правильный, то она переместиться вверх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036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03021 -0.3937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09427 -0.3937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01076 -0.3937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40741E-7 L -0.03854 -0.3937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03576 -0.3726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Особо </a:t>
            </a:r>
            <a:r>
              <a:rPr lang="ru-RU" sz="2800" dirty="0"/>
              <a:t>охраняемый эколого-курортный регион </a:t>
            </a:r>
            <a:r>
              <a:rPr lang="ru-RU" sz="2800" dirty="0" smtClean="0"/>
              <a:t>РФ – Кавказские </a:t>
            </a:r>
            <a:r>
              <a:rPr lang="ru-RU" sz="2800" dirty="0"/>
              <a:t>Минеральные </a:t>
            </a:r>
            <a:r>
              <a:rPr lang="ru-RU" sz="2800" dirty="0" smtClean="0"/>
              <a:t>Воды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4026882" y="1196942"/>
            <a:ext cx="4649574" cy="45259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700" b="1" dirty="0" smtClean="0"/>
              <a:t>Федеральные ООПТ:</a:t>
            </a:r>
          </a:p>
          <a:p>
            <a:r>
              <a:rPr lang="ru-RU" sz="1700" dirty="0" smtClean="0"/>
              <a:t>Кисловодский </a:t>
            </a:r>
            <a:r>
              <a:rPr lang="ru-RU" sz="1700" dirty="0"/>
              <a:t>национальный парк</a:t>
            </a:r>
            <a:r>
              <a:rPr lang="ru-RU" sz="1700" dirty="0" smtClean="0"/>
              <a:t>;</a:t>
            </a:r>
          </a:p>
          <a:p>
            <a:r>
              <a:rPr lang="ru-RU" sz="1700" dirty="0" smtClean="0"/>
              <a:t>Ботанический </a:t>
            </a:r>
            <a:r>
              <a:rPr lang="ru-RU" sz="1700" dirty="0"/>
              <a:t>парк им. </a:t>
            </a:r>
            <a:r>
              <a:rPr lang="ru-RU" sz="1700" dirty="0" err="1" smtClean="0"/>
              <a:t>В.В.Скрипчинского</a:t>
            </a:r>
            <a:endParaRPr lang="ru-RU" sz="1700" dirty="0" smtClean="0"/>
          </a:p>
          <a:p>
            <a:r>
              <a:rPr lang="ru-RU" sz="1700" dirty="0" smtClean="0"/>
              <a:t>Дендрарии </a:t>
            </a:r>
            <a:r>
              <a:rPr lang="ru-RU" sz="1700" dirty="0"/>
              <a:t>СНИИСХ и </a:t>
            </a:r>
            <a:r>
              <a:rPr lang="ru-RU" sz="1700" dirty="0" err="1" smtClean="0"/>
              <a:t>Перкальский</a:t>
            </a:r>
            <a:r>
              <a:rPr lang="ru-RU" sz="1700" dirty="0" smtClean="0"/>
              <a:t>,</a:t>
            </a:r>
          </a:p>
          <a:p>
            <a:r>
              <a:rPr lang="ru-RU" sz="1700" dirty="0" smtClean="0"/>
              <a:t>Татарское </a:t>
            </a:r>
            <a:r>
              <a:rPr lang="ru-RU" sz="1700" dirty="0"/>
              <a:t>городище</a:t>
            </a:r>
            <a:r>
              <a:rPr lang="ru-RU" sz="1700" dirty="0" smtClean="0"/>
              <a:t>,</a:t>
            </a:r>
          </a:p>
          <a:p>
            <a:r>
              <a:rPr lang="ru-RU" sz="1700" dirty="0" smtClean="0"/>
              <a:t>Пятигорский </a:t>
            </a:r>
            <a:r>
              <a:rPr lang="ru-RU" sz="1700" dirty="0"/>
              <a:t>музей-заповедник </a:t>
            </a:r>
            <a:r>
              <a:rPr lang="ru-RU" sz="1700" dirty="0" err="1"/>
              <a:t>М.Ю.Лермонтова</a:t>
            </a:r>
            <a:r>
              <a:rPr lang="ru-RU" sz="1700" dirty="0" smtClean="0"/>
              <a:t>.</a:t>
            </a:r>
          </a:p>
          <a:p>
            <a:pPr marL="0" indent="0">
              <a:buNone/>
            </a:pPr>
            <a:r>
              <a:rPr lang="ru-RU" sz="1700" b="1" dirty="0" smtClean="0"/>
              <a:t>Краевые ООПТ:</a:t>
            </a:r>
          </a:p>
          <a:p>
            <a:r>
              <a:rPr lang="ru-RU" sz="1700" dirty="0" smtClean="0"/>
              <a:t>41 – заказники;</a:t>
            </a:r>
          </a:p>
          <a:p>
            <a:r>
              <a:rPr lang="ru-RU" sz="1700" dirty="0"/>
              <a:t> </a:t>
            </a:r>
            <a:r>
              <a:rPr lang="ru-RU" sz="1700" dirty="0" smtClean="0"/>
              <a:t>65 – </a:t>
            </a:r>
            <a:r>
              <a:rPr lang="ru-RU" sz="1700" dirty="0"/>
              <a:t>памятники </a:t>
            </a:r>
            <a:r>
              <a:rPr lang="ru-RU" sz="1700" dirty="0" smtClean="0"/>
              <a:t>природы;</a:t>
            </a:r>
          </a:p>
          <a:p>
            <a:r>
              <a:rPr lang="ru-RU" sz="1700" dirty="0" smtClean="0"/>
              <a:t>1 – озелененный участок.</a:t>
            </a:r>
          </a:p>
          <a:p>
            <a:pPr marL="0" indent="0">
              <a:buNone/>
            </a:pPr>
            <a:r>
              <a:rPr lang="ru-RU" sz="1700" dirty="0" smtClean="0"/>
              <a:t>Занимают  площадь более 110 тыс. га –5 </a:t>
            </a:r>
            <a:r>
              <a:rPr lang="ru-RU" sz="1700" dirty="0"/>
              <a:t>% всей региональной </a:t>
            </a:r>
            <a:r>
              <a:rPr lang="ru-RU" sz="1700" dirty="0" smtClean="0"/>
              <a:t>площади</a:t>
            </a:r>
          </a:p>
        </p:txBody>
      </p:sp>
      <p:pic>
        <p:nvPicPr>
          <p:cNvPr id="2054" name="Picture 6" descr="https://stav-geo.ru/_pu/16/96595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577" y="542868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70.userapi.com/sun9-79/impg/3z_BYhd3Gu33hrPyoywR_hgQpeT6T5KjeJ24lQ/C79DITLMUUo.jpg?size=829x827&amp;quality=96&amp;sign=41edf3838c707c67399eb97b26b1ea2d&amp;c_uniq_tag=WUTMDiVbum9Sq_oro4p-9z8K1IWhCiX0LjYCsS-0o8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666" y="5428683"/>
            <a:ext cx="144348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recommend.ru/sites/default/files/imagecache/copyright1/user-images/300967/TJONbu15f5iT1E2dVG1d0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428683"/>
            <a:ext cx="25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xn--80ae1alafffj1i.xn--p1ai/upload/iblock/82d/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237" y="5428683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key-ms.ru/wp-content/uploads/7/c/e/7ce5545c650f9d3613aca64323e8f12c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325" y="5428683"/>
            <a:ext cx="216867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942"/>
            <a:ext cx="3418376" cy="4525963"/>
          </a:xfrm>
        </p:spPr>
        <p:txBody>
          <a:bodyPr>
            <a:normAutofit/>
          </a:bodyPr>
          <a:lstStyle/>
          <a:p>
            <a:r>
              <a:rPr lang="ru-RU" sz="1700" dirty="0" smtClean="0"/>
              <a:t>Особо охраняемые природные территорий:</a:t>
            </a:r>
            <a:endParaRPr lang="ru-RU" sz="1700" dirty="0"/>
          </a:p>
          <a:p>
            <a:r>
              <a:rPr lang="ru-RU" sz="1700" dirty="0"/>
              <a:t>а) государственные природные </a:t>
            </a:r>
            <a:r>
              <a:rPr lang="ru-RU" sz="1700" dirty="0" smtClean="0"/>
              <a:t>заповедники;</a:t>
            </a:r>
            <a:endParaRPr lang="ru-RU" sz="1700" dirty="0"/>
          </a:p>
          <a:p>
            <a:r>
              <a:rPr lang="ru-RU" sz="1700" dirty="0"/>
              <a:t>б) национальные парки;</a:t>
            </a:r>
          </a:p>
          <a:p>
            <a:r>
              <a:rPr lang="ru-RU" sz="1700" dirty="0"/>
              <a:t>в) природные парки;</a:t>
            </a:r>
          </a:p>
          <a:p>
            <a:r>
              <a:rPr lang="ru-RU" sz="1700" dirty="0"/>
              <a:t>г) государственные природные заказники;</a:t>
            </a:r>
          </a:p>
          <a:p>
            <a:r>
              <a:rPr lang="ru-RU" sz="1700" dirty="0"/>
              <a:t>д) памятники природы;</a:t>
            </a:r>
          </a:p>
          <a:p>
            <a:r>
              <a:rPr lang="ru-RU" sz="1700" dirty="0"/>
              <a:t>е) дендрологические парки и ботанические </a:t>
            </a:r>
            <a:r>
              <a:rPr lang="ru-RU" sz="1700" dirty="0" smtClean="0"/>
              <a:t>сады.</a:t>
            </a:r>
            <a:endParaRPr lang="ru-RU" sz="1700" dirty="0"/>
          </a:p>
        </p:txBody>
      </p:sp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8100392" y="332656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920" y="4658126"/>
            <a:ext cx="3600000" cy="648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Береги землю родимую, как мать любимую</a:t>
            </a:r>
          </a:p>
        </p:txBody>
      </p:sp>
      <p:pic>
        <p:nvPicPr>
          <p:cNvPr id="1026" name="Picture 2" descr="https://kadastr.ru/upload/iblock/22e/%D0%9E%D0%9E%D0%A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93" y="0"/>
            <a:ext cx="9206593" cy="690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Схема особо охраняемые территори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5" y="-1049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" action="ppaction://noaction" highlightClick="1"/>
          </p:cNvPr>
          <p:cNvSpPr txBox="1"/>
          <p:nvPr/>
        </p:nvSpPr>
        <p:spPr>
          <a:xfrm>
            <a:off x="8424428" y="6021288"/>
            <a:ext cx="539750" cy="539750"/>
          </a:xfrm>
          <a:prstGeom prst="actionButtonInform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411795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123049"/>
            <a:ext cx="2492829" cy="1034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РЕШИ РЕБУС</a:t>
            </a:r>
            <a:br>
              <a:rPr lang="ru-RU" dirty="0" smtClean="0"/>
            </a:br>
            <a:r>
              <a:rPr lang="ru-RU" dirty="0" smtClean="0"/>
              <a:t>Расшифруйте названия природных заказников на территории КМВ</a:t>
            </a:r>
            <a:endParaRPr lang="ru-RU" dirty="0"/>
          </a:p>
        </p:txBody>
      </p:sp>
      <p:sp>
        <p:nvSpPr>
          <p:cNvPr id="6" name="AutoShape 2" descr="data:image/png;base64,iVBORw0KGgoAAAANSUhEUgAAAmoAAAC+CAYAAACF4iNvAAAAAXNSR0IArs4c6QAAIABJREFUeF7snQd8FHXax3/be7LphQDBJBQhtFCkSFEREEFEioANETn1Dn0Pz7Oe3p2e4nneyXuvHoL1REVAlN6kEwiQEJoQCCRAQnrZbO/v5/nPTpiEVEoIMH8++8myO/OfmWdmd777e5rE7/f7IQ7RAqIFRAuIFhAtIFpAtIBogVZnAYkIaq3unIg7JFpAtIBoAdECogVEC4gWYBYQQU28EEQLiBYQLSBaQLSAaAHRAq3UAiKotdITI+6WaAHRAqIFRAuIFhAtIFpABDXxGhAtIFpAtIBoAdECogVEC7RSC4ig1kpPjLhbogVEC4gWEC0gWkC0gGgBEdTEa0C0gGgB0QKiBUQLiBYQLdBKLSCCWis9MeJuiRYQLSBaQLSAaAHRAqIFRFATrwHRAqIFRAuIFhAtIFpAtEArtYAIaq30xIi7JVpAtIBoAdECogVEC4gWuOlB7UJGKkznshHbeyCC2yWKZ1y0gGgB0QKiBVrAAk6nBTarDXaHBx6Pm21RLldAoVBALvNDrVZAqdJBJlO2wN7cXJvwel04mJGGr7/6Cnt374TdbEKl2Q6T2d7ggSYkJuDZ387B5ClTERxsvLmMchMfzQ0Laj6vh50WqUze4OkpPpqGkp++hyGmPSLGT4UmLOomPp3ioYkWEC0gWuD6WcBkqkRGehpSd29HdvYZFBUVo7Qon4EEDY0hGBq9ETqdDlFRkYiOjkJyclfcOeRutG2XcP12/AbbMtn5i88X4eN/z0dhQeEle98hWokOMSoEG5RoG2tAsEHFltmeXgqfrhNeee0NZnNx3BgWuCFBzVaYh9Kck9BGxyG8Q8cGLU3Luld/ClPmDshGz0DMqOmNwt2NcerEvRQtIFpAtEDrssDaNSvx7jt/xaHMQ9U7FmzQgMCBRoVVdonyEx0TzcBhxpOzQEoRDVFla/i8nsk+jo/nf4ANa9cgPlrGlLRCix4PDI/FPSkqxEXIEBUVBJ1ANbOaKvHBoiNYvL4UM2fNxrNzXkRkZGTruoDEvanTAjcMqPEKmqOkEL8u/AjqkFDcPut5SFXaBk+t+UIO3KsXQndgJexdBsI99FEojBFQBYeI6pr4oRAtIFpAtMBVsgCv8nz79UL06yhBiN6HIyfK8NCYjpg4Mhq2qkpYbX6Y7VLklXhx7oIFZ/PNOFmgQKfeIzFjxizcltjlKu3NjT8NQavP54bDwT1ouN1uWK0W7N61A58tXIDc0yfx6Nj26JGkY/bs1ysG/XrHcgfvNkHi4ZRMvzwYUARj0/YcBmv66O6iqnYDXSI3BKgRpBVnHYG1vBTa7Svgyd4Dw6w3YBw4oVFT03oEauFZW2CTymC+/R6YbFYY4juh3aTfiepaoxYUFxAtIFpAtEDjFjh/7jRTeY4eOYZpo8PR3liMdTuLEaxX4qH7OyI6KojBAxuK4OoJ92VcwDdrS+HVdURiwm3MLRoeHg5jcDD0ej0USiVUagP3UCmh0+mhUctZjJtcwSl1UqmiVahwvCJI+0SQ5XG74PHQQ8Ji9QiynE5ONXQ6zLBUlcHtdrHXKk0mOBwOWCwWWK1WtozZbIXFQg8L+0uv865kPiaNFMlHx8WjYzQHc/16x3C2rmPsyTIwUCsoKMLcF3+PSVOmQqXSN35yxSWuqwVuCFAr3LsR5Us+haI4C0GWQuiHToN85ptQBYc2ajxyfbqWfgjN/uWAy4WKEge8Nhfkw8ZAM/NNBCV2bXQOcQHRAqIFRAuIFmjYAsePHWKg5q/cj7HDolh81Nl8C6osLvRL1qJTe0WdE5DK9vcvz+HjpecveZ/cpkaDhr0ujG8jmKOh1+sYzNFfg4F7jd6j12io1Wpo1Nz6NAj06NGcQRDFwxW/nt1hvwSq6D0erOg5D1fCbfEARq8JnwuXof2vfXz8sdIx8sdHx0YwuzdtH/ZtX4V+nSQY3CcG8cn3IjLxXigCECtXaKBQcp6nkpIS/OfjT7F86QpMe/wp5v4UkwqaczVcn2VbPaiZjqXD/sO7kKWugdrlgk+jhuehlxD86EuQCz6A9ZnPnHsC/lXzoc/4EVJHBWB3AVVAWVAYfI+/jrBxvxVVtetz7YlbFS0gWuAmssDOHb8wUAuT5VwCaj0H3o+OiWHVR6u0Z1Q/p9ipb9aWYMUuDxISOzBVjYCnsLCIJSPwQGO3VDY5u/FyzUpgWHvwoCh8nYfG2ss2BbJILSR4JGDkFUOlAjDoVVBrL9pIIjNAofBBrZZDo5RBLlfCL724fxIfl+GZefg45r37HuzFGRj/4Dj0HDQBnTt1gFrLCRkSv6N6N91eKZYtX4N/fPAhBgzoz9yfYhLH5V4tLbdeqwY15rZc+R4ij60CLAC8LtjkcnjG/hHBk19sEqhVpv4I36r5CMo7DkuFCTKXGwapD1aJHBX3PAX38MdhjIlDSExcy1ld3JJoAdECogVuIguQy2/d2pX44ct/onucCYP7xrCjI0WtxNMRA+6Zjl4pd8AvUcPvqWLvud12eJ3l7PlPq7bgl61peGjiRIwcNbqGZSg+y2y2Neg2JMWLV7loZaH7sDEzCxU44bJCNY5X4kil0geFMTcsDe51VTVQyWVKKGTeGlBFblka5AptbBB8EViRnWpDVl3r0nJ5F0rw/nvzsGdPGkaNvhdD7+yHrl3iodcpmdtVaU+vXpVgb9/BAvzjw0+RX2XE4DsHIrlbVwwcfCe63N6jVbiPG7PRrfh+qwU1c3EBbJsWQH/oS+jchUCVE3ACJo8O7pFzGagpdNyHpb7hNJXD8vM/odr5KWROByqsobA51AjxFEIHE0p0nVAZGoPwsZMQdf8sUVm7FT8B4jGLFhAtcMUWoESCH5Z8h3XLF2BgZw9G38llE1LSQE5lLBL7PMzKQQjjofhgeVqOguO//vorpPTsiscefxwajfYSYGGQJ1CUaL26IKh2vFrtuDF+PT6zVLgfwveEGah1zcFAKqBq0X7xz5sCWFds8MAEZBO73YYF/zcfK3/4CkP7hDD3J6mX0aH+6mQCfnuUVHDyrBt/X3QEK7cVVO8GxbmRGke2rw/YyAbFxcU4lJmB9AN7WfkVipvr1u12Btgi6F2ts3rpPK0S1AiwTL98DtWhxQiWVAKWMnL+Aw7y68vhHjUXuqmvNQhqlIBQtH0ZsGUBoiqPwV5aCbdmGFQRg2G/sAOywq2AC3B65JBNmA3tjNfELNBrd52JM4sWEC3QSi1AN2CTyYSysooasVikFoWFhSA4OLhRpYVu4F98vhDp27/FiBQVkjtzLjyT2cWyEWM7j8SAEY8gOOjSIHeCjRMnc1jx1rAQPR5/bAoiIiJaqbVa327x7szPFnyCrnE2BmttImQsJlCnlVyywxQT+OnyEhw7zS1rMjuxcusFZJ6yoEfPHpj74v9g9Jhx1VBN1wclimxYvx6rf1qBzEDpFWHJlTsGDcYzc15E75Q7Wp+BboI9anWg5nPaULlnBaSZ38HoyQdMxRyo2ZwAy5yRwDPyJWgm/6lB12dl1j74Nv0fjGd2QeIqRUWFHd6gUTC2vwfechOc2ZugsOyBFh4UJ48GZryJyG79b4JTKh7ClVjA7/ez1SWSS7/grmRecV3RAq3VApQE8MUXC5GWth98HBjFYIVHtWFFabt164o+fe5Ax85dWN2t2jXOSE2j+mkf//t/WbmInkl69Oiow8CeRhiDlEjNrERQ3DDcM7QDYlRHapjBpekNn2EAikosWPz9KgaKjz86hcVYiaNpFiDQXb9xG+a9O49l2g5NCWeg1j9ZVyeokaq2bEMhc4FOHNORlfM4mV2KhUuyse+kHw9NeYzVtKNzTfGBFHv41Wef4GjmQVazbdywKAbiBrUXBo0PqZkVWLyuFN3uGMeSE8SYt6adt+Ys1epArfTgFuDwYoS7cgBLIWA5Dz+5PR2AxOWGyy6Drd9MKCe+wQre1jVIkatc+zlUGT9yilxVPiqqdPCFjkJwXE+2SlnpGfiz1iO0Mgu2oRMhe+ItMQO0OVfODbQswRfVH6K/crkcMpkMHo8HeXn5yD6Vjby886ioqGBZXPyQSWXQ6bSIio5Bh4QEJCZ0YMoCzeH1eqthjuYSh2iBG9UCfEmNb/77LTT6YFbN3m6uvKQwLbnGevbqgbvvvgsjR41iN2MCNmoTtW7NSny24D8M0kJ03GeDBn9DP5JVxkp03DM0/tISHYFyHaTyUELBGXMX5n7r2b1LjSD4G9W+LbHfBGp8QoHKcbRRUKN92pRagU2p5bhnSDxGDOSSDsglSrBmaDucAReNH5Z8C7o2DJIiPDqWlg1hhXSrhyIYhUVVbL3N6U48PvNZPDHjqeqs1ZY4/lthG60K1KgnpydjOYIrD0HmMUFiJlg7D9jcAHWMsrkAix9VXScCE+oGK7/Ph6IdyyDZ/yUiXEVAWQGqKuzwuPtCH3snJBqulYZUo4YpL5PBmvL2RMhmvgl9d7Glxs140RNY8QrZuXPnsXfvXmQdPwGZXIbo6Bi0iYtFWHgUdDoNVAoFvH4/HHYHqqrMKCoswPnz51BeVobQsDDcMWAAevbsAZVaBZ/Xx8BPHKIFbkQLuN1WbFi/rlqJeXZyW8RFyKEN4npAFhVVVRemPXyiDDvSS1FulSExMQEjx4zB5MnTkH/hQnWmJ9VOo/WpoO3R03YQoLWP1TP3p8niwsSRUQ2W6CCV53BBW0x+/BkMHtj3RjTpddlnArWcs/l4/915KDi1lYFau1g9+idrER3GeQiEg49T27Qjl50Pgi/+NQIup7obuvXshb27d2HXzlQMTTGCro2OCeGs0wGpoC5NCktSUFZtZVMT9ImFdK/d6W81oEYqmDljFVRFu2GQVwEV5PIsBGwFgNMKuDyA3c+UtcqQ7sC4N+sseEvlODy7/wtVYSZktiooirJQWS6HRzMMhrDOl1jSVpjGYta0E56B4fE3WNwbwZ7PZYfHboVfIoNco4NMoYREKr12Z0Kc+apZwOf3QUL/Au5LygA7sP8A9qXtg91uR1LHjujRoztIJaDhcrmZSub1+di5p/OsVFABTSmrRUR/CdpOHD+BzMyDMFVWYuiw4Rg+fChkIqhdtfMmTtSyFjh69Cirbr9l1RfsRvzQmE5cyyG+KG2t3Sksl2BfRgFWbSvCoVM2VtesssoOjb8cLz6VjIn3d6ped98RK5atOclAjUZjoEbLEKhtPBSCKY89g1Ejh7WsMW7grfGZn5RQcP7YBuZ2JpczdSno2F5xSUIBHWphmYSpagaNlylqFMvGx67x9ezIhT19dDjuGdKBXReysLvYQzi8ZVtAD1LVCNRWbisW21Ndg2upVYAa3RzLMrcC53YhXGcF7DlARQlQTrB2ngM1UtQCoFblC4V39MsIun8OZEpOIaPBq2negysQ5a2EzJQLR8kFuC3JkIcMrVbThHY0l52A59x2KLt3hu/+J2ExOWE6tAOas4egLC5hi0piI2Bv1x3qbkMR0XsoVGGRDOJ8lkq4KopRdvIQfBYrNIaLNXCsTs6NFhGfCENSFyhCIhttd3UNzu8tNyUfY+aHH6dOncbO7TtwNjcH4RGR6Ne/HxISbuNuHGYLXE4nfH5AJpFBJq8/Jk0mkUCt0TA5n6AtJ+csNm3cAKvFivETJqBHj+Rbzs7iAd/4Fvhs4UdYv24jq7/1h6eS0S9Zx27qfLshdoR1tCGiumf7Dl7At+tKsT2jjC1GbYyenhDBFBxanxSW5WtOIrlTIKmgEUWN5iBw2HjIiLvHzWKgppD5bnwjt9ARUCHbr75eguxDG9Exxs2BWgNFhusCtdrnrbqbBPVeDUBa7cxbj7McvpI1kJr3VrenikoYwOqziYkFV+/ktwpQo36cjhMbYXCfhFpq5iDNfIEDNksVYPNdVNRIWLNI4B7wLEsoUIRebCpLrlN32hLoSjKhsFkgKz+JimIf3PbeMIR2ZqDmtzsvsR6pas7CNPa6Xu5DMGwAhR5RuAUBog/w+IEquwQmZTD8ETqoFVao7DZo4IFKyX2hUJkcmR9gupsPoFAmu1MCq0wLU9LtUIyYhojB41lsnVQmusyu3mV8cSZSz/buScP+/fvgcrrQvWcPdO/eHUZjMMxmC8xWGwN6uVIJmQSorKhEcVERyspK4bDb4XS5IZdJoVJrYDQaERYZjcgwI+Qqrq6RSiGHwaCHQqHAsWO/YuXPK5GQkIBHHp3OqqCLQ7TAjWKBSQ+NZTGalClIoEbqC/vqCh0Jf9AA1tpIat4DVpxWAGy0DN3USYEhYKM2UVVmJyvJQeoMuU6bq6jxkLBiux1DRz2MiQ/dz0p0iKNxCxA8lVdUsKzZrPS1DNRosL6fAfiuPQudO4Jps13GxQ4GSnkIAY4paYGsUVfQcObupDpsfMeD2tcHucr//tU5pB6X4/n/mYtJk6eKsWqNn74mLXHdQa1aTSvNRFiYC5LyHMBaxIGa6SxA3QSsPk5NoweBkwOo6lQzTo1X03BiNaLUVZAUngJKz6O8WA+PYhj02g6A41JIIyuZbTlA+R7oHYVQKP1Q0v2WtiNY3O6SwKeSQB3khwyB/WjoBx+9JwwPcIFlrFZoYuAb8yRCH55dbzJEk87cLbYQc016vSwRgB7E0Lk5udizaxdyf92DkNguCAkNw5kzp2EwBLFYsg4d2sPr9YGy0pxON6RyOZRKJSxmM44fO4qsrDPweBwICwtFdHQ0a6UiV3DJASZTFcpKSlBaWgaH08neJ3dpTJs2gEQKNVUV13E3klUrVyEr6ySemv00EjrEw+VysaQDgjmp6C6/xa7UG+dwkxM51/+0UeGYNSWR3ZRZFmboKGi0waztkNtlY64tafmGOmty0fp0g84662FuNIp5IlAjN+ny1SfZ/KyV1AULi4WiTMS6BoEawR2B2u39xjJQq6uUx41j3ZbbUwI1U1UVli9bhl/3rUKboEoO1JK19dqbQC3tiJWBmjCWrb7XhUfDFFfyNAUavvPv8dmkFOd219gZLCGBMkfFceUWuO6gRrFpFb9uh9KVixC9A5LSo0AlwZoJMFs4UHOQOzQAR24/61Jgju4NTHgThpRxzAr2siJY9i+HJn8XdO4SSErPwl5UAUdpEmTy3pA3oHa4qixwlKdB4TkCg8HLgRp1QuBBzQN4VRJAR0KbgL4IxuqCNXrtYvITt0wA3HxSwO6WoKRdVygfexlRQybWcN9e+Sm9uWcw2Ww4sDcDezZ9B3/6fvSynEd3vQz5Ti++Lzcg5U/z8MCYkSil1jMWK1PPFGo1ZFIpCvLO48CBAyguLsFtHeLR944B6JiUwNq48PFsBFjC0hxOpxN5FwpwODMTGQcOMOPeMXAIEpM6QCqTQa/VMoXt4MHDWLF8KcY98ACGDR/GMkipYrlY5uPmvh5v5KML0ipBtbAoPm3iyOhq9aSG65MOsJaa1pRj5pUZftnGQI2WI3D4ZqObgRrVUhNBrSmW5paxu7xYtnw1Mnd83yRQ4+198qznklg2gjV6ELjXVYetvr3iYZuK6cYkDWfuz9sSuzT9IMQl67XAdQc1Fvx/fhcMymLICcpMuYA9nwM1qqFGr7kCappAUStXJbLMz9B7prODo7Ie3qPrYfRVQFaeDbkpF6ZCB+ylSdBqulcbgAc2T6AUA/2fnhOo+W2HWV0YrYr8q/QFFViNRBYST+ivEMzqAzVS44SgRtPwClsgFIoUugpVDORTf4+QKU832mXhVryGhUkBhZUmbNy0BTmrv0PM0V0YFAwkBdyRNr8XWokM9PcNWzuMf+tdxERHsrgzKsNxMiurGrJ69+mDYcOGISSEy2wjMOPj2uqyMYEWD1sEbRkZB7F29WrI5Qrcfe9oREWHQyGTsflIfVu0cBFSUlIwcdJD1fPTExHYbsUruHUfc32gxj4X9agmTTki3i26fE0WU2yaqqhReYhv1pYiKukeVkstNDSkKZsTlyFQc8qwZ/NiZO74qtoeDbk+a4BaA7FszTFu7cxRsQBuc6zX8LLXHdSKj6YBF3YgkuRac8lFtyeBmr0CqCoHSEXjkwkCrs8Slw7esa8gYjxX74UVyc3eAKOsgqlpBHkM1Cq6VoOaV1Anq7ZZXI4T8FuPQK+0Q6PxQOb0c4oagRVBGqlsBF+NgRqvptXnFuXfp3k9QJ7XCPe03yPuiRdEWAucFIIr3nV4tqgE61esQNaGlbirKJ2pZ9EyJdxlUrgqAb+NI1+J1g9dgg/pNjtWp0zD9Nm/weGDGTh2NAsGvRpDhw9Hz57dmcpFNdWorEZz4Ylcr+TKpP3bvHkz1q1dj969e2HA4Dshl8tgDDIw9+ynCz5FVGQEZs6aVQ2CYhmPq/elJc50dSwgBDWW8amV1Jkh2NjWSH3JOutm65Prk4YwBsrsj2LdCR4c5KrXFUfr0BykqIV3GCZ2J2jM6LXep+4E6zdsQ3b694D1DCqrXA26mnl77ztiQ8eEsHpj2Zq5G9WZo4cL22L2c3NY27DaBZKbO6e4PHDdQa1w70YGatEREqDkHGAtBlzlgWK3VRdLcxCgEbBRMqUDKJOGwTfudYSN+y0cJYXM7aktToPKZQVKz0LhPIOyfBkcpb2gVXOZfvUNn8sLrzUfMu8RKJXFLDlASVBGoEZJpZrAmrXhq7mKmiA5gYc+j1uKcpUR/idfRNhjLzSp0fytcOGSgrZ66TIULF3A3JuDg5RMNasNaEJbqGL9UIT5MM8bjhMRHXH8whE8Pek3mDnrKRYvRooYgRYB2uWAE8EjD5EU61ZWVsagjJIWKPtTH2SAQadlMXTf/HcxC8Z+7rfPsSSD5kLhrXCOxWO8vhYQxqg9/VBEs9xc/J7zkEbdB4Q1uej1zTtymKIWZFCxmmoUn0ZxanUNoRpDBVd/8+zTiIsV20g19QohUNuzaTEHaiRcVLkaTCaoAWrt5Q0CdFP3gZYjl/enP5Ygp7INi1EjUBPHlVvguoMauSzJ9RmmskBekQuJuZSDNFce4HJysWlUQ41GID7Na5agwh0D5z2/QdDQIag6uhOSslyE6SWQVeVCTkkItgqU5UnhIEVNfRsIxmoPn8sDqVIOqVLGgZrrIOSyEihkfqglfs71SUpaU9U02kB9ihrNZeVUNCoJ4fcFHhLA5wXKojtC9uzriBg/9ZbNCOWTBX7NOoVFL/8PU9CEgOa80HhbJ32yFz+aPDjz4Au4Z9gw7Ni2hcWLzX1xLlPTrnZwv8/nww8/LMW+vXsxYdJUxMRGQqtWQ6vVYMWPK3A29yzmvPA8c40SKIoJBlf+pSXOcHUsQFmfpYX5GNDFw5IJ6mri3dCW+FimvBIPy/yMi5Bh9J1R1aus21nEgVp0ZwZq9/aorBfUeHAgRc0QxylqIqg1/TwTqO1K3Y/sA9/DUnSkWYoatZvqlqCtE9T5+mr17QldAzToGuDd3Cu3FaHE3VHs/dn009foktcd1ChGjWLL9LaTkDlLIbFRpie1jhKoaXY/XGYZrCY57D4N/Fot1MFyyDVSKCVyeBx+SKKioYuLgMRSwtye/qoyVBTr4TB3g0Yaw0CNwKy+4XCcgkJyGAq5C0qlHwYplQQJQFrt2DQeyOpzb9YVo8avQ8BmB/wurnwHDWmARYtSBkL1uzcRfce9jZ64m20BAh6WLalQ4P0np2Li+V0sBo0UtKYAGm8PAjVyf64cMAPTHn0UarUKq3/+mWVozpo9+6qbjdyoBF87d6biu28XY+y4+1lPRII1vV6HzZt/wZ7UPZjz/By0aRPLXKFXGxav+kGJE94SFvjb26+yyvNSaxb+8EQ7drOm0VgAOQ9ovJHoJk2KGrWJov6eFOdL3QkI3mi0jTWIito1vqIomeB42g/IzfwRZ/PNTQY1ql1HgD2w50Wlk85nfomX9QulThNNGUdP2xioUf02KoisjhrEFDUxmaAp1mt8mesOajWyNaV2SCovAOZzgKcMsLpRZZLCZNFDpo+Ark0UtMFKKIKoAK4bMJsBVxmqKpSAoT2CYkIBKyUknIbfWoXy/GDYyrpALW3fqCUI1LTSo1DInZAofByo8YoaFUZrqtuzsRg12hPWDgvwkxuX6q0FEkmtPgmq7p2I4OfevGX6jtbOslyzcQs+ev43uLOtkbk8e59SIESlhJ0FCzY+yP2Zq7dhcedxGPPE03DZ7QgPD8VXn3+OGTOeQNduXRufpBlL8MkIBF/Hjh7DggWfYuCggejbvz9rRxUcHIT0A+lY+fPPmPn00+h6excQlAqTFJqxOXFR0QJXzQKpuzayPo5H965kmZ/Cm3V9G6nrJs6DmvCG31xQo+3xbjOXti9zfXaIb3PVjvVWmIgUNYK1/Ox0drjUcL2+zgT0PsUE1gY1/rxRli7VxSN4588vrdO+jaEa4GhZGjyY03Nab8UuD7oOmIYZTz7FSh6J48otcN1BjconUCKAJGMxjCgGrJVwmytRVVqJKpcOmtgkhHWOhyLYCdhMXDaouwJwUqP2CsBng9uqAlRxUIREAJYKrpuBx4KyvGDYSpKrQc3rJImMG14X91ymVLK/Evev0Omy4JH4IZNdAajRZA0pagRlxBwEdI4ArHkAd6A7VblbCtf0OYh67g2ogrlmuTfz4BWp4uJiLP5mMaxWK0bcOxISqQx7MtJx5t9/xx8LHVCrLnagaMgeBGqHNVbMC+2LCQ88jA4J8ZCq1CgvvIBDhzLx6muvMlC6nBi1hrbLAyc1ep//0XxWBPeuEfewVlQhxmCcyj6DxV9/hUlTpmDAgDuYG5RcseIQLXC9LEDV7Nes/hlfLfqYFb3le3XS/vDuTIp1GtwnhikllBBAPT/pOd3EebWFbtikqFEdNR72mgtqwhg1UmNm/3YOOrRvIzZmb8bFwYMauT5pUDwgn9xR1zQ8qAmVUDrvH/9wnilyBO8Eanzv1l0HCnD+grl6KsrmpWuDV1HpjcXrSkGJBGJ8WjNOXBMWve6gRvtI7k/n1v/AcG4T3FV2mCw6+OISYexxx+JzAAAgAElEQVQSD4NBAjipMTsBmo2DNKqv5uKyi0hRg80DKMMAXQj3f3Kdujywm1Qw53WGuyK+TlPwkEbQppRnQac9CZdfwoGaPKCoEcddDUVNWACXQI3mDChrXjvg5RU7H1Ae2xHSZ/+EiAem3vT9RSkube2addi+fTuGDh2KPn37wEblUux26LRa7D9yCjlvP4On8hu/mjXww9nNjf/1RaH3829j65ZNrIF6m3YdEBZqxNLvv8P4hyaiV8/uV939SPBHiQaUZGA2m/HRvz6CUqHEAxMeZMkEQQYDiktKsHDBpxh+1wiMGXPrubcbP4PiEi1tgePHDuHdd/6K3GNbaqhqwpszdR3gB39jpv9T43WCt3MXzNWdCXhQ40GPIKCpMWqionb5Z59i1I6nLWXJBATTZHfWAirQcaCumYVdCPjzRnGFBGo0xg2PZSBGSimpZuxebZdWn3dq/N4tgcu0yyvxMpcnbXv647Pw8MyXRDXt8k/nJWu2ClAjVa1882KUr/4YilADwlL6wBATDFio6G0J4KV6avY61TQO1ig6PwRQ6QBfzUzRssJgmPM7QeGOqddsTmcZNPoshOjL4HVKIFN5oZYHSoKQi56YsCmlOfgtNFRHTbgXTsBn55IJWHIBqW0+wOkGrKMmQjvnrZvSBUpQQ65CUtE+W/QZi/F6YMIEpj5RRwC+MbpKrYbX7cU77/wFD27cgjEqbb0uUIK0TIUNm5Pi0O2ZV/Hgg+Nx6NARfLZoER6cOBlKjQbnz5xCUWERnn9hzlX8CF06FalrpBQSlBUWFmLSw1OZC5Ti5Ox2BxZ88gm63N4V06ZPra7hJmaFXtNTIk5ejwWcTguWLvkO//jgQ1Yo9dGx8ezmy9+Ya6/GA9j2AxXIKXTBZLazorm0Hqlswhv64vWlbPUeSbpmxaiRonYzuT6pu0P1rcFNBTrrHm7qU0i3G7kEwud1LS1XaFjnCH5QjNru1P04uP07lkzQPlbPFDXqvVrfqK2o0XJ0zlZtK4bGwHUfsJtNCNF50SFGzmINgw0qpqjSg1Q3ArNDJ63sWtDog1lD9hlPzhI7Elzlb5xWAWqknhSmbYKkKBNRCeFQSUyQVJVRU0/AVcBBGq+muc2ApxJwSrgsUJ8N8MgAryDo0eWuzhR121UoORMBR2k8VKqLTdOFdnT7z8JgPAGN1A23QwVtsAcKqZOLUQu4JKuXr12So67YtdpQRyvXVtQIzsyA1wn4A+FXDNQCo1Kpgf/xuQid+dJNWV9tz569WLpkCUaMvBc9e/Ziveo8bi7ZQ6FQsWK1+9PSkJq6B3K9BnE7fsbv8v2XgBoBmkMLLDXYkNt/HB55fi46d0yA08G5Fv/2zt8QFxeHhMSOIPBbsXwZXvzDXISF1X0tXI3PF7k1adD2v/9+CcsInTJ1GqKiIlkXAxpU1iPEaKwuHXI1tivOIVrgcixAP5i++HwhPlu4ANF6C1NSqJk6KSk0zA4ZzuZbQK6vHeml7KYsHEN6h9Vwk9F7JourOpmgXayBBbg3VJ6D1uHrqKmjBrKCt9c7Rk0IWG4vZwuJj1rW1D14uILfDQ8feOx3A5KA96f28+acLH4OthNcuA5lpMllEtbuy+NxsTpqmamrWR01gm1hzCEpYaR6VVlcCNIr0am9nJ0jqqPGZ32mZlYwNY3q3j372zkYMKAfDh9Kx+ZftuBo5kEUXChkYF57BBs0GHznQEx8+DFWjkNsG9WcE9u0Za87qFVWmlB2cAuCXfkIizMCnlIO0igWjSDNU8FBGotNC0Cah6LwA+U6+OMkaCNljf7SoHt+IMnTXqlE6ZkIuM0dLoE1UtPU6hxERJXAYXHDXiWHPswHrd7DZX3S4Bu0N1bslt+XJnQmoGQCr5VT0nz0ICbkoZD+7wVKUgZCcRNmga5Y8RP2pe3D1OnTEWTQMxVNEjh4jVaD/HPn8OOPK5jLsN+AOxEdFYklr8zFK8fPVseqEaBRgkGWwoqlPXtj4LQZGDNhPDQyGXNB0qA4NAJCKpMxdtwD0Oq02LFtKzp36YzRo0c37RNyGUuRokaqIbt0ZDJs3vQLfvzxR0yePAkdEhKgUatYY+Nvv/kGVqsNc16Yw461dmLFZWxaXEW0wGVZgGBt7ZqVDNYOZR4C3XyNBr6AJDclqSzxCR3Ro0cyunXryuJJKRkhVJbDQI0Gn/3Zro2BucKCDMpmK2pNraMmBKnq20BzgIpuEXzVJkrDJ5DihxCM6DX+PXqdQImW54dwvcuyPsEXN6+c7jUEep6aMNzQtNQo3e704ZfV32P/th/ZohQ3RqBG2Zh0Tnj3NdW0Iwin/p4EapRMwI+VWy8gp9CLRx6dxmLM2rZLYG/ReT5/7jSyThxBbm4uCguLYbFYWVZ7505J6NQ5Ge07JDBAE4vbXu4F0PB61xXUKgryUPHrNoTo7TBGBAHmAkjs1J2AkgaKLkIagRqpZEI1Ta6G06XD2TManCnkDvK2MCfaRZdDLSeoC7guA7DmqpKi7LwGVSWh8LkN1VZRacoQEVUMrcoPr10Gp10Gn8cLTZAHSuofTB/kutye/AzNVdRIPfMC9MOMPuusNIcbsLkJLABV4McXkZvFJ4F/xlwEPfenm0JVI4DatnU73B4XkhKT4PX74bA7GKTJlUp4PR7s2PILUvfuhVahwqznnoPT4YDL7cNPb72C988UMKsToG1xWnG8VxyM46dh3EPT0T4qggGaMEmA/k/q1pt/eovFv4WERaKirBhHjx7BK6++cm0+UYJZCdZo+xqNBukZmfhs4UIGiN179mBuXvqi+/mnn3E6+3R1rbVrvlPiBkQL1GEBr9cFl9OK3Jxs/PLLFqSnH0RREVdeIyGhA/qk9ELvPncgvkMitFoq6qxkN++P53/AskaH9rlY3oEvartweQlbPz6xI1PUatdRq91T9GR2KaihN7k+n5r1CKIiQ2qCVC0wIkChHzxUWJopWAKl6apC1DW8YugYaNgcbmRknsKZnDyk9OqKTkmxNcGxgX2gOcorXfhp1RYcTeOastM5IAWzdikVmoYvv0K9VUlB25FRxmaPjolmkEauSx7Sam+WXOU+Lwe0UpkCKhXnIRDHtbXAdQM1KstBzdg1SlMA0sogsRcDHooxc9UENVsRRzM0yO1pt2NvTgSWpPqx8VQ5Tjovuj3vCPfhlf4yjOjkg0LiqFbV2Lp2wG5Swm1VwuemZt1O6NQ8yV3s7Wm3SOD1yKAJ8rN4NTauNEaN5uDdn1T0lspzBEDN65eixAFYfX6EqgE90ZsPIGGoctAQKH/3JsJ73XVtr4QWmP2b/34DyjSbNHkyKgKxaLRZckleuFCIVSuWoXdKChwOJ2vF1DW5J9weN84XFyP9L3/EdApclgKpg3uj+7iJGH7fGAZotRUs/lD4WLgvv/gSFRUV6NO3f7X7kzoGxMVd2/R/PlaNVDV65Oaexfx//Qt9+vZD/4EDWK01coVu2rSZ1Vojl6zoNmiBC1HcRKMWIHDz+QI3ZKmiTqWElln6w3dY8O+PWNYowRq51Sgb8MiJMvx3VS5IWRuaEs5Vyk/Wol+vWA5MqioZRPDlPug1PuaJGnqPnfgwoiPrgACBG9Hu8KGs0g2NWoKocD2KSiw4nVOEuNgQtIsLbZYq1ahBrtECFqsLFqsb9Hf7zjSkp2eiW7fbMX7sXU0+Bh7UFi36Brs3LUOPjrrq0hoN7TZT206FQhPZG/Hx7Zky1uX2HtDpSKEQR2uywHUBNbfVzCBN4Su4qKS5LYDHfrHfp88aiEsLBGKSmmbjfqFV+rrilPROeGO6ISo6GiqVAnazBb9mn8HaHXuQm7oTYyKqMKW3EhFaK9fhQFjrlrlFA4FhFMBJKjMvgQfaPJmrpPDJFdCH+CCjYDUhqNV2gQrPaEN11ASg5rdy8Wk0ZBKgyitBng3wefyI1QIGOfX3AkxqDXyzXkHYzJcgU9545Rx4d962rdvwy+bNeOzJJ2G3XYxzIFdn+v79SN2diumPPIL+/fvi/ffeR1zbtoiJaweFXIEN69azfp1BQQa0TeyE/gP6ITwQ69WUD9OJEyewaOFnGDNuPHRaDfbs2Y12bduyhAO+G0JT5rkay1DbqXnvvc/Kd9wz8l5Wa81oDMbePWlYu2Y1fv/iiwwga6uDV2Pb4hyiBa62Bfj4ti2rv2TxbTRyCjwsji1U52XxbsHRnZmi1j3OVN1Oiso8mMwuBnUUpE6uOgpQpxpcFKM2+aGRHKjViu8iqLHbndDrFPj1RDZTofr36Yrkbp2YolRQWNYsyLna9mjyfBIFCLC279yHY8dzER0dxcIfaNAPuq5d4jF0cK8mwSbNcy6vHP/4cCG2/rIJDwyLwdhhUcy2ZGOKS+NBmP6SnWnQOXGqu2H0pBfQO+WOJu+6uGDLW6DFQc3n9bCYNIk9B+FxsUBVIeAmN6ede1ACAbk9eVCrraYFdQY6PwbE9oNfKgP8VZzVJEGQkK9SrsTJ3GJsX7sWbU6sxRB9NvSaqouuUFqWBzWCNN61KXRxUlMCB2B2yaDU+WHQUlXaJjRk589ffXXU6H2+fhrFqAVEQpkMsPuAPAtQ5gD0MiBMAwQrACrdYR45EYa5N24GKH2Zvz/v7ywmTaPWwhM4cIK0LZs2s7gHqtwfExPNYrvmvTcPHW67DVExcZBLJQxgZs58EolJifD5fXC73CxrlLJFmzIIxl5/7Q2k9BuIqIhQVNkdOLB7J15+9eXr0tKJL99BX8x8tmtoiBGZmUewYvlSzH72WXTqmNSUQxOXES1w3S3Ax7ct//5rZGYeQodoWXVCAq+uUSFUio0iSOAD2uk9g9pbnSlKCg+BWmKPezF50lgGY3xsGK8abd66j4WHdEvuioydK6FUAENHPYT0jGNIzzyFgQN6M3uYLU707tUVYcaLc7SIoYRg2dAGJQrYHX5k7v4RpiobU7X0WiXaxEagrNzCjr1926bV0STbZGSexD/+uRBHMg8yUCN1k0DsXD4HxDTI3jQoTo0K11JZFamxDx5+8o/o0rVHi5hH3MjlWaDFQa0q+xj8JRkICnYBbickLO6sqmZcGh0LxaURpNH77P8OQBEDJD0EtB0I+GTwU1yCXAEJSVKB4bJYyHkOiS4alnPZUKQthO78LkhIxheqapSPIFTR6FrmlbIAaJmtpKpJoDeSqsa5I9m4HEVNmPVJmZ4BUGNJBAFVrdIJnLECZg+gkgJBKgmilYAzLgmK373F+oDeiINcnhazGXePHFmtpqlUSpbVmXXiBF5+9RX2a5JaSFE8F6lfTocd3Xv2ZsVq9+3ajsTEJNaeiZQmvrF6c0pakPuztLQU/e8YyJIKflq+jNVUS+nds0VNyiuMBI9UGJcCdSdMngKdRs0K4x4/noUl332Lp38zG507dxYTDFr07Igbu1wLUOzSzh2/4MMP/slaUlFyAZWIoIxRcoMSqJFqRnFTNPgekcLt1QC1iSOh1wWyG1likBLbdx1E2v5juGd4P7ba0eO5GDywL3tOxV4pris8LJxlPkZGGNFz4P3QqGun7V/uEV799VweCYM1pdwHr5e7OSkDRbCVVB6qiYO3DSlqVYXHGSR37xzGXMkEa8I6eHwyAd/qSWLsyxIHRFBrorGv02ItCmpOUzlKM7dC5SlAeIQBcJYC3nIO0uzUFqr8opLGynGYAw+KNXMA0UOBhMmAJhxQqAFdGKAOYioaDb/Lin37DgJOK/p3i4ef6qqd3wPJ1kVAXjZnYt7lyZ7X7fZkIOah7gVUS1cOmQ7QagSUx5foqCuRgP981VfGI6CokVJGmZ38IDen0wfk24ELlDvhB5QSDtjo9ehn5iLhxTdvuKQCv8+Lv/z5bQy56x5ERoTC6/Wx5IHK8gqmHr32xuswGo0M0mgQsO3atYepaGPGjoff50FlRTlLAPjjy39k4ELxXs0dx349js8+/RRjH5wItVKG/Lx8nDl9Gi+9/FJzp7pqy5M6+OknC5Cfn4/J07gMWGEXg8dnPMky7MQhWuBGsAAlF1Dx3M2bt+DRcfEYkcKFavCgxitq1MGAuhoIe4rSc8pAXLahEL0Hj8W4SVMvATUCsNM5heg7dALsDgcqKy3MRWi1uVhCAblKC4stKCqxskSE6EhdkwPyr5Z9Cb4YcDURtPhkgjq3H1DnqK5aQ4OO/dvvV2H7huXM5sJ+qwTKvPuTwI0evOuTauG17TqyRobn1bKDOM/VtUCLglrx0TT4Sw4iMlQOiZ1cnSWAs7xhSKPjZWqaAWg/Fv6Y/oDaAImhA3xB7Zg13NYq+CRqZB46iAP79qJf767oFKlHVXEBjCFyGE6vh2TPSi5WTQhrjYAaKW6snxm1Eg3yXexQUF9vd6FqVheoBQrawsm5NOlHFK+mUZkOdwDUipwcnBGs0SCgM4x7CEl/fBORnS69cVPMH1XLlWv1ra6TgcViwbx332PqFf1apGK2lDywc9s2lj1GRV/tdC0EBqlltM47f30b9425HxKZCgaDltU/e2rWU0hIuK3ZnwCCO6qD8qc33kTX5GTmUg01BuH7777Dw1OnXjcY4uPjSHE8fPgIHnnsMVYY1xgchLPn8rDo008x86mnrtv+NdvQ4gq3tAX4LFAKaB83LAqD+3JFxnftL2CKGtVTI3cbxaeRG44epPAIR36VEf2GPYgxowZfooZR8oDLI2XJA/WBUI1M0GaUuGjSiROU0KgNT1SAlh/CQrTCeYXlRBwu7le63+vkMlv9LrgCdSTZPc1zUQn0VNcQ4WaTsxoe3FAo5CgoKMNXX3wDf+V+zJqSiDYRcpaswQ+6hxGw0SBXc1RUEKhm2jdrS5EylMvyFJOYmnQFXLeFWgzUfE4bU9OkphMIi5JdrJXmIddnPUoabxYCNf1tDNQQ3gUIbY+zZh12rF2LLRs3IKfMypY8V1CCgUOGYurYu1F47AAS45QYMnwAJBd+BXb+F8g9fdHQtePT6J1AIkF1r04fYHdK4PRLoA72Q60MlPyoraTxszYF1GhZAjVKJiDgE8wllQBm90X3Jy1KsEag5ktKRNLLbyHpgemXXCznt6xDcdYRtL1rdJ0gd92uLvrCcbvxl7f+jPvuvx/6oGAGalSK48K5c9i9axdTtKgwLF8klvaV3J8f/Ws+ZHIVgxQCu8OZB9lhPDVrZrMPh8/+XLduHXZs38mUOpnUh8rKCmzdsg1/+eufWeun69kofdnS5di7dy8efewxGEOMDNbyzuexzgpPzHwK3ZO7svg9AllxiBZojRYwmSrxxeeL8PG/52NEHxWendS2RuFb6lxArY2o8Cq1niJ1h4Yp0KKKlB8CtVHjp2HMfXcxl2D18LuZ+7O6HEdtCKsdG8bXO2vAUALeqbFUDS4KABSBEwGTy0kZ6R6WpUlKHvs6d7pQaTLB4XCwH5kUzmA2W1mtMX7Q6/z/6X161B52SyXrBCAcfIeAS5YNLEfvV1bZUVhQyGrfUZcI6iLAx6Nx9qUOEjXrsuUUOCHVt8XcF3+PSVOmimU2WuMHSrBPLQZq1M/TfSYVekUxlFQ2w0oB/hU1IU0Yk8bvJEEajYg7gNgRQHR3pGWX48tvf0aJ2YPh945E966d4XDYceRYFlJ3bEfGgf14YvJIvPLYSFQWFUEBO4zZa4FDW5rm+uSTAcj96QXsbglzf2r0Vw/UqHUUxdRXkXrmByjOk3J+CMyE7s9qM/iBds/ORec/XOr+JFDb/85biO6Vgr6vvgVFaGSruuwWLlgAiVSOoXcNZzFqBGuRkRGsvycV13z8icdYPBZBHd8v88TxE1iw4FNMmjwFHp8fWrUSS3/4Aa+9/hpCQozNOj6ak9Qr+ks11e4YNBThIXqERUZh9/ZtsFitmPviXAZq12PwcWtUCHjn9u0glycpa8HBwTifl48vP1vEXhPdoNfj7IjbbKoFqFzHurUrMe/deQiW5rE4NXKzfbuulMVKEUA0NDJPmllV/JlPTsPQIf0hkzW8PD8XH9/F/59a8PHVnNwuzi1KMEUPu8POgIoGD1X0XAhW9UFVXSDFb7MuoNLoa35P0fp8dX++oHCl2V5d7Z/qmMXExrAOJuQ5MBh0rFSGXs+VKRFC4OnTZ5B58BADNFqPBj0nUBuSEs5i1HgXJ7+PfMwadZfIPGXByFEj8Mprb4gZn029wK/jci0GaqUHtwB5aQinFmJU1JaHNGegwC0ZgQBOmDzAdyCQq4HIQUCHMUjLA1an5aHXgCG4f/S9kCjkTDImoKJRVlyIjZt+wabVq2BwlGDysK4YOrA7tAUZQNqPQGU5t2BTFDUCNj9gdkrhU0mgD/JB5hMkFdR14uorz1ErmYAHtTI7UO4EgrVAhBpQ+AA+qaBMUCibuT9HjUbSy28islv/Gls+tf4nHH3vz4DTgm4v/QmJD0xvVS5Qygp7+6/vYMKEBxET1xYOm42VVImJicHhw8dYPFp8fDxG3Tca7dtxFc5pvP3XtxETG4/bEjsgyKDDntQ0GIN1eOTRR5r9keHdjNQlYP369Rg/YRKr0RYVEYGff1oOrVaH3835LVOsWrpDAF8HjmLvVq1cja1bfqmGNYLS3Nxz+OqLz/Hsc8+xzNeW3r9mG1tc4Za0AIHawYw0FupwMnM76/+Z3DmMdSjYnl6JHklalo1YGyCo9hpBBNVdo+KrPLDUNmLt+l51qVK0Dg9Uwn6VBEQ0qNuCEI54YKJlCaxoG/x2qCA1D0m0Lv2f4ImGEKAorlajvuj6pEQpepD6R4MAKz//AnJyz9ZQ2fjjo3k7xLdn34GhoXpo1XLIqPp5HYO+I8j1SYVxP/nkC2xYv4kVqaUWTtQlYtfO1Dq7SvBT8cdONhb7ct44H9MWATWvywlzxiogPwMGgxIyZz5gLwWc9MuGEgYquJ9ArEBtJZc4IBwyI9BuKC5IU7DvtAcxvQei36Bh8Lpd8HnccHt9LBjd4eDkXavdhiXffotw91k8Mao7JF4fvMX5UBzdBHneUW7muuLT+Lgyvq5aAK4I1JzgQE2tCoBaQ+7Phnp9kmhD3Uqo5BAVtHWC1U+jEaXnSnJIPUCZC8i1UX21i4ZwtYlCh9+/hi5Tn4E08GuTyp0cX/gRjv39bViKK5HwxEz0fe0taKPjWsVVSO46UqoOHz6KBf/5D8vcTOzYiSlr9GUWGRHBfvGSS/JQ5kGER0Ri2PDhTD0SJgDQwfCqGqlfpMhdTlIB7Q/1/6Qv2r79B7FkhcioCKxdvRpVpio889wzLF6DXLG031QCpKWVNlLWdu/aXcMNmnXyNL5f/N/qOmut4uSKOyFaoJYFhO5P+oz17GjA6VPZzPVGSg/FqTFgCjT25iGNwVxGWbW6RACVmJiA8Og2DJCEqhIHTTWL4RYVFSH39EnmOiToCo/iilmXFuWz18KjYtlcpYX5yM4+zRqI9+zVg33PULFXY3Awm1OhVLKSH7VhiQckYbwY/firb1CXlXPnC5B+8BhruUTHEB3NeToIMMk2bdrEok1MBIKDtAzMaB1+1FYJa9wOZXKUVVjww3dL8dNPKzF2/IOY88LvWZmjNat/ZtvjIZYDyprASXN16pSE++4bh9sSu4jX8A1ggRYBNcr2tOxfDlVpOnRUG8dVAIk7UJKDII0GQRpT1AIZnrzxqBWUJgLOdvfi1IVoILIHEkc+AKVCDodfiuIKM3JKrVDLJYjXAQ6PD1KvG1VlRfjuh2WQnDjAVLXEJAO0xzdDcupgw2paIOOzum6an3N92n1yqIP80Ko8Nct81D7JjSlqgRZS1JCdgI0HNYuXq59GxW6DFFz/zzIncM5+EdZsHiBq0sPo9vKbMMR3Zlt2lxfjyHtv4fSiT9j/dX36Ifnlt1i8WmsYBEbV7swTJ/DpfxagY8eOuHPYMEgINr1+BAXpWDFbckkcPnQE+/fvg8vpwqDBg7F921bE39YZnTp3hEajxIF9+xigXU6sGksqoILJlSb89c9/RqfOXVj3Ax7WDmZksMK7o+8bhREjRlxWGZArtTlf6JZgjboVPPrEEzDotAgNDcGhQ0fx808r8MqrL1/TpvJXegzi+re2BTLS97LsT1J7+NEzSc9AjQbveqPnBGQ0qNk339x71H1jmLqk0ykvttQLlK4g6KBRVFSBI0ezcCLrFAoLi9hriYm3scKxpGBlZ58J9KO8CHT0Or8ctWlq1zamuhwGQRcPSjw0NQRLjZ3hrFO5rLYb7S9BEW2L6qQVl1QyTSIiwsiO7XK2QUlZ5eUWfPvN99Wg9tLLf0SbOC65zuFwswc/5DI/1GoFlCqd2IuzsRPXSt9vEVCjdlHuvUugKd0JBZW5ICXNVc4paTScTi4jU2bnHjT45ur0XBMBs7YnTnl7wpAyDok9+sFUacLq9Zvx0Xf7kX5WCn2IGoMGdcbMUcnoEi6D1W5H9p5fEGvPxpA7EiCl6P2M7cDxvVw1W2E3AtoGn0jAgxpd57wy5qYgfylgBAx66u3UwNlsCqj5AoqaA6B4VFLUygNzUjkOgwzQyTgTFDhrqmpWgwyxz8xF99lvQKPXg3d7eg5nsp3yhxjR5fev4PZZz7e6TgYESgRJ1Iyc3ACDBg9Cp9u7ss4MUpkMeq2WleeQSiXM3bd/3z6k7U5FiakEs576LUJDg6BUqfHd4sUspowK5F6uG7CgoBB/nzcPsW3asNpqNIyhIbBZLFi/di37//0PPFBdZ43i50hZI0hsKYWNskGPHfsVj86YAa1KibCwUOzatQupu3bj1ddfY0kXl3v8rfT7SNytm8QCx48dwtq1K5GWtq9a6aJDE7odax9qj5498MwzM9Cvbw8WtE+DoIk+cwQ0lN1IbZbS0vYzxYhiuUgRIxCikZV1igEajZSUXqxnpslkAkETLd8mNhYdk+JrKFiXA0pNOUUUJ0eDV+Z4COTrpNXuiELuzPrUOlpXuJ8Uu2exubBq9UYs+X4Zhg4ZzGLNRHWsKWfmxlymRUCtNOckvPNRsa0AACAASURBVBnLEeY8Ajk13DRfAPwCSPNW1g1oPKwFRaLIdzsqIu5H1NCJ0IVH4x/f78K7i7bB5uXkZF/VOfaXYG32pBR0CZfDfXgPQksy0DZBD41GBv/xncCRvZDYAy2hhMp17YxPPqGAwIsHNX0A1Oo713wcWu3SHGwHuXi36mHnit4SnxKoFQvi0YTTC8t00OukqrmMRoQPGwhDQkdU7kiFNX0f3F7AE3DHJsx6BskvvwlNWFSruipJMSPIoSzPY0ePYcWKFbBabUhJSUHHzp1ZdicNtUoJjVrFQIQypcgNuGXLFrRtG8dKdhzMSIfb5cSs2bOv6PgqKirxn08+QVlZOYPGiMhYKJVy6IMMOHsmm7ljSekbN348bu/CKZgtBWn8gVEiBvVBffiRR5hdwkJDsPLnVcg7f55lbNUXy3JFhhFXFi1wFS1AxXAJmBwODwspoKB+fhzYvxfpB/aiW7euSE7uCo1aXkNpoir95D48evRYQCEjF2JUtRuR3HxCRY3mIfVKq7noShR+RmpDT+3DJAjil+fdnbSMQu5jXpzqxu912UemgkIGyCXc8TWlZEdTzOz2SuF22UExgPQ9T70Hyyqs+GHpKhaXJoJaU6x4Yy/TIqBGpSOw73NEOg4BUurhSTFpCk5Jg4XrUE4P9okIZN4JFTV1CAM1e5cZiLxzAnafqcRf/rMFe45w6/CQJg1qB0OIGpP7+PHwkAQEVZ6DLncPoqPVMIZrgSOpwNE9HB3xLaP480egxJfL4KFNoKhRe0qfFtCEcL05a4yGynLwC9YDanYPB2rUOko4CND4wddTq57KC9i8XLaoXAr25UCDh7X4J2cj6YU/Qh8RDbXmYpDr9b5U+aB5gh2+zAQBG5XNoC9byvzs3rMXgo3B8FK9NbmM1Voj94HJVMWyPnNycjH54enYsHYlfvf8HBZPdjmqknAdSjBYuXIlwkJD0affABgjwqFXKaBQq5H16zHmgiT17sEJE1g8Cz8uZ7tNPQc0Nz3ITv/88J9sNVL4NCoVywj9/IsvodNoq13A13JfmrrP4nKiBZprAXKTUqZop6R4pPTuWiPYnlSp/AslzJVJMWShIXoGeSdP5aK0rJRtio/1ui0+DkFB2uryGY3tBwEZqVukZFEtMoIwKtchVxqgUGqgkNUXhNzYzNf+fb9EDbvdhuXLluGj+QvRJ6UXU9Tad0hgG5fJLnZ0uPZ7I26hJSzQIqBGihpSFyC8PI07JkchB2g0hJBW3xFLtQzU3D1nw9jvfrz70wX896gNr0+5DdEl6Xj7b/Nw8MAB+ML7QZIwCYMGd8Zjg1SI9+YhKD8dSUY7jOEK+LP2AEfSL1XU6nJ78sVpA4oagZpbA2jCACWVshJ+ji8H1JxcEwa7Cyh1cqAmhLPGQI041hsoqcV+ZRHjyrg6bG2emI24USOgDjIitvdAyAUZSS1xUTVnG3yywdmz57B502ZQA3UKsu3Ttz8io6PgcbvYF2qwQc+gbdOmzayEBX1B9+7T56o1Vqdf/GtWr8WB/fug04egT+/eiG4TBa1eD5lEhsyD6ey97j164KGJD8FgMLByIk3tN9ocm9RelhJl3n3nXbSPb89i+7RqNXMRf/jBBxg6bDjuGXE3UypIqRSHaIEbwQKkDtE4lJmBpT98hw7xbVhJDt7lyR8DD1T0f3rP5vDAanWxgH9qMUXfDbQMX9+srmPn52CFckkVkxvYdyV1KKmvOG1rt6HdKcOyH9fgo3/+A8ndujJQE9tAtfazdvn71yKgZivMg3PrJ9CeWQOVkgDNwqlaBGlyYVpjHf3NiEhUOhTJuzJQK+88moHa7nNOvDEhAjGl6fjL+x8zUGMjYSJiRv8Gjw9SYaR5H4Lz09E2UQpjmB84uBc4dqT++DRB/bQaMWtewGSXwKmSICjcD7WiVomOywE1D+AncdEDlDiAIktNUKNDqe32pNfIHEKxUXjqCdgsainaTn8EOmqtFRSBLrOeh9FINVFa5+BrnHFuBjnIHblt2zbm7iQXx5BhdzFXpN/rQXBQEDuWrJPZ+PAfH7AD+uab/16xO1KoXvHbJxhUqTWskXvbNlHQG/Ss/dXWrVtw/uw51mC+JfuE0n5RAsTwu+7G7cndWIKBzWbHv//335gx80l0vb3LZSmLrfOqEPfqVrHAmezj+OKLhSxubOz997KA/sYyHhsL9q8GM40KSrUOGo0WGmXz28619nOwfsM2vDfvI+YGFuuhtfazdWX71yKgRi2OHOv+DkX6l1AHSchXCbhdADVK9wWi6HmXJ388RCOC1wrciXB3/Q0qej2A99ZVYtmCj4DTyy45elLVCNSeeqArhpXthDE/FYlJOuiVduDwASArm2viyQ/evSnM9qRd4l2hgRZOdgdgUUqhDaPitL4rV9Roe3aAWlyW2C4FNV5R43t9Ct2fQlgTqmn8c3n7KKasxQ0bhb6vvglDbIcru0quw9pmsxlr1qxlWZgDBw1Er5Q+rAQLAQrVFqs0VeH//vffLIN05lNPMlirHaDb1N2uy21Iwcc7duzAL5u3MNVs8J3DEBEZjuBgA/LyivDziqUsM5TKjVzudpu6f/xyp3Ny8dGH/2Su35jYSIQajTiVfQY/fP8d3vjT66xArugCba5VxeWvpwX4tlOUATn54UlsV5ob4C8EMwreJzC7UZWypp4Lcn9SI/r335vHvAsiqDXVcjfmci0CatQ+qmr1fEjTPkOQ3gJ4yi4CmtBudcWnBd4vs4bBlPgIivo/gfk7vVi6fC/8p5dCWrqvpuUDitrsFCcDtUjnSQZqEksJkJEK5JPbNTDqgzQS9gjWAq1BiakqzYBDIYcxGlyJjsZcn/z7fMef2qob7QLlNFiBEgtwwX6pokaL1KWq0etUAFfo/qzm20BSgd0LtJv+CAO14HaJN9TVybeTIlfe2XPnsWjBAgQbjRg9Zgw7DnJ3hBqDIZXK8PVXX8Nms+LZ555FUFAQe/9KA/4JdkjpI0CjPqTr12/Apo2b0KlLZ6Sk9IdBz8X9Ua/Q5ORk1q/0WgKScO6dO1NZM3tqK6XT6xAVEY7Vq9eg4MIFvPDCHHi8vhZxx95QF5S4s63WAlQM++P5H8DpMDNQa6xkRW03pkZrZGB2qw0CtczDx1lxYfpRSaB255C7bzUz3DLH2yKgRtYs2r4M2PJnRHmPXZZxLRY5CrUD4RzxR6yS9ca/v9yGgnX/qRPUBo5/HA93KUfXC9uRpC9FTEIQ/NmngMx0SCxV3PaFkCYsycHHpvGqGolnfqDKJYEVUub6ZCU6amd28l5b/vX6QE34OrWoIlAzNQ/UCNJoSAMlPHhXqDDzk0At5uFpDNTCO3S8LJtfr5V4VyQ7RqmUKVZffP4lTp48iSlTp0Kj07GEjiCDATqdFhs3bMK+ffsw+zezWesVvl7a5QIbrU+wSH+pByi5Zcn1SH03KXN10JDhrPguuUO/+OxzTJo8Gf37972m5hLC2pdffImCggJMmDSZZYKGGIMx/6P5SOmTgtGjR4s9Qa/pmRAnv5oW4AvkXsjPxYMPjGaV+b0eb43MSw25MAPB/tQMnbIpb3bFrDEbE6idOJmD99+dxxIrRFBrzGI39vstBmqWw78A69+BriwNEpnA5Un2q6tbhrBWWeD5WVMoLL1mY2P7qfjnZjMDNaH7k3d7UokOUtMGONOQmCCHXmpjSQQ4c5oDNB7U+CxPvvZZoGUUU9OE5Tl8gItaO1GZN72MqWoyKXVKD8zVUFkO/vqoS1Gjee1ASVXTY9Sqp6tDUeNdn7QMuT5vVFCr7yNF2aE/LlmGKdOnoW18PEs04OPWjhw5iqVLluDBhybhzjsHXhGsUIIDuVkpYP/XX0/iwL4DsNlMkMmk+GH59+iR3Ie1oKJSHvl553A6Oxsv/uHFa/5NQLBG+0Xw+re3/4akjh3R/47+MBj01fFqlAkrbMN1zXdK3IBogSuwgBDUpk2bivbtogCvBSKQNWxUArW8CyVY8H/zcfTIMcz+7RyMvm+cmPF5Bddia161RUCNXJ+WnYsh3fsZ9M7zgKMM8AvixOrrvSuENTlgcchxHv1gGfgsNhj6YfHmYwzWrKd2sIxPik0jSBtl3sfUtLZtvYjpoIY/+xBw+CgklkD9NCFgCWPThMBGMWoBdcxPnk7qUOACnAoJtFGARitIKODXayijuy5Qo004gZIKIN/cdNdnfYoaXWgEawRpDh/QedZsLkYtMqY1X4NN2jcCFFK3Xpz7B2SfycLkiVPR947+cDic1XFrJcUl+Oyzz0GFMx9+eEqT5q1vIbfLh6VLl+DYobm4b1Q3hIfZ4PKEscU3bDTD7R+Bu0eMhNfjwi+bN+PV11+FVML7ua9o0w2uzNuBCva++7d3WdP66NhoRIaHITU1FZkHM/HKq69cux0QZxYtcBUtQG67L79YhLO5pzBjxix06tQBfk/A63EVt3MzTlVS7sB/Pv4U27duxjNzXsTkKdNuxsNsNceUk5ODOXPmMG8GjVGjRuH1119nP+gbGmfOnMHvfvc7UJuz5qwnnPOagxpBWvnmxZCmf41QZQVgKQQc5RdVtIaq/Nc6er9XjvJSBfKUvVB4z/MM1ij7kx/xKjuGyU8h/sIBJGrzkdTBC+TnMkhDGfVsErg86XntBAKhO7QWqHk9HKhZwIFacGgDoFa7ZprwOHjXKH9P9wAmqwR5FUAVFUYLjIbKc9AidWV/8q5PcnuWqxTo8/JrGPI/r1X3BW01V/xl7Ajv+qOaYgZDEDIyMhDfvj3uf/BBlhHKx62Rm5Ti1shd+cyzz7APEV+/jZSo2u5Q3s1KKho9p7i0C+dL8PHC95AY9wmmT7NDoQ4UzpPcDUijsOanUiz8Wol+A4exI9mXug0DB/SHThOM2xIT0HfwnQjVcXEzV7vJu9AFum3rNmzYsBGPPvYEtFoV61zw0b8+woh7RzJXbEslOVzG6RRXES3ALEDFcJcu+Q7Hjh3FQxMnomf3LpD4axWVFG1VpwWoltpXXy/BD8tW47HHH8cTM54SFbVreK1UVFRg7ty5OHz4MNtKu3btMH/+fMTFNdxXe+PGjXj11Ver92zmzJl45plnmrWn1xTU/D4fCtM2wZP6DcI9hZC7SqCwngE8gRpq9e1qffUnqLi/T4EymxRF3kiUJU9GVdIQNovEVgFpznHoik8jMdaLmHA/kH+CuTuZksaPhhIIhLFqAjWNII365VIPXptUAmW4FEGhfkioIWfteen/TQE1wbHbbEBeWfOK3tZXpoPUtLNeIKR3T9z7yptIGjW+WRdEa12YB5SP/jWfAUn8bR2xZtVPDEaEcWsUr0VwtvLnlaz90nO/fQ5xcW1YUgBBGJUAEQ6aV9geauu2VKz9+TU8/sgudO/lhz/Q0UxiCIW5/E58/VUV7J7R6JVyB9577w3MPpiFzjGAJJxafflxxCJBQbfBmPnOP9l2r9WgfaZjee/d95CU1BHJPbqzWLWsrGzs2b0LL770IjsusbbatToD4rxXwwKkqFEdtfQDe5giNGhgX1FRa6JhqWPBV1//gM8+/QTkNiZVTaWq2ay+iVOJizXBAnSvITBbvHhx9dJPPPEEnn76aebtqWucO3cOL730ErKzs9nb9J394YcfYuBArm1hU8c1BTXTuWzm8gyqPAS9xw4UnYTEnc/VUKNBWZ5EHLVVNf5e2pDa5gDK7FKUSHTwyzWQyNSIaAuExfoBkw3ILwfK/JfWTOMVrVoxaLXrpvFdCqh6CIEaqVVOL2D3AapwwBgJyEgAq51EcBmgRtmfJZXA+SrO/VlbTVMGBB2+RAfPsbz5GLQJXJ60C4kzZqLva28hJKZh2m/qhdJaliNFLSw0Ch0S4iFVqfHxRx8iOCgYEyZMQNv27eD3eaHXG1i9tb170rB2zWpMf+xxVvOMb3jOJxvwx0Qqm7nKjs8/Xwiv/S088kgFImMkFyFNnYyioi745JNi3Jb0FDRhkdjx9z/j0WOnkRzIOPt/9q4DvKmy/57MJm2adO8FbaHsvWUICCICogxBPgWRv6jsISACoqgsARVFBAcuBBUURRFBZYPsVSiltKWlO11Jm538n9+b3HIb0gl8n2Le5+lDSe98703uyfn9zjl6T8Ar1g7cP83T40LX4XhizBg0b94UEoEYWZk5KNcZWJ5oYLA/JMw1GfUWPhADSGzdyVNn8NMPP2DkqJEQi8RQqpRY9946jJ/wDMtCpA+G+ooq/i7X3H0c9+4MkPEtJRP8umsX+j/4IB7s18vNqNXyclOf2q7df2LZm8vQ7b4eTFCgUvnUcm33YvWZAWLTJk2ahHJiVxyjV69eeOaZZxATE1NRwSkuLsbx48exbt06ZGRkVCzbuXNnvPHGGxUOBbU9hrsG1KwWM1N6Wq8egL9CAHFWCkSFVyDQ8YAag5iOQ60rWKP1/EWASgiIZUBUTyBmIECAMG0nkH4MUFPauQ0oogYzx35cATXOjoNveEvB6fTjYNMICOmNQIkF8AoCAkMAIQEofoJBTSCN+7uztYfVbqibUgiU6m3gvNO4i+gcIUWvO3upcX1p9DefZnHoMG8h4oY8AYHw7vdN1fZmuxPLLV+6HBGRkQiNiILFqMfRo0dYqW/L5q/QvkNHdOzYATqjCUpvBfx8fZCadh2fffopevbsyTzPiGWib0ZcPBMxTolnr+CzLxeha4dvMHiotQKg0fEKPPvg/BlPzJhXipiwhgiJjYPko4/wTJkRvh5S6GBH0QJPGwNqBNIyHnyaJQakpKTgxNFjyPdQQ+ydjVS9AA1kNigMTTH0/sfw8JABFbYeVKqtz6CetUULX8EjQ4eyFIWIsFAWet+ydVvcd18X+7EJnDPP6rMn9zruGbjzM0BA7cD+vSwOicDGsEcHuoFaLaeZ76VGgfPuYPZaTtxtLEbPjo0bN2LDhg113grZRy1duhQdO3as87p3Dajp1LkoPrwdHiVXoLBqIUg6Dpv6BgQmDSQwwCalKA9AQKa3zqMq0EbLUd+eXGBn47wo6NLxEFJGA75N7VsqSgTUaXY0QyiHwFq+DSi7KRCoZM/BRUg59aURSLNYb7JpZE5bZgW8AkUIDCZ7DEv9gBr//BygzWgCMovt6k8anH8aXzjATRMH0vg9aSQeoFEul6D51JnoOX0+5Ip7hwbnSpQUpdSseXP4B4WgXFuGE38dwaLFi0B+TO++/Q78/P3x0MMPM/aMck7JFJbKKx9t2IiwsBCMGz+e53kmwrat23H2zCRMGJ+DmFjcBGkCbwjkHfH1lwIcPt4EzTt1wc/ffYUeh0/hOYm9eZQP0gQNTfiwSArJyOcxmECTTIYftm/HhsRNyOmlRKBKCpXQBm9PIQyZpSjcZ8Ar/V5m4PF2B7GMcXHxiImNRYCfL0t1MFvMTFBxN/3dbve43eu7Z4BmgIDa1i1fuYFaHW8HvkUHreqOkarjBNZzcWLTli1bhp07d9Z6C1QanT9/Ph566KF6fXG+a0CNgthJRGC4kQmLVogAtQlifSl01hxIdVYoLIWQKwoh8TFAJDUBZgHgKQUCQgBVEGA2ASV5QLEaKDcCYttNkEZsGgE0ribIny4CZs49bjoCa+RaS4FxTh5qLtg0AmgcSCOgRr1pxKZpywG9EPALBwKDqFPcsWNnT7Xa9Kg5rwO7nxqxagS6+IkEBNboh7I96Yfvl8YAAx2f1QHSJj6HntNfgtw/uNY30T9hQQJe9AZ5842lLCVAqVQgNycb11JSMGPWDHbzE1tGgCzzRhYeHzUKEgn5LwlZOVAikTKmqVSjwZSpU6DVmvDB+28jOnxZhWCgoh9N1gIaTUO89VYJLLIHEJ+QgDNffYTH959ipU4OoNG8eYTZoPbR461sTxS07IhxY8fBW6nEl198ge+8jkDaO6RSLTvK0wa5yQjDd1q08eqMsPBwxMcmsCCMgpwMmGCAt9wHERGRaNGyHYKDfZjVCA06R1fs2Beff8GAaceu3eAllyE56Qpj856d+H9uoPZPuLn/5cdIwezUp9Y4oRGGPfbwPRn3dLcuMSk/ly17G0mXz7u91O7WJLvYLvlsUq8asWtU1ahuREZGYsGCBWjTpk29QBr77Lc5N+zcoZMtys5Exu+/QFVmQEibdvatHjwDS2IKxMU5EJfYEwLKzGVAiAZe7YIgaNQCApXDSsJigK28GMhOguDyaaAoByCCiGPQCKw523pw/mfO50BlT63NngPvzKrxjG05Ow7qS7MRMCKvMgdII8aLfgio+UaIERhAk+eiia62II07Rl4ZlGPVrpfaicCKRRxAjf5PQE1PbX289RhQ8xKi5aQp6DB5ATxUfnfoKv59NkOUc15ePog96j9gEANgV65cg9VchgnPPsvEAlQ+pG8u27d/jz9+/4NZVwQFB8JiA3yV3lAovPDrrt0sGkoiPHOLYIC9IWQtkHI1Fu9/oEZs8wkwWXW4tnYFnsjSugRp5+Rl+MavHeIeehxiuRjH9/yGk+knkDXQC/KWAZVAmkoGBBZrYN5txHP3z0b/gX1w7mQiVq2djseH5KF16zBmAVJaokNGJnDmgj8eHPAset3fi4FQOj/qS+MGx5bR+eZmZ+P+vn0hFIlQkJeHUydO4PlJL1QAvL/PlXQfiXsGKs/ApYtnWd5nWHgMnnpyBJRUKXGPWs2AzmhhFh07f/zFbdFRqxm7swup1Wrs3bsXBw4cwMWLF1FaareWCQsLQ/v27ZmFR+vWrasUG9T2aO4aULMYDcg6dRjC65kIaBAHgVHPgJr+gh2oyQxEbwEF3hKgTwsEdm3MqC5BGQW2a+wRU6yTvwzIvQZcOQkU51TuaXMF1PhnzoCbADA7RAUE0kj5zfdL4/3OcJejN41UngTS6M8EmIlNKzECQhkQESOGD1lq0ULOoyqg5op1c/Zds9jNby8X2RkywqQE2DhGjXZFh89z8WBsmijAB82ffQ5NJ0y955g0/vReTLyETZ98ikGDh0AgFOP4sUOIjIzCsOGPMaDGgJZAwBo6jxw5is1fbcb9ve9H0+YtKsxxKSf06LHT2LJ1Ll6afvhmudNR6ty5Q4Sdu2PRuXdfJJ89D98NH2KsRA45bLf0o+0u0eGHRg/hkdFPICTADxfPJWLbka041rYYsgbKW5g0QXohjLu0WPzUarRs3x4XLl7AN9+8i+ef/pYpTGnY9PaSK9mAaIrKMPOlfPznieVo06YlFAoFcopLkJlh9/EJDPJHdHAg9vy2FxcvJbIPBQiEKCzIx1/H/sKUqZPdQK22n4Tu5f5nM8AFs/v5ejObCTKxdlt01O5ykPLz2+924quvNjN7E7dFR+3m7Z+21F0DajQR1qspsB48BltOASyFJbAWn4VZr4e4SMaAGrFp5a3D4fVwb3j5+wGGUggsOsCkY5SWjYLbjeUQUE0q8yJw6SSgc/ihEQCjcigN+p39y6OhqO+M+6G/ETtJQg3OnoNLJXD8n5U7jaTCs5vbUsnTYLaXPAkvEttFQM0zQIDwGCFkMhsEtJCzMIB3CJVuBg6oOS/vdMfQfqj8meE4TT5IcwZqBNJkTeLQ6sWXET/kCRazci8P8g3bu3c/+g94kJ3m3t2/oHffB1jTPEU78YdcLkdaWjrWvrsWrVu3QqeuXZk5LokMyMYiMzMHn326CA/2+Ra9+qtg1g3A+g+ykJ7VHh16PIDd321G/52/YKBH5VIniQa4frTfVBEYMvhxNGnaDKdPHsW245uQPiIUUqXMJUjz+TEQYSGRCA4Kgtw7CLkZX7tm9UQRgLwH3luTjVJdX/j5+SMnOxvqwkIEJh1hpxmvzUGyIgSCdh1gEPoiIjIKvfrYs/7ycnJx7swpN6N2L78Z7qFzo2D2Tz7eAE+5mAE1P19fN1Cr5fXlBAWUUNCyVTs8P2WWW/lZy7n7Jy12V4Ea+ahR+dO8cw9CtCI7SHOwaQTSikJFUDzSH34t2wD6UthMBsCih4CUmxYjYDEwoAYqj+oK7EAtLcUOyAhgcUI5fiwU9ztdBU4kwJU3XYE0HotGpU5qB2L9YBY7m1VGfWk6oNwKUKsbuV1ERDna07jIKVdX3FVKAfeai/40tgnHsZcY7QpQTakd9emE9mPiBkGSErkQUcOHs1KnMq7ZP+meq/exfvXlZuTm5qB9h05sG2S9MX7804hpEMNKg86DwFqhWoPJU55Dk4S2eHTEIFjMZnh6yuGj9EZ5iQHrP30LDcOP4/p1MTx9h8MnxBfnP3yvwnrDVT/aJoShycSFaJrQCIcPHcCWb75AYSMdCvsH3GwuJN2LEAiS2WD5Kx9NklpgxPBRCAgIxNc7tiMjaS3WrFZXsgGh4xeIImAW9GSgscQ8EOPGjIZRKMKSOXMrgCPfCiTHYmT9ce0WLkOn1i0hFApw9UoScnNyMXbc2HrPtXtF9wz8t2aAhEAE1GDRMKAWGBjoBmq1nHy+oICyh0lQEBkVW8u13Yv9U2bgrgI19u3+wjEG1gJPJyHiRj6bFwJpBUoJvB7uh8BeXSEg0zJ9KWAqA8x6+w+xahVAjegwE2wpifZgdR0vWJ0/085B6/wSJz9s3an0ydlwMOGAo//LoLezaPRjMtuBmlhhZ9OUSgebRvuuqSeNOz4Xlhy33CQOMGYW2hWgyWpAbwZEjnU5gKbq1AltJsxCZO8BEMvk/5R77baPk/rTlKpANGrUEAa9jvUGzJo9k5UEuYZ7bicE0nJzi7Fp03sI8nmdvZyYPBkjnhwHT5GwQmQgFsnx7jurkJl+HfHN20O/9q1brDdoXRINpCnK8ZGqLR6b9yq6dWwLY7kBa955G28Xf3uLaIBAWrTIgPyfNOgp7oJHh4+CQCLGof3HUJL3GubPyYan6qZXGwNpshYwm1tiztzrMFlb44UpU6DRm7D+rRWY8OMvLnvkJP52S5DSpxegR8dOiIwIw9GjR5mgoGf3PpCKxQgOC0NouB8EQhGzJqHyML/X7bYv6EmDawAAIABJREFUjHsD7hm4jRmgvM+tWzZDXZDFyncNosPdQK2W80lALT8/H8uXLoO6UOtWftZy3v5pi911oFaekwn6KU1LhPnnQxCfTkZxjAo+I4chslNbSIQ6O0gzltl/TMSgEVijEqjjd+pTsxqgzS5B7u7TEGSmISBIBC+JGSLSyxGZwrWLcSCMz15VEQ3F9aOxsicBNIdxLPWmUV8aMWkcSGNsWrgIlBYhFDgQ1Z0Eadyd49i0Tmhn1bQB8bA2bw290gfBcfEI6XwflLHNIPHy/qfda7d1vAQwXlm4CO3bdYbS3xel6iKcv3gGs1+cXQmk2RvuJTh57BS2bp2BQQ8dRq8+9kndsV2In39/DP8ZNwe+Kvv8Bfiq4KFQ4MfvtuGzN17FpwX6Sv5otIyihQXUj3a49RA8u+g11heWcS0LC1bPx67oJJeigRCLAYo9pfAtaA7fwAAEBMegIDcNIX4bMHlyEcS2yt5mBNK0mpZY+dYN6NAD3jIxsrKykZySiNdPJt0C0rjjSjboGXgM6NobuuJCQCBFvvoijovSIQ+3vwkC0sIQ7RuAYf3Go2vPjhAIBf+VXNLbuuDulf81M8ABtawbaQyoJTRq4AZqdbj6OoMImz7fipMnj7C81O497C0Q7lG3GdixYwdeffXVKld66qmnWGbn7QyKPpw1a1aF6MDVtlzt564DNbNeB0ooEAv0kAvKkXtsL2zKCAR36gOpoNxR2jRAYOCAGoE1J9BG/WoGHXbvPoqtP51Bx6gwjOwbC+/STODKVYi4UigfnLkyonXySasAalRJdSg8qdxJII3fl0YgTeUvZGyaQma92ZtWVT8aN/u1ERDwrxS/bEt2G9QX138MPJ9fBFVU3O3cH//4dTUaDV57dQn69esHkVSGG9dToVYXsoZ5rj9N5iGFVmvEmRNncO7syxg+7PfKCQNy4NxpAd7/eBgGDX0WcQ2imciAemK8vRXYd/gv7J45EXNy7GCNKzFuKzEje9h0THhhEhQeEpw+dhaLP17kUjTgL7bBV6tlys4Zg+YznzQKUKc3Z7vmP1cJ0ij5YPmKbDSIH41uHTojq0SNDevW4KX9J1yCND7D9+ishWgUH4Mbqdl4ccE0XHjMxsQM/hYLvKRgdiAWjZF5ty0ZuAgDBgyo8X7gxOBus9wap8q9wG3OAJnekj3H2TOn3Hmf9ZzLXb/+iW+3/YSevfpi+IhR8PLyqueW/r2r3W2gRopQyvykikd1438C1OiAClKvAJob8Pf3RHlOOvKziyCLboOg8EAIDIWMQWNAjfrUqCfNVGbvUyNGDRrY9Foc/i0JS769AK2xBAsGRuGBnq1gu3INghOnXQMnfvM+n2VzvE7lTlc9aa6YNG9vKnmKofIl2o3UqLxprolVq6kvjTblBNAqtm4F1EI5zGNmwm/8i/86Fo1/M3PCgIGDH4FYKMDF82eh8PbGmP+MYUCNlJ5Xk7OwccNMDHpQjW69T8GmIfO8m4NSBlKueGPZ23ko08TgkcfHonXThkxk4KtSwtc3EGcuXsDXs6ZidEYKmjSWYNEND6THJWDe3AVo3bINdv2yC6/+voSZ2FYpGjgWjHlPLkCnbu1QVmbEe++uQULsS7ekHtCR0THlZvtj4pQ0dOn6FHr3vx+paZmVIqr4fXK0DjF8xKRNz1ag0+hxeKjv/TDrbHhry7IqwWOIjxDaSwUgQcMDvfshKjoGLVu3gtLbG1cSU1BQrIZM7onQkCBER8fAy0vKmEp3ifTf++D6b575zzt3MOPbB/v3wn1dO/w3d/2P3xcnKPjss01o2bI9xj39jFtQUI+rejeBGn3xpe2/9tprNR7Z/wyo6bRalKZchNyWBW+lETkX02CEEiGtO8DDU2EvfXLlT4PGzqiRTNOkQ+7VTOz4/k98uC8JZ0rFGBbnhwXDmiOhdThw5gwEx09DYOIhJz6Lxf3OlT7J/sDhtcYEm44fTjjgiknzkoMxaT7MN82h8qwNUHN1HNVdIt4xViLZjEB+YCMIn1+IwCGj7rlIqBrvWscCx44dx087fkD/hwazV44e3o/GjRMYY0Vvgm9/2ouje15zqaIEz3rjx90q9HloAo7s3YkLv+7Eky8tvEURmp5xA5+8PBuWq1dgXeCNCG8brh6SIv9iEDLC8+wgzaNyCC8Z2ZL9RszpBMx/biHimzZgQoZlb81FtzbrqwRpBBw3fOKB0LAu0GhKkVdaDNuxYy7FDBxIO1muY95tCY+Nga4wHxdOnUFa1rUKJq1SWCyAxhID9FlahO+NxYsvzkF5eRnS09Nx+NBhGM056Ng6G8FBntBorFCrLSjKS0Bcqx547NHhFZmktb1O7uXcM1CfGSCQRmCtU6dODKxJuMbc+mzsX7YOAbXU9BtYv/Ydduak/GwY1+RfNgu3f7p3E6ilpaVhxowZoJD2msb/DKjRgZEBbnHSX/Cx5UNhK0PO+UsoFATAr20nBPl5QgqD3UDWYoS1NB+5yck4+sdpJJ26AlOp3auiRGBG2/YxGPxQR3iFhgAnTkBw8KDdR4MbfIDEBz+O3E4+i8Zwl81uweEsHKByp3+gAOENAbnMoTJ1Bl81WXG4OiZXV6kKkMYtSvmvBR16wHPKIgS06V3Tdb4n//7LL7/g5ImT6NW7Hzu/A/v2onefvmjevBXee28FxJa3MPH/im5p0CeQZhENrrDe6PlAf3z/1ZdMQdkVYmz0ksJz9kwMebA/Y9a8vTyh8PdHSUEBVrw/Fz5NEtGonRI/f27CEbHNLhqgQRlfTsrOXrrumDFpAfyCfFgP23sfzLTbf/SxVMoP5YAjZYh+ucUTz0x4C3HxYThx/jI2vTChWpDG9aR1eXoaokP8UJJXiPd2rHXJpHGqUwKQPseCsejpxVAEeEMqkSC/pAybNz6Lyc8fQExjP6DcE/BoXOHf9s03aljwBDMT5gZfiEDgmPuhBk/KlK0qOeGevCHdJ3VHZ8CdTnB700kJBZs+24IbmanMS61tu863t8F/4dp3C6hRcsHKlSuxbdu2Ws3q/xSo0RESs5Z35Tw0N9KgjIpjfVcmTTEKE0+h7NIhlCSdRcrVbGSk5UKTX4SGrVuhb/cHEW30hD79BrTlafBsaYVv5yaA3Ac4vB+C/QcBnZPxbFUAjUSaBM5IPOAgx5gXrkM4QD5pBNCkMiAkCPAPFkAkt0FEgMwZTN2JkidNSjVlT3ZVyaTbChSXAeVDxsNn2ivwDImo1QW/lxb6+ustyM7KYtYcYrEQB/bth8I/DNeTd7oGQw4VJdf7FdXgMfiGR+L4u6sqgBA3P+tMemgmTsDw0aOZfYdM5gE/HxUM5Va8v2Epfj6wx2XSAN9+o3y3AdOemoOHH3oIOdl5+OjjCdWye4f2CfDzTy0wafZshIaGVIC0eZfSIfPwuOXSUbmTmLRFed7oN2k62jVvybJON2xci2MPlt5isEsbIJZPWqiF+v1i9GrVm4XWN2jYAHqjBVu+fqfCaJeLzqJ1yB6EPNxyb5hZObbv/WPQOKEJEpokICwsFBq9HsUaYrwBfx8f1rNntVlhMVsgFovrHZFyL92r7nOp+wxUALX4aNanJpd7ugUFtZxGYtQooYCC7ff9eYDN34CHBkMkqsz613Jz/9rF7hZQO3LkCObMoUoGtXLVPP7nQK2qQ6QAd+25vUjbvQ07dx3C9bRcPNqkC/oNGQaRnwqm5BvQXT0FBBVB0T0WkrBI2KxC2Pb/CcH+AxAYHUDNCaBxYgFXLBonGuCUnWVie+pAgI8APirKfbfZQRI9M8lH1pUwoDaMWlWeaRU0hWPbzpPjVF61mIFMDx8InpmNiLHTIPTwrPmK30NLfPrJp9CWGdCmYwfYTGZs2rAeQUG/YOrk7Fu8yBjg8OwDAkOff+OLrr0fR15eDjI+WF0hFOD6vihxgEQD33iX40zHoZj4/PMQiYTwkEjg6+fL7Cwo7P1jy+5KFhwUB0XKTsrsjAu2ofEACQqSSpD0kycCg8SVUw+460AlWK9B2Pl9AY6eaI/pM+bAz9+71iDtx2ZD0O2REUi9kowrSYm4lHSuynInV4qlnrTRw8dCb9QjOSMdOSlXUVB6EYvnHWdpCHyQxs2btiSEqU/btJsBv0A/XE48jwJ1IRNveBekQ5idxs7IGhoDebNW6NCpFzp07shAm3u4Z6A+M0DpBFu3fgWFp5TlfZKXmnvUbQY4QUHXbj0xYuQod59a3aaP9ZDdadVnYWEhC2M/fvx4rY/mbwvU6AyoLKo59SOObfsZhr8y0btdL6jC4wC9AQZ1CjTyfHjd1wh+8ZEQSKSwlRfBvOcPCA6dgtgJ1DA3f5sjr9PR+09MGtlukE+axQSUWe25nTQorsnHE4jwF0EiAQSE7Aj00d9lALgvJs6gyxVQq4vSs4aSpzM4LNcDGfEdIZ+8kHmoUbnp3zI+eH8dPD1VkPsHsdSAbl03Y+zT+luABldW/PpLAQ4fb4Lu/Qbh+P7fEPLZlywKynlwoepkYivuNRSlpRoMGzECcpknRGIBSzGgQPcN6z+0+6V1CwIfpEVF69BzkAJSuRAXDhZDdLnANXjkgbSLyd3xwguzWcP+ob9OMfFCTUwagbQpbyxDiI8KJXlFeGrBOJflTjo/jknz2uOLcf2fQVBoAIRWCbQGXaXIqltAmsPHbc2aGwgKfQY9e3eH0WSCb1AQft71G9Jmz8Yks4B5ypF/W7nNgks6I85rBcjrNxRT562Et1LuMpf033CfUimYyhxUApZIJG52sQ4XnTO91WrUzPTW7aVWh8mj3muBDGfOXcJnmzYhICAA456e4Da+rdsU3nGgRp8HmzZtwtq1a+t0JP8VoEZpBBaT/cNKJL21hMMdMS1nKC3C9esZyLiWBOOZg4hWWiEryofk8FX4ezaEQeYDD30xDIoCCLpFwKdJA0BEgZtiaNMLUPLTH8DlaxBK7Z5URqEHbI5d2ogek0hhhhTlBNzUJfDWlkDhQRmaNohFVOIUQOJhBzulWjvaU8ptEHMWV/QnIgn4yUzVlTwZzeDEkFXHqNURqFGiVjHZzg1+HD5TF8E7JqFON8A/eeGPPvoCJ08cgVx6wXVJ0VHq1Gga4q23SmCRPYCWrTvgyMdr0PXgqVuioGguCHBwoeqjX12J9i0SWG7mJ59+gilTpsLbWwWh0Ao/Pz94Sjyx4ZMN+OLaFvj19GD2G426mhDZTMmmNXl3ISJK81wb2TrKiR9/eB2bvxNh4dw30Om+djh+5gK2jn/8FpaPu058/7YZy1YiwFuBgqwCzHpzNn5tnlpjuXNAm75o06Urgv3DUGrW4cft6/H4I9tu7ZlzzB3ELfDKy1k4k6jAmP/8HyLDgxEQFIi9h44i5+WXmREwvyxLcVpesfb3DZnupj4wFo8MHYoGDaLZw+LfqhilD2hSzJKnn3vUbgY4L7VrKZcx7NGBaN2qae1WdC/FZoCAWmZWPgNqWq2W+ak1adbKPTt1mIE7zailpKRg2rRpyM62ZzPXdtwRoEZ9ZgVpV1Cenw0KXveUySH3VsCsK4Al7TTKriSi5MYNKBo1RdRjL8C7QetKzA+tfyUpCX/t/gHpv2+FITcVUokAviYbWjVriuY928F2PR+WU3Z1hC3WG36dm0ARFWVvLhOIoDeYkHMuEYbUTHj4+UMcqILMywMiDzlkAh0kQvsHpMhWxtgzGiWnr8J06gL8ZDowXMf1hjnYOKMBKNUICAPeBGu0DIE0YtU48orzYqsqVrO2QK0OII366bhhNgK5FiEwfiaCX1hwT1t2UO+TUCBkFhcL5s+BXLrFJRCiuSHD2JSrsXj/AzVim0+AWC6uMgqKAxjkj3a+83BMXriQMVXaIi3eXr8K2zJ/RqQpBDNHzkFQRADMZjPzWlMovLDl6614/6t3EO0rR1BPHZTxcqT+bkNX/2TMmF18aymRl9t5Rl2GiJYGZGVbkZvYANGHE2sEaUc6j8b0xYsrgTRXJrs0BxXlToc9SJ46GxcunGcly6vXkjBt4i+uQRovtipH3RMxDRrianIiS38wW6wQ/PlLtcfJCRzuHzcR19JSUawuBCVDxDduhBbNmyMqOgpS6c1+GQIxnE8bgbl/ulcbnQt3DmfPnsfB/fug0+sRFBiGBx/qi6CgILfVSQ1PKYNBi2+2bMaxY0dZjxVZdLiD2Wv7aLcvp9OVM0HByTMX8eSTTzHjW3efWu3n8E4CNbKMWrZsGX788cfaH4BjydsGamRcS+VJr/wzkOuKYS7Jh6EwAyZNIawWC0Q6C6RmG0QmG8pNIhTGdYXvqHkI6fQADAYD/jrwO45++RZKLhyG0WSD3qGcUypE8JDYaayOHdqgR++ekNAHuNUIkZcUAqmZsWiANzTqYhzZdxBlJhk693kAIaFesOnLWNyUUGCygzlCM1TrpMgCWxlsJisKzxTAeuw0/KzZYF90OaDEi5bSWQQo1QkggQ1KD5u9pMoBNfqXQJrOAdqIuePAm7NdB//SVMWo1RWo0XaEdhs3rRbIj4+HYsZChPYffU+XQEkJ+e3ni6sUDHClTupH+/SzSPR7bBSSL5+D+b33XUZB8UPVJSOfrzCx5ScNeLQLgvFKMTrtUmLm5HmVwJq3TIEt275H0uXzaN6sFT7/agOeGHbMZRmWy+2kUuJ5S2GlEqnnq+WsjEg9cnyfNA5EknDg5/vGY9b8l6Dy9Kxg0qoDaSQcoHLnmplvI6ZRNLsLTUYrXpk7G526vO3aIoTH9qVm9K0IvJfLpTh28gKS3nm1SpAmbG5EqdWCNV6tMWjaPMTHxjAWid7rubl5SLl6FenpaTAajAgODkKzFq0QF9cQAQH+rDRI/X/sC9U/nHkiIE9Zsx9v/AhFxcXo2as3AgP9kHzlKg4cOIAnxoxBq1Yt6vyB/W9agUxvf/l5B37dtQt9+vR2W3TU4+KbLEJQn9oPP+xwG9/WY/7uJFDbs2cPXn75ZfYlv67jtoBaaUYKTOmnIMo+C4/yAliyLgMl6bDpNbCazDDq9ChCEEwN7oNV4glh4hEoclJgjO0AXZehOHf6GM7u/Z6xZxwoM5jsTV70f/qdwJvCS4pWzZqgY5uWCI70g8jLXsvUaXTIvpKNv/46jcwrKWzZyFZN8MCQhxHcMIKBOnuauiPMnQAbDce/xUkZMO0/AFXJdbAv9/RnPlhz+KvpbHawJhPYoJI7mtBoeQJ3FLZJPwTQqN3JuSRaFWDjv14HgObqAtOzrdwAlJQCliGPw2/OvVsCPXfyIjZ99rzdQiIWrtkqj8ZYudyC0xfCMPqpp7Fz+3eI2/YDnpPIKgEgdp+F2aD20YOFqk+Yg2HDH2NT7DJpwEMIfWopEk4Y8PKoFYiICIbRZGbGuCqVEr/u2o3t32/HyEe+dg2AeP1eBNLi+/mxfWUcUSN8dRkDac6DA2kUV/W2IgFvr1mPpk0bVQJpBCKF2spvfn5P2oqpq5mHG4El+ja9auWKqs12eSBtxy4fTHhuGlReCkilYlxOS2cK2ap652guTX4mjEj3wMBps9G3+30QS6SwEFtmMTMFKJkQkxVIqUaDjPTruJp8hQE48qAjU91mzZsz4PZPd1GnuV711ip2TqOfGFXpsnJGzZOnTkF0VGRdP7P/VcuTl9rWLV+hXfu2TFAgl7pLx3W5Abg+tfVr30Z4ZEPmp0ZsrnvUbgbuFFCj7NW5c+fi7Nmztdux01K3BdTSfnwP3kY1vIpSYS3Jg6m0GNBmQWRUo7hcBGOzh+A/aBq8G7aBQCBE3oW/cH7D67j82x6k6awoEVqg9BJCpbj55iNwJpVK4E2NY5RBoDXAaDQx4Eav0we6j9gbKoMH8srUuFpWwpbjtlGitaB5+24YNGIwAgI8AYveAdQcGVAE0pyBmsYJqNEzjx/YbrIDIa1NCLkE8BZY7WICOmxi02h5TmTAteBVxZo5v16VFQd3oarpZ2PlT0doPFmI6MoBtZcPZBNnMBXovZT9SaUkvdWKt16egjFj17kGabIWIOuNdevy0DD+GZw7fxpnz5+oMheT34/GharTtP+w7acqkwZINOCToYbkaxmmTZ2HuEaxrFmcwJpS6Y0dP+xAXuaUW2KhuNzORYuv40h2IbqN9YIqwJP1scVu1FYL0qgc+3vLKPh1LIX6mif8rO2QmV6C33tkVtuTRkzaG88vR9NWjSpA2ntr34XKc27VoguvQfj68zxcTe+B0LAYfL3lI4Q3jkFkUCMU//ZzlX5uHEh71xoMQffBKCsrR0lJCfz9fBEbF4eYmBgEBgdXADdS8HjIpfCUyZg4oaBAjdSUFKSlpaJMWwYfX180a9aMlUojwsMqGDa6D4ipIvaNxt+pRErlW/q2TCXd995dC5WPD0vJcDUOHDiMgwf2Ye68uYxFJAbx73Qu9Xqa3IWVLl08i08+2YCgQB889Z+R8PPzvQt7uXc3yfWprX/vHWg1WgbU3H1qtb/edwKo0fv7448/xvr162u/4zsJ1JI+WQB/Yyq8i5NgKDNCaCwFytQoNXjB2uUZ+A+eBLl/cMUu85LOY8fbrzIWTUbsBGcQ6iGsYNUkAiUDZAIp0VRgJRICahzT5u0lZb9ry4xsHRqlWjva4bbp7RuIwcMGoHOP9jxGzWiXfLIyqH3bxKhZ/zoIVdl1iAiZEeAy8lg12iy9RtVTC1BqtO9PKbXB0fJm/7ujBMnAG1f+dAWw7hBI4wAa/1qSelVnAvR6QN2iI7xnvsJUoPfKoIeg1SrAm0sXoHuHZRWh6hXnJ7hpvTF8+GTozUbsWrKIsT+U0ekqcqkiVH3ufMZsWExWbNiwHhsSN7lMGuCUnfk/afB/zZ9GcnIyevbsiUZNmlSANR8fFbZ9uwMF2ZMqwBqBNA5Adug6Fx5SEfYf/RV7zv+CB//SYbaZ8L5TILujKZ8Daa2eBlQ+QpQUW/HlyhJc6+h9S/A7zQWfSeODNA8PD6xdux4K6fRqQRrZhJy+cB/mzHmJJRDMXDgTXxsPoNkPxViSp60yY5QUn2sKRRA+OQNdOnSC1aBHqU6PnIwsZF5PgbqwEGKRECEhoQx8hUdEQaXyZpfPQq0RYkEF21am1SIzMxNXr6YgJ8fedBsREYHGCQlo1Cgefr4+EFS8Af8+dzgHuMiI+fzZ85g1Z5bLoHtuuZUrVqJT567o1s1uRPpvFVpUdwXJooOAGqmsSfkZERbo7lOr4y3P9antO/AXxo6bgIcG2pNc3KPmGbgTQO38+fOYOnVqtaHrNR3JbTFq1w/9CvHlPVBe3gWprQRagwVqWSw8+05AcM9hEMvs1gckMEg+fRQ/v78MN07uqWC/+OwZATJNGaEkgMAYF8dDjBp7TeHB2DUCaDQ4sQGVO4skAgb69GSE5hh9HuqDwSOHwFMmssdPUfmTD9RsFgbUcOkkfPTXAdoP7Yorf/L/dZQpyQqDSqDEqqk8HPvigy8qe9IpOwxpK01+VSCN3xvnfLWqYNNcATWyGCFzXoMJ0NCxjxyPyJn3nhEuSfY//XQDSgreQ3xcMZsxuUcI9h4Jg1jQCuMnTMCve3+HbOUqPG4V3mIUy/Wjbc03IfvhZ/HiwpchF4mYaGDZyqW3eKNxl4RAWmCxhik7X3rkNTwwsC8LVl84bz76Dx6KFi1ugjXKB/36660oyZuCGbMiGUhb/Y4AQ4fMYlmfNEixWvLSXJflWL6w4duuoWg9wh6mLFEX44dPTEjt418tk4YNQqYi7d67S8UdxfZHx+NC3MB6+rwG4dAfefjlzxaYN+dNSKV2O4k/9h3CmxPHYbFei9YmT5elYwJpszPFkA0ejcFDBjNPO5PZBKvFBqlECIFQzP5fXJiP6xkZrORJRo8qlYoxbbGxsQgKCYGHTMbKpMS20Xoyuf3zg4QP19PTcfVqMkpLSqFUKREXF4+mLZojOjKClVSdx/8qQJ7uidWrVmPW7JlMGUzgqyoARiKDn3f+hBfnvMiWcTNqtz6uOIsOdUE2Y9QSGjeo6Znm/rvTDBCr9u22nUz9OWTIYIx9+hl4eCjc81SLGbhdoEZq21deeQV//vlnLfZW9SK3BdRsFgvyki8iZ/dm2HIuQ5HQDkHdHoEiJgFCkf3Dk0Davm1fMpBmK0ytVOZkgMtRzuQO0bnUyfrUHKVPbhkqbxJAIwaNGwTUCjU3G7+69uyOkf8ZgoAgbzuDRoHuBNYcZU9tQSHKzp6EV0E6vCylEGgpW9QB1BwsGit/OvrUqHeNY9UI76kkDvNbwmUcPqTDIVaN8/isTlBQU18anZiL9V2BNDbPVPokkEbteCagNNyfCQuihk26J4UFW7/ahj8P7EXnTt2gJWFITh4K1RnIzc/H0N2/o7eHHdzwBwfSqDyX37gLgoICkZDQBI0aJmDVpytRG+Xkq//3Olq2a8Y2u/f3g/h91wjoDfHo0nP2LWDtu2++xbXkjdCbgvHkE4tZCZIu+9p33oXl9WXVgjSytvg01h+9J6kgk0lRUlCOE9sFuNzeAz4RCubzxx8ck0ZAksx2aTT0HIIOHToi60YuY/hqAmk79sRjzsylUKrkTIFZbjJh8Uvz8fjnWxAndz2fZMVBrN/hbiPg7+kNjVYLf38/1ptFvTAyT2/YrGaYycSQ3hpi+5tDX65hbBnl3eXl5bPX6HrExccjOjoaKj9/iIRCmE1GiITEtslBrCD1fpG0nUQJGRkZjHEPCQ1F02b23jbaBpURiYGl8d9mqd5e8w4aNY7HgAEDoNPpGEvoDMC4mC1i1ohVG/roUCQk/HtsderyxOIsOs6dPeFWftZl4njL8vvU6MuRO/ez9hN5u0Bt586dLHS9OgGBUqlkbR6UVlDVuC2gxm3UShb59KHoAGfc62a9joG0Xz5YgZKMFMikApCakxgzGgyAefkz9sxmKoXNKGOvCSTU+IUKho0TGnDbJaBWSu60vFFusEFnJ9/Y6NmzC0aMG4SQSF8IKLiTCQpusmrFF5NhS7nqbK04AAAgAElEQVQElaAYgvICO1Bz5L6zp6mLPjUCTiUGAQNEpAD1pGeOg/ViAEpIlhC3CdSqAXfVgTRajbFpDqBG1WDrkGGMVVPG2YHFvTC4h1xxURmWLl2CIcNHQmyyweTwVln3/juYuut3VqLjD2sYmGhghb4BOkyegUF970dZWRk+2rARP+zfhuzHfatkqSx/5SMuqxlem/46IhuGsc0SUDx7ZhJeWZiNoiLg5de74YGBr6BlQoOKMqhK6YfPNn2EnNxCvLZkITvC1StWQrhyTY1M2tUB/weVvwIXU4/C4pGGq7kCXGosqLLcKTcZUfpxDvoPEyO2tTcrkWrV5YyBuz9GjdffyKnSCJjLF50+cx38/VWs9q+32PDmvLlo8/lml35zfNYv84l5mPXCcyD5eWZGJs5fuIDLly4hPy8PHjI5wiOiERkWDqW/LwNqxK7REAsFjG0jIFdcVIj06zdwIzOd9bZ5enoiMjoKjeLjEBYWAZmn501RgkQKmYeUiRLoQZ6amoprV1NYnxtZgETFRDPg1rhRHAN3/61x+fJlbNm8BfMXzGcAke5VV0wZv5ftxx0/sXOoqpftv3Xsf9f9uJWft39l+H1qF85fxHNTZqH/gw+yDbutOqqf39sBatS+QaHr165dq3Yn48aNQ2hoKN54440ql7sjQM3V1jmQ9scnK2ErtMfLEHtGoIvrOSNWzNsngJU1Cahx5U9Xy3H9aJyFB7/M6QzSagJqpnID1OfOQpyTDn+JESi9cROocQwaPUv4ggJCQhaAkqlKDY5eNQ+bPaCAwt0dAEvg3KfGTY4TA3JLTqjzJNax7EmLk+qXgBrllIotQLG/DzymzGfCAqmkKpO32/8g+F9tgR5y+/btw5BHhlY88HPzC3H48w8QcfgM7jPbJ90zHDgsAc57xeLBlxejeasWMGo1OLR/P949+YHLfjR+Zmdvcy+8OGkhFL4KmM02fLRxA8qK5jKGiht52TYG1oYMWsgEBmaDnjWTU8/al198xZgharBv+NYaBnxouLLgICat9OkFmP7Cc0yrQhYhk2dOxNFuBdX2pJV9U4geDwqgaB4AmckEP4UNV06WslQElyDNEamVcsUbn2xugMkvLEBwsA8DmRaRCMtfXYJm76+vFqRRj9+fXcZg+cplLnuxqGyVlHQViRcvMOaMRAA0H1GRDeEfFgKlXFZRFuUDN4PBiPy8G7iels5YNz1ZeQQFITomGtEN4xEcGAiRRAQLNWZSWyhPlJCbm49rKclsXWK0yAKkTbv2zAqD2C0CSXeaZePEDVzPWffuXWv9lsjMvIFPP/kE816a94+3JKn1SddxQbfys44T5mJxsunY9NlWfPXVZtbrRyHtbpBW87zWF6gRW75mzRps3ry52p00btwYq1atwrFjx+ocVSWwcQ0eNZ+HyyW4cufBz1ZAqr3BGDOu10zpa89rI2DG9Zxx9hwE0JxLnfR/Z7EAB9JcATTattwDeHTkQAx+fCjEEnuPmoArfdos0JVoUHIxGbLCbMao3QLU6PlOQI0rT3KCAV75U0+smtgGmYNVE3DqTSkg4PepOQM0bsZclT65ZbkeNxfrVtWfxmfUuFY96lUTPDAIkTMXQdXM3ht1r43t27/HH7//gaZNEhAX3whylS+MOh3OXU5ETmoqBKWFMHup4KH0QUmpGlKrAPHx8SgpLsaWzG0MpCnl0kqlRAJpsX4CZH+ZD78rcrw4dT669uoCsdADb7+9CkF+r9zSkE/XPC0FePf97hjw8EKERUUxSwrOFHf5mrXwXftejeVO3f8txqRnJzCQVphXjBmvTa8xcYBAWrthUgTHEBtmH2T5EXAjnzF+Ypsr248+yM32ZyHr8bE98dgjIxAfHwtVkA+WrViFRstXVgvSyNNtZnAAWkY3wzuLN0HqeStzRaCP+scIGBGYocSRxIuJuJSYiLz8fPZ6eHg4+/H1D4YHMetOZVL6f2mpFtlZGUhPvwG1OpexaWHh4WjcOAFhERHMdJgGlRf4FiAkSiArjDNnTrM+t/79+6HX/b3u+FuAwN+lxEvYvn075s2by1oNagsG6QN9+bLlGDV6NGJi7D537lF5BjjlZ2iIPwMZKqXSLSio401CQO3g4eNYtXI16wudN3+BO06qFnNYX6B26tQpzJo1q1oBAX1WLVmyBH379q1XVNVtATUqg+7f9iX2fPgmY9I4YQCxZTQ4kYAze8YJCbi54/uo8fvPPD0EcAXQCJxxf2vSuCWGPTMKca0aQKwvsfeocaVPoQjFWQUou3QGPno1PC3lN4EaZ7XhSvnpYNSIPSunHjCDgIE0hcgGAmkVfWpigLFqrux+bsOKg4FbFywb9abRy5QXTxXoEjo2nqVWlpcP/J9/EU0nTL3nQts593diJX7asQNXU67BW6FAfKNGiIqJBRm06s1W1tzOjfy8LFy8cAHbfv8GRfOiAYfymPs7P7NzWMsn0Ov++3HkyFEGEnIy0zFo4CaXHmlcQz5FQpH/2MwZc+EfFMiaB319lZAoFFg1ZxYe2bKjknKSKyGSYjJo4nz8Z9xYdijavCJMfW1GtX1znJltmDAcOs9kWH3zENRWhtJcM2zHZFjz+iF4qgQuQ9YJpC1Ykonw3lTvB65dsSG0tAlydDI8/PWvLnv8aDmKsKLUgQkB/iifEA3FiTxMiZ6LEaMfvYWt4srU1KPl3KdFTbYXL17CpcSLrN+MytAqlQ8iomIREhIEpVJRJdtWpM5FRsZ13LiRVSFKIEFCXFwsgoLDmIKUWDkCTN5enky0kJubgy8//wJd7+vG+sfu9KDetFatWjIgyE8lqM1+vvj8C/gH+N+V46rN/v/uy2RcT8EnH29gh+lWftbvalH58/KVVCx/cxl0eh3mUFtD205uVq2G6awPUCstLcVLL72Eo0ePVrv1QYMGYc6cOYzpr89+bguokbrzt3WvIfXoHmZUy/mhOQM1OgO+cID+78ye0WucmrMq9szHakOoRAw/LyF8Pa1MAdpk8DD0G/oIxKQOsJrsXmomB1gjW46sAthSEuFjKAT0pdUDNU5QQP1vVnuwOwGi0nKAUpt8KCeUz3xRnxpfUMC/VByLVlN6QRUsHAfU6F+bjTykACv9OIAaMWkE1MocvXoSIaAtt7NqEfPuXVaNm+KiomKcPHESp06eZIwNNbXHxzdCcEhopYc+9Ult/HodfvO6CLT3gVQpY4DNX2yDr1bLlJ3juk1Gt55d4SGRQK8TYOWq6VVmYnIgjfzHsgsGoFv3nvj6y88xctRoeCoUEAlECA72R25BIdYPG4hFRfbGelcgjfA9BaxXB9LoOAMERhi+02Lp2LVMSZqccg1XLl/F999sgVm4A++tKKgSpGlLQkB+bpJWRWjUzp5LSgHyv20tRat3C1yyfs4gLX1EKEK9JOw4ZNu9sHHRRvgG+UDkQoHp6tOKr8okti0rO4eVSC9fuszUtMRShYQEIyIyEoFB4bewbVx/W0mZFvk3riM9Lb3CAoT60zp17QqhADCbzAywBQb4MyHCRxs2sIcU9cDVlvWq6dHI9aa9vPDlepUvjx07jhN/HcMLkyfVGeTVdGz3wt+ph++TjzeCMj8JqLVu2cTNqNXxwhJQyy/Ug/zU9v2xB+OffQ7DR45yqz/vMFCjz7WtW7dixYoV1W6ZetKoNEpfMGn8V4EaxUmRT9pfP21mikx+4gAJAGiQMS2VOBlQc1ht8MUCNQkFiDkjYKayiaGn+iNvhPrZaazAVp3Q8z+PISQq4KY1Bw+oafPzUH75PLy0RbVn1Lg8TwJr1P+lA8hI/hagxp56gMC5ElQdSOPOoYq+NPozn03jgBqBNH5Vi3rUCslCxEIh84BVKoTIDJgUSnhNs/eqOQs+6vh+/1suTm8OKnvRg5eLHqKH/YnjJ1iuJQG40NAQNG/cAnIfJURCUgiXY/++/UgqOIMMSQ47L8ryLEstQUxYQzwyfCSiYiKRl6vGlq1zMWn8EbRsY6s2t9MsGIIpUycz9oi8tLZt+RbTXpwFi8UKT5kHAsPDsP6dtei1Yg3i/T1ZeDkxaT6TX8MzT4xgfV51AWmvjlrFLDioF4ua6K8mZ+GLT8fg+Yl/ICjUBZPmSEZYsuQGsoPUiOziD7MBEHvcTEdw5enGgbQcixHPZHji/LSwCuEFqU1JbDFK8WS9gIYr1o3YtbTUNCZKuJqcjOLiEshlHoiIjEJYWBh8fO2JDqQkdbYAUefl4OTJk0yQ8NTYsVBQ5rDJDJlchgB/P6x9Zy3Gjn+6konu7dzUxAy+vuQNDBsxAu3atq7zpqj0SarXjzZuxPQZ0//xiQx1noBarODO/KzFJNVykW+/+wlLl72NXvf3ZeVPd0pB9RNXVwBFvbgkILh+3Z5LXtWYPXs2RowYUVFpqOt+aLv1YtT0Oh0reZ769l14GDRMGMAwi0PRyfdJo9dJFMANvlCAXuNKnZyKk8CZn7cQMXIhC2qnTZebhSgss0JvuFnWIlaNfnyiGqL9qBGI79gEMFCuErFqDtUnAUR1McqSzsO7JNc1UON7qDkxaoxVsxBzJWBVM+pTkzt6yviCgkrlz9sAaVUpPWmeuLInN498oMa/QQx6QPrYGDurFhVXy7f0vbEY+aM9O2ki/oy8ghCtEN3k96FZbCNENIxDSIAfyot10OvKUG7QQ+whhUzuyUDCpcSzrKxmtp3FS9MPVxlXZRb0xPoPsnDmbAwaNopD8+YtENu4Mb54+y3Ift6DsPnz0L1XLxj0eoQEByI5LROHJo/END8LA2khs5bjyeFDQWHzmvySWpU7ifHjgzSizq9eSsMH68dWHa3lAGlz5tqTETjbD7rKGRdLEb642KXxLv2di9kixWx2RyNS9QIUDg5iLCT180WLDIxVe3fO+0wVS6D5TjrtE+hOunyZKUmvpaYxto3Y0sjISGagSxYgNDg1qZenHPv//J0lHDw+Zgz05eVQKL1hNpnw6uLFWL16FQIDA+vlW0bsHw3ymNNoNFi1chXatmuHQYMfrhcbRtsjsEbea6PHjHFHSlXxsUMxUpT7SeHsD/br5WbU6vHxLBArceZsIt58/TW2NgG1tu3sZsvu4XoG6gKgqCd35cqV2LZtW7XT2blzZ6bwJFsObtRlP9w69QJqVPI88tlyFFzYz7bDN6plwIxnaOvcf0Z/51IFSCjAlTl9lUI0VQkR7WGFTGqD3kj5n0IYDHaQFxTqC5W/D/u9rMiCvOxi5FPpKjAQPcYMQOdeXSAwWir3qNkssGjKUJx4FaL8zMpiAq5HzZXprROjRkBNaxEwoOZNDWKOciUrSYoAIWfTwVl90EFywktXpc06qDxpUwTgaNOuGDWdY/s8LAw0aISAaQsROGTUPemr5uqdUV6qw9zXFmBr8GGmmJSZrPA/lwf5H17o3KEbWyU6pgEaxDZmpTXuYU9lNaGHDCmJl5GUOIupJk16W6WmfEobMJtbgtipgNCRGDVqGArUhfjxtz3YvXY1c/GPEIqx8r6WGLdkBWxWKzN0VQUGYP3UCSg8dQbdF76JR4cNtb9fagBp/HKnM0hLuZqNdWtH1QjSKAjeN+hpyGUiHDu/F+XiC7jkZUW7r4qrDFnnoqEWlEchYJKWWX98tMLE/NxkDZQMrHGs2mMeozBl6pR6lf+q+mTjrCwIGBFTSWwb+aeRzcC1lBRoNKUwW6zMAqRBgwZMaUvjeloKyBF87PjxDKhFRIThow0f4fCxg9i65Vt2jPUJfqcPY4qISklNw8b1H6JHz+6st4wTMtT1gUflWLIQ+eD9dUyd2qlTh7pu4l+xPKf87NSpM4Y9NhASUVUqrX/FdNTrJDmbjuVLl+HIkWOYOWuGu/xZw0zWBUAdPHiQCQhq8kwjMNe2bdtKe67LfuoN1CiY+ujXH+Dk5lVMzckHapwdB73mKnDd2aiWWLQQiRgto4IQE6GErzAfNn0RNOU2lJTdBGqNGgWgQ69AePjRt2n7N2roDVCnFyPxrAbKlp3RdHBvSMQ2wFRe2fCWfJsupQLp11wDNSIDne05nIAapRRoLALIpIDSISjggBMRbCKJo1eNWtscPWNCfg6o8w3iAqi5YtO4sietzi990j7JR4160shiTn/TC9g+NcT+PT2FKUA9VPbS0b04uHgeY7kBc1+ai68ijlWANGJ+qK9rzaQP0aRJY5w+fZb1BqVfz4CXpycaNIhHeFQUA23EzogtQvy8+0cEqj7Ao48WIyjABrlUAIEoAinp7fH+B2o0bTkB/fvfjzKdHgVFJdjz3lIM+OlghY/bCjHQ7sMP0SAiAhabBVERYVi/fi1UykA8O/H/asWk8UHa/BFL0PeBPqzcSQ/4nBtqvPPuFIwevrXK0izH+vkGPVMpIPyzb7YjbfZsljMqh63a1AH9DCUimynhCyMK0sqwY7+HnVWjdgaBFSEW+9w2FkehXeveaNm8PZq3bgEvh2ciLceVOdlKAri09HC+J1nGK+WiOQaBKw60GXRm/LB9BzZ/uxyihjb4aSVQyDqga48+OHvyKAPh3Xv2gIdUCnVhEV57bSHu69oDM2fNZCyWq0QDV+8JvjiA1tu9ezf++P1Pxu4QsLqdFARu22Q1Y7aYMXToI/fi2/K2z+nUyaP49JONaJzQiPWpUTi7wHbzvrjtHfxLNsDZdHz04To8NHCIO6S9huteWwBVWFiI+fPn4/jx49VukTzTJk6ceMuXxNruh7/xOjNqmrxs7Nv4Oi7s+qxS9JNzogCz3uDRPM5CASpxtowMQs8WEQj3NsJUWoiyshKUaXUMqBEQ4Vi1QJUNLVrIEBpDzVjlAG1X6Ml+DAYvqNUyiMIS4N++K8RecruYgEVIWdi/JVeTYbpwGUpjDiTWLAg0JnvAOgfSOMNbXjIBZ25LldRyi92zjEo/3lLA4lB0CklMYANEQgerRoCKPk+IZeMSC1xdyiqAms1R2RU4gFdVQM0OhIFCA1DGV5c69kXlT3PPBxA+7xWEta29z9M/7fOLGBi91oBXXnsFnwUfgLyxX0V5joAEx0bRw5+YEeprU6vVOH/uPE6cOIGcnFzm9UUO+eHhkYxZO/3XcVxJSoREeAbeChFLGijXBUFdqEbDmBg0adoMwaGR+P6VeZVCywn87DSUo3D1KvTs1IExO6GhwTh06DAsZguGDX+sTj1pXHQVgTQ69oICDVa/9Vy1IA3yHnhvTTZkynEYP35MRT9bYlIy1k14mmWhylyYwnJM2odFUqRMVDGQRoPraaMw+Qs5MmS1kEHoL0ULhQ2UgfpA23LIFSJknvOAyBCDSP+maNm0LRLimiE8IgRyb7tTf23BjT3j1VoBqgicXU/NwKFj+3A0cRd0qsvo2E/BLHkKtQIkX9HhymEJ4kxNMXnmDMYeBwf6Y91765jY4IEHHmBlSg7Q13R/U2mSAB0d88ULF5kFh5eXF54Y8wTr76ntdmraDwkKzpw+zcC7e9w6A5zy00NiV36y0rUbqNX5ViFWbdfuP7HszWVMXe0uf1Y/hbUBUJMmTcKmTZuwdu3aajfGeaYFB9/MP+dWqM1+Jk+eXGn7dQZqVPbct3EJU3pyQIwfuM7funMmJ1fmjPT3Rf/uLdCheRAk2jzo83NRXqZhQM1s0Nld93lgrVQrgNLLhg7NvRAdQ/VGUnba7I607Bu7FPmlXtD4NUNg++7w8vGFJi8P5TfSYckpgKG4CEqLBv5iEwTCcgh0RJEZAC31sjkSB7h/OV81B5hyBdQcrSsg2zay6iBFJkspoF4yPUBAS0TVNX4OKJ/14gG16vrS+ECNtk0qVCp/0uoEHIuN9mmoNOdWQESnFhYMn9nz0WTUc/ekqIDOmUpji1951Q7SHOVOjknjgA6BNHr4EjvDsTxcGYxMWs+dPY+jR4+wJnZSHjZp2hI+gQHMn61ca7ezIPsIambPSE1HckY6jh7YjddPJt0SWn5VV4bd057HyNGj2bo+vj7Iyc7BO++8jf4PPITfT/5WpQUHn0mrBNKYI78Oy96aiwE9P2QB9TZ7mEfFINaPQBopUdUlg/HcC88zLzNi4ahst+ap/1QZWE8gjQtZP9y6GVSRaZB526CMl8PL25OJD2hQbxuBIm40al6OTr0c7DYZ+hrA2LesbCus+XJ4mpsj3K8BYiKaIDQyBCH+ofD18Ya3rw885LcaMhMoKy7VolRdhPQb13A1+QpSMy+gUHgSwkAdWnbxZgCN9qOjVgSrhB3bma1leLzTi2jasiV8ld44dPAQzp45zUrPY8eNQ1hYaCXwV92nK4HixEtJ+GPvHsbsDRj4MBMNEEDjbEfuREYnXZPt337L2L47sb06P8H/5itwmZ9ajZoBtQbR4W6gVo9rxrfpSE1Lx8xZ0zFg4GC3+rOKuawNgKIvf9OnT0d+vj0Kz9Xge6a5+ntt9nNHgBpZctw4uZclD3CDz6Dx2TPu7/QBSx+0PVrFYWCfjggMlMFWkgdtUQmM1MhdXs7Amqm8iLFqRpO9fEolUAJqReV2pNMq3AOtG0uhCiiDRELUkSMCivyo9GKo9f6wCr0hs5ngLTLD01MKyJQQcE8cxwHZiC4oyoMwp8CRxeTYDuehZrYTcsSeUSmRz6hRShWhJZmYSjr2DZKggAAb2bgRQJMQcHMqSXIsHf/i1RWokaiAtlvmUH26Amq0faMVUDz5HGJnL4Lc/1ZUX4/3/d9iFe6hadabsOjVxfgMeyDtHcL6pxpLDIzpWdj7ZQx59OFaHy9tM+16Bk6fOMke8gajCeGREYiLbcz6oPjGrEpvL2z97nt0+PDDitQBbkcpfuX46r7BGDfzRQbUSH1I47131+JS0jmc72dwmTjAB2mzHlmMgQP7MTaM3vB6nRlLls6qEqTx7UIyc/th2nQq9RkhFXvgekE+3p44Do/vP3ULqGT3rKetkhp13IgRuHT+Es6cP4uLVw4hxXgCXj4GKBuJ4B+qqgBter2RZZLSW0ghtDfcyyU29v7mBjFeZTe00GktyM4SQqqXMdbNRyCAWBYGIX3LcQyryQKzPgvFNhuL0CJg5uttg2+oGIFhjmQHHkCj1Tj1ql/2QIwf/zQsNhvEIhHWvb8OMQ3isGfvTkx6fioSmiSwxAIqoToPAu7kg0RRWGfPnkPylSvwUnih2333oUOH9rUul9b6RnMsSKzuh+s/ZAHt9emdq+v+/mnL0xcwKn0mXT7PXPVbt2oKm9neZuMedZuBwsIifPD+h9j69Td47PEn61T+pM8RGv+WVIOaANSwYcNAyu9du3ZVexH4nmmuFqxpP3ckQopj1LJO7q10DFx4Or3oKk2AWLSHB3RD+75dIReYIFCnVwvUOEbNIguEMigMYUFSyOVCCHRaeJkL4O1ZBAkxa5wQlBCL43cb1R252qONogPoxz5sYilMFgUDbhIvIWyaMuBGLgTqIgiIoeMBNSYgtQKkZ+CAmpeYzg+gHGgiBqjsSdiJRZ8KSI1m349Eau9dY8Op1FkdOOOO01nlSdugMisNStMppDQsp7InP7zbqAe8H7w3PdWIfXntzTn4xHiAgTQSDhCTRiBteqdJLEuxLg3f1DTONZzT78lXU3D82DEkJV1h803u3qQcVXkpGGgz6HXY8uVXiPxzH5qWlSOKxB5K4LwfcLzFAEyfNxdmo5H1v4kEAjz3woRagTSuJ43YHDoeo9GGpW+8ij49lrlk0jiQtvP7Apy+cB+mvTgHUoENYokYeSUaLB/3RI0gjWKsDONfxOTnp8FCCk6HN5rJaEV6eg4unj+Fc4lHca3oL2ayKwsXQxkshirADqAIrPEHATcCbTT4wI3+zym7KZfUeSj87dvjr8Nnz/jLE0ij4PrkH0Kw6OnFECukCAsJwmebPoNQLEZOVjZLJqD8PZLQ01wqvb3hpVAw8EX3hsloQEmphjFnpKSl5IM2bdsgPNye70rjbrFdBMLXrF7DxBhUWnWPyjNAQO2brZtx8sQRjBg5Gt26dnADtXreJDqDCN9u24m3V7+FFs2bsfJnk2at6rw1Am1kg6NWF6G0RM3Wj4yKvacsP2oCUPQ5QZ8d1QkIqEy/evVqJCQkVDnHNe3njgC1vKTz2P3BElza/wNj1DgmraoyJx1tdFQQHhvSAx07NmcHb9NpAW0hrGXFEJUUwVRaDE2ZnVHj+tQEXqEIi2+EkFAZJJ7FgK2I5KWAvohkpYCOV/qkjfKpJX7fKRmg0bBIAItd7WcVe8EmrvwBKSgqgjC/CHCY3VK/GAE1ipAkoEZlRnr++EjtbBaBJepX8yBigJ5LtBuhHcARqKIv8Kz8yXZY+ZrVF6ix/VB/GrFpZHbrAqjxzff1zVojYuYixD/4z29a5vqDCEC8unghPrbshrh/GIRaM1Miarer8VyrCXhmwnjYrBbYIKi1ySm/gZz/O70hyVH/yKGDzCrCw8MLsbFRDLh5KpS4nJaO65cvQkdJ7QQyfH2RlZWNZydOZGCJPNVWfbiSlTs92gWxY+UPjkkjgJlQFIcxY55AkyZNERUdye69ZcveQMuEV6pNRzj0Rx5++bMF5s15E1ISP5Ba0mjEslkzbklG4PbND1m//sizmPnifAhJwuwAJxxryTeJpYirixcu4cSZo0jKPoYCWyr8I/WsROqhEDOGjYYr4MbmxgHeuGPgypjOn2ZU1qRBpU3nQQCNtl+mKceJ7QJmVNypawcmIMjOzsb2bduZh56vry/GOlIfOO8y8i8rLdXAYrazBN4qHwQHBTLrD/Kl4wY/Ue9uATXqw1u2dBnGPzP+nnrQ3XLB6vkCP5ydAsXdFh31nEjmFCBjcVKk/tRoyjBn3hwMeGhwjSwZXQMqQZ89cwonTxzF2bPnkZZyBTpNCYo1OsgVKjw/aQrGPf0MSxm5F0ZNAKo250g9bAS0qvvsqGk/dwSokZjg+rdrkbptI87eKESa/maTlKtEgbaNYzFsYCfExAfBJpFBIBJDQM3+2kLGqJlL8q3xu40AACAASURBVGEpK4SxzAhNuYkBtXKzDCFxDRDdUA/ocwCdzg7OCIxZeQ87XtmT/Y37E3ud6pAULeA0vfR/KmlCAiskEIoELIaG1TfVRoAepsSQONg0Bowcjfv0u1IEUCqAXigAsWsKB3oiLEbiAhoE1uh3ykavxKo5DqU25U5ng1s+o6Z3ADUqb8qs9mm5GRluT0ryEAIapQ/8XpiHFi+8WJt77G+9DIEmeugufWMpPjTsrCh38u0ipk2fdsdZEA64kZHuhQuJOHH8GIszIhFCQkIThEY3gEwsZPFVVoMe32zdgjFPPgU/HyVOHT+H6eeWVgBKVyCNRA8EOLp268hiSFKupsDH1xc5OTno0m55jSBtx554zJm5FEqVnPXg0bV/Y/pktP1mR40h68fuH4+XXl0Mic1WoxcaH7yVlRmRcjmZlUhPXv4dpabrldg2fm+bM3Cry03GdStQqbUkRwdjthnG68EoTi1FZHgnTJ42FXq9gQkIVq+yO3+npKRg7rw5LI3AVbmzLvu/m8suX7oc/3nqSQYs3ePWGeAsOrrd1wPDHh3o7lGr501CQC01/QaLk9r18048P2kyK38SuCIwZrWaYDYZodH+P3vfAR91fb//3Mi43GXvAQESwgiBsBFFQGQ4cVBXrdva9t+qba3aYbX2Z921VjustWrrKBaldYGiKIIsGYGAkEUW2YNccrnL7f/r+Xzvc3xzXAYQQtR8eOXFJfedn+/37p573u/neaxobKhHWelB7Nu3vxswizW6MSXHiJFpkaiq7cBnO5tRXu/AWfPmCoZu3tmLTvDohtZqfQGovo525syZeOihhxAX17vTQl/7GRCgZt6/E85N/0LD9nfx1uflOOhrHZBlDfXJzJ+Yhsvmj0NCWiw0UfHwGpQgaY3bBY2tXQA1e0uz6FHzskfN2oEuhwVWiw0WGreGAFT+sJ0lzqRFfHQIwiJcgNdxFJRxgxKkSYAmD0ICNR848wsHBJpSetK8HgZ2Ur7JY2K4p/J3AjWWMQm6yJ61+YIRjFoFqPGH5reR7FNT9aIJ8oxATeMrfwawan2xaT0lEUigxu23OxWGj/s36pQSaAt7+gKYO/6e8v2fYvz9T/R1jw3559kc/7v/+50AaWomjU75y1wXi4BsDq1ON6BgjQBFqgGlxQN7jHbvKsAXX2wXSQgJ8fEYOy4HiUlp+O9b/8HySy5FUnIiGhua8Ot//vSoD5lvlqXFBZm07+XdiHPOXQyX2y3Kc2GhRjzwwK8wLe/5Y8LglRdPJDSGWSgsiMArb2bgJ3c8hISESAFi3Todfvfr+zHlb/8ICtK4OvM7PzTbsGXONfjVQ/8nyn5kePrqlSJQVltuSNsMt9OD2up67D2wD8VF+1HRuB81rkLR20ZRAqJCRKmUQzJvUk2qvun4Nxdf1/xiZHGhy+IUwKylOhyR3mikG/OQnzcXOWPG45V//1MEy0fERCAhLhYbNmwQqQZU185fMF9kcNKzjMc4UNFRA/0CeeLxJ3DV1VcjIyN9oDf9tdgeLTpY/szNnTTspXaSV5RxUi//cyVeeP45zJk9S4CrnPEThNH3m6tWgSrk5oYa1NUqqS0xkQYQnM2fEYvz5iUhJysBRhVrtm5DOZ74eyHqLSbc8eOfij7Cr0MJvy8A1dtl4BfDRx99FGeccUafV6uv/Zw0UHM77Gj4bBV0m56FvvEAVn5hwUeHvMILbWRqOMxaN6rqbKIXZc6YOFw5Mw1pqdFwR8fCFRkPhBoRqtPBanfA02lGuK0N+vZmuDoaYLU60NlJxadFiDlbOrxoatPA7Y5GUnoKxmSHIcXUiDBXG4RS22OHRmQmBWHSOFU9gTTZL6bqRZMlRcHIsfTpA2rsTyNAYn8ae8JCyZJpFJDGEaqBYNVk+ZOqTLXSk2waS6Cyt0ys1Eu2ZzdTWy4XoOgUp+UGKFp164CwcKY+KKCtQ8UcqgGb4bJrkP/sq33ePKd7gWAWDgQfIujUq8XDj/wOf+l8+xgmbZ75XDz44P8hhBfnNAyGxG/dslWEv7tcThR+uRfXXnM9pkybCtg1ghl78JFfoDXHhnqTcvFHRwOe3TYkOUfjtu9+H+kZI2GIMMDj8eI///4fMpJ/FRykCQHAIpQVR+L1f6bi1jsfQlJStAJKwsPx2O8extinnukVpO202vBO7nL85NEnkBBpGvAZY2m6/nA9KioqUVlThtq6SjRYWtFpq4Hd0yr216ExIzZcKXEe6fKKxy6bYgkSpo1DdEg84mPSkJE+BlmjcpA1OhPxyQnCXJoAJykxDbPPnC2coCkg+NMzz2Dc+AlobW3Bz3/x8wE/p1OxwWGg1vusHio9gBdffB4pSbGKl5ohYphVO8Eb0eZwg3FSTz/1LEwmkwBq8xcsEukPL//9L8iMacSoVD3e/qRW7OE7F43CufNHISXOC43LfMxevfporPqgXoC1KXOWnXDf2wmezilbrS8A1duOr776atx55519fuHlNvraz0kDNbu5FV0fPo2wzX+Bt9OGlXtd2F7hEazZ/EWZ2FFciZVryxDv6sKy6RnIHJ2EcK0D2hAj9NGJ0BiUvjCP0wmvzSp601j2JJvmtHcKkNZhdQs2zaGLRXzmGGSONMKkq2McAdDVCbgsQQUEivrT14+mLnmq2TQu42PS/OyajI2SCQW+2CiPQ7Fi49PNXq0AamEuDxh+rh4EavzhdgUbRk813wKi/Eldg9qmQ7VysMB1ZYIUcCcVpeJPxCu+/jQ78z11yg/ZvvouoNWllDs5JFDj/9GXrMDUv/7nlN3cp3rDZGwee/xRPNu++hiQNt08GQ//4hlERB3tMTrVxxO4fbJRZG3IODGO6pP1H2N3wV5857rvIC4hEV9s3SLKmTNmnYHy8nI4HVZERBiRkpQGc3s79hbuFvFV4yaMh9Nuh9b1O/zkZ23HWHBwvwRpDXXx+N7tFZg08Xys+NalyM4eI77NPv3HZ+B+6NE+Q9ZfiJ6Gu198FfFGpXl/oMuDBNxyTmSfBq9hp80Ch8UBi6MTTqsHNr7+NU6EeENEXi7tNCLDoxAeEQ7GQoWGK8yoTCuglxyNYrdv24prr78eXbYukUAgBQQ11Ydx2/duQ1bWmMG+BU5ofwRq37722uHSZw+zx/4oRknB3SHMhoe91E7oNvOvxDgp5n5u/XwT7rjzJyKofcOnH+Hjt5/H5Awz8sbHo7LGgqpaC2ZNTcWsPKMAaQRl/hFy9HFJ82gB1Ar37Re9aldcefUJ96pRPEKhQnh4CKKjj+5jsNWmfQGonq7AmDFj8Pvf/x4ZGRn9ukh97eekgRqFBHj3ESQdfAs2F7CjQgt7VBJmzo0Rrv97d7bhsz1dSEuNQV4yoLd1ISwxHuGJJoRGREAXerSB3+3oVECavQMum1fUyQnUWsxu6OPSkTlhNKINNFSrUvrU2JtGMEURgRzq3uxgfWnBQFogkyaBm+rvQkjgK3uSYKtjS50DiCQ4CgBqklUj0+YHaqpl9ARrR50IeryQ3VSeQYCawJ5s0fMBQlZruRsbNDjiAtrtSn+SemjIAi49D9Nefb9fN9BgLqRm0BgwvnXreuhDQnDmrHkiQ5KDQPnxxx/D022r/CAtOhyIqW7B5N2z8LsHH4Ip1uQHBoN5/D0BNv5948bNeOft/yEsNASHKiqQmpKKyXlTMTprFEyhRjhcLiUfN8QLjVaPIy2NOFBcjS2bX8ZzT28LHrLuA2mPPV6HS5Y/ApfOg53bt8DutorXT+Rfn+8XSLvjry8iMznR7w020KVBeV0lYJMlVa+Qdyhih56GurQqtyNBHxm6p//wtOj/I/sYaYzoJiDgBznVvmoxyOm8H/raN3vUbrjphmExQQ8TZTa34Y2Vr6Pd3CyAWkbasOltX/dUj68rVZ/aypWrcOWVK/CTu36MnTsL8PHHH2PJVAcmZ7Sho0uHwoOKovPsZZcjJVnxSXQYpov/9fpQGCKiERIaAaYerHrzPTz5xO/7VJMGs/mw2y0ga/rxx+vx2Web0NDQKGx0Lr3sWzj/gothMilfJAcTrPUFoILNL9th7rvvPlxwwQX9vjx97eekgVpHbTncKx9E5KaX4dF4ccSdCn1SJGKjmwF7Fw5UG7GlNhLJEZ2Ym9iKMA1g8UZBH2+EPsoATahitOQVwgA7vB4HXF1WBaQ53H42zWiMRmZKCCL1ZM88cDq06OpS0I4htAshepUnQH/60iSTxg2omDM/qxbE5JZAjRQWQwws0MCu1wq7BDWr5vQBoyg9EOEDTmoWjLsjoKLjAW08ehv9BWpyGxTHiU26gFofoxZs+96pszD3vW39vokGa0HZQ/TWm6vx3tbnkJxbjyMdGmGWOjL8XCw/72p8uH4Nnmp54xiQNmr3eDz8i4eHNBvB3jVaPxiNEdi//0ts3bJFiBAiTSaMzclBasZIhOhDjgkXJ6P2ve8eQUS0CtBoFsFiTsH/PeLCGXO+jdy8aQgJcyMmIR7Pv/gytA8+hBtCDD1GQ7XEdOEPxnzc8shTmDhu7JAAtv29z2Ss1IO/+S1mzZ6Fibm5YIxdoIDg/gd+LfrtvgqDFjBPPvEkfvD/ftCNQfgqHPtgHSM/3NmjVnTwSwHUxueMHi59HufkU0jg1SrVhva2Bvzz5Zfxl7+8KH7PnzpF9KRRyZk/1oQ4kwcj0yOFYKDFNQpnLL4WZ545T6yv8djE3HN7cvDvVIQ++vAjQnjA7XFYLJ0CcM2ZM1sALlp4BA6ZPPHKv14ThuDqER1pwLXfuUYIHoKte5xTcFyL9wWggm1syZIl+NWvfiXES/0dfe3npIGauaoUnld+g+jNr0CrA9z0KjMCujCF2qoLy0a9Nh2p1hKkOGrQSQNajxa62FAYjQbotB7otQq6cTtdsNtdsDs98BCMub0g8LHYlP40Ki05GCPFkRWlRU6yB8bo7hYHx5Q82Y8smTQ5cxKo9cGm0eBWpE5RZMDHHqU3jR5p0RFAiw0wW5U+NTJrPF62yLGhP8bHmnEXFJFKXMZSaKg+OKvWLSLKV9qUhyzcPlSf1ZJRC7wZaBUie9QCGTUxf7n5WLhud3/voUFZjr1nPLftWwrw+OofYOEVId38s6qLOvHBKhcqxxi6gbTEtg4YP4rFM/f8WbBuQ5U9kb5sZKvUZUApQti1cycam5qQlJiIMVlZSE5JFcwaPdq2bNuD0tJXMXfaLsTFOhAVpUF9w0Ks/G87ciYsw3XfvhKhYWGi3PrBR5vQ/NADIr8z2JDRUM94knHJUy8jL3eCMNJlGbEv8cCg3Aj93Mnfn38BbW1HsPyyy4SRcFJSYjcBAcUY8+Z9daLSpOHtz+7+2Skz1e3n1A7pxaj85M/cM+fhrLkzh4FawNWSwEkNorrsnejo9MBqaUdtTSUOHCgFUwnKyg6hYPeebsCIoIjCAQ5pubF8YZpopUgbv1QA5OioKDHvbNmwWc1w+extQm07Ud/YiedXloIsnblDiUvhNjn4O1Whd997j1CFkhljOZvXc9W//4makh1CSXrWjFRkpiu9siy9vvNpAzbsasGy8y8QvW9jsicM2j3aF4AKPJD+eKYFO/i+9nPSQM3W0gDriw/BsPYviDC4RG+JHG5dCA53RsPjcSHD2CY8xzqsWrTotdDE6hAWqkMI85Yo0qT3BPuu3G7Y7W4BeCggYL8VAZo6lSAhTI/J6XrExTgBrY9J61byPNqXZrNr0GoLQahTizidEzo90ZZqqmSZkyBQHRml6kvTEKh5FP80igjIXMUYlRQCmxNotgCdrFr5dkugxsdk1TjIjFGNSbAmB0ufBGtk10SygG/4D62XnjT/six7qq+67xeGsrNHzRJgQ0LQJkqf02fhjHVDi1GTAOvpP/wRdVF/h2lSAmjBEKPT+B3u//Ws26+WpEpSgLTXovGHR5/BqJxMEAzJHEmpQBy0V/RJ7ojgjX5rDPXdW7AHnSIXNAXZ2WORnJqGjg4risoq0FrfKPYUE2uEwWDE4aoyNDQ2YsSIDETEJ8D88KN9grT7a8JgXnAmvnPpzZg4IRvJKUndAtKHKtiVhsVUpK18/TXc/N3vCl86aSL85z/9SQgIzG1tuOueu/osq57kJRvQ1fmhufqtt3DXz+4a0O1+3TbGD/X333tbgLRlSxd83U7vuM9HMmSS4aJIgMkDZKWqqutQVFSC0tJDooyoVnGmpqXAYIoRTBd7OJn7SWPnxIRExCemItIUhg/Wvi/YtvSoNuTnRMKQNA2LLrwaeel10HZsBZzmY4QF7F9bt7lV9KqZOxz4wRUjcN68ZBxucuG1Nc3YsLNNpCFcf/P30dJcJ3oO92z9ALPGabBiabJQkyIkGg7DNDEXobZdqG9oF+DvnU8bsWDRYsGsnYhB73FPbj+a/AO32R/PtGDHccqBmtfjQd0Hr0Hz9weR2lICkO3zGb0SRTjIZumBUAI4BxkoA1oMWoTE2hGiO/Zbv2TRegNpeZlaAdI0Hh/FxjMPEA7Qlq2zKwTWhAyET1bq6V17d8JQfxhGr1OoM/1qTAKaHkLYRWSUCINXQBp9nGIiFZsQAjs+3+7QoKZdibdiSLsqRcvfv0agxlKoZMEI1Aw+mxEJ5gJBV0/iATVQI3jU+Kw/ZOYnGbVG2r8FCWcnsNRPGouzP1Ec9ofKoCEtUeurr7yKdZVPYMTZJn8kEY+R8+6uOIJP14WjPUxBtlF2DcbqdBiRsQAL5l6AabOnw2gM9VtnnCpz0oGeM4I0ln3Z20CASeuPyopKbN/+BQoLC8XuaKibMyEX8aYYdHnscDhcgm0j62butKCushwr//NK0LxRrq8OWU+56zHMyM3F5s83orKiXERizZgxA1Py8xEbG9PvwPSBnoe+tkeg1traiv/77UO4dMUVAmA6uxQBwYv/eBGG8HBUVlWL8uHIkSPE5ga6366vYzze5yUoZg9j0cEDwpx5ePQ8Awf278Ebb7yGrKzsb6RFh7p02dVlQYe5EfW19ThUcdgPyipKi1FaWiYmkeyYITIaCcnpyMoaLYRGBGQZGWOQkpaC6OgIhIeZEBrmE/V5+LmqMGG08GBpdP27LwlAFx0ZisXTPVg8Ny6o8lNetaJKJx5/qQrbi7z42S15uPaCRPFUcWmzAFyVbUlISEkDj9OkacDFC5IVRWmyovL2RM6BN+oM6EMMgq1zt6xHReGHePzvhWKbN996G2686dZB6eXsC0Cp79T+eqYFu7v72s9JM2rcqbO1EeY//QYhq/+CaPokHZuvrIA3D9DQrkWlXgt9MmAKIsyTAI3bVTNpfMySJ5MPJifpkBlDm38am9GJNhQ2pxNdLhfsiIAzIga6lFQYR+XAlJ4ELY3XxIF2wlxRhfZ9xQipqkeEzQKD1qWANg6fWa4odboBMrpdTqU53x2ihdHoRWSIBzpp5yEZONK6dg0Oq8Ca+mJIdo37kewZMSqN2wn4SCr2FA8VTOUpt01bDmEX4huCndMpZc+Wru4eamTTaCHCY/DmZGPhZyVD6vOAYEVcIqcTf33ub9hY9YpwuU+cGukHbNKFXlOnuP4njDKK8mhTrRVf7vQgxjIDs/MWYcnCxUhIS1Be9MKkjiXj02PV0Z9Jlk32BJbq0ijXZUn4YFExNn22EWs+eBcTxk3ChPGTMHrkaOgNGnQ53PC4vYiMjMD2bV/A8dvf4iqPFrFhR6ltTxr8IethN92NC5csFuVXU0SE2H55eSX2FuwStiEJycmYNXMm8vImCdk+h7qhXwaR9+e8BmIZuW+5XzbcJyUn4cyzz/aH3FdVVuP9994ViQJpaem45ttXD1mw2dOcvPKvV5CSkopzF389jEIH4toH2wZ7mcjCREUnCKAWRRPLr/HoBsw6W1BTU42i4gphQEumjGCnuaFWlClZWkwhCz82W4AyxkPxCx4ZsviEOCTEhSM8zNitx6y3qZMB7s89+0ccqfocsSYPMtNMgvlKiQ/iE+XbWKfVK6w6/vxGNc6amYq7bskTth4c2ws7BeCqru3AxQvTsOKCHORk+j6fQ6KhT74EIclKag57Epnn6ml+X4C17btqxbpmTwbu+PFPsOJbV5/yK98XgJIHcDyeacEOuq/9DAhQ4447Kg6i4U+/ReTafyM5jBSPj7FSqxudQINNi5KUbLTGJ8JkO4SkECVxniVODtmHxsey3KnuTWMYO8Vx/BwKC9PAbveKcHZjYiLOWjwNY6eNhy4iDPpwnaIKdduVFHUfEACcgMYJZ8MRtH72JZwlVYhAF2gX4PKVX+VE6rVe6EK0CA3zIiLEpfSYyX43PlYJDmiVoS6Dqi9GMKDG54kfyaoRtPUF1KQVh3q7QYEaEwmcPZvdsvRJoLZg69ACaoE3L1Wfaz94BzvL3xQO90nTwrtlSRK0hTsVRjXOpLwJELAdKnYLp/rJ6edh6aILkJM7Fnq9RpRFZXbnKX91n4Id8OVx849uFNFT6RUejHCmYGrKVGHhkZiULsp/HJ9t3oS6d1ZjdFE5Rno8YKtHS6oX6zoi0Tx5Fn7y07tgiowUtXw7X0gU40QYEB1pgq3LjpKiYhQW7kVrS4tgpabNnI2JE8aJSCUyWgSSg8lSiQxOp1Psf82aNdi86XNce8ONsDP7VAMkJiXiicefRE5Ojkgg+PX993WLfzoFl2JAN0mgTNBMa47LVqzA2OysQZ3fAT2ZQdiYWvm54vILhfLz6zZknxnZpKamJuHHuHP3fmzdtEk0+ktQxvOWwGzKlDzMmTMLY0ZnICk5WfSRUZEphQOyNHq8cyWVnLTs8FiqERUZJsCVtOoItj11+ZPLk1WTy9e3aPC3t5rQ3uHArVdmC5AmLT88cUuhiz9HKEjlsFnbBEhjCbTT3IY33ysSAHDW/Ivx/IuvHe/pHPfyfQEoucHj8UwLdhB97WfAgBp3bq0/jKb/vg73O/+AqaYYJpdHhJRz0LqjNdQAx4KLEHvDTxCaOQ5l695F9Ru/h8m8F1ERCq0lWTTlcXcBgd2pfHuS4Ky104MuuwtRo5Jx7lVLMOesqdBpyLJZFZDGH1JjHBKseSzU98LS0AVHwVaYjpQilE1oatsO9UzKsqhUhqoVogHKUDJxVhrzUvzgyxaVpVCKC/zMnW/7svzJ3jVfrGLQG0mCNP7frb3OZ8shV+LssLRaTzNeX8+eWkwgTXk9Y7OxbNPQBWr88CKTwlIg8yQ/+mg91u9+Q2RJps5yIXmU4qujjiJi8LcEbDRXrt7XjpZDEUjWnokF887H7NlzEXkavdWO+x1CtYJMQXj4iafwTNTbCM2JQYTVhYg1zRhRk4S8iZMRYTRi7NgcEV/lsNlQUl2NxvJSAWgMMXFISE1Dc10tDh8qE0zZ5Ml5yBk/EbFxMXC63KKEyPDyCJ/NRUeHBV/u/xIHvvxSiA0yR2VizhlzMHbs2EEVHch7ob6+AY89+pjwGTNFmuByuoSA4JP1n6CysgJWqxNLlp77lRIQKG9LbtTV1eOlF1/Ej3/yYyHqGGgfu5O594baulL5SXUhG9vzJ0/4ygsK1MCMPoqHSsuweesufPrROhQU7PE35QcCs/nzZiF30iQkJI2EPkT5onaigKyn6yxZtf+89BRaqzaLxeiptmJpSp/lz+ffbMLegy0CkKmXJ9u2rdB6DOAT/mwB/WnqPjg+X8yy6t8Lsf9wBHbvPXDKb8++ABQP4Hg90047UOMBsGfNeaQRdbu3or5gJzoblebn5OyxSJlzFqKychFiVLxYyIdYGutQsfa/KF/9d3hq9yLa2J1SlSVPgjQCNJIAVpcWVrcOXV1OAdQmzJqFpddfhBFZRsDRqcyDBGryMeuYglVTWJj2okPAvq2IcitlNH/+p1odGiAu6NXGw6ciJR5kOZL9bLVWRQFKr7WegBpZNTIDPk3FSQE1rmz1HNufpgZrQ1VM0NcrjgaIWzZvxbpP3kKZYwfic91IzY4SvWuBgI1h3yyJcsiyqME8HmdNvhDnLFiKtBHKt3ACIJbUZAxUX8dwup6XKtE3XnsLt9c+AcPkBEgxxRkHZ+PO236Bz7duwp49BWhrM4selJxxuUhMSoBOp4XN5vD3s5FFq64sRVFRsTCUTE5KEm/2tAeJMBnhsNtFgz7XI6AzhIeJvrB9hftx8KDyxsg805mzZyHT1wcmXj688YXHUT8MAo9jImVJ/HcP/Q5jxmRh+qxZ6LJaEW5QbAGe+/OfhYCgo6MdP73rp/2KvjqO3Q/KomQKG+obRGg8mV+CteHR8wx81QUFagFAl7UVh2ubsGv3fmzZsg37CnaL/jKWMamWZNM/+8skYzZ+wjikpY9AeLjSljDQwCzYrFOcsOqtd/HlgVLBqo2Oqe1X+fNvbzbhtbXNuGZZAr57eSKMERphlsvy56r3ijE7L0IAuOMZ6rLqnkOW41n1hJbtC6idiGdasAPpaz8Dyqid0Ez4oJPNYkHF7q2o2fQRmg8WoKmmCvqmJoRYGcjuY9LCPQKgRcYkICQqEu0VDehoOiIYtSU3X4Q5Z06GhmHtsslMgjXJrPk+TFwdnTDv3AP94X2Ipi8bB2mtntILZE+amlUjnuzBGJdWHi4X0OwA2lyKuCAQqJHdIkBjggGZNbUilIcTWOokxvTHUcmJ9tFr/I+CAh5+myrjMyib5gZCp83COR8OLdVnX/cOgQBBAEvUe3cV4t11/8GetnXH9LHJ7ZBh45CgjSzb3i0doiw6IXk+Fs+/EJOm5p22mKm+zjfY87u37cEt/7oNrRcniQbEcSF2pK7T4MlfvIm4eCXbkyawVI7u31cEu70T6SMykJ01TggGKD5wOD3Q6jTCr63L2iHKhSUlJSIJgcrRyVOmY+QofhCEiXBzj8uFkJAwREUZERoagrq6BhTu3SOSFULDQjFpUh6mTpuKtLTUU1ayCyx58ssgBQQvPP8CIkzRqKo8JAQEBKhkYr9qQId9d0vPOw+TcifA7fF85Y7/RO7lk1lHZn6OG58DIxMytgAAIABJREFUlj8NoQP75eBkjq2ndSU4owCgubEaRQeKRDmTfmMsZ8pMTQKzUVk5ApiNGzcWWVnjkTk6W/SgDhYwC3YOmzZ/gS3rXoHOqojQZuVFYHbeUbP6wHUkICP7RasN2afGMifLn6s+aECkwS2AGgFcf4e6rPrZHiV+7ps6NF5pAX4aZ6C5vBila/8Lra0OsT41SIQpDMbIWETEx4oj27z6I3z6ympkjB6rMGo5sQDlnsLwzKcIUIM1smpaPZyNjejasRXa2mqER2ig5ZcTrR0aNsWxZBlYBpXlT7WIoAeVqEgwcCrkHQ+BnmsEawRqsu9VnQtKkBaMVVMDNX97nebY0qe8RMI+xKuEsdfZgS5P9/gouc8wJ+DNy8eCDUPLR62/t5raOoJ9bO+teRMFle9062NTM2zcLkGbGrA1V3Ti8N4wxHmm49wzL8XcBWcLtSiHEB944XfLH0rK0YaGNpz/22VoXZog1MVJ4V5YVrfgxRtfQG7+eH+5mOdBFW1RcYnIHP3yywMiESFz1GjRXBweEekHbaEhWkU52taG0pKDArhxZGVlITc3F2kjR0KnpbGzQwFt4eGIjVIY8erDtdhbsLubcnT6jOmIZA9ckHE8th9yWfosUeWpLnnGxMYgmICA7BvXG2hWr7/35vEsJ8+P1+g/K1fil7/6pd8DcCjdc8dzToO1rMz8DAkJxfXXXTlk+9RkSbPd3IiKihoU7ivCjp27/awZ50sNzCZNykVW9ngkJacg0hQhypmDwZj157oxbmrlP/+KJH2xUH8SZFH92RvIkurPtnZHtz417o/PkR0blxlyXECN626jIOGlKry7qa4/h/61Xea0AzV+Yy7936uwV2/H2LPPQJgpyod+KBCgHFORDztcWhxpbkSo3otYembQroMoye0L5QwAa16fRNJcXImOjZ+LiKvITH4bswFWpwLUaBTaV3h7sCQDEji+8qew9PD9kFmjCpMAimBNBrjLfjUCtchQnxmu2k9NPqbpbQ+h7Qqw8BF7FDN4FBGBtOWQSk/1ncpjM5yzGPPf+PArfwPLD7vm2mas//SzfvWx9VQWnZ69EIsXLkNmVia8WiZfOMUHZ1hYWK8RR4M5ifz+ceOdN2Ld/BrBZo2M8MK9vQk/G/drLL/swh7Nfi0WC/bvP4Ad27cJo0smIYwePRbpI0cKEYLTpbCPep/EuKGpFYeKv0RFZSXCw0JFaXFi7iQkJSslY6YA8DUaER4Go8l0jHI0JSUF02bMEH1wNMrkPFIUQADVXyECExyYKsAm+4SEBL/KUx+iR1xsLJ76/VN+AcGv7vul2M9XZXA+WHYn8/enZ54V8zus9uz/1SN4f/Efz6PmcLkIZz+dfWpqVaYEVe2dHtTUNmHvnp2inFlWVi48zGwdZmGVQcZs9uxZQpWZlpEpgFmUkS0Yvj4zr6/Buf9TckqX5DmyPEurjo7DnwrPM46cTL0AWj0NAjGWPzcXHBF9atLWg3/nOB4mjctzPf7sK7MKT7ZX1hw6pec91Dd+2oEaFaSHX/oDIsOdyLjwPEAXepQhE+jEx5ZpdFDiEBzwOu0CqGmkuZkarFH5SWZNZEV6cHjDXtgP7UNGphvhWhu8dia+2xVfNnU+qFrh2RurpjbNVfWqOX0lUG7eTODm61XrdgPoFaBGM+Du7rW+X33Gt93Alg/E8XNVDdQIBgnU2lXmv5JJk+tz6pK+dRWm/eX1oX4f9nl8LPUpACBUKDvZx/bF9i+wZt1/eu1j44bV4oNWiwbNRWY07E/BmNhZWLLwUuRPm4IwqYTp80gGb4GHHnkQz8auR/joKMS73TDVtWJx43n45b2/DgrUOD9kmqQBMGOs9hQUYMeOHWCDfkxMNLLH0lQ3o1t8FUujLJXSDqC0pESY8bJnbeLECZg4abJfhOCiybBWK0qlVI5arTaUlpR2U47OmjMXOTnZ/VZjSgC+ZctWrH5rNW6+9RahUCU4TE1NxocffIjq6mohIDj/giU444w5QzaRItidIQsWRUVFWPn6Stzz83u+MlFXg3en97wnvs4ZJfXeu//DBRcu67H8qQZR3JqWqTl8m/U4wRIkVZX0EAvRubsJEgJjkYIdCSMOu+wWuBwWtDS3oqqqQYSRb9u2/ZhS5qT8qZgzi8BsHMaNG42o6KR+W2QMhfnmMVB9yRzPgs3vYslUO2KiQgXQ6g2ocT0KBwjWWOJkn5oEW1y3v0BNriPnYhioKTNxWoGax25FywuPoW3jW4i//CrE5c9QDM0EypJNWbKsqf6fJSuWPFnb89UdCdb8gE1BL231bWgvLEAMGhAV4QLsnQrQI5qysvzpQzmBrBpX7gmsyb+TmPCVR0nsEaixbEnrkS4a8NLyLSDEnT5q7FPzebgekzRA01vx5qICZ/J3SbRJE12CNLXaMxCkcT2KGxKuvBazn/nXUHkPGJDjUJfV2Me2f+8BrP34vzjQsAGhIxsQNdYg7D16K4vyQBhVxbJohGsSzpl1CebNny/6v7h92TB/OsUHL734Eu5t+ZsQFIQ7PciwdiBreyqefOCf/vJtfyeUsUXbt2/Hzh07hQghJSUZo7LGIzkxTpRDCY5kPxsf11RVoaTkS7S0HkF8XCym5DNUPgtR0VFw2mmjYRfKUYajUz3abm7HgQMHsW9foQicp5UITSHHjBntT5CQ5UpZ7uPvZN6oNL3/1w9g2bJlovxKVWp4RAS8bif+9tfn/AKCr6KTvzxnqlgXLFwogObw6P8MUPlJQcFzf/oj0tPScNsPb8fozPRu2ZOMTWITPEFUU1Mbmpqb0NzcLL7MdXR0ii8pzKA8Z+FcrLjsQsTGp/qtLAjC2s0NaGxoQGtrB8hIt5nNx6yvdvsP5mHGfk8qq2V/mfhw9WVk9v9sh86Saz/4FGtXv4DJGWbkjY9HZLhb+Kn1BLhknxpNbnOzIgRQ41Azan2BtUCQxvUJ1GjRMVz6PI09as2718P53G9g1NoQcs0tCE/PgcaplDoVxOKLCpC2G+J3ljp7AGqqfjVXlxste/dA31KE+BiWKsmgOQCH5SirJsuf3BcRUCCr1pOwgPiOaVa+pn+ZD0qrL4a5M6GBrFqX9tgSqBQUSOtGAcBUTFogSBOAS6tgQtET51VAIIGaWkAQWPrkMRGojfrRT5H3wBND5x1gAI+Ety77qaTFwaGyenz66Rp8fnBlUD82uWt1Hxv/pvZkmzHqYixctAQ5OYon2+kcG9dvwVUf3uHPO2X5M3FNM5747hsiRqs/Q768JThyu1yoqKxSRAiFhbA7nEFFCLKfjSKEiooKFBcXiw8xihAoKiAACzUYhHKU9hksU0rlaFNzCwr37kXRgYPQ6XVCaUrQJkUIkvnjOl6PF08+/iSioiKxaOlS2Kw2waapBQQV5aW488d3IiMjvT+nPOSWeeftd3Ho0CHcceftYJmXZdD+loWH3MmchgNiQsHDD/1WlPLvvecOf5wUS3Sfs/HdV3J0W6ph62jDkU4dYo1uETTOHisCDQ7aPJyxaAUuOP8cAcqovmQfGcuVZIYDA8LlqaqNZen2z95PephRkRkVk+yfka8yMAu8rOo+NRrZ9gXUuD6FA4+/XCXipH52w0hkJOr9QI2xUh02HTISdYg0eETMFH/n9ZGD63HIZfiYpVQCtWExwWkCanZzK8z/ehz6d/6EiLMXQnfhdQiJijsqDpBd9QIF+VgzCcR6A2t8Tq+FpaoKnfv3wKSzwEgBAYFaV2d3oBZY/uxNWBDYq8bfg7Bq7FMT1VUn0Mbdsi9Nld5AoMafbiPAI43PyZQCAjeyZTLlwKnToJUlT3uAtYkvjUBul9Nmj47B6DvvweQf3Xsa3l4HZ5fSzZ4MGNkvApKOdhs+27gRH69bgyr9ZmHvMSJXiSyRLJvL64BeE9qtLBroybZ0wQrMOmOmvyyqfqkMRhN4RXElLv/jlX7lp+xTu3/y77D4gnP7PcGSgZQsIUECj59sDwEYRQi08ODgh1DGmGxEG03d+tn8IoSyIpSVlIplaZKbnz81qAghyhgh2LLaunoU7ilAWWmpUKOOGzdegDz2uzU2tWDNu+/AaDLiouXL/SVPCgjKy8rwwQcfigSCjBEjcNVVV/b7fIfSghQQvPD83/HLX/0C0dHRX6my7VCZR/ap/fmPT+CF55/Dim9dint/eZ/oC/vLH5/A1s83YVSKTgR8Z6ZHYmSaSWmAVzFAZHvqWzV4891ibD6oh840QgAzqpnlUNtjMEJJAWSZSE9NFL1lMXFHe8tO1lh2qMxrT8fBcnB5ZQ2YUtDV8DkuWpAs5jQlztNnSgFLn/vLrLj18kRMyorwAzUCrsNNbszNjxEAjkBtc0Ebqmo6/IdBw1w+z/U4ZNmzuD4E23cXDfVpO6XHd9pKn2TTPK/8BlGlu+FZdBVCF18OPXOWJHumRhxSVnmMeIAAjrJL/ki2zQ2P04OWPbugbS5BfEqELx/KqoA1u0WANfapiZ+A3NBuKlC1t1qgCW4AUBNsl69PjeIC5oU2MpJKq3irhWiVBCyWP2Nkn5rq0vIUZbWXCUhasmi+v8lyJxeXbBofc7tUfJJdC9afRrPbsfc+gLHLv31Kb6KhunGH1Y7du/fhw09W92rvweMPxrKVfh4qyqIzcxf4Pdmk19dgMCKdnQ58+ydX4IvF1m6Cgu/E3oLbvvfdAZl2CeJYJtr/ZRF2fbENh8orEBZmRFbWSIzIzPaLEBhfJZm2loZGlJQdRFVVNfQ6LcZkjxc2A4EihLDwcESZjH4RQllpMRobGuFwOuB2uQXbljdlshAtUGkaTEDABAKypqezDH0ik02A8dijj+O6G27A5LzcE9nE8Dp8z/P1qT391JOCtb3yqhUiTmnlylWIM7rxnYtG4fILc5T8SKfZP2e0h5BDbfVQbzEhf+qUbgHlBGRxcZGIjI6DwRgjbEBCdB7IHjbNEGv6P5U3Bs+59cgRIShoKPkI505XjCpT4j396lNbt/kIzpuXhLn5imMDx6trmgWAu+a8BBFNxWG2OLC/TKmgsQ8uyhQqAGFljQWFRS34bGczCkosuOSSi/HP11adylMe8ts+LUCNvWnmN56A5q0nAGM8cP51iJ63REyWhoBLCgjUYI0gS92PJtk1CdTkcxoXOhobBZsW6TXDSFREcNYVANQ8aqBGqiWIApT7Vyk8BYiT5VD5d1/PmgBqFKnSOsPHqlmsCqumDVdYNQHUtEBcmOKn5icNAxg1GVUpbTgkm0Yw1ukGOtyKopS2DUJQEBDIzpInUxOiz12MSfc+gLRpc4f8jTjQByjVdvyA5+Oq0mqs/eh9bCtb3WdZlMcikw8oPijZ0S482XJTlmDR2YsxecakU24LIdg7jwZ3/eaneC19p19QEGuxYHLhDDz54JMDMmWSZROvPV/+aHt7O/bv/xJbt2xBTU1tnyKEhvo6YZCrFiFMmJiLuIR4eNxuwZRRhMCSX1iIHm4vzayd/jg1ihQ41AKC2ppaYWx7/oUXir4uaQQ8ICc9CBuhwfAjDz+KpUuXYMHCBUL5OZxCcGITL/vUHnvkUWzauFmYwzKAfP70GIxK1aPwYItgYi6/YJzooVIDNPUeZaRRYXUMvn/7XVi6bJkQG8hgcvEa+AYBst6uhjpOau54F0amRwqbjt4sNiQY/uizCnE9JFAje8by5Yad/DRUBq8fB0vUHCxXcwRGZl1y6cW48cZbMSF3yondPF+TtU4LUKPS07XyNzBt/TfsadnAhd+HMX8+4DoqVe4G2AR4k6IBAja1dxp7z+in5nte40JrUSmch0oQF+tFiEGrALXOtm59anB2qBi1XoBaP0UF0lONII3MGhk1lj8bPEqvWpSv3EnbDmbME6iph5pR49/VLJpcjmwagRoHgVpvbJqVis+rr0XevfcjemT21+R2PbHTUIsPWls6sH79h9i4cw1qXIUipio+NfqY1APuKZBlK96pRFXRk+3sM5dj/ty5MMWa/JYUMhtzIMqi9HhjuPzzzz2H+zpeFoICaXwbvtqIl3/7IiITlFLaqfQSIyu0c+dOFOwuQEtLK5ISEzEmZ6JfhCDtPqgc5eOaqnIUHTzoFyHk5uVhbM44RYTgcoOgjICMwE09+DdTVCS6Ojvx3HN/E75ubPT+fz/6oRAbkE0b6kBHgkkKN5hJumjRomErjhN7yR6zFgPaWf585V+v+QPJv3PxKCyeHoa3P21AVY1F2EKwkZ1ALSIqRkQUqYfDMA2rP7Xh5ZdWYvklF+N7P/iuYM2Gx7EzQFZt7Yef4o2XnvILCrjUuEx9j+VPdRLBpCwDzpun9O9JQcBnu1qQlZ0lguR7GykpScLOZNqMOZgwccpXyo7nVN1Lgw7U+Ibc+tGr0LzzW8QdKYEzeTxw/vcQkrdQqLz8w9XVnV3rCay5u1SlT8VXra1wP3CkHKaUaMGI6d3mo6yar08tKFDzI6QAI9xgogI1gGMbHUWnPvNbgjWbr0/NTBNcAKHhCgNGgEWSL7BPrS+gRjaNP2Tl5CCzRnsOAjg5yKbxvccRpcPoO+/G5Nvugz5c+fYyPMh2usSHvt3mwvYd2/HphvdPqCzKQHjNwfGYnn8OFsxbgqwJmdBA6fsaCOAkweW69z7CDRt/cYyg4O4r/4Lp06b47ThOxbWVnmgESGTeqqsPY8cXO0RwdAeFBZkje01CUIsQKCSYMiXfL0IgaKOwgYPvCQyLJ9D909NPY8bMWXhj1eu4+cbv4qKLL4TdbhfPDXWgxnPZv28/XnzxJSy/5FKRRSoB96m4Pt+kbarLn+wtG50SKkqebHQno/avdyowbtoy3P6j65GSZBI+ZTTJ1YcYoA+L86s8iw5+KXqvOKggHZ8zephFC3IjEagV7D2A5559GokhxZg/PRbtFkevfmoyn5ORURQESKC2ZmODYNSiUiYIe5rzzr9Y2CypB1lTjsC/f5Pu8d7OddCBGkUEttWPIGzTH2Fw29GRPA24+HZEjputKDqF/xkRjxK07mfW+FwwVk383dfV73HDYeuCeU8hQjrrEJ0RCo3DBhEaKsufEqiJ9XzlTxJ5LH0eL1CTcaLST82n+hSN/D5WrcumADV3mAqoSUGBmlTwlT+FTZtKPMBDkiDND8aYL+oDabI3jQBNDu5fNzkfY++5H2OXXTJ8r6tmwC8I8JLVUWhNph58/PG72FqySpRFo3J0QcPguWximHKPMl9Uig+kJ9uCuRd0Ex8QtJFdOxGGTaYmHCwsxXeev+4YQcEPR/9UNNjLuK1TcZGlUEP25ckeMf790KFybNm8WbBnLrdHZIGOyB4nRAgyvqpbEkJZESoPHRLLjh49CtnZ9HNLE55sBGq1tYex5v21mDVrJpqammAyRsDc3oGYmFhcedUVPSYgnIrzPtFtUt25ceNG3HTzjRg/fry4NhqtRjCjw+PkZoAf5Lt3bcOjDz+CD9au8wM19kJV1loEEOCgKvSMxdcqnyMaJSOW5UynwwqX0wZN+xa88PdXsG6HVgC1ZUsWDAO1gEvDueIoK2/AX//8N3jbvsD8GbFg6gCNb3uKk1IDtWhTqOhTYx8ar83bn9bh2u9cg5//8j6MGJl1cjfDN3DtQQdq7aX7gfcfQFTRKtHIb8uYCSy9HYasGccCNV4QgjXaavQHqLGlrK0F5i8LoIcV0Ylh0FjbuwM1lU2Hn1U7GaDmA2tqRo140u7zU5NAzRqixDxRABATBKgFEw4EAjROBxk1gjKWPSWbJkEa2ToO9qfFLb9clD2TxuV9A2/r4ztlWbJqbWzDxk2bsH77f0VZtKcweG49sCyq9mSbnbcIC84+VwTCc9v8Od5GeNljZ2vrxPX33Yg9FyrsU7ze6ze+/fndvzqhbR/f7PS+NMuSXx4owhdbtygihNAQZGVn9yhCqG9oREXZQdTW1AjQRiEC/2f/2plnnSmA2yfrP8XvHn5InNuq/7yJwsJC0et19vyzBbN2KsFpf+dGLSo5ePAgVv1nFSKjo3HD9dcJdefwGPgZUKs/R6foBKMmrTdY/nzn00Zcc/0toqRpCOmCzWqGtmMLQm27uh3Mug3leOX9Zsxfejmuv+4KGCLo3/TNHBKU8extNitcrBRREa/TwNLpEKC2tOADAdQ40hN1AqgF80ST6lp6qbV3OMQ6G3Ycwf8+rRMJDT+968c474KLERamiAmGR/9nYNCBWtvmt4D1v0GMpRCweWFJPQtYdAdMOdMUdWYwVo1/94sH6CQr64w+padk1ABY2jpgPlAAk7YJUYkxgMUGTZev9ClA2lGbjn6VP0mgyNKnTCWQogK1+a0v95P9aQRdFBXQpoOCApY/CdRY/pRALcLnjaa+VGomTa3ilCVPCcgkSFOzaWpGjWXP7NuHy579fRmwHMoPf60mRAS3syz65d79WPvx+9jZ+l8RBt+TiS73QZaNDFuoQYuaMgtYFpXigyXnnIcJeRNOKBCex8Tb795f3oZVM6qE8pPlc2l8+/v7XkRYRAh0+kC/l/6e+cktJ81cpd1HR0cHCgoKsWvnDpEmwCSEMWOykJoxslsSAuOrhN1Hp0VxiqZ4Iy4KoWHhePnFF3H9jTdi+rR8fwN+ZVW1yMikB9n8Bedgxoyp/U4+OLkz7H3tiopKvPfOO2hubsGy88/H7NkzxTGTQT1eYH4qj/PrtG2a39JTjUa2P7hiBCZnKA3qklWjevCOH92AnOx4hLZ/4j91KTCQYOKJvxfCETETd//8Hr+B7tdpnoKdi2QV+ZzT6YDL7VWirLxOkdwQOBwuDV5+6Q18ue1tAbrMHXaQKVs8N/aYPjXOKw1rt++uFQzanhKFlZPmwD/44e248aZbEB39zQXFJ3N/DSpQczvsMH/8D+i2PYJobyPQ7kVHXC48596NyNyzoGWDf19ALVD9KUufAqwBltZ2WEoPwBRuhTHGANjaoLERqDmO2nSw/OlpB1wd8FId7MKx2Z/cGIFYf4EaS5c+sBao/DwGqIUC1Diocz17K3dKFo2H1BdIYzKCccYs5N37AEacc97J3BvD6wKorW7Cmg8/wBcH34Ut+mCvZVF1VBUnTy0+YCD8GXPnCPEBhwQ5sqetN7uPp//4DB52vA7DuDixrjS+ffimf2PMxNEI0KUMietG1eMX23egoGC3L74qFVOnTRJeauKDwpc5ysfhoToB0v775irBxt1w4w1Bz4HM1Zr314gUBNp6kIFLTU3xLytLtQRKknU7kbJz4M67JWG43Th44CA+/eQT1NfXY/6ChViwcP4wMDvFdx1LnxQUvLlqlRAUNDfUivIn/dPOmpGKzHST6FXbtKNOAAnGGPU2GHe0pSwD37rhxzhr7syvTfmzGxhzef0MGcFYsFHfaIGl04mUJCNiopX3JgnaCOLeePMDfPzu60K0IYCXxYHFZ49Cjir3s7isGdsLrais6UB7hx0FxR3CVoPq3Pz8KYLlPP+Ci4dB2km8RgYVqNlaGmD/5K8wHPwnwjStQFsnLMZxCqM2+ZyeGTVp2UFQxjd49rCpzW+lRQfp25ZGAdQMBk/fQI3bozTT76fWg/qzn35qMkhB2HSoLDpIGnTqFVbNpANSQgE1o9ZfkCaBWhtb69jHRm82ryJQEB9+XqDDCWTe9H3M/OX9MMQfdc0+iXtkeFUAVItu2boFn33+P3+2aGJWOMLDQ/uMqmLywZc7PTCYxyN/9HwsWrAM2eNGA1qvaJRnk3xvAgT2Pn1v84PdBAUMaD9e49vTcSGZHHHv3fcI42GONPscZGVlYdTIMTBGGhCmi0CzuQEbN2zAhAnjcdPNN9MnpMf5IGiqrKzC5s83o6S4WJjl0kSX66ZnpIscTQnUJNN3sudNprCqsgq7d+8WKQ2hIaGYNXsWZs+ZPSSYvZM9v6G+vuxPY2P72rXrhHfa6NQwtFq0wtaBNh3SlHXTF3XidFYsTe5Tnbh6gw35Z1/VY37oUJ8XCcqcgYBM4wtP7wGcyfOydXmwYVMBzO1WjB83VkRnpSTFYtzYNMGyEai9t3YT3nr9ZdCiQwK1FRfkICoyFNt31Qm/M4Iz2nfQkoODIer28Em4/KrrMCV/GpKSkoZFAid5Mw0qUOuoLQc2P4fI2ncUX7P2Fpi9McDs7yH6zMuUU2EWpxQT8HfZo9ZX6dPHqB0FajoYY8IBW/OxggK18W1//NT6CdSCMWoCBzqBerJtoUB6BBClA5hOFMyCI5hwQF3yVJvbSoWnmDaCNjegn5yPSfcOiwhO8nXhX52Ml2Rn+MHP2/DAvmK8/+Hb2F//YVBPNpl6wI2oWTa1+GBETD7OnrMUc2fPRUTUUVWumr2RB7F3537c+OLNaL48BVqLy9+ndmn71SKWaKgNfxKC04Mnn3wCZYZXMeKMeAFoW+rMaC92o7MtDJFepZdrz64G3P+jh7D8sgsF09ibAEOUqH3JCiwzlpWVoaBgD8oPHRLXKSE+HsmpqUjPGIkRGWmi/Gow9F/1TODM3EgmKlRVVqCquhodZrMAZxMmTsSMmTP8LF5gPNdQuw5fl+M5VHpAWHNs3/A2Ll6Q7De37TS34c33irCvzOZn1WiWWlVrwaypqZiVZ+zVU+1f65wITZiL666/HomJiUOaVesGykQrUHCGrN/XXBOCyuojeG/NemRmxCElNQm7Ckowe0YupuXnCFaNQG3Dpt0CqDHzk4Ml5pFpkaIMysE0iNwsg0gbYN8aPdNWfdCAjNwVuOrmu4dZtH5fkN4XHFSg1rhvG7DzFSR1bQe66oH2VnRZ9HBNuBLh86+HPiq2O1DrTfXpD2D3hbMHK30mRAI2c/8EBSKhIIBREwgooPypTiig0lKV+6kGahSt2u1Ae6fShmP1KIxabASQ5FMmSyNbeYn6AmkUDwRTeUrAxhJpxi3fFyKCYTZtgF4hPWyGgK2utgmbNm7E+t1voNlbflyebGqWbW7uxVh49gKMGJMm9kYAQjAiWTZz4xGc8+B5aF2kUPtgAAAgAElEQVSaIJ6XfWoTd47F73/7N+gYezFEBsGSEGdAh6f+8HsU2l/B2CVxftZRr1RQxO98XPJhK85K/D5uve22kzoD7rexsUkwXjWHa0AT3vaODj/IJtNmCA9HuMHQrUzJ/kSnww6rzQ57V5dITOC8R0VGIjklFSNHjcaozAzEx8cPiO3KSZ3kN3Blu92CNe+9jRee+yvyRrQJr7SUOK8AYNK3a91nFcLtnsIC5kWS5aExK0ugwYbsp/ros3KUdUzAsktvQv6UiUNqdk8FMBMnqAJ4OwuKBTiblj9WBN7b7F6kJBph4BsM4AdqLzz/ipj7OKNHzC1LzWTPmNkZOAjUyKgljL0YP7j9LsGmDY+Tn4FBBWrth3YLoBbVvFsBatY6OC1uWNMXIOSsG2BIzlRsOTjUIE2yaeqyp1jGDS/f8dnB73VBo/HC2d4mVJ8hYV5EpSYCnQ1HgZoonToUNq83PzVBdfkmVx3ULsGcFBGoxQQ+wYFIufKlE9isvsqq86igINEIxIUcze7kXnoDaHxe3ZdGUKYWDshbYLg37eRfDP3dggyDZ8M4P9QZ9bSvoLBbVJUUH0hQIrdNho0jWPJBduJZOHfeBZiUnwej8ajPkNvpwc0/uRnr5tf4BQWZOjtofPvC714QIGKoDNqK8DXw1O+fwH7Xa5i1xIQme3fPJPEhEAZUb2lBYsu5uO/nj0KjU5SxJxrNxWsi817lXPB3q9UKs7kdnVYrumxdQpDgcDjhdjmg04dCr9ciIsKIsLAQGCLYpxOFiIgIv2ebVO1y+2rwPFTm++t+HFR6vviP51G6601ce37CMSwZG9jZb8YcSQIIDoIJ+ngtnhsXVJ0o8Io+Gus2t2JrUSTOWX6r6FM73ea3Aw7O5M2hCUF9YycaGo8gOdEofOao6NywsQAWqwPzz8pHRprS/6oWFUhGTQK10Sl6MbeBqQM1TW5h3cGfqtoO7CnuxHkrbhNAbVg8MDCv0EEFam1F24G9ryKmowiw1AMdlQxyg8U4HjjzezCNnQGvjxkT/mk+MHaMNYeaTROJBEfzPh12B1oPliHU04LYtEh4uxwCqAnlZzCgJvrUAnI/1UDtOBg1qkP5IUUGLZBRa/FFSaUbgFBfT9nxgLRAU1v15afBbUe4FqPvuAczbx82uB2Yl8bxb4XfJyrLKvHB+g+wu2y9X3zQ3+QDtcXHvOnnYd7Zi5CcrPR9PPTIg3g2dj3CfTl5MqD9mXOex9TZpzdeRW2MS2PSJx57ArVxb/nLnYEzKUDa/nbYd+Xh2QefEQKLvkqex381htcYSjNgNrdh185t2Pz5BtTXN4pDowM9g88zMsYgZ/yEoL1Mu3ZuFeHrNF397mWJQdWGBFyMLcobFy9YNYoKRNP73Ngesyml5xf71NJzV2DF5Rcgyjj4zDTBmdoW46RLmkEuOgHXroJi7DtQgdkzJ2FcdhrazBZR+jQZQ5A5QgFp6kHFJ21LtmzZJbzUyKgRqFGswfB0Wf5kf5oc/Ht0ZBiK60KQPe1y3HjTrcOM2gC9CAcVqAlGbe+riOrYD1gswJFKwax12Y1w5F2LsDNWIDRUHzyRwA/alPQBKSbwCj8M5rUpf3O7vGg9WAqtrQmx6ZFCfKBxtvdufHuiQK0HRo1AjWICslyMMaSXGpWfzPyMMx4Fan2VOu20+GBslI9hJiAjm8Z+NCkgIJ6lgCDlqqsw8xf3I3LU+AG6NYY3czIzcLLiA7XFx/ILLsfugt24vfYJf5SUBGrfTb0T191wzckc6kmvK33oqJB9+i8PoC15EyafEdkjk9ZQYYbzk2z8+hfPCq+54fH1ngGCtDdWvo4/P/tHMFUgcFAdmJqWgoTkdEyZkodJkyaCIemmSBPeX7Me7/5vtQgG7wmo1bdqQLsNlj3prUZmhy76s/Iieg0RZ/YnA8S9MXOx9LKbkZE2OPeiH5wdb6+ZFAnICeyrT43La0JR33AEGzZuhykiFPPn5cOkYut7uvNkssN/31nvFxNEpYzHv96pRLT2MJYvTBNB6pzrvQdbBItG8EYV7jBQG/jX86ACNcGoFb2JmK5ioKUZaGkQQM1u7YIldQHCFt4CU8oIwNGpnKk6NipYIHsAmyatPRoqauFqrEFyajh0FMD0ZNHhsCigLxCocd9k1WTZsycxQUCPmmTU1KVP+qjJHjUJ1Lh5tU8af+/JgkNd5hwueQ78C+BUbFHdY0a26cDeEnzw8XvYW7Om10B4Hkug+KC5ohOH94bBWp6NT0cU+5Wf0eFATHULzq6Zhwfve+xUnEaf21SzYBQ8/PnvDyJm5gGYJiUco4TlxsikEaRVfzwCz9zzZ9GTJyO9+tzZ8AJfyRkgw7rm/bfx9FO/R3v9AZw9PQGTx8eLD3mOwJKZDOeWJ8uQbqo8CcB6UnKSHXv+rSbQyJZiAzI7QlCQF9Gjiz63z7Ip2bha5zQsvfQmjKcS+xSMU1bS7Mexbti4G0WltRg3bqxg0lj2DDp8oI5mtzabXazzzrvrsHbNh8hJdQrPOg72n1FIMDr1qHcjFZ9kM6MjQ0HVLc2Hh0uf/bg4x7HIoAI1phJ4D7yNSOtBaDqaoekoB9obhE1HpzcWOOM7MM5cchSgSbAmQZraksPrEdEzajZNADt6qTXUwVJeBlNM6FGLjp6ipJwd8Arjs356qanFBP1g1DrZDmdTxAROk1YwamEuTzeg1l+QprbhEOCOGaMjkpH7s19iwtXfh1Z3eoxPj+N++0Yv2lzbjE8/3+APhGfyQX8tPlgWffuzsG6CAvappbyXgT8+9LQILh4oO4reLpJMTCBIowEvS/0rV76Gzz7/K7KWW+GMj+kRpLHcqdmehXt//BhG5WR+o++Fb8rJs3RJg9qGsi2465Y8LJ4/GnAqCsLA0HT+3dreBjJdHV3d3QEjw92i7NmTI/72wk7QEZ8AkOas9PTqq0+Nh7CtsFP4qTF2in1qAzGOMZYNYiY7EPvpbRtkxNiHtv9AhWDQhOWGb0i2TP5utTnR0NyJQ+WHsW/ffuzZU4iC3XtQX1eP/LEmAZLZl0bFJ4Ea+9A4x+wJJDij0pYlUbJq5fUOJCSn4Z6f34tvXXH1sC3HAF3oQQVq9FGzfPEmDM2bYPKagYZawNwIWFrgMLtgGb0QoUtuhDExHbB3QiMklT5mTYI08T970ohSZH+aL6GAz7H5vtMCc8lBhOsdSjpBexs0TpvCnqkzP/k7gRojBNRAjRtRM2r8XYKyk1B9BjJqfRnZivcylUdaN3aNpx8bg/F33oOJt94xHLw+QC+IU7UZdeSQTD54/5P/obRpU68sm1p88P6/nNiUoutW/kxc04xfX/0PTJ6ee6oOvdt2pV0Jvd++3FOMl1c+jfqIz5G3MBJdISE9g7QtLbCXTsNvfvagyAUNZkMyKCcwvJNBmwF1yXPuBBd+dv1IAbbIgAUDaVLJqT5AmSjQ10ET3D3+cpUADQQW1bUdiDS4hfFtMHDH7flVozu1yD/7aixbugCG0BOzj+7R06yvAz+FzwcCsmDAjCrp0tJDKCsrB9lPfuHLyhoNk8mETRs3w2KxiDJnboZVsJ+MhCquD8GoFD0M3laU17mEl50cBGlLL7gAV1xxDcZkTziFZ/fN2vSgAjUmE7RtWQ1t6QeI0R2Bps0H1Npo1WFHZ0gK3AuuQcTUBdB7vD4wFigq8AWwSwAnZJaqiCkfWDOXlsDS1IjojBgYaQmgjpKSqk8RReVQgJrDfmw6AXct1Z/BgFoAo9abj5rsUTNFKDdYYGZnYClU3obBVJ6CSYuNQdYP7xIgzWAazk77qrxsqYrU8J9GI8DK4fI6bPh8PTbtfTeoxYfak81gacPat8JQHO9G6JlJyE3QoO3TBiRsT8Gixedg2YLlwkhXowNEqDs/jDxesR+ybSeiqJS+ZbIPjcfNXrTV/12JHRVvY9TsJiSMMuIIjjX+5f6lBUeCYxF+eccDiIuPHAZpX5Wb9SSPU/qfFe1ai2+fl+BXYRIg6VIuhTbhfHi1BnRZ6uGpew1hHUcjn3raNQEZS5aB7Josf656t0iUP+XozfiWy8g+NVPGQtGnFh0V1e+zPp0lzcCDDAbKGBNF0QAVnzV1Taipqe0GyriN5OQkZGWNEcKOcePzxA8tNVwuZ7e+QvYRcjASiiMlNQX5U6eInkKWVRMTEmGKikdcfAoSEmKFclqnO1bt3e/JHV6w2wwMKlDjnuml5t63Fkn2EujaK+BpNQOtbdBam+HudKBr1AxoF6+AIWW0ApIEc6YCazLXUzJqPrAlzkpEAygqFEtzK8xlJTAaQxCVFHNU+RnIqPUHqKl71GTfGj8HA7I+BVBjKoHPniNY1ictami3IYUCxwPQBMDzlTvH/+inmHD19xBijBy+pb+iM8BeNg6yU7T42LVtJ9Zv+BCFne93yxflMtJ3jP/v+18nyrsUqjXKrsGyy+w4UudCy6EIxHmmY/qkRZg1YzrSR40QGaNqNu94pooAT0ZcuVxelBdX4MOP3xMALTm3HiMmRfUK0MzNVpSv92Jh5ndw6823IjTCZ6J2PAcxvOxXdgZkLmecrhw/uyVPxA6RIbNHLoQ29RpERCl9T15XOzzN78Ndv7pHg1qxnD4aLHFu3113TP+ZtNtg+ZPKTyoU+1J+qoEaBQVLLv9/QlCg8Xb1OOcnLAQYqKuoCRH+ZiF0TBdRbF5Yu1ywWDpRV9ciABkzaMmSNTQ0ormhBrYOX6kZEOHoc846S4Arqm2TU0cKYEYmLXCQYeM1fO/d/wnGzWQy+sQeucjKHo8RI7OG7TcG6rr2sZ1BB2p2c6tg1XSl62HyWKBtqYe+rVYANXR0wWYPhXP2EoTPX45QghB/yZNhmr6ypwzJFMDMF+TuB3OUXCovtPoDlUBzOZJHxgG60KPh7GTUVOkEoketN0atJ6DGz1lVKVSQe75Qdrsb6Oo6qvik2a3X9wWDIE2OQKDGUwpUdgpWzQcAw/PzMf7OuzF22SXD5c5BepGcyt3IUqLao6v6UC0+/GR9t3xRtcUHWSqCoPYGF8akeGCKjxCh8Bw00qVi1NNkEKBtwtiZmJCTh7HjcxAbZxJMXn8H/duqy6uxZ18hvij4BA2ezxE/xioAGkddFxM2evBI29+Ohq0Z+OGKH+HcxYsE4CM7R1A6PL7+M8DYJ4oIHn34UWTGNOJnN4z0KzAlo6aLP0cBGw4r3C3roW39oFegxmWLKp3C+X5cpv6YPE8+9/ybTWKbCSnpolR36XxDrwkFXJbKzxJzfo+CgtMGznwN/nodBDAjKOuw2FHfeARV1XUoKioR/WQVZcWoq633s13y7pKs1+zZszBjxhyMHJUt2K7w8BBotYyt6x/jxWvp8dlmcdvHs+7X/04fnDMcdKBGAUBLwSdw734L8Y4KaFvrgcZGaIn66clicaDFFA/vouWInzVfmQWiHzlobOuz4lCe8wE1PqZ5mfzRO+Fqa0fLnhKh/IxJTwUcNujtTUBnmwLUXA54re0AqS9afDDryeX7IOtJ9alm1AKAmmDUiBPdQCBQO6I7CtR6YtHEm1YQQ1sJ0uKXLMaku3+N1GlzodEOvufP4NySw3uRM2A5YsGWzVuxYdsaHLRuEixb4tRIf74oARsZNjkCQ+EJ2iTT5rJFISlsLFISspGcnILEmERExcRCb9AhxKuAJ1tXF9rbjqCprQmHaw6hpa0Wrdqd0CbaMCZHJwAhBw1s1SVZuX8JIMmiTYlZjJuvv2PYfuMbejvLRIEnn3gKk0e0+fvTOB2yR81hmCZmJ9S2SwgM+upHY8mTpcpX1zaL9QLtOvjc395qQnlbOqaMjYCloVBESdH4trdtBxMUEJy1t7fD6XIgVE95/ykegaDM6YC1y4mGxk4cqjjcKygjIEtNSxVlTMXeRGG80tJHIjo6ut+A7GTOkGCOo7/g72T29U1cd9CBGifZ1WVD60evwlvwP8TqbAhproCm+bDoU4MNcFkBc8YI6M+7CNETp8Pr1XRXdwpQ5iuJetzwkBHzuKDVUGTAlAIybUq51Fxdg86yQ4hODIORkstOS/+Amt1nz8GN9GTPoQZqJPwI1Ij1AkqfjV6AQK23IQGaFA+Im56xU25AMz4bWbd+H2OXf3s4Guob8ipVm8jydi4tKsfHn67FtrLVQnwQlaND8iglK1MN1vi7FCAYQrx+pk0ArForujq8sFncONKhQVeHBqFd4f4ZJSDjiI30wmDSwZhuEgkKzCi1OTWweIKzYRKgNe7qgqZhKm647HrMP3sB3F6XYNHCwoZLnt+Q29Z/mvzg/s8br4NB6mdMcAX1QJMLC+AG9AqmCNL4w7FmY4PI92Q4uMzzVIO4qhqLUCVSnUjlZ1+CguJKJ2h8O2HWt7D8onOEAS3LiVVVDWD2a9boZKGcVLv2D9T1VPeWBaovWb6sKC1GaWmZny2TnnMsYbK3jGHq7CvrrYQpPsKGgdRAXbLTsp3TAtR4plSAtr3/Dxj2voNoTRtwpAaa5nagjQY3gLULaM3KhuGKixE3cQI0djJnUu2p6lkT5VAfkyYAHCktB0DrDjGcaDlYAvvhw4hPj0FYmEYANU+nspxW41N9svRJepfkHSun6ugomU4QwKDRN03sks87AQ3xoc/s1sayp0Mxum1gT1ovFR81SJOmtl1eRTAwcsW3MP6m/4eo7Nxh+43T8hI5fTuVod9eeKHVKAxqR7sNWzd+jo8+X40yx45uLFsw0NYbcOvpzAjMxGu0D3DGZViCJUAzmMfjnKlX4JJLLhC9aMOB5afvvhkKe1aXPgMZteM9PjVIo4Jzc0Gb8D9TRxmJ14ZNizUbG4WNBL3aaBeRnqjHdy9P7Kb8lMCQViAcMkg8ffxSXHTF9QjVe0TP186CEvH89PyxCPV92eg3uybNaYOY0kpwJpv9i0pqsXP3ftFXFgyYZWdnYVL+VORNysWoUaOQlpE5qGzZ8V6v4eUHfgZOG1ATEKq1EU3/ex3aj55Hou0QdFYnYGOaOeBhFdQMtMWnwnjpIsSeNQ3a0BDAZfMhI2KyHpg0AdKInJRmba/Ngeb9B4DmI0hIj4dGZwMsbUcVn+rSpw+kuR0aeDzKh6MHXji0IXBplZq+2+WBxuaEzuqC1uZFqMuLEI8PqNEvzc0yEmB2A40eoF0qRwOuXyBAI3tGIk+XmYzkSy9HzoqbkJQzCbrQYUZi4G/9r+YWyVAxX9Tp8KDkQCnWbfgABZXvoENjhtqXrSfQpj5rMm+SJVM/7mlmZKB6V5cDTWVdaNmvQ4JmNM6d9S2cc84SoegcHsMzIN4j3Q7RiP7YI49CiAlUPWr9nSE1QFOvs6/MKsDapCwD5uYfDV6XQE0Gh5fXu9De4RBB7lLIwD627YVW4bNGzzWCvYxEPd7a5ITdNA/XXHWRYM8ami0iCzPCoBdN9O3tVhFeztzYysOtwjw2WPTSMecWUNIka3a49ggK9xVhx87dokm/tKRUeJbJkZWdhbPmzRXAjGwZe8t6avjv71wOL/fVnoHTCtTEC9phR8Nnq2B+6yUYiw5A11wPj8MLDxsn271oIXabmI2UCxcia1ImjEY9tDrSTSomTV3ulCBNqIk88Loc0FAh43IJsGavO4yE6BiEGXTQeNsBh0Wx57Da4XLo0GlIgSM1G96UsdDEpCDUaEBIaBg0qsZLrdcJTZcFjvZWdDXWwF1eDH1xGcKqzNDbvHB4FDbtiFVh06SI4Jg0Al8/GoGdM1qH6FmzkL38RqSddQ4iUjKGAdpX+7V1So6eSlEKAthJqdXpxGOybAU7CrBlx3ocaioUNh/sZwtN1SM6xSB62uRQq0d7O0AJyrgMgZnd4hLiBU+ZHux3m5A8H4vnX4iJk3MRZtCLEicFAwxWPx7BwimZpOGNDokZkGa3tsZdAqjNzjtWWdjTgfYE0sioEahRANATUNt7OFqYsbLJnmXQa85LELshuGM2JZMLCNB4PBFRMaKk+uZ7RSjrmIArr/ueMIc9WFSODZsKhJ8YExU4LvrW1aDv2K6CEsyekYtp+TlBy6HqcqYUAFRWN2D7F3uwbdt2v5msPHeWM8mazTlrHuYvWCTA2bDFxZC4hYfMQZxWoEZhgbm6DLDUIjpKDycVoQ0NaG9ugcapgz7CBEO0HjFxSg/DkcY6OI40IVLnRYQxDPpwndKXRpWnqtzpddkFQOPQaBVWDT42rOVgJTqLyxBn0MAY6YHG5UCX3Y1OYzK0eUthmnYuQhNHAHrlw83LOCsHVaK+4HZnFzRsohMiBjvpOvHYVVcD89YtcGwqRHt1Jw7ZFHLwaAeQchjM6eSPJyYG+nFjEZs3ASlzFyFhylmITEodVnIOmZfGV+9AWG480mRGSXkJDny5H6XlhajpLPz/7Z15bJRnfse/9tyXx+f4wnZIDJSFFCeQOtm0gfRMsg3bFWWp0iaRcjTdlZL9YyOUUFVbbRUSpVTdRKtIUSitui0iS5JuoLuRumoTEpaWsMmaAMsCZgkBH/gez3juo/o97zzm9Xiud2aw37F/r4QA+z2e9/M+7zzf+Z3C2uaoDcPqSgI1JpgdSVid133xFqdRCDG5hfxRRGaqEBpQflY96UGNqRM3t23A+vW3Yf269fB43CzIKm+KLOiIr3xxEa+9ugc/++lbwqpFsWKFJAzIWLRsgz3WNylEVy7XJwk1KnpL1rWONhe62l1Yd4sNq29phMNdixnvFK5dm8bVUcXdQY3cL0214euPfkO4OvtOnsUnfednh0DibWPPapCbcnwqIsRcQ60ZSC+Xoapddv7C58JqdrrvF3PizOik6ozMu+++B6t/40sLFvi/oJOAL1YWAosq1Lxf9CM8ehFuWjysFsBoRRWlaErrFdU4E9H5IaVReyyCiM8L/8ggEhNXYYj6Yaquhs1mhMFWTSknShIB+U2rokhGyaJ2PWOHRFuV0QzvVS9Gz5yCccYLu90F8629sH/5azC3pyoppwIvZ69Nok90MQgpf+IkDOlvGlsQCcoWpQUtPoPLJ06i/2IQEZdSI8hitsDT0QF3ZyeiDheqaxpgcbhgdbnhbGwWwowzOMsyl5f9SWQCgrRqUXkN7/QMhq8OYXDkCoaHhzDpG8Po+CBmonHEIkp9pXDcD4tBKZrsMrths7vRUNOE1pYOtDS3oqOzEw2NdcJyRtcg6xn9zaU2lv2UywmA6nBRQsEr//gPorJ9Pven2opGbkwxH21KIDDFkZE4+2LAJyxiUni5ncoXatqPjqGMULKiPbilGScvzIh/k0ikpAMSZsdPBUQfUOpXSRv1qCTLHLVA+tmFeux45BuicfnRYyeEKGtvb0Ot243mJofok5mt/RLVMCNr26nTZ7IKs+5V3aLq/1139eI3N2ycF2fGAf/8PmUjsGhCjZIJIlc+g616BtV2xe5kNFjInyP+nUz9LQSazPCkkhoklMjtGQsh4p9CyDuGuH8S0UAYplgQdkQRNSrN2C2mOGA0CatalUFa1ugaZhG3du3cECJ1q9C8+X6Y3Q3zGSWoFIgiEBWBluqCIIUaiTVqTZWMIxml5u4BjPurMeDcgHDzWjhsNrS3NMNd62Yxxu/gghJQN0zPduEkZUzHlXI0omtBdTKnlUwkCFBnhdS7uaA3xBerSAJnz5wUvT4/P/M/orG3OqaMbojEFVm1pv2KB4Rqn1H8WFebU1jMqGgtJQhQ6yLqI0nbV7e0zrozz1xUMpXJWkYb9aKkc5C78+R5imWbFF0RSNyR0KONRF5nm1NkhEohKK1099z3Z9h83zacO39Z9MokyxnFrIn1KeVloWr/l69MgixmJMwyxZlJd6ZMAuBYs4qcvroZ9KIItUg0hulLfTBPnFNAVBtQU+sWokpuybhiCauqooQB+pPq7SnrpgkBF1Vcj7EQYpRuGQ0gOjENBLyIh0NCV/mDSYxFXTDUNMBhCsGS8CvnjUdgrW2Eo/s2mOtblMtS7530RUgW1Z21ppGVj+pwkAs01T+UXKCxEOKBCAa9Dgy41iLasALNHg86uzphtSkfIrwxASbABJYTAbVVrb1mSoi19bek+uipLGXkeqRNuilJSJHgOvzBNZy8EBBZj9RHktyIVO7jz+9rFNmdUnz9wZeVpAIqeEtJAmRRo3PKxALqVkAbNXeX4kz9HEiovXM0hs1/tE0kFMjNZDKDsjOvDk7gXP/gbD0z2bRc7qcumyFrmZE4a1/Rye2UltOEv0H3uihCzUexZlc/Q2xUEWp1ze0w21Mvb3U1YpE4In4/DCYTzHYbqmSBMtmlQMaHyebsUjDRyWSpjtgMfJN+XPA3YrJxA8z1bQiFgghTuwAA9YEBrG6Ko3FFu5KmSeUPLI65Qk2IwZRITFnTKP5NccVGlAxUGgtdMxJA0BfESLgOE023I9GyWljTmhtr2Zp2gyYvn5YJMAH9ExgZGRGxav/0xuvYvLFWiDXKtJRbJjcnWdEOvT+IamcH/uLhh/D1HQ+J3WXMG9VJoxIctLU3GUTXA6qvRl0LKD7t/t/xCHcmCTn6d7olL50aCbV/f28Md/3+dvzVN/8S8Vgcvzp/CWfP9uP/Pv4YRz88Niczk45X97vcuOlOTgLQ/1Ss2BEuilCj2LTIr4/B6B+AqaYBzoYmBaDBBOopOHltAEZjFeo8rcrPVcVtFWFE9dTImpZIxY4p7kelhpriGvVPTGMkWINxzx0IuVIWs9RjIsHWFLmK1XVKIGkkHIO9rhFmsnypLWrSiqdqVZXNmob4DMamjRhwbkLdurvR3trCWZsV+1rwwJkAEygHARl3dfmSkljw5ptvYWWLAVvvbZstjUHXkS5QsoCRQBv2O/EnX9uKRx59FGu/tGG24j25Uuk8P/rRIdQ74rhnYyM621wi5uzDT5SOBQ8/eJPo93n0xJBwnZJQUwtDeV8U9zYwGhdCj6xvr/3wCtpXbRKlMU71/QJHPzo2py2TOjvzzjt/Swgz6neZqU9mOWg4tJEAAA3uSURBVNjxOZiAJLBoQs1/6r9hT0zB6fHARIkEKbejf3gI0WAA1vYOmGx2GEXzzOtdCOaItPRen4kYQsEghkdi+KKqC+HWNbBa57sdrb5htGAQdkMI8Qj1SmyE3aX0LxRCjcYiuhsoMRFSLAqRRq2mon7E/IoL1WhOCnGYDPmFMEyueQCe9b1cnJbfsaIIvPzyy3j99dexdetW7N69GzaV23xychJPPPEE+vr60N7ejn379qG7u1vzdQ4ePIjnnnsu53E9PT3Yu3cv6urq0N/fj8ceewwDAwNZj9m/fz96e3s1j4UPWD4EyLL2wzf34+0D/4qxa4Ooc8RR77ze+HjCXw2Ds0OUqfjKH38VG3puz+g2pPP85MeH8JMfvzun1AUJKYpfI7en22WeJ9RImFFMG8XAUUao1xcRrlZZHPfdD4bmCDOymOVLAFg+T4/vdDEJLIpQo8bsw8d/iurJi2i5qRUms1EIoETQh/FrXlQ569HY2qSIJdpkPBq1AhDijKxpqSQD4e1MIOT3YmQ0iCvBGkRa1whXZ7aNhFpz4FewJ/2wuj1wNil1dsRGLtBqAwLT0yIWze50oKoqqVjw6LpUV8rvRcg3CavNCiv1fIoEMOYzIth2Nxp7fhc2p5JBxxsTmEfgvfeA9euBDiUrOH3LJdTk7+iYrELtyhXg9Gng/vuzwr8RQo0u9tJLL2H79u380JlAVgJkYaOyHSf7PsXp02cwPDwiCsq2tHhE1X0tViqvdwq/7j+Ld945iDcPvAVbckJY0377DsUTQxY12aWA/k8xb3KjODaKgyNBd3nAjx8c/hwffjqODT0bhEWNWjNRZmbXyu55ZTM4O5Mn+EITWBShRjfpG7yEsb734cIEGptcSAQDiE+OITATgcHTKSxtwqJF7k3ahDAjoUSuzzgSoRhmfGFMheMIheIwNa2B8abbETdfD1SlF9nrVUoQqDcSavVjJ+F2JeBqaYWZqntWGSlzAVUGIwL+GfgnJ4VIc9bYQfXe6PoiLi0Rh29kBMlIEK46p0h28PuTCDdthPPW34PFXb/Qz5CvV0kEnn0WePVV4MkngWeeAdasmTP6bEIt3ao1T6idO6ec9403lPPu2bPgQk1thaukR8JjXRwCJHgS4jOdso5NRTf0pg4IlFlK7sqHH+zC1i3N4pyHPriGwx+MiLg4srJRlidtlGVKJTqkcKNWU0c+HQf1z3z+r/8GD3xl6+IA4asygSwEFk2o0XioOfvYpfMIXzgGTF1FiCrBUlPpOhtqG82wGA0wwoR4NIZAMI4gVUiPRhGIW1HtXAFTQxsMVgcsNbVwNbXOsWQl4jGEg0HEo8oHQRxVCIWU2jn+YBDej/8T7fHLaL45ZdkgdyfV9EjG4RsaQDyWhMvjgYG6GtCWcr+GZvzwjY3DajHB5baKhIVw0ya4bn+QRRq/ZoURGBsDXnlFEVbbtinCqqdHHJtJqAWDQezatQuHDh2aPf+sUCMXPJ3n7beV83zrW0CjykKcYUTSopbJKievn831mW41Sx8bu0ALmwK8V/kIkIWOhNq//WA/elY5RbIC1UejmmoUe0blOej/1MidEgyoOwFZ0qhkh9tlwZFPxkRm6eNPPoVvPvOsaNfEGxPQE4FFFWoSBIkqaiVF9ZmonpN32oeZ8VEkgz4kYyFYzUodm2qTCQ7PClhctcLyVUqhWJnQ4K4aA3lehcWOxFrYB//QVcBWC2db15xYtUQ0gZlrw6hCENaaekzFapHs2ITa1XfA5OA+h3qa2BUxlpkZRWSRaLv3XiG0Xv7oo3kxasePH8dDDylZb3L7Q5cLf9/RAeeJE4o4I5HmKKxFTzmFGo1HPT4WahUx85bcICn2jcQaxb5RnBplhVLtNYpH27Dagc+HYsJq5vUFQbFsK1uUNUXWZtux40+FSLu5O1X0fMkR4huqZAK6EGqLAZDcmVPnTyB+/ghqbRMwWgxIRoxITo9iZmgYVTVNcHatVIaWKmg7NTgG/3QAaFgBY1cv3Ks2wdbgKUkwLsa98zV1RoBc6ynB1m+3428nJ9G0Y4dIJqBNWtPIyvXIihVw7N2L9dRX89vfRuN3v0t+I003lMlqJk/AFjVNKHlnnRCgMJd/3rcXr33/VQT9XtS6bJjyBeckB6iHKjM4b+pejY0bb8MDD2xlkaaTZ8nDmE9g2Qo1QkGWPOqQ4L98GuHxy0hEozBYamBp6ALMFvGzuG9UUDO4msTP7Y1tQpwZzBaeT0yg7AT+a9s23Hz4MOKtrVj5ve/h3VhMZGjeGwjgBY8HtvFxvBwO48O1a4vO+ixFqOW6YY5RK/t04BNqIEBijbJB/+Odg6Ihe9B3PT6ZiuWSKGtpacatt67L2MJJw6V4VyawoASWtVBbUNJ8MSZQAAEpov5u1SpsHxrCVH8/IpEIEvX1aH7hBbzrdgvhVmx5DnVMWaYSIPksarlugd2eBTxg3oUJMAEmoJEACzWNwHh3JnAjCaiF2pbPPkNyVLHo1nZ3w/H88zhos5Uk1NS12J566ins3Llzzu0UI9TYknYjZwSfmwkwgeVOgIXacp8BfP+6IiBdn8NGI/7F7cb7djuEoFq3TiQdTP/ylyW5PvMF/ucTalwrTVfThQfDBJjAMiCga6GWqzBnIW6WvLWn8jzgTNl2xS5UueKClsE841vMRSBDMsH/pjoSpLs4j3znO4ju2VN0MkG+echCjadqJRIoda0o12e92mJdyBolWauPkz/Tcnz6/WcKa6jE58pjVgjoVqhlqh2lfmj5JnGmF0/LC5Drxc/kMso1odRjYTcRv3qzBNTlObZsEWU2ZHkOuU/6FwM5L0V5jhUr4Pz5zwsqz5FpIcj3JKRIpP1kC6liv6jkuxb/ngkUS6DUtaJcn/Xp71i+NUreb6lrlbpjiZohrzXFzij9Hadboaae9FoXB/WLKycroZd9EvN921BfW71vrvpT2R5t+svLL4/+XoIFH1EBBW9pTJnmyrw5WGDBWxZqC/6U+YILRKCUtaJcn/WZxF4hQi1TzGi2MWXCqfYaSQOCWvhpXTsX6JHxZTQS0K1QU0/AQia8+r4zTV76fa4+iurjs8XxqM9b6AuQ/m2HhZrGGbrUdi+whRTddqZ5n/XLQp4WUizUltpE4vuRBEpZK8rxWZ/NolXIuiWvX2wWt1ogyuuVIlx5VumTgG6FWjZztFa3Y6aXuRznKESoyQ+QpqYmdHZ2ihZALNT0+SIs2KjyNGUveRxZmrJriZ2R85bGsm/fPnR3d5c8LD4BE7hRBMq9VtA4tXwpl0KN1pXNmzfPdhEpRKjJsdO68Pjjj+Ppp58WmEpZJzKJtxvFns+7MAR0K9SyfUshLPlcl+no1OcqVqSpLXLZrB3q66rdr/TCHjlyRLQGKuUFXJgpwVdZigRYqC3Fp8r3lP65nE5E61ohj1evGfkEF+1LAq23t1dzO7Vc65xWK1uxMXI8i/RPQJdCLVtRTvU3hUIsWoQ/PdBU6+SXj1B97ULEltxfCsN82Xb6nyo8wkomwEKtkp8ejz0bgXKuFcV+1qvHlq/8TS4jghSVAwMDs8k7WgwL6VUOihWpPNv0R0CXQi0bpnzFOvPhLVYspZvW833DUrs89+7di7q6utn4uEJEXr774N8zASbABJhAdgLFrhVaP+vTR1CKUFOvK8WuVTSeYu+d55N+CVSUUMvX/iYfZi1xB5m+XdHP8lny0l2eZA6nrZQXL9998e+ZABNgAkzgOoFi1op0kZbvsz4T72KFWrqnp5gKA+rxlHo8zyV9EWChluN5pNe3KeTFTTc/Zzu9FpO2vqYMj4YJMAEmoG8CWoVaMZ/15RBq2QRVqUKr1OP1/XSX3+h0KdSyWb4KNekWknJdqPuS4gUKsaTJqcNCbfm9RHzHTIAJLA6BUtcKGnX6Z3YhX8iz3a1Wi1q2mmfqbFAZPpPpmtk8NYUevzhPja+qlYAuhZpakKljujKlHWd6UdU/kwGVBGbXrl3zSmRkerHSExByWb8KfTHZ9al1avL+TIAJMIHcBEpdK7R81hcSOpNrPcj0u0zjpzuWxdnVa0+m4zMl2GWrI8pzqXIJ6FKoEc5cbTXU33iyvTyF9n7LNPlzXVs+ajkGFmqVO/l55EyACVQ+gVLWCi2f9TdCqOVa69ITzwoxKqifJieuVf7clnegW6FGAyykUW2ul6eQpuyZJn+u2jYs1JbO5Oc7YQJMYGkQKHat0PJZf6OEGj2BQkpr5DIKcFP2pTGPs92FroVaoejlS7pz505RdFDrRi8JHUsvbTFV2Es9Xut4eX8mwASYABPQTqDUtaLU40tdK0o9XjsxPkIPBJaEUKNvEwcOHECuoMtcsEmgDQ0NYffu3bDZbJqfS6nHa74gH8AEmAATYAKaCZS6VpR6fKlrRanHawbGB+iCQMULNfqG8eKLL2LPnj2isKzWjczJJPKKFWmlHq91vLw/E2ACTIAJaCdQ6lpR6vGlrhWlHq+dGB+hFwIVL9T0ApLHwQSYABNgAkyACTCBchNgoVZuonw+JsAEmAATYAJMgAmUiQALtTKB5NMwASbABJgAE2ACTKDcBFiolZson48JMAEmwASYABNgAmUiwEKtTCD5NEyACTABJsAEmAATKDcBFmrlJsrnYwJMgAkwASbABJhAmQiwUCsTSD4NE2ACTIAJMAEmwATKTYCFWrmJ8vmYABNgAkyACTABJlAmAizUygSST8MEmAATYAJMgAkwgXITYKFWbqJ8PibABJgAE2ACTIAJlInA/wO282qCSMd+f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647" y="1592936"/>
            <a:ext cx="1962949" cy="98402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63" y="2673056"/>
            <a:ext cx="1326315" cy="1260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0" name="Рисунок 19" descr="Государственный природный заказник &quot;Дебри&quot;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76957"/>
            <a:ext cx="2460518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8" name="Picture 12" descr="https://i.ytimg.com/vi/kMfiMW0vQZw/maxresdefaul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" b="4663"/>
          <a:stretch/>
        </p:blipFill>
        <p:spPr bwMode="auto">
          <a:xfrm>
            <a:off x="6084168" y="1268760"/>
            <a:ext cx="246051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65255" y="1912396"/>
            <a:ext cx="720725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3200" b="1" dirty="0"/>
              <a:t>1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65255" y="3043651"/>
            <a:ext cx="720725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3200" b="1" dirty="0"/>
              <a:t>2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65255" y="4257232"/>
            <a:ext cx="720725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3200" b="1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6927" y="1912396"/>
            <a:ext cx="3960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БЕШТАУГОРСКИЙ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76927" y="3080408"/>
            <a:ext cx="3960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ДЕБРИ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76927" y="4275610"/>
            <a:ext cx="3960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ОЗЕРО ТАМБУКАН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355144"/>
            <a:ext cx="3348947" cy="102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65255" y="5494804"/>
            <a:ext cx="720725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3200" b="1" dirty="0" smtClean="0"/>
              <a:t>4</a:t>
            </a:r>
            <a:endParaRPr lang="ru-RU" sz="3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376927" y="5494804"/>
            <a:ext cx="3960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КУМАГОРСКИЙ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110" name="Picture 14" descr="https://mpr26.ru/upload/iblock/9eb/9ebba359adb0eddd1081cf33b74b154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65"/>
          <a:stretch/>
        </p:blipFill>
        <p:spPr bwMode="auto">
          <a:xfrm>
            <a:off x="6084168" y="5193336"/>
            <a:ext cx="2531393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Блок-схема: узел суммирования 21">
            <a:hlinkClick r:id="rId10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7974" y="6300028"/>
            <a:ext cx="613623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Земля — тарелка: </a:t>
            </a:r>
            <a:r>
              <a:rPr lang="ru-RU" dirty="0" smtClean="0"/>
              <a:t>что </a:t>
            </a:r>
            <a:r>
              <a:rPr lang="ru-RU" dirty="0"/>
              <a:t>положишь, то и </a:t>
            </a:r>
            <a:r>
              <a:rPr lang="ru-RU" dirty="0" smtClean="0"/>
              <a:t>возьмешь</a:t>
            </a:r>
            <a:endParaRPr lang="ru-RU" dirty="0"/>
          </a:p>
        </p:txBody>
      </p:sp>
      <p:pic>
        <p:nvPicPr>
          <p:cNvPr id="6146" name="Picture 2" descr="https://pibig.info/uploads/posts/2021-05/thumbs/1621409600_28-pibig_info-p-ozero-tambukan-priroda-krasivo-foto-3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0" b="22941"/>
          <a:stretch/>
        </p:blipFill>
        <p:spPr bwMode="auto">
          <a:xfrm>
            <a:off x="6084168" y="3885154"/>
            <a:ext cx="2462400" cy="125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318449" y="6022221"/>
            <a:ext cx="2734444" cy="578882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Нажмите на </a:t>
            </a:r>
            <a:r>
              <a:rPr lang="ru-RU" sz="1400" dirty="0" smtClean="0"/>
              <a:t>номер ребуса </a:t>
            </a:r>
            <a:r>
              <a:rPr lang="ru-RU" sz="1400" dirty="0"/>
              <a:t>и </a:t>
            </a:r>
            <a:r>
              <a:rPr lang="ru-RU" sz="1400" dirty="0" smtClean="0"/>
              <a:t>ответ будет открыт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8257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28" grpId="0" animBg="1"/>
      <p:bldP spid="32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264" y="274638"/>
            <a:ext cx="7139136" cy="1143000"/>
          </a:xfrm>
        </p:spPr>
        <p:txBody>
          <a:bodyPr/>
          <a:lstStyle/>
          <a:p>
            <a:pPr algn="ctr"/>
            <a:r>
              <a:rPr lang="ru-RU" dirty="0" smtClean="0"/>
              <a:t>ЧЕЙ ГЕРОЙ?</a:t>
            </a:r>
            <a:br>
              <a:rPr lang="ru-RU" dirty="0" smtClean="0"/>
            </a:br>
            <a:r>
              <a:rPr lang="ru-RU" dirty="0" smtClean="0"/>
              <a:t>Распредели героев</a:t>
            </a:r>
            <a:endParaRPr lang="ru-RU" dirty="0"/>
          </a:p>
        </p:txBody>
      </p:sp>
      <p:pic>
        <p:nvPicPr>
          <p:cNvPr id="7178" name="Picture 10" descr="https://cdn3.static1-sima-land.com/items/340458/0/700.jpg?v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8" t="21712" r="21768" b="9920"/>
          <a:stretch/>
        </p:blipFill>
        <p:spPr bwMode="auto">
          <a:xfrm>
            <a:off x="2195736" y="1196752"/>
            <a:ext cx="209748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m1.narvii.com/7777/46f0865040f883f55a1aaba907b37cc689caf09er1-1673-1818v2_uh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6" t="1120" r="13067" b="10721"/>
          <a:stretch/>
        </p:blipFill>
        <p:spPr bwMode="auto">
          <a:xfrm>
            <a:off x="657087" y="0"/>
            <a:ext cx="1970697" cy="25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blmb.ru/wp-content/uploads/2022/12/lev-nikolaevich-tolsto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0"/>
            <a:ext cx="1984252" cy="25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syl.ru/misc/i/ai/376697/23762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200939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ечорин 2"/>
          <p:cNvSpPr/>
          <p:nvPr/>
        </p:nvSpPr>
        <p:spPr>
          <a:xfrm>
            <a:off x="3564120" y="4504370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Григорий Печорин </a:t>
            </a:r>
          </a:p>
        </p:txBody>
      </p:sp>
      <p:sp>
        <p:nvSpPr>
          <p:cNvPr id="5" name="максим 2"/>
          <p:cNvSpPr/>
          <p:nvPr/>
        </p:nvSpPr>
        <p:spPr>
          <a:xfrm>
            <a:off x="3564120" y="4504370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Максим </a:t>
            </a:r>
            <a:r>
              <a:rPr lang="ru-RU" sz="2000" dirty="0" err="1">
                <a:latin typeface="Arial Narrow" panose="020B0606020202030204" pitchFamily="34" charset="0"/>
              </a:rPr>
              <a:t>Максимыч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6" name="бэла 1"/>
          <p:cNvSpPr/>
          <p:nvPr/>
        </p:nvSpPr>
        <p:spPr>
          <a:xfrm>
            <a:off x="323528" y="4749218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Бэла</a:t>
            </a:r>
          </a:p>
        </p:txBody>
      </p:sp>
      <p:sp>
        <p:nvSpPr>
          <p:cNvPr id="7" name="мэри 2"/>
          <p:cNvSpPr/>
          <p:nvPr/>
        </p:nvSpPr>
        <p:spPr>
          <a:xfrm>
            <a:off x="3564120" y="4504370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Княжна </a:t>
            </a:r>
            <a:r>
              <a:rPr lang="ru-RU" sz="2000" dirty="0" smtClean="0">
                <a:latin typeface="Arial Narrow" panose="020B0606020202030204" pitchFamily="34" charset="0"/>
              </a:rPr>
              <a:t>Мэри 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8" name="грушницкий"/>
          <p:cNvSpPr/>
          <p:nvPr/>
        </p:nvSpPr>
        <p:spPr>
          <a:xfrm>
            <a:off x="3564120" y="4504370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Грушницкий </a:t>
            </a:r>
          </a:p>
        </p:txBody>
      </p:sp>
      <p:sp>
        <p:nvSpPr>
          <p:cNvPr id="9" name="вера 2"/>
          <p:cNvSpPr/>
          <p:nvPr/>
        </p:nvSpPr>
        <p:spPr>
          <a:xfrm>
            <a:off x="3564120" y="4504370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Вера </a:t>
            </a:r>
          </a:p>
        </p:txBody>
      </p:sp>
      <p:sp>
        <p:nvSpPr>
          <p:cNvPr id="10" name="жилин 2"/>
          <p:cNvSpPr/>
          <p:nvPr/>
        </p:nvSpPr>
        <p:spPr>
          <a:xfrm>
            <a:off x="3564120" y="4504370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Иван Жилин </a:t>
            </a:r>
          </a:p>
        </p:txBody>
      </p:sp>
      <p:sp>
        <p:nvSpPr>
          <p:cNvPr id="11" name="костылин 1"/>
          <p:cNvSpPr/>
          <p:nvPr/>
        </p:nvSpPr>
        <p:spPr>
          <a:xfrm>
            <a:off x="6732240" y="4239479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 err="1">
                <a:latin typeface="Arial Narrow" panose="020B0606020202030204" pitchFamily="34" charset="0"/>
              </a:rPr>
              <a:t>Костылин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4" name="абдул 2"/>
          <p:cNvSpPr/>
          <p:nvPr/>
        </p:nvSpPr>
        <p:spPr>
          <a:xfrm>
            <a:off x="3564120" y="4504370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Абдул Мурат </a:t>
            </a:r>
          </a:p>
        </p:txBody>
      </p:sp>
      <p:sp>
        <p:nvSpPr>
          <p:cNvPr id="15" name="кази 2"/>
          <p:cNvSpPr/>
          <p:nvPr/>
        </p:nvSpPr>
        <p:spPr>
          <a:xfrm>
            <a:off x="3564120" y="4504370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Кази </a:t>
            </a:r>
            <a:r>
              <a:rPr lang="ru-RU" sz="2000" dirty="0" err="1">
                <a:latin typeface="Arial Narrow" panose="020B0606020202030204" pitchFamily="34" charset="0"/>
              </a:rPr>
              <a:t>Мугамед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6" name="дина 2"/>
          <p:cNvSpPr/>
          <p:nvPr/>
        </p:nvSpPr>
        <p:spPr>
          <a:xfrm>
            <a:off x="3564120" y="4504370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Дина </a:t>
            </a:r>
          </a:p>
        </p:txBody>
      </p:sp>
      <p:sp>
        <p:nvSpPr>
          <p:cNvPr id="21" name="печорин 1"/>
          <p:cNvSpPr/>
          <p:nvPr/>
        </p:nvSpPr>
        <p:spPr>
          <a:xfrm>
            <a:off x="323528" y="3748970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Григорий </a:t>
            </a:r>
            <a:r>
              <a:rPr lang="ru-RU" sz="2000" dirty="0" smtClean="0">
                <a:latin typeface="Arial Narrow" panose="020B0606020202030204" pitchFamily="34" charset="0"/>
              </a:rPr>
              <a:t>Печорин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22" name="максим 1"/>
          <p:cNvSpPr/>
          <p:nvPr/>
        </p:nvSpPr>
        <p:spPr>
          <a:xfrm>
            <a:off x="323528" y="4249094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Максим </a:t>
            </a:r>
            <a:r>
              <a:rPr lang="ru-RU" sz="2000" dirty="0" err="1">
                <a:latin typeface="Arial Narrow" panose="020B0606020202030204" pitchFamily="34" charset="0"/>
              </a:rPr>
              <a:t>Максимыч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23" name="бэла2"/>
          <p:cNvSpPr/>
          <p:nvPr/>
        </p:nvSpPr>
        <p:spPr>
          <a:xfrm>
            <a:off x="3564120" y="4504370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Бэла</a:t>
            </a:r>
          </a:p>
        </p:txBody>
      </p:sp>
      <p:sp>
        <p:nvSpPr>
          <p:cNvPr id="24" name="мэри1"/>
          <p:cNvSpPr/>
          <p:nvPr/>
        </p:nvSpPr>
        <p:spPr>
          <a:xfrm>
            <a:off x="323528" y="5249342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Княжна </a:t>
            </a:r>
            <a:r>
              <a:rPr lang="ru-RU" sz="2000" dirty="0" smtClean="0">
                <a:latin typeface="Arial Narrow" panose="020B0606020202030204" pitchFamily="34" charset="0"/>
              </a:rPr>
              <a:t>Мэри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25" name="грушницкий1"/>
          <p:cNvSpPr/>
          <p:nvPr/>
        </p:nvSpPr>
        <p:spPr>
          <a:xfrm>
            <a:off x="323528" y="6249590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Грушницкий </a:t>
            </a:r>
          </a:p>
        </p:txBody>
      </p:sp>
      <p:sp>
        <p:nvSpPr>
          <p:cNvPr id="26" name="вера 1"/>
          <p:cNvSpPr/>
          <p:nvPr/>
        </p:nvSpPr>
        <p:spPr>
          <a:xfrm>
            <a:off x="323528" y="5749466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Вера </a:t>
            </a:r>
          </a:p>
        </p:txBody>
      </p:sp>
      <p:sp>
        <p:nvSpPr>
          <p:cNvPr id="27" name="жилин 1"/>
          <p:cNvSpPr/>
          <p:nvPr/>
        </p:nvSpPr>
        <p:spPr>
          <a:xfrm>
            <a:off x="6732240" y="3748970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Иван Жилин </a:t>
            </a:r>
          </a:p>
        </p:txBody>
      </p:sp>
      <p:sp>
        <p:nvSpPr>
          <p:cNvPr id="28" name="костылин 2"/>
          <p:cNvSpPr/>
          <p:nvPr/>
        </p:nvSpPr>
        <p:spPr>
          <a:xfrm>
            <a:off x="3564120" y="4504370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 err="1">
                <a:latin typeface="Arial Narrow" panose="020B0606020202030204" pitchFamily="34" charset="0"/>
              </a:rPr>
              <a:t>Костылин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29" name="абдул 1"/>
          <p:cNvSpPr/>
          <p:nvPr/>
        </p:nvSpPr>
        <p:spPr>
          <a:xfrm>
            <a:off x="6732240" y="5711007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Абдул Мурат </a:t>
            </a:r>
          </a:p>
        </p:txBody>
      </p:sp>
      <p:sp>
        <p:nvSpPr>
          <p:cNvPr id="30" name="кази 1"/>
          <p:cNvSpPr/>
          <p:nvPr/>
        </p:nvSpPr>
        <p:spPr>
          <a:xfrm>
            <a:off x="6732240" y="5220497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Кази </a:t>
            </a:r>
            <a:r>
              <a:rPr lang="ru-RU" sz="2000" dirty="0" err="1">
                <a:latin typeface="Arial Narrow" panose="020B0606020202030204" pitchFamily="34" charset="0"/>
              </a:rPr>
              <a:t>Мугамед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1" name="дина 1"/>
          <p:cNvSpPr/>
          <p:nvPr/>
        </p:nvSpPr>
        <p:spPr>
          <a:xfrm>
            <a:off x="6732240" y="4729988"/>
            <a:ext cx="20880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Дина </a:t>
            </a:r>
          </a:p>
        </p:txBody>
      </p:sp>
      <p:sp>
        <p:nvSpPr>
          <p:cNvPr id="33" name="ОТВЕТ"/>
          <p:cNvSpPr/>
          <p:nvPr/>
        </p:nvSpPr>
        <p:spPr>
          <a:xfrm>
            <a:off x="3779912" y="5337522"/>
            <a:ext cx="1511300" cy="53975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ответ</a:t>
            </a:r>
          </a:p>
        </p:txBody>
      </p:sp>
      <p:sp>
        <p:nvSpPr>
          <p:cNvPr id="32" name="ОТВЕТ"/>
          <p:cNvSpPr/>
          <p:nvPr/>
        </p:nvSpPr>
        <p:spPr>
          <a:xfrm>
            <a:off x="3779912" y="5337522"/>
            <a:ext cx="1511300" cy="53975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Нажми и  отвечай</a:t>
            </a:r>
          </a:p>
        </p:txBody>
      </p:sp>
      <p:sp>
        <p:nvSpPr>
          <p:cNvPr id="34" name="TextBox 33"/>
          <p:cNvSpPr txBox="1"/>
          <p:nvPr/>
        </p:nvSpPr>
        <p:spPr bwMode="auto">
          <a:xfrm>
            <a:off x="323528" y="2520000"/>
            <a:ext cx="1620000" cy="10215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Михаил Юрьевич Лермонтов</a:t>
            </a:r>
            <a:endParaRPr lang="ru-RU" dirty="0">
              <a:solidFill>
                <a:schemeClr val="tx1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7200240" y="2520000"/>
            <a:ext cx="1620000" cy="10215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Лев Николаевич Толстов</a:t>
            </a:r>
            <a:endParaRPr lang="ru-RU" dirty="0">
              <a:solidFill>
                <a:schemeClr val="tx1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36" name="Блок-схема: узел суммирования 35">
            <a:hlinkClick r:id="rId6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770119" y="4207644"/>
            <a:ext cx="3668993" cy="10215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Тебе, Кавказ, суровый царь земли,</a:t>
            </a:r>
          </a:p>
          <a:p>
            <a:r>
              <a:rPr lang="ru-RU" dirty="0">
                <a:latin typeface="Arial Narrow" panose="020B0606020202030204" pitchFamily="34" charset="0"/>
              </a:rPr>
              <a:t>Я посвящаю снова стих небрежный</a:t>
            </a:r>
            <a:r>
              <a:rPr lang="ru-RU" dirty="0" smtClean="0">
                <a:latin typeface="Arial Narrow" panose="020B0606020202030204" pitchFamily="34" charset="0"/>
              </a:rPr>
              <a:t>.</a:t>
            </a:r>
          </a:p>
          <a:p>
            <a:pPr algn="r"/>
            <a:r>
              <a:rPr lang="ru-RU" dirty="0" smtClean="0">
                <a:latin typeface="Arial Narrow" panose="020B0606020202030204" pitchFamily="34" charset="0"/>
              </a:rPr>
              <a:t>М.Ю. Лермонтов</a:t>
            </a:r>
            <a:endParaRPr lang="ru-RU" dirty="0">
              <a:latin typeface="Arial Narrow" panose="020B0606020202030204" pitchFamily="34" charset="0"/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277076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1" grpId="0" animBg="1"/>
      <p:bldP spid="22" grpId="0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8" grpId="1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hlinkClick r:id="rId2" action="ppaction://hlinksldjump"/>
          </p:cNvPr>
          <p:cNvSpPr/>
          <p:nvPr/>
        </p:nvSpPr>
        <p:spPr>
          <a:xfrm>
            <a:off x="7143750" y="708941"/>
            <a:ext cx="2000250" cy="2571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b="0" dirty="0">
                <a:effectLst/>
              </a:rPr>
              <a:t>Калейдоскоп архитектуры городов Кавказских Минеральных Вод</a:t>
            </a:r>
            <a:br>
              <a:rPr lang="ru-RU" b="0" dirty="0">
                <a:effectLst/>
              </a:rPr>
            </a:br>
            <a:r>
              <a:rPr lang="ru-RU" altLang="ru-RU" dirty="0" smtClean="0"/>
              <a:t>ФОТОКОНКУРС. Назови город!!!</a:t>
            </a:r>
          </a:p>
        </p:txBody>
      </p:sp>
      <p:sp>
        <p:nvSpPr>
          <p:cNvPr id="43" name="Овал 42">
            <a:hlinkClick r:id="rId4" action="ppaction://hlinksldjump"/>
          </p:cNvPr>
          <p:cNvSpPr/>
          <p:nvPr/>
        </p:nvSpPr>
        <p:spPr>
          <a:xfrm>
            <a:off x="539832" y="1742403"/>
            <a:ext cx="1800000" cy="180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</a:p>
        </p:txBody>
      </p:sp>
      <p:sp>
        <p:nvSpPr>
          <p:cNvPr id="45" name="Овал 44">
            <a:hlinkClick r:id="rId5" action="ppaction://hlinksldjump"/>
          </p:cNvPr>
          <p:cNvSpPr/>
          <p:nvPr/>
        </p:nvSpPr>
        <p:spPr>
          <a:xfrm>
            <a:off x="4104048" y="3762030"/>
            <a:ext cx="1800000" cy="180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8" name="Овал 47">
            <a:hlinkClick r:id="rId6" action="ppaction://hlinksldjump"/>
          </p:cNvPr>
          <p:cNvSpPr/>
          <p:nvPr/>
        </p:nvSpPr>
        <p:spPr>
          <a:xfrm>
            <a:off x="1729370" y="3762030"/>
            <a:ext cx="1800000" cy="180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" name="Овал 48">
            <a:hlinkClick r:id="rId7" action="ppaction://hlinksldjump"/>
          </p:cNvPr>
          <p:cNvSpPr/>
          <p:nvPr/>
        </p:nvSpPr>
        <p:spPr>
          <a:xfrm>
            <a:off x="2825876" y="1742403"/>
            <a:ext cx="1800000" cy="180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</a:p>
        </p:txBody>
      </p:sp>
      <p:sp>
        <p:nvSpPr>
          <p:cNvPr id="50" name="Овал 49">
            <a:hlinkClick r:id="rId8" action="ppaction://hlinksldjump"/>
          </p:cNvPr>
          <p:cNvSpPr/>
          <p:nvPr/>
        </p:nvSpPr>
        <p:spPr>
          <a:xfrm>
            <a:off x="5111920" y="1742403"/>
            <a:ext cx="1800000" cy="180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286625" y="3071813"/>
            <a:ext cx="1500188" cy="244227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/>
              <a:t>Если  нажать на номер, вы перейдете на слайд с </a:t>
            </a:r>
            <a:r>
              <a:rPr lang="ru-RU" dirty="0" smtClean="0"/>
              <a:t>фото-вопросом</a:t>
            </a:r>
            <a:endParaRPr lang="ru-RU" dirty="0"/>
          </a:p>
        </p:txBody>
      </p:sp>
      <p:sp>
        <p:nvSpPr>
          <p:cNvPr id="25" name="Овал 24"/>
          <p:cNvSpPr/>
          <p:nvPr/>
        </p:nvSpPr>
        <p:spPr>
          <a:xfrm>
            <a:off x="-1044624" y="138112"/>
            <a:ext cx="785812" cy="71437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-1044624" y="138112"/>
            <a:ext cx="785812" cy="714375"/>
          </a:xfrm>
          <a:prstGeom prst="ellips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506" name="TextBox 50"/>
          <p:cNvSpPr txBox="1">
            <a:spLocks noChangeArrowheads="1"/>
          </p:cNvSpPr>
          <p:nvPr/>
        </p:nvSpPr>
        <p:spPr bwMode="auto">
          <a:xfrm>
            <a:off x="-1116062" y="-147638"/>
            <a:ext cx="857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200"/>
              <a:t>4 минуты</a:t>
            </a:r>
          </a:p>
        </p:txBody>
      </p:sp>
      <p:pic>
        <p:nvPicPr>
          <p:cNvPr id="6146" name="Picture 2" descr="https://irecommend.ru/sites/default/files/product-images/1717456/DW7LMHEyLc2fjsRhHsPw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02403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mg.tourister.ru/files/3/2/2/4/8/9/1/6/origina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048" y="3789040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c.pics.livejournal.com/cpmaker/10587978/315399/315399_origina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370" y="3789040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travelsoul.ru/wp-content/uploads/c/3/3/c33c80b05824dacfb095a30e3de21e73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2" y="2102403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vsedomarossii.ru/photos/area_26/city_1657/street_9977/112671_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940" y="2102403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Блок-схема: узел суммирования 19">
            <a:hlinkClick r:id="rId14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9833" y="5562030"/>
            <a:ext cx="6926792" cy="10215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Архитектура — тоже летопись мира: она говорит тогда, когда уже молчат и песни, и предания.</a:t>
            </a:r>
          </a:p>
          <a:p>
            <a:pPr algn="r"/>
            <a:r>
              <a:rPr lang="ru-RU" dirty="0"/>
              <a:t>Николай Васильевич Гоголь</a:t>
            </a:r>
          </a:p>
        </p:txBody>
      </p:sp>
    </p:spTree>
    <p:extLst>
      <p:ext uri="{BB962C8B-B14F-4D97-AF65-F5344CB8AC3E}">
        <p14:creationId xmlns:p14="http://schemas.microsoft.com/office/powerpoint/2010/main" val="1743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4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6" name="Picture 46" descr="https://xn--b1apg.xn--p1ai/upload/iblock/06b/06bb765018c391f6b6c4d96ca406ee4a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6" y="306916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https://turvopros.com/wp-content/uploads/2022/09/kollonada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60" y="306916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Назови город и убери лишнюю фотографию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131840" y="3069160"/>
            <a:ext cx="2700000" cy="578882"/>
          </a:xfrm>
          <a:prstGeom prst="round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89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/>
              <a:t>КИСЛОВОДСК</a:t>
            </a:r>
            <a:endParaRPr lang="ru-RU" sz="2800" dirty="0"/>
          </a:p>
        </p:txBody>
      </p:sp>
      <p:sp>
        <p:nvSpPr>
          <p:cNvPr id="23" name="ОТВЕТ"/>
          <p:cNvSpPr/>
          <p:nvPr/>
        </p:nvSpPr>
        <p:spPr>
          <a:xfrm>
            <a:off x="6837363" y="285750"/>
            <a:ext cx="1260475" cy="576263"/>
          </a:xfrm>
          <a:prstGeom prst="ellips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ответ</a:t>
            </a:r>
          </a:p>
        </p:txBody>
      </p:sp>
      <p:pic>
        <p:nvPicPr>
          <p:cNvPr id="5122" name="Picture 2" descr="https://img.stapravda.ru/!/c0d/p156152-1655813254-992x558.jpe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4" y="123007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https://a.d-cd.net/952bfdu-960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60" y="4968819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https://stavtourism.ru/upload/resize_cache/iblock/82b/1100_733_1/narzannaya-galereya%20(3)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36" y="4968819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https://ic.pics.livejournal.com/olurant/64953050/54027/54027_900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60" y="123007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 descr="https://dynamic-media-cdn.tripadvisor.com/media/photo-o/0c/ff/70/c7/caption.jpg?w=1200&amp;h=1200&amp;s=1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4" y="4968819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2" name="Picture 42" descr="https://turvopros.com/wp-content/uploads/2022/09/alleya-roz.jp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36" y="123007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2" descr="https://sportishka.com/uploads/posts/2022-03/1648056513_42-sportishka-com-p-kurort-zheleznovodsk-turizm-krasivo-foto-48.jp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4" y="306916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4" name="Picture 44" descr="https://fototerra.ru/photo/Russia/Kislovodsk/image242027.jpg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36" y="306916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Блок-схема: узел суммирования 42">
            <a:hlinkClick r:id="rId12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1"/>
          <p:cNvSpPr/>
          <p:nvPr/>
        </p:nvSpPr>
        <p:spPr>
          <a:xfrm>
            <a:off x="2411760" y="2492896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1</a:t>
            </a:r>
          </a:p>
        </p:txBody>
      </p:sp>
      <p:sp>
        <p:nvSpPr>
          <p:cNvPr id="45" name="2"/>
          <p:cNvSpPr/>
          <p:nvPr/>
        </p:nvSpPr>
        <p:spPr>
          <a:xfrm>
            <a:off x="5318894" y="2492896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2</a:t>
            </a:r>
          </a:p>
        </p:txBody>
      </p:sp>
      <p:sp>
        <p:nvSpPr>
          <p:cNvPr id="46" name="3"/>
          <p:cNvSpPr/>
          <p:nvPr/>
        </p:nvSpPr>
        <p:spPr>
          <a:xfrm>
            <a:off x="8244408" y="2492896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3</a:t>
            </a:r>
          </a:p>
        </p:txBody>
      </p:sp>
      <p:sp>
        <p:nvSpPr>
          <p:cNvPr id="47" name="4"/>
          <p:cNvSpPr/>
          <p:nvPr/>
        </p:nvSpPr>
        <p:spPr>
          <a:xfrm>
            <a:off x="2411760" y="4320679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4</a:t>
            </a:r>
          </a:p>
        </p:txBody>
      </p:sp>
      <p:sp>
        <p:nvSpPr>
          <p:cNvPr id="48" name="6"/>
          <p:cNvSpPr/>
          <p:nvPr/>
        </p:nvSpPr>
        <p:spPr>
          <a:xfrm>
            <a:off x="8208714" y="4377580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6</a:t>
            </a:r>
          </a:p>
        </p:txBody>
      </p:sp>
      <p:sp>
        <p:nvSpPr>
          <p:cNvPr id="49" name="7"/>
          <p:cNvSpPr/>
          <p:nvPr/>
        </p:nvSpPr>
        <p:spPr>
          <a:xfrm>
            <a:off x="2411760" y="6144717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7</a:t>
            </a:r>
          </a:p>
        </p:txBody>
      </p:sp>
      <p:sp>
        <p:nvSpPr>
          <p:cNvPr id="50" name="8"/>
          <p:cNvSpPr/>
          <p:nvPr/>
        </p:nvSpPr>
        <p:spPr>
          <a:xfrm>
            <a:off x="5283200" y="6201618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8</a:t>
            </a:r>
          </a:p>
        </p:txBody>
      </p:sp>
      <p:sp>
        <p:nvSpPr>
          <p:cNvPr id="51" name="9"/>
          <p:cNvSpPr/>
          <p:nvPr/>
        </p:nvSpPr>
        <p:spPr>
          <a:xfrm>
            <a:off x="8208714" y="6201618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9</a:t>
            </a:r>
          </a:p>
        </p:txBody>
      </p:sp>
      <p:sp>
        <p:nvSpPr>
          <p:cNvPr id="52" name="5"/>
          <p:cNvSpPr/>
          <p:nvPr/>
        </p:nvSpPr>
        <p:spPr>
          <a:xfrm>
            <a:off x="5283200" y="4377580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8098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2" name="Picture 26" descr="https://xn----7sbaj2aapqdlwhq.xn--p1ai/wp-content/uploads/2021/11/daa125d04c03461aa2fc12f0708ca56a-1200x900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94116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godsplanet.ru/wp-content/uploads/2022/05/theatre-square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76" y="306906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lass-tour.com/wp-content/uploads/8/9/7/89702eabaa9c2e3410b496b363ddf01b.jpe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236" y="1196752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1324" y="188640"/>
            <a:ext cx="713898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Назови город и убери лишнюю фотографию</a:t>
            </a:r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168876" y="3069060"/>
            <a:ext cx="2700000" cy="578882"/>
          </a:xfrm>
          <a:prstGeom prst="round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89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/>
              <a:t>ЕССЕНТУКИ</a:t>
            </a:r>
            <a:endParaRPr lang="ru-RU" sz="2800" dirty="0"/>
          </a:p>
        </p:txBody>
      </p:sp>
      <p:sp>
        <p:nvSpPr>
          <p:cNvPr id="23" name="ОТВЕТ"/>
          <p:cNvSpPr/>
          <p:nvPr/>
        </p:nvSpPr>
        <p:spPr>
          <a:xfrm>
            <a:off x="6837363" y="285750"/>
            <a:ext cx="1260475" cy="576263"/>
          </a:xfrm>
          <a:prstGeom prst="ellips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ответ</a:t>
            </a:r>
          </a:p>
        </p:txBody>
      </p:sp>
      <p:pic>
        <p:nvPicPr>
          <p:cNvPr id="4098" name="Picture 2" descr="https://xn----7sbaj2aapqdlwhq.xn--p1ai/wp-content/uploads/2021/07/3-7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kazakhstan-kmv.ru/wp-content/uploads/2018/10/10-3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36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xn----7sbaj2aapqdlwhq.xn--p1ai/wp-content/uploads/2021/11/original-1.jp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906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media.1777.ru/images/images_processing/535/5350304878080022.jpe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52" y="1196752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tur-region.ru/web/uploads/5db6f8a6719ec.jp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52" y="306906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avatars.dzeninfra.ru/get-zen_doc/3533726/pub_5f8c85ff5282a97827398132_5f8c869ca70d4515e78d55a0/scale_1200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236" y="494136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s://sun9-7.userapi.com/impg/sKgn76Fc_fsXztOPwcuHKLdjsfdkNzFNzV5CXQ/2OW-G_RTzPM.jpg?size=987x696&amp;quality=96&amp;sign=84177c26952ff7fd0b30490cdc81b1d9&amp;c_uniq_tag=7-mxGmv5DtbZaGV1nqAK8zafcPPRZ0NkNC3TsLhFdzA&amp;type=album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52" y="494136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Блок-схема: узел суммирования 24">
            <a:hlinkClick r:id="rId13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1"/>
          <p:cNvSpPr/>
          <p:nvPr/>
        </p:nvSpPr>
        <p:spPr>
          <a:xfrm>
            <a:off x="2411760" y="2492896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1</a:t>
            </a:r>
          </a:p>
        </p:txBody>
      </p:sp>
      <p:sp>
        <p:nvSpPr>
          <p:cNvPr id="28" name="2"/>
          <p:cNvSpPr/>
          <p:nvPr/>
        </p:nvSpPr>
        <p:spPr>
          <a:xfrm>
            <a:off x="5318894" y="2492896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2</a:t>
            </a:r>
          </a:p>
        </p:txBody>
      </p:sp>
      <p:sp>
        <p:nvSpPr>
          <p:cNvPr id="29" name="3"/>
          <p:cNvSpPr/>
          <p:nvPr/>
        </p:nvSpPr>
        <p:spPr>
          <a:xfrm>
            <a:off x="8244408" y="2492896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3</a:t>
            </a:r>
          </a:p>
        </p:txBody>
      </p:sp>
      <p:sp>
        <p:nvSpPr>
          <p:cNvPr id="30" name="4"/>
          <p:cNvSpPr/>
          <p:nvPr/>
        </p:nvSpPr>
        <p:spPr>
          <a:xfrm>
            <a:off x="2411760" y="4320679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4</a:t>
            </a:r>
          </a:p>
        </p:txBody>
      </p:sp>
      <p:sp>
        <p:nvSpPr>
          <p:cNvPr id="31" name="6"/>
          <p:cNvSpPr/>
          <p:nvPr/>
        </p:nvSpPr>
        <p:spPr>
          <a:xfrm>
            <a:off x="8208714" y="4377580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6</a:t>
            </a:r>
          </a:p>
        </p:txBody>
      </p:sp>
      <p:sp>
        <p:nvSpPr>
          <p:cNvPr id="32" name="7"/>
          <p:cNvSpPr/>
          <p:nvPr/>
        </p:nvSpPr>
        <p:spPr>
          <a:xfrm>
            <a:off x="2411760" y="6144717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7</a:t>
            </a:r>
          </a:p>
        </p:txBody>
      </p:sp>
      <p:sp>
        <p:nvSpPr>
          <p:cNvPr id="33" name="8"/>
          <p:cNvSpPr/>
          <p:nvPr/>
        </p:nvSpPr>
        <p:spPr>
          <a:xfrm>
            <a:off x="5283200" y="6201618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8</a:t>
            </a:r>
          </a:p>
        </p:txBody>
      </p:sp>
      <p:sp>
        <p:nvSpPr>
          <p:cNvPr id="34" name="9"/>
          <p:cNvSpPr/>
          <p:nvPr/>
        </p:nvSpPr>
        <p:spPr>
          <a:xfrm>
            <a:off x="8208714" y="6201618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9</a:t>
            </a:r>
          </a:p>
        </p:txBody>
      </p:sp>
      <p:sp>
        <p:nvSpPr>
          <p:cNvPr id="35" name="5"/>
          <p:cNvSpPr/>
          <p:nvPr/>
        </p:nvSpPr>
        <p:spPr>
          <a:xfrm>
            <a:off x="5283200" y="4377580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216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0" name="Picture 28" descr="https://guruturizma.ru/wp-content/uploads/2020/03/25narodnie_van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48" y="3000667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Назови город и убери лишнюю фотографию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204148" y="3000667"/>
            <a:ext cx="2700000" cy="578882"/>
          </a:xfrm>
          <a:prstGeom prst="round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89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/>
              <a:t>ПЯТИГОРСК</a:t>
            </a:r>
            <a:endParaRPr lang="ru-RU" sz="2800" dirty="0"/>
          </a:p>
        </p:txBody>
      </p:sp>
      <p:sp>
        <p:nvSpPr>
          <p:cNvPr id="23" name="ОТВЕТ"/>
          <p:cNvSpPr/>
          <p:nvPr/>
        </p:nvSpPr>
        <p:spPr>
          <a:xfrm>
            <a:off x="6837363" y="285750"/>
            <a:ext cx="1260475" cy="576263"/>
          </a:xfrm>
          <a:prstGeom prst="ellips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ответ</a:t>
            </a:r>
          </a:p>
        </p:txBody>
      </p:sp>
      <p:pic>
        <p:nvPicPr>
          <p:cNvPr id="3074" name="Picture 2" descr="https://sportishka.com/uploads/posts/2022-02/1645616059_8-sportishka-com-p-kavkazskie-mineralnie-vodi-turizm-krasivo-8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6" y="1124944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vatars.mds.yandex.net/i?id=b746488a612f70f5589b6a5c440d1170_l-7544473-images-thumbs&amp;n=1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6" y="494116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vsegda-pomnim.com/uploads/posts/2022-03/1648759849_73-vsegda-pomnim-com-p-ozero-proval-v-pyatigorske-foto-76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80" y="4876389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avatars.dzeninfra.ru/get-zen_doc/3956088/pub_6042806f58285736dd4ca4c9_60430315b8613c1dbb1d49c3/scale_1200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48" y="4876389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avatars.dzeninfra.ru/get-zen_doc/1860332/pub_5dcd82db93b4f037b1480799_5dcd839a93b4f037b14807a2/scale_1200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48" y="1124944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s2.fotokto.ru/photo/full/303/3039187.jp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80" y="3000667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krot.info/uploads/posts/2021-11/1638292961_25-krot-info-p-park-tsvetnik-v-pyatigorske-krasivie-foto-27.jp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80" y="1124944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s://susanintop.com/wp-content/uploads/2018/12/121-11.jp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6" y="3000667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http://img.tourister.ru/files/2/4/8/6/9/3/3/4/original.jpg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6" y="492641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Блок-схема: узел суммирования 21">
            <a:hlinkClick r:id="rId12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1"/>
          <p:cNvSpPr/>
          <p:nvPr/>
        </p:nvSpPr>
        <p:spPr>
          <a:xfrm>
            <a:off x="2411760" y="2492896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1</a:t>
            </a:r>
          </a:p>
        </p:txBody>
      </p:sp>
      <p:sp>
        <p:nvSpPr>
          <p:cNvPr id="27" name="2"/>
          <p:cNvSpPr/>
          <p:nvPr/>
        </p:nvSpPr>
        <p:spPr>
          <a:xfrm>
            <a:off x="5318894" y="2492896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2</a:t>
            </a:r>
          </a:p>
        </p:txBody>
      </p:sp>
      <p:sp>
        <p:nvSpPr>
          <p:cNvPr id="28" name="3"/>
          <p:cNvSpPr/>
          <p:nvPr/>
        </p:nvSpPr>
        <p:spPr>
          <a:xfrm>
            <a:off x="8244408" y="2492896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3</a:t>
            </a:r>
          </a:p>
        </p:txBody>
      </p:sp>
      <p:sp>
        <p:nvSpPr>
          <p:cNvPr id="29" name="4"/>
          <p:cNvSpPr/>
          <p:nvPr/>
        </p:nvSpPr>
        <p:spPr>
          <a:xfrm>
            <a:off x="2411760" y="4320679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4</a:t>
            </a:r>
          </a:p>
        </p:txBody>
      </p:sp>
      <p:sp>
        <p:nvSpPr>
          <p:cNvPr id="30" name="6"/>
          <p:cNvSpPr/>
          <p:nvPr/>
        </p:nvSpPr>
        <p:spPr>
          <a:xfrm>
            <a:off x="8208714" y="4377580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6</a:t>
            </a:r>
          </a:p>
        </p:txBody>
      </p:sp>
      <p:sp>
        <p:nvSpPr>
          <p:cNvPr id="31" name="7"/>
          <p:cNvSpPr/>
          <p:nvPr/>
        </p:nvSpPr>
        <p:spPr>
          <a:xfrm>
            <a:off x="2411760" y="6144717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7</a:t>
            </a:r>
          </a:p>
        </p:txBody>
      </p:sp>
      <p:sp>
        <p:nvSpPr>
          <p:cNvPr id="32" name="8"/>
          <p:cNvSpPr/>
          <p:nvPr/>
        </p:nvSpPr>
        <p:spPr>
          <a:xfrm>
            <a:off x="5283200" y="6201618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8</a:t>
            </a:r>
          </a:p>
        </p:txBody>
      </p:sp>
      <p:sp>
        <p:nvSpPr>
          <p:cNvPr id="33" name="9"/>
          <p:cNvSpPr/>
          <p:nvPr/>
        </p:nvSpPr>
        <p:spPr>
          <a:xfrm>
            <a:off x="8208714" y="6201618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9</a:t>
            </a:r>
          </a:p>
        </p:txBody>
      </p:sp>
      <p:sp>
        <p:nvSpPr>
          <p:cNvPr id="34" name="5"/>
          <p:cNvSpPr/>
          <p:nvPr/>
        </p:nvSpPr>
        <p:spPr>
          <a:xfrm>
            <a:off x="5283200" y="4377580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216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Назови город и убери лишнюю фотографию</a:t>
            </a:r>
            <a:endParaRPr lang="ru-RU" dirty="0"/>
          </a:p>
        </p:txBody>
      </p:sp>
      <p:sp>
        <p:nvSpPr>
          <p:cNvPr id="23" name="ОТВЕТ"/>
          <p:cNvSpPr/>
          <p:nvPr/>
        </p:nvSpPr>
        <p:spPr>
          <a:xfrm>
            <a:off x="6837363" y="285750"/>
            <a:ext cx="1260475" cy="576263"/>
          </a:xfrm>
          <a:prstGeom prst="ellips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ответ</a:t>
            </a:r>
          </a:p>
        </p:txBody>
      </p:sp>
      <p:pic>
        <p:nvPicPr>
          <p:cNvPr id="2052" name="Picture 4" descr="https://triplook.me/media/resorts/photo/6/2/7o6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40" y="1124744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iki.nashtransport.ru/images/7/71/%D0%9C%D0%B8%D0%BD%D0%B5%D1%80%D0%B0%D0%BB%D1%8C%D0%BD%D1%8B%D0%B5_%D0%92%D0%BE%D0%B4%D1%8B_%28%D1%81%D1%82%D0%B0%D0%BD%D1%86%D0%B8%D1%8F%29%2C_%D0%9A%D1%80%D0%B0%D1%81%D0%BD%D0%BE%D0%B4%D0%B0%D1%80%D1%81%D0%BA%D0%B8%D0%B9_%D0%BA%D1%80%D0%B0%D0%B9%2C_4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67" y="1124744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ulttourism.ru/data/photos/c/f/cff85f3359be6091193176d184909ef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32" y="4886344"/>
            <a:ext cx="269865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dostoprimechatelnosti-rus.ru/assets/images/evropa/rossiya2/mineralnye-vody/park-kultury-i-otdyha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67" y="2996952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discover-world.ru/images/pages/common/wm/1649530649_DSC_1932.jpg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1" r="13690" b="10161"/>
          <a:stretch/>
        </p:blipFill>
        <p:spPr bwMode="auto">
          <a:xfrm>
            <a:off x="3248031" y="486916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vsedomarossii.ru/photos/area_26/city_1672/street_10069/113706_1.jpg"/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7" b="20445"/>
          <a:stretch/>
        </p:blipFill>
        <p:spPr bwMode="auto">
          <a:xfrm>
            <a:off x="239683" y="1124744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must-see.top/wp-content/uploads/2021/07/Alleya-na-prospekte-Karla-Marksa-2048x1365.jp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67" y="486916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i2.wp.com/img-fotki.yandex.ru/get/194588/201655053.201/0_176401_3d0dbee0_orig.jp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3" y="2996952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s://kstrip.ru/wp-content/uploads/2020/09/5c74ec2eff9367026b096a82-5c9b8ab074b52-1e9n2lg.jp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3" y="486916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Блок-схема: узел суммирования 18">
            <a:hlinkClick r:id="rId11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1"/>
          <p:cNvSpPr/>
          <p:nvPr/>
        </p:nvSpPr>
        <p:spPr>
          <a:xfrm>
            <a:off x="2411760" y="2492896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1</a:t>
            </a:r>
          </a:p>
        </p:txBody>
      </p:sp>
      <p:sp>
        <p:nvSpPr>
          <p:cNvPr id="21" name="2"/>
          <p:cNvSpPr/>
          <p:nvPr/>
        </p:nvSpPr>
        <p:spPr>
          <a:xfrm>
            <a:off x="5318894" y="2492896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244408" y="2492896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3</a:t>
            </a:r>
          </a:p>
        </p:txBody>
      </p:sp>
      <p:sp>
        <p:nvSpPr>
          <p:cNvPr id="25" name="4"/>
          <p:cNvSpPr/>
          <p:nvPr/>
        </p:nvSpPr>
        <p:spPr>
          <a:xfrm>
            <a:off x="2411760" y="4320679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4</a:t>
            </a:r>
          </a:p>
        </p:txBody>
      </p:sp>
      <p:sp>
        <p:nvSpPr>
          <p:cNvPr id="27" name="6"/>
          <p:cNvSpPr/>
          <p:nvPr/>
        </p:nvSpPr>
        <p:spPr>
          <a:xfrm>
            <a:off x="8208714" y="4377580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6</a:t>
            </a:r>
          </a:p>
        </p:txBody>
      </p:sp>
      <p:sp>
        <p:nvSpPr>
          <p:cNvPr id="28" name="7"/>
          <p:cNvSpPr/>
          <p:nvPr/>
        </p:nvSpPr>
        <p:spPr>
          <a:xfrm>
            <a:off x="2411760" y="6144717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7</a:t>
            </a:r>
          </a:p>
        </p:txBody>
      </p:sp>
      <p:sp>
        <p:nvSpPr>
          <p:cNvPr id="29" name="8"/>
          <p:cNvSpPr/>
          <p:nvPr/>
        </p:nvSpPr>
        <p:spPr>
          <a:xfrm>
            <a:off x="5283200" y="6201618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8</a:t>
            </a:r>
          </a:p>
        </p:txBody>
      </p:sp>
      <p:sp>
        <p:nvSpPr>
          <p:cNvPr id="30" name="9"/>
          <p:cNvSpPr/>
          <p:nvPr/>
        </p:nvSpPr>
        <p:spPr>
          <a:xfrm>
            <a:off x="8208714" y="6201618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9</a:t>
            </a:r>
          </a:p>
        </p:txBody>
      </p:sp>
      <p:pic>
        <p:nvPicPr>
          <p:cNvPr id="26" name="Picture 10" descr="https://minvody.net/upload/iblock/aaf/kdmi8mk2xrnz3jojyt8fpzjvpz7yyv6h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73" y="3069160"/>
            <a:ext cx="2701855" cy="172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5"/>
          <p:cNvSpPr/>
          <p:nvPr/>
        </p:nvSpPr>
        <p:spPr>
          <a:xfrm>
            <a:off x="5283200" y="4377580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90000" y="2918222"/>
            <a:ext cx="3564000" cy="510778"/>
          </a:xfrm>
          <a:prstGeom prst="round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89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МИНЕРАЛЬНЫЕ ВОДЫ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216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Назови город и убери лишнюю фотографию</a:t>
            </a:r>
            <a:endParaRPr lang="ru-RU" dirty="0"/>
          </a:p>
        </p:txBody>
      </p:sp>
      <p:sp>
        <p:nvSpPr>
          <p:cNvPr id="23" name="ОТВЕТ"/>
          <p:cNvSpPr/>
          <p:nvPr/>
        </p:nvSpPr>
        <p:spPr>
          <a:xfrm>
            <a:off x="6837363" y="285750"/>
            <a:ext cx="1260475" cy="576263"/>
          </a:xfrm>
          <a:prstGeom prst="ellips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ответ</a:t>
            </a:r>
          </a:p>
        </p:txBody>
      </p:sp>
      <p:sp>
        <p:nvSpPr>
          <p:cNvPr id="26" name="Блок-схема: узел суммирования 25">
            <a:hlinkClick r:id="rId2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6" name="Picture 2" descr="https://mykaleidoscope.ru/x/uploads/posts/2022-09/1663112168_64-mykaleidoscope-ru-p-kavkazskie-mineralnie-vodi-oboi-67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785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xn----7sbaj2aapqdlwhq.xn--p1ai/wp-content/uploads/2021/07/1-5-1200x900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265" y="120785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tatic.guidego.ru/63ee4084db3296cbeca2330b.1600x1200.jpe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38505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mashuk-tour.ru/wp-content/uploads/2020/05/zheleznovodsk-tur-1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265" y="486916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ic.pics.livejournal.com/kot_de_azur/31835946/1739023/1739023_1000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6916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static.mk.ru/upload/entities/2021/08/20/15/articles/facebookPicture/06/a5/37/77/fc35e8f78808819fbf654b0e30ee7b4b.jp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92" y="486916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itonga.ru/wp-content/uploads/2021/03/lechebniy-park-v-zheleznovodske-7.jp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92" y="120785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www.bgoperator.ru/pr_img/1000512/20221014/40976825/0APushkinskaia_galereia_v_kurortnom_parke_ZHeleznovodska.jp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265" y="3038505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avatars.dzeninfra.ru/get-zen_doc/3965361/pub_5f53838fc84c033ffd831476_5f53885af7495128e4b79715/scale_1200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93" y="3038505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https://img.1ku.ru/c81771d06501e988ca92146fab985ec5/wp-content/uploads/2018/09/afdeef83dab3868387dfd339c2625f84.jpg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265" y="3038505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179607" y="3182084"/>
            <a:ext cx="2700000" cy="493752"/>
          </a:xfrm>
          <a:prstGeom prst="round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89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dirty="0" smtClean="0"/>
              <a:t>ЖЕЛЕЗНОВОДСК</a:t>
            </a:r>
            <a:endParaRPr lang="ru-RU" sz="2300" dirty="0"/>
          </a:p>
        </p:txBody>
      </p:sp>
      <p:sp>
        <p:nvSpPr>
          <p:cNvPr id="25" name="1"/>
          <p:cNvSpPr/>
          <p:nvPr/>
        </p:nvSpPr>
        <p:spPr>
          <a:xfrm>
            <a:off x="2411760" y="2492896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1</a:t>
            </a:r>
          </a:p>
        </p:txBody>
      </p:sp>
      <p:sp>
        <p:nvSpPr>
          <p:cNvPr id="27" name="2"/>
          <p:cNvSpPr/>
          <p:nvPr/>
        </p:nvSpPr>
        <p:spPr>
          <a:xfrm>
            <a:off x="5318894" y="2492896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2</a:t>
            </a:r>
          </a:p>
        </p:txBody>
      </p:sp>
      <p:sp>
        <p:nvSpPr>
          <p:cNvPr id="28" name="3"/>
          <p:cNvSpPr/>
          <p:nvPr/>
        </p:nvSpPr>
        <p:spPr>
          <a:xfrm>
            <a:off x="8244408" y="2492896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3</a:t>
            </a:r>
          </a:p>
        </p:txBody>
      </p:sp>
      <p:sp>
        <p:nvSpPr>
          <p:cNvPr id="29" name="4"/>
          <p:cNvSpPr/>
          <p:nvPr/>
        </p:nvSpPr>
        <p:spPr>
          <a:xfrm>
            <a:off x="2411760" y="4320679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4</a:t>
            </a:r>
          </a:p>
        </p:txBody>
      </p:sp>
      <p:sp>
        <p:nvSpPr>
          <p:cNvPr id="30" name="6"/>
          <p:cNvSpPr/>
          <p:nvPr/>
        </p:nvSpPr>
        <p:spPr>
          <a:xfrm>
            <a:off x="8208714" y="4377580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6</a:t>
            </a:r>
          </a:p>
        </p:txBody>
      </p:sp>
      <p:sp>
        <p:nvSpPr>
          <p:cNvPr id="31" name="7"/>
          <p:cNvSpPr/>
          <p:nvPr/>
        </p:nvSpPr>
        <p:spPr>
          <a:xfrm>
            <a:off x="2411760" y="6144717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7</a:t>
            </a:r>
          </a:p>
        </p:txBody>
      </p:sp>
      <p:sp>
        <p:nvSpPr>
          <p:cNvPr id="32" name="8"/>
          <p:cNvSpPr/>
          <p:nvPr/>
        </p:nvSpPr>
        <p:spPr>
          <a:xfrm>
            <a:off x="5283200" y="6201618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8</a:t>
            </a:r>
          </a:p>
        </p:txBody>
      </p:sp>
      <p:sp>
        <p:nvSpPr>
          <p:cNvPr id="33" name="9"/>
          <p:cNvSpPr/>
          <p:nvPr/>
        </p:nvSpPr>
        <p:spPr>
          <a:xfrm>
            <a:off x="8208714" y="6201618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9</a:t>
            </a:r>
          </a:p>
        </p:txBody>
      </p:sp>
      <p:sp>
        <p:nvSpPr>
          <p:cNvPr id="34" name="5"/>
          <p:cNvSpPr/>
          <p:nvPr/>
        </p:nvSpPr>
        <p:spPr>
          <a:xfrm>
            <a:off x="5283200" y="4377580"/>
            <a:ext cx="539750" cy="539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216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9472"/>
            <a:ext cx="9144000" cy="891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2603566" cy="1877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64704"/>
            <a:ext cx="2178282" cy="14521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32" y="764704"/>
            <a:ext cx="2520584" cy="1452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51" y="764704"/>
            <a:ext cx="2582821" cy="1887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" y="2200994"/>
            <a:ext cx="2178282" cy="1452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02" y="1760984"/>
            <a:ext cx="3049595" cy="23442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24" y="1757348"/>
            <a:ext cx="2634684" cy="23753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34" y="2207501"/>
            <a:ext cx="2188655" cy="18774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92" y="3211657"/>
            <a:ext cx="2178282" cy="18567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634897"/>
            <a:ext cx="3049596" cy="14521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658744"/>
            <a:ext cx="2178282" cy="14521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639926"/>
            <a:ext cx="2562076" cy="14521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53" y="4626858"/>
            <a:ext cx="2572447" cy="18982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616753"/>
            <a:ext cx="2178283" cy="19085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921" y="4636964"/>
            <a:ext cx="2987359" cy="18878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34" y="4647068"/>
            <a:ext cx="2188655" cy="1877472"/>
          </a:xfrm>
          <a:prstGeom prst="rect">
            <a:avLst/>
          </a:prstGeom>
        </p:spPr>
      </p:pic>
      <p:sp>
        <p:nvSpPr>
          <p:cNvPr id="22" name="TextBox 21">
            <a:hlinkClick r:id="rId19" action="ppaction://hlinksldjump"/>
          </p:cNvPr>
          <p:cNvSpPr txBox="1"/>
          <p:nvPr/>
        </p:nvSpPr>
        <p:spPr>
          <a:xfrm>
            <a:off x="539552" y="980725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1</a:t>
            </a:r>
            <a:endParaRPr lang="ru-RU" sz="6000" dirty="0"/>
          </a:p>
        </p:txBody>
      </p:sp>
      <p:sp>
        <p:nvSpPr>
          <p:cNvPr id="23" name="TextBox 22">
            <a:hlinkClick r:id="rId20" action="ppaction://hlinksldjump"/>
          </p:cNvPr>
          <p:cNvSpPr txBox="1"/>
          <p:nvPr/>
        </p:nvSpPr>
        <p:spPr>
          <a:xfrm>
            <a:off x="2838457" y="980725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/>
              <a:t>2</a:t>
            </a:r>
          </a:p>
        </p:txBody>
      </p:sp>
      <p:sp>
        <p:nvSpPr>
          <p:cNvPr id="24" name="TextBox 23">
            <a:hlinkClick r:id="rId21" action="ppaction://hlinksldjump"/>
          </p:cNvPr>
          <p:cNvSpPr txBox="1"/>
          <p:nvPr/>
        </p:nvSpPr>
        <p:spPr>
          <a:xfrm>
            <a:off x="4932040" y="980725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/>
              <a:t>3</a:t>
            </a:r>
          </a:p>
        </p:txBody>
      </p:sp>
      <p:sp>
        <p:nvSpPr>
          <p:cNvPr id="25" name="TextBox 24">
            <a:hlinkClick r:id="rId22" action="ppaction://hlinksldjump"/>
          </p:cNvPr>
          <p:cNvSpPr txBox="1"/>
          <p:nvPr/>
        </p:nvSpPr>
        <p:spPr>
          <a:xfrm>
            <a:off x="7110146" y="980725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4</a:t>
            </a:r>
            <a:endParaRPr lang="ru-RU" sz="6000" dirty="0"/>
          </a:p>
        </p:txBody>
      </p:sp>
      <p:sp>
        <p:nvSpPr>
          <p:cNvPr id="26" name="TextBox 25">
            <a:hlinkClick r:id="rId23" action="ppaction://hlinksldjump"/>
          </p:cNvPr>
          <p:cNvSpPr txBox="1"/>
          <p:nvPr/>
        </p:nvSpPr>
        <p:spPr>
          <a:xfrm>
            <a:off x="7110146" y="3853159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12</a:t>
            </a:r>
            <a:endParaRPr lang="ru-RU" sz="6000" dirty="0"/>
          </a:p>
        </p:txBody>
      </p:sp>
      <p:sp>
        <p:nvSpPr>
          <p:cNvPr id="27" name="TextBox 26">
            <a:hlinkClick r:id="rId24" action="ppaction://hlinksldjump"/>
          </p:cNvPr>
          <p:cNvSpPr txBox="1"/>
          <p:nvPr/>
        </p:nvSpPr>
        <p:spPr>
          <a:xfrm>
            <a:off x="4932040" y="3853159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11</a:t>
            </a:r>
            <a:endParaRPr lang="ru-RU" sz="6000" dirty="0"/>
          </a:p>
        </p:txBody>
      </p:sp>
      <p:sp>
        <p:nvSpPr>
          <p:cNvPr id="28" name="TextBox 27">
            <a:hlinkClick r:id="rId25" action="ppaction://hlinksldjump"/>
          </p:cNvPr>
          <p:cNvSpPr txBox="1"/>
          <p:nvPr/>
        </p:nvSpPr>
        <p:spPr>
          <a:xfrm>
            <a:off x="7110146" y="2419255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8</a:t>
            </a:r>
            <a:endParaRPr lang="ru-RU" sz="6000" dirty="0"/>
          </a:p>
        </p:txBody>
      </p:sp>
      <p:sp>
        <p:nvSpPr>
          <p:cNvPr id="29" name="TextBox 28">
            <a:hlinkClick r:id="rId26" action="ppaction://hlinksldjump"/>
          </p:cNvPr>
          <p:cNvSpPr txBox="1"/>
          <p:nvPr/>
        </p:nvSpPr>
        <p:spPr>
          <a:xfrm>
            <a:off x="4932040" y="2419255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7</a:t>
            </a:r>
            <a:endParaRPr lang="ru-RU" sz="6000" dirty="0"/>
          </a:p>
        </p:txBody>
      </p:sp>
      <p:sp>
        <p:nvSpPr>
          <p:cNvPr id="30" name="TextBox 29">
            <a:hlinkClick r:id="rId27" action="ppaction://hlinksldjump"/>
          </p:cNvPr>
          <p:cNvSpPr txBox="1"/>
          <p:nvPr/>
        </p:nvSpPr>
        <p:spPr>
          <a:xfrm>
            <a:off x="2838457" y="3853159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10</a:t>
            </a:r>
            <a:endParaRPr lang="ru-RU" sz="6000" dirty="0"/>
          </a:p>
        </p:txBody>
      </p:sp>
      <p:sp>
        <p:nvSpPr>
          <p:cNvPr id="31" name="TextBox 30">
            <a:hlinkClick r:id="rId28" action="ppaction://hlinksldjump"/>
          </p:cNvPr>
          <p:cNvSpPr txBox="1"/>
          <p:nvPr/>
        </p:nvSpPr>
        <p:spPr>
          <a:xfrm>
            <a:off x="539552" y="3853159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9</a:t>
            </a:r>
            <a:endParaRPr lang="ru-RU" sz="6000" dirty="0"/>
          </a:p>
        </p:txBody>
      </p:sp>
      <p:sp>
        <p:nvSpPr>
          <p:cNvPr id="32" name="TextBox 31">
            <a:hlinkClick r:id="rId29" action="ppaction://hlinksldjump"/>
          </p:cNvPr>
          <p:cNvSpPr txBox="1"/>
          <p:nvPr/>
        </p:nvSpPr>
        <p:spPr>
          <a:xfrm>
            <a:off x="2838457" y="2419255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6</a:t>
            </a:r>
            <a:endParaRPr lang="ru-RU" sz="6000" dirty="0"/>
          </a:p>
        </p:txBody>
      </p:sp>
      <p:sp>
        <p:nvSpPr>
          <p:cNvPr id="33" name="TextBox 32">
            <a:hlinkClick r:id="rId30" action="ppaction://hlinksldjump"/>
          </p:cNvPr>
          <p:cNvSpPr txBox="1"/>
          <p:nvPr/>
        </p:nvSpPr>
        <p:spPr>
          <a:xfrm>
            <a:off x="539552" y="2419255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5</a:t>
            </a:r>
            <a:endParaRPr lang="ru-RU" sz="6000" dirty="0"/>
          </a:p>
        </p:txBody>
      </p:sp>
      <p:sp>
        <p:nvSpPr>
          <p:cNvPr id="34" name="TextBox 33">
            <a:hlinkClick r:id="rId31" action="ppaction://hlinksldjump"/>
          </p:cNvPr>
          <p:cNvSpPr txBox="1"/>
          <p:nvPr/>
        </p:nvSpPr>
        <p:spPr>
          <a:xfrm>
            <a:off x="539552" y="5301208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13</a:t>
            </a:r>
            <a:endParaRPr lang="ru-RU" sz="6000" dirty="0"/>
          </a:p>
        </p:txBody>
      </p:sp>
      <p:sp>
        <p:nvSpPr>
          <p:cNvPr id="35" name="TextBox 34">
            <a:hlinkClick r:id="rId32" action="ppaction://hlinksldjump"/>
          </p:cNvPr>
          <p:cNvSpPr txBox="1"/>
          <p:nvPr/>
        </p:nvSpPr>
        <p:spPr>
          <a:xfrm>
            <a:off x="2838457" y="5301208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14</a:t>
            </a:r>
            <a:endParaRPr lang="ru-RU" sz="6000" dirty="0"/>
          </a:p>
        </p:txBody>
      </p:sp>
      <p:sp>
        <p:nvSpPr>
          <p:cNvPr id="36" name="TextBox 35">
            <a:hlinkClick r:id="rId33" action="ppaction://hlinksldjump"/>
          </p:cNvPr>
          <p:cNvSpPr txBox="1"/>
          <p:nvPr/>
        </p:nvSpPr>
        <p:spPr>
          <a:xfrm>
            <a:off x="4932040" y="5301208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15</a:t>
            </a:r>
            <a:endParaRPr lang="ru-RU" sz="6000" dirty="0"/>
          </a:p>
        </p:txBody>
      </p:sp>
      <p:sp>
        <p:nvSpPr>
          <p:cNvPr id="37" name="TextBox 36">
            <a:hlinkClick r:id="rId34" action="ppaction://hlinksldjump"/>
          </p:cNvPr>
          <p:cNvSpPr txBox="1"/>
          <p:nvPr/>
        </p:nvSpPr>
        <p:spPr>
          <a:xfrm>
            <a:off x="7110146" y="5301208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16</a:t>
            </a:r>
            <a:endParaRPr lang="ru-RU" sz="6000" dirty="0"/>
          </a:p>
        </p:txBody>
      </p:sp>
      <p:sp>
        <p:nvSpPr>
          <p:cNvPr id="18" name="Стрелка вправо 17">
            <a:hlinkClick r:id="rId35" action="ppaction://hlinksldjump"/>
          </p:cNvPr>
          <p:cNvSpPr/>
          <p:nvPr/>
        </p:nvSpPr>
        <p:spPr>
          <a:xfrm>
            <a:off x="7715961" y="332656"/>
            <a:ext cx="1074299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итоги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8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5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5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5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5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5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15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5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15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138988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Легенда </a:t>
            </a:r>
            <a:r>
              <a:rPr lang="ru-RU" sz="2800" b="1" dirty="0"/>
              <a:t>об орле</a:t>
            </a:r>
            <a:r>
              <a:rPr lang="ru-RU" sz="2800" b="1" dirty="0" smtClean="0"/>
              <a:t>, </a:t>
            </a:r>
            <a:br>
              <a:rPr lang="ru-RU" sz="2800" b="1" dirty="0" smtClean="0"/>
            </a:br>
            <a:r>
              <a:rPr lang="ru-RU" sz="2800" b="1" dirty="0" smtClean="0"/>
              <a:t>терзающем змею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94508" y="1477808"/>
            <a:ext cx="592949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 </a:t>
            </a:r>
            <a:r>
              <a:rPr lang="ru-RU" sz="1400" dirty="0"/>
              <a:t>горах, у снежных перевалов, где пышно луг альпийский цвел,</a:t>
            </a:r>
          </a:p>
          <a:p>
            <a:r>
              <a:rPr lang="ru-RU" sz="1400" dirty="0"/>
              <a:t>Гнездо орлиное на скалах с орлицей свил себе орел.</a:t>
            </a:r>
          </a:p>
          <a:p>
            <a:r>
              <a:rPr lang="ru-RU" sz="1400" dirty="0"/>
              <a:t>И высоко под облаками, с небес нацелив зоркий глаз,</a:t>
            </a:r>
          </a:p>
          <a:p>
            <a:r>
              <a:rPr lang="ru-RU" sz="1400" dirty="0"/>
              <a:t>Парил он с горными орлами, следя добычу в ранний час.</a:t>
            </a:r>
          </a:p>
          <a:p>
            <a:r>
              <a:rPr lang="ru-RU" sz="1400" dirty="0"/>
              <a:t>Среди цветов долины яркой, где речка </a:t>
            </a:r>
            <a:r>
              <a:rPr lang="ru-RU" sz="1400" dirty="0" err="1"/>
              <a:t>вызмеила</a:t>
            </a:r>
            <a:r>
              <a:rPr lang="ru-RU" sz="1400" dirty="0"/>
              <a:t> путь,</a:t>
            </a:r>
          </a:p>
          <a:p>
            <a:r>
              <a:rPr lang="ru-RU" sz="1400" dirty="0"/>
              <a:t>Устав кружиться в полдень жаркий, он сел на камень отдохнуть.</a:t>
            </a:r>
          </a:p>
          <a:p>
            <a:r>
              <a:rPr lang="ru-RU" sz="1400" dirty="0"/>
              <a:t>Но лишь сомкнул в дремоте очи, сложив усталые крыла,</a:t>
            </a:r>
          </a:p>
          <a:p>
            <a:r>
              <a:rPr lang="ru-RU" sz="1400" dirty="0"/>
              <a:t>Как, чешуей блестя, меж кочек, змея бесшумно подползла.</a:t>
            </a:r>
          </a:p>
          <a:p>
            <a:r>
              <a:rPr lang="ru-RU" sz="1400" dirty="0"/>
              <a:t>Она незримая лежала, таясь в тени, среди камней,</a:t>
            </a:r>
          </a:p>
          <a:p>
            <a:r>
              <a:rPr lang="ru-RU" sz="1400" dirty="0"/>
              <a:t>Чтобы свое гадючье жало вонзить в того, кто был сильней...</a:t>
            </a:r>
          </a:p>
          <a:p>
            <a:r>
              <a:rPr lang="ru-RU" sz="1400" dirty="0"/>
              <a:t>И в грудь ужаленный змеею, свалился замертво орел</a:t>
            </a:r>
          </a:p>
          <a:p>
            <a:r>
              <a:rPr lang="ru-RU" sz="1400" dirty="0"/>
              <a:t>В горячий ключ, что под горою кипел бурля, стекая в дол.</a:t>
            </a:r>
          </a:p>
          <a:p>
            <a:r>
              <a:rPr lang="ru-RU" sz="1400" dirty="0"/>
              <a:t>Но вдруг — о чудо! Той водою омытый, ожил царь долин.</a:t>
            </a:r>
          </a:p>
          <a:p>
            <a:r>
              <a:rPr lang="ru-RU" sz="1400" dirty="0"/>
              <a:t>И в небо с силой молодою взлетел, как гордый властелин...</a:t>
            </a:r>
          </a:p>
          <a:p>
            <a:r>
              <a:rPr lang="ru-RU" sz="1400" dirty="0"/>
              <a:t>И камнем, сброшенным с утеса, он пал, раскинувши крыла,</a:t>
            </a:r>
          </a:p>
          <a:p>
            <a:r>
              <a:rPr lang="ru-RU" sz="1400" dirty="0"/>
              <a:t>Как бы терзая клювом острым в когтях болезнь и силы зла...</a:t>
            </a:r>
          </a:p>
          <a:p>
            <a:r>
              <a:rPr lang="ru-RU" sz="1400" dirty="0"/>
              <a:t>Вот так, преданию обязан, в предгорном солнечном краю,</a:t>
            </a:r>
          </a:p>
          <a:p>
            <a:r>
              <a:rPr lang="ru-RU" sz="1400" dirty="0"/>
              <a:t>И стал эмблемой Вод Кавказа орел, терзающий змею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endParaRPr lang="ru-RU" sz="1400" dirty="0"/>
          </a:p>
          <a:p>
            <a:pPr algn="r"/>
            <a:r>
              <a:rPr lang="ru-RU" sz="1400" dirty="0"/>
              <a:t>Сергей Рыбалко </a:t>
            </a:r>
            <a:endParaRPr lang="ru-RU" sz="1400" dirty="0" smtClean="0"/>
          </a:p>
          <a:p>
            <a:pPr algn="r"/>
            <a:r>
              <a:rPr lang="ru-RU" sz="1400" dirty="0" smtClean="0"/>
              <a:t>Книга </a:t>
            </a:r>
            <a:r>
              <a:rPr lang="ru-RU" sz="1400" dirty="0"/>
              <a:t>«Легенды и предания </a:t>
            </a:r>
            <a:r>
              <a:rPr lang="ru-RU" sz="1400" dirty="0" smtClean="0"/>
              <a:t>Кавказа»</a:t>
            </a:r>
            <a:endParaRPr lang="ru-RU" sz="1400" dirty="0"/>
          </a:p>
        </p:txBody>
      </p:sp>
      <p:pic>
        <p:nvPicPr>
          <p:cNvPr id="1032" name="Picture 8" descr="https://avatars.dzeninfra.ru/get-zen_doc/3683658/pub_5eb43bf28a06122feefeaa87_5f203e28b7baa02f4eaf9333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92" y="2390882"/>
            <a:ext cx="1620000" cy="115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i?id=ce264453087c6f5ca98292f3ceffe5c8b7714626-5280120-images-thumbs&amp;ref=rim&amp;n=33&amp;w=350&amp;h=2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92" y="3530729"/>
            <a:ext cx="1620000" cy="12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pofoto.club/uploads/posts/2021-12/1640307809_35-pofoto-club-p-kamennii-orel-foto-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92" y="4723856"/>
            <a:ext cx="16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eostour.ru/upload/iblock/e8c/e8cda7af15b7ad15d3a304eb8d8f19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92" y="0"/>
            <a:ext cx="1620000" cy="12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img-fotki.yandex.ru/get/5907/shauey.28/0_52ee6_d430bd17_XX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000" y="1166412"/>
            <a:ext cx="1620000" cy="12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t="9783" r="-1" b="24175"/>
          <a:stretch/>
        </p:blipFill>
        <p:spPr bwMode="auto">
          <a:xfrm>
            <a:off x="7524000" y="2357128"/>
            <a:ext cx="1620000" cy="118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 descr="https://extraguide.ru/images/blog/2022/03-29-9vqxir-skulptura-ore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000" y="4569297"/>
            <a:ext cx="1620000" cy="12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https://otvet.imgsmail.ru/download/875a8375f91de049494d6073098e8a2f_6537b47a19facc836fe57067b6b7692f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8" r="9581"/>
          <a:stretch/>
        </p:blipFill>
        <p:spPr bwMode="auto">
          <a:xfrm>
            <a:off x="7524000" y="5760013"/>
            <a:ext cx="1620000" cy="109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https://upload.wikimedia.org/wikipedia/commons/thumb/d/dd/%D0%9E%D1%80%D0%B5%D0%BB_%D0%BD%D0%B0_%D0%BA%D1%83%D1%80%D0%BE%D1%80%D1%82%D0%BD%D0%BE%D0%BC_%D0%BE%D0%B7%D0%B5%D1%80%D0%B5.jpg/1200px-%D0%9E%D1%80%D0%B5%D0%BB_%D0%BD%D0%B0_%D0%BA%D1%83%D1%80%D0%BE%D1%80%D1%82%D0%BD%D0%BE%D0%BC_%D0%BE%D0%B7%D0%B5%D1%80%D0%B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92" y="1195441"/>
            <a:ext cx="1620000" cy="12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https://itonga.ru/wp-content/uploads/2021/07/kurortniy-park-essentuki-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9" b="9879"/>
          <a:stretch/>
        </p:blipFill>
        <p:spPr bwMode="auto">
          <a:xfrm>
            <a:off x="-25492" y="5784297"/>
            <a:ext cx="1620000" cy="107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https://worldroads.ru/wp-content/uploads/2014/05/Oryol-Kaskadki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000" y="0"/>
            <a:ext cx="1620000" cy="119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https://nashaplaneta.net/europe/russia/img_stavropol/essentuki-istochnik17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000" y="3516534"/>
            <a:ext cx="1620000" cy="107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 вправо 16">
            <a:hlinkClick r:id="" action="ppaction://hlinkshowjump?jump=nextslide"/>
          </p:cNvPr>
          <p:cNvSpPr/>
          <p:nvPr/>
        </p:nvSpPr>
        <p:spPr>
          <a:xfrm>
            <a:off x="6660232" y="235308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7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бъект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Заголовок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поисках ОРЛА</a:t>
            </a:r>
            <a:br>
              <a:rPr lang="ru-RU" dirty="0" smtClean="0"/>
            </a:br>
            <a:r>
              <a:rPr lang="ru-RU" dirty="0" smtClean="0"/>
              <a:t>Назовите город, где установлен орел</a:t>
            </a:r>
            <a:endParaRPr lang="ru-RU" dirty="0"/>
          </a:p>
        </p:txBody>
      </p:sp>
      <p:pic>
        <p:nvPicPr>
          <p:cNvPr id="3" name="пятигорск 3м" descr="https://avatars.dzeninfra.ru/get-zen_doc/3683658/pub_5eb43bf28a06122feefeaa87_5f203e28b7baa02f4eaf9333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64548"/>
            <a:ext cx="1620000" cy="115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мв м" descr="https://avatars.mds.yandex.net/i?id=ce264453087c6f5ca98292f3ceffe5c8b7714626-5280120-images-thumbs&amp;ref=rim&amp;n=33&amp;w=350&amp;h=2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797" y="5279812"/>
            <a:ext cx="1620000" cy="121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кисловодск 2м" descr="https://pofoto.club/uploads/posts/2021-12/1640307809_35-pofoto-club-p-kamennii-orel-foto-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60723"/>
            <a:ext cx="16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ятигорск 1 м" descr="https://eostour.ru/upload/iblock/e8c/e8cda7af15b7ad15d3a304eb8d8f19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1620000" cy="12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исловодскс1м" descr="https://img-fotki.yandex.ru/get/5907/shauey.28/0_52ee6_d430bd17_XX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77495"/>
            <a:ext cx="1620000" cy="12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пятигорск 2м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t="9783" r="-1" b="24175"/>
          <a:stretch/>
        </p:blipFill>
        <p:spPr bwMode="auto">
          <a:xfrm>
            <a:off x="2747797" y="1412776"/>
            <a:ext cx="1620000" cy="118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желез3м" descr="https://extraguide.ru/images/blog/2022/03-29-9vqxir-skulptura-ore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31567"/>
            <a:ext cx="1620000" cy="12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ессентуки 3м" descr="https://otvet.imgsmail.ru/download/875a8375f91de049494d6073098e8a2f_6537b47a19facc836fe57067b6b7692f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8" r="9581"/>
          <a:stretch/>
        </p:blipFill>
        <p:spPr bwMode="auto">
          <a:xfrm>
            <a:off x="4956042" y="5279812"/>
            <a:ext cx="1620000" cy="121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железн 1м" descr="https://upload.wikimedia.org/wikipedia/commons/thumb/d/dd/%D0%9E%D1%80%D0%B5%D0%BB_%D0%BD%D0%B0_%D0%BA%D1%83%D1%80%D0%BE%D1%80%D1%82%D0%BD%D0%BE%D0%BC_%D0%BE%D0%B7%D0%B5%D1%80%D0%B5.jpg/1200px-%D0%9E%D1%80%D0%B5%D0%BB_%D0%BD%D0%B0_%D0%BA%D1%83%D1%80%D0%BE%D1%80%D1%82%D0%BD%D0%BE%D0%BC_%D0%BE%D0%B7%D0%B5%D1%80%D0%B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2" y="1412776"/>
            <a:ext cx="1620000" cy="12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ессен 2м" descr="https://itonga.ru/wp-content/uploads/2021/07/kurortniy-park-essentuki-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9" b="9879"/>
          <a:stretch/>
        </p:blipFill>
        <p:spPr bwMode="auto">
          <a:xfrm>
            <a:off x="7164288" y="5279812"/>
            <a:ext cx="1620000" cy="121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желез 2м" descr="https://worldroads.ru/wp-content/uploads/2014/05/Oryol-Kaskadki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12776"/>
            <a:ext cx="1620000" cy="119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ессентуки 1м" descr="https://nashaplaneta.net/europe/russia/img_stavropol/essentuki-istochnik17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074663"/>
            <a:ext cx="1620000" cy="107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2602293" y="6276495"/>
            <a:ext cx="2232000" cy="43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Минеральные Воды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174036" y="4869208"/>
            <a:ext cx="1440000" cy="43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Кисловодск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976176" y="2358825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Железноводск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6156176" y="5063812"/>
            <a:ext cx="1440000" cy="43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Ессентуки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1174036" y="2440236"/>
            <a:ext cx="1440000" cy="43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ea typeface="Dotum" pitchFamily="34" charset="-127"/>
                <a:cs typeface="Arial" charset="0"/>
              </a:rPr>
              <a:t>Пятигорск</a:t>
            </a:r>
            <a:endParaRPr lang="ru-RU" dirty="0">
              <a:solidFill>
                <a:schemeClr val="tx2"/>
              </a:solidFill>
              <a:latin typeface="Arial Narrow" pitchFamily="34" charset="0"/>
              <a:ea typeface="Dotum" pitchFamily="34" charset="-127"/>
              <a:cs typeface="Arial" charset="0"/>
            </a:endParaRPr>
          </a:p>
        </p:txBody>
      </p:sp>
      <p:pic>
        <p:nvPicPr>
          <p:cNvPr id="32" name="пятигорск 3б" descr="https://avatars.dzeninfra.ru/get-zen_doc/3683658/pub_5eb43bf28a06122feefeaa87_5f203e28b7baa02f4eaf9333/scale_1200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29608"/>
            <a:ext cx="373223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мв б" descr="https://avatars.mds.yandex.net/i?id=ce264453087c6f5ca98292f3ceffe5c8b7714626-5280120-images-thumbs&amp;ref=rim&amp;n=33&amp;w=350&amp;h=26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29608"/>
            <a:ext cx="373223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кисловодск 2б" descr="https://pofoto.club/uploads/posts/2021-12/1640307809_35-pofoto-club-p-kamennii-orel-foto-79.jpg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29608"/>
            <a:ext cx="373223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пятигорск 1 б" descr="https://eostour.ru/upload/iblock/e8c/e8cda7af15b7ad15d3a304eb8d8f1911.jpg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29608"/>
            <a:ext cx="373223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кисловодскс1б" descr="https://img-fotki.yandex.ru/get/5907/shauey.28/0_52ee6_d430bd17_XXL"/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29608"/>
            <a:ext cx="373223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пятигорск 2б"/>
          <p:cNvPicPr>
            <a:picLocks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t="9783" r="-1" b="24175"/>
          <a:stretch/>
        </p:blipFill>
        <p:spPr bwMode="auto">
          <a:xfrm>
            <a:off x="2843808" y="2829608"/>
            <a:ext cx="3732234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жел 3б" descr="https://extraguide.ru/images/blog/2022/03-29-9vqxir-skulptura-orel.jpg"/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29608"/>
            <a:ext cx="373223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есс 3б" descr="https://otvet.imgsmail.ru/download/875a8375f91de049494d6073098e8a2f_6537b47a19facc836fe57067b6b7692f.jpg"/>
          <p:cNvPicPr>
            <a:picLocks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8" r="9581"/>
          <a:stretch/>
        </p:blipFill>
        <p:spPr bwMode="auto">
          <a:xfrm>
            <a:off x="2843808" y="2829608"/>
            <a:ext cx="373223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жел 1б" descr="https://upload.wikimedia.org/wikipedia/commons/thumb/d/dd/%D0%9E%D1%80%D0%B5%D0%BB_%D0%BD%D0%B0_%D0%BA%D1%83%D1%80%D0%BE%D1%80%D1%82%D0%BD%D0%BE%D0%BC_%D0%BE%D0%B7%D0%B5%D1%80%D0%B5.jpg/1200px-%D0%9E%D1%80%D0%B5%D0%BB_%D0%BD%D0%B0_%D0%BA%D1%83%D1%80%D0%BE%D1%80%D1%82%D0%BD%D0%BE%D0%BC_%D0%BE%D0%B7%D0%B5%D1%80%D0%B5.jpg"/>
          <p:cNvPicPr>
            <a:picLocks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29608"/>
            <a:ext cx="373223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есс 2б" descr="https://itonga.ru/wp-content/uploads/2021/07/kurortniy-park-essentuki-2.jpg"/>
          <p:cNvPicPr>
            <a:picLocks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9" b="9879"/>
          <a:stretch/>
        </p:blipFill>
        <p:spPr bwMode="auto">
          <a:xfrm>
            <a:off x="2843808" y="2829608"/>
            <a:ext cx="373223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железк 2б" descr="https://worldroads.ru/wp-content/uploads/2014/05/Oryol-Kaskadki.jpg"/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29608"/>
            <a:ext cx="373223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есс 1б" descr="https://nashaplaneta.net/europe/russia/img_stavropol/essentuki-istochnik172.jpg"/>
          <p:cNvPicPr>
            <a:picLocks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29608"/>
            <a:ext cx="373223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s://avatars.dzeninfra.ru/get-zen_doc/8074369/pub_643a41c68780bd5572c7b70e_643a462e32e72652de109c84/scale_1200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065" y="2708920"/>
            <a:ext cx="3001720" cy="240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Блок-схема: узел суммирования 46">
            <a:hlinkClick r:id="rId26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ОТВЕТ"/>
          <p:cNvSpPr/>
          <p:nvPr/>
        </p:nvSpPr>
        <p:spPr>
          <a:xfrm>
            <a:off x="3996804" y="4653136"/>
            <a:ext cx="1511300" cy="53975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ответ</a:t>
            </a:r>
          </a:p>
        </p:txBody>
      </p:sp>
      <p:sp>
        <p:nvSpPr>
          <p:cNvPr id="45" name="ОТВЕТ"/>
          <p:cNvSpPr/>
          <p:nvPr/>
        </p:nvSpPr>
        <p:spPr>
          <a:xfrm>
            <a:off x="3996804" y="4653136"/>
            <a:ext cx="1511300" cy="53975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Нажми и  отвечай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4501008" y="5183852"/>
            <a:ext cx="4172140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Narrow" panose="020B0606020202030204" pitchFamily="34" charset="0"/>
              </a:rPr>
              <a:t>И, может быть, спустя года,</a:t>
            </a:r>
          </a:p>
          <a:p>
            <a:pPr algn="ctr"/>
            <a:r>
              <a:rPr lang="ru-RU" sz="2400" dirty="0">
                <a:latin typeface="Arial Narrow" panose="020B0606020202030204" pitchFamily="34" charset="0"/>
              </a:rPr>
              <a:t>Не канет в омуте забвенья</a:t>
            </a:r>
          </a:p>
          <a:p>
            <a:pPr algn="ctr"/>
            <a:r>
              <a:rPr lang="ru-RU" sz="2400" dirty="0">
                <a:latin typeface="Arial Narrow" panose="020B0606020202030204" pitchFamily="34" charset="0"/>
              </a:rPr>
              <a:t>Победный вид Кавказского Орла,</a:t>
            </a:r>
          </a:p>
          <a:p>
            <a:pPr algn="ctr"/>
            <a:r>
              <a:rPr lang="ru-RU" sz="2400" dirty="0">
                <a:latin typeface="Arial Narrow" panose="020B0606020202030204" pitchFamily="34" charset="0"/>
              </a:rPr>
              <a:t>Дарящий веру в исцеление.</a:t>
            </a:r>
          </a:p>
        </p:txBody>
      </p:sp>
    </p:spTree>
    <p:extLst>
      <p:ext uri="{BB962C8B-B14F-4D97-AF65-F5344CB8AC3E}">
        <p14:creationId xmlns:p14="http://schemas.microsoft.com/office/powerpoint/2010/main" val="11446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9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8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7" dur="1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00"/>
                            </p:stCondLst>
                            <p:childTnLst>
                              <p:par>
                                <p:cTn id="2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6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28000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 ком говорят: «Русский араб»?</a:t>
            </a:r>
            <a:endParaRPr lang="ru-RU" dirty="0"/>
          </a:p>
        </p:txBody>
      </p:sp>
      <p:pic>
        <p:nvPicPr>
          <p:cNvPr id="2050" name="Picture 2" descr="https://min-vodi.ru/media/resized/GM4zeYcnDH666MkpUF5LXXPhzXX-h9Ttn7zgpghjZS0/rs:fit:1024:768/aHR0cHM6Ly9taW4t/dm9kaS5ydS9tZWRp/YS9wcm9qZWN0X21v/Xzg0MC8xYS85Mi9l/YS8xYy85My8wNC81/LmpwZ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2304256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min-vodi.ru/media/resized/wALG84DX3OKaOOeLRwAYfahFxBxmX-2kRiO_3QNPw54/rs:fit:1024:768/aHR0cHM6Ly9taW4t/dm9kaS5ydS9tZWRp/YS9wcm9qZWN0X21v/Xzg0MC9kOS81NC81/Ni80NS9mZS9jYi82/LmpwZ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3284984"/>
            <a:ext cx="2016224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in-vodi.ru/media/resized/RsaJz3SCZTrk-sictxVNf4HR1leuaD6LkrpIO9vBw94/rs:fit:1024:768/aHR0cHM6Ly9taW4t/dm9kaS5ydS9tZWRp/YS9wcm9qZWN0X21v/Xzg0MC8wZC85Zi84/MS9iNS81OC85Yi9p/bWdsNjc0MC5qcG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641" y="1478902"/>
            <a:ext cx="2590735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minvody.net/upload/iblock/aaf/kdmi8mk2xrnz3jojyt8fpzjvpz7yyv6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2593781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korona-severa.ru/wp-content/uploads/b/5/3/b534cbb1143cd25ebfe25a4dcd6a216d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52" y="5085184"/>
            <a:ext cx="2590705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korona-severa.ru/wp-content/uploads/2/3/5/2357af22ce5c1454a1932fd80185b658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20123"/>
          <a:stretch/>
        </p:blipFill>
        <p:spPr bwMode="auto">
          <a:xfrm>
            <a:off x="3006212" y="3284984"/>
            <a:ext cx="3491617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Показательные выступления на Терском конезаводе. Источник: invest26.r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85184"/>
            <a:ext cx="259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ytimg.com/vi/qqdKSkQHdG4/maxresdefaul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464" y="5085184"/>
            <a:ext cx="307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58.userapi.com/impg/vS0R_79r5x8SCCzF1Glu-RXbo9iigNf05GzN2g/Yw5NcR4Q1q8.jpg?size=640x413&amp;quality=96&amp;sign=820cdfe7d6150ca3d9d36be2a47eff89&amp;c_uniq_tag=MkObKZyPbyg3likc9cGk6d0kVsaOi6yaNWBUxLSB5gI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92" y="1478902"/>
            <a:ext cx="2677772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6492464" y="285750"/>
            <a:ext cx="1440000" cy="54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chemeClr val="tx1"/>
                </a:solidFill>
              </a:rPr>
              <a:t>ОТВЕТ</a:t>
            </a:r>
          </a:p>
        </p:txBody>
      </p:sp>
      <p:sp>
        <p:nvSpPr>
          <p:cNvPr id="15" name="Блок-схема: узел суммирования 14">
            <a:hlinkClick r:id="rId11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4322" y="839570"/>
            <a:ext cx="5543505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dirty="0"/>
              <a:t>Казак без коня, что воин без ружья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240351" y="80912"/>
            <a:ext cx="8568953" cy="6316594"/>
            <a:chOff x="-1535420" y="59848"/>
            <a:chExt cx="8568953" cy="6316594"/>
          </a:xfrm>
        </p:grpSpPr>
        <p:sp>
          <p:nvSpPr>
            <p:cNvPr id="5" name="TextBox 4"/>
            <p:cNvSpPr txBox="1"/>
            <p:nvPr/>
          </p:nvSpPr>
          <p:spPr>
            <a:xfrm>
              <a:off x="-1535420" y="128578"/>
              <a:ext cx="8568953" cy="624786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060575"/>
              <a:r>
                <a:rPr lang="ru-RU" sz="1600" dirty="0"/>
                <a:t>Терский конный </a:t>
              </a:r>
              <a:r>
                <a:rPr lang="ru-RU" sz="1600" dirty="0" smtClean="0"/>
                <a:t>завод – царство </a:t>
              </a:r>
              <a:r>
                <a:rPr lang="ru-RU" sz="1600" dirty="0"/>
                <a:t>«русского араба» </a:t>
              </a:r>
              <a:r>
                <a:rPr lang="ru-RU" sz="1600" dirty="0" smtClean="0"/>
                <a:t> (пос. </a:t>
              </a:r>
              <a:r>
                <a:rPr lang="ru-RU" sz="1600" dirty="0" err="1" smtClean="0"/>
                <a:t>Новотерский</a:t>
              </a:r>
              <a:r>
                <a:rPr lang="ru-RU" sz="1600" dirty="0" smtClean="0"/>
                <a:t> вблизи с г. Змейка).</a:t>
              </a:r>
              <a:endParaRPr lang="ru-RU" sz="1600" dirty="0"/>
            </a:p>
            <a:p>
              <a:pPr marL="2060575"/>
              <a:r>
                <a:rPr lang="ru-RU" sz="1600" dirty="0" smtClean="0"/>
                <a:t>В 1889 году основатель </a:t>
              </a:r>
              <a:r>
                <a:rPr lang="ru-RU" sz="1600" dirty="0"/>
                <a:t>завода граф </a:t>
              </a:r>
              <a:r>
                <a:rPr lang="ru-RU" sz="1600" dirty="0" smtClean="0"/>
                <a:t>Сергей Александрович </a:t>
              </a:r>
              <a:r>
                <a:rPr lang="ru-RU" sz="1600" dirty="0"/>
                <a:t>Строганов </a:t>
              </a:r>
              <a:r>
                <a:rPr lang="ru-RU" sz="1600" dirty="0" smtClean="0"/>
                <a:t>не мог предвидеть</a:t>
              </a:r>
              <a:r>
                <a:rPr lang="ru-RU" sz="1600" dirty="0"/>
                <a:t>, сколько испытаний выпадет на долю конного завода, его сотрудников и самих лошадей</a:t>
              </a:r>
              <a:r>
                <a:rPr lang="ru-RU" sz="1600" dirty="0" smtClean="0"/>
                <a:t>.</a:t>
              </a:r>
            </a:p>
            <a:p>
              <a:pPr marL="2060575"/>
              <a:r>
                <a:rPr lang="ru-RU" sz="1600" dirty="0" smtClean="0"/>
                <a:t>Строганов </a:t>
              </a:r>
              <a:r>
                <a:rPr lang="ru-RU" sz="1600" dirty="0"/>
                <a:t>в 1888 г</a:t>
              </a:r>
              <a:r>
                <a:rPr lang="ru-RU" sz="1600" dirty="0" smtClean="0"/>
                <a:t>., путешествуя по Сирии </a:t>
              </a:r>
              <a:r>
                <a:rPr lang="ru-RU" sz="1600" dirty="0"/>
                <a:t>и </a:t>
              </a:r>
              <a:r>
                <a:rPr lang="ru-RU" sz="1600" dirty="0" smtClean="0"/>
                <a:t>Северо-Аравийской пустыни, приобрел два </a:t>
              </a:r>
              <a:r>
                <a:rPr lang="ru-RU" sz="1600" dirty="0"/>
                <a:t>жеребца и девять </a:t>
              </a:r>
              <a:r>
                <a:rPr lang="ru-RU" sz="1600" dirty="0" smtClean="0"/>
                <a:t>кобыл. Это стало началом конезавода.</a:t>
              </a:r>
            </a:p>
            <a:p>
              <a:pPr marL="2060575"/>
              <a:r>
                <a:rPr lang="ru-RU" sz="1600" dirty="0" smtClean="0"/>
                <a:t>К 1901</a:t>
              </a:r>
              <a:r>
                <a:rPr lang="ru-RU" sz="1600" dirty="0"/>
                <a:t> – завод </a:t>
              </a:r>
              <a:r>
                <a:rPr lang="ru-RU" sz="1600" dirty="0" smtClean="0"/>
                <a:t>насчитывал 100 </a:t>
              </a:r>
              <a:r>
                <a:rPr lang="ru-RU" sz="1600" dirty="0"/>
                <a:t>чистокровных </a:t>
              </a:r>
              <a:r>
                <a:rPr lang="ru-RU" sz="1600" dirty="0" smtClean="0"/>
                <a:t>арабских лошадей</a:t>
              </a:r>
              <a:r>
                <a:rPr lang="ru-RU" sz="1600" dirty="0"/>
                <a:t>, в </a:t>
              </a:r>
              <a:r>
                <a:rPr lang="ru-RU" sz="1600" dirty="0" smtClean="0"/>
                <a:t>т. ч. </a:t>
              </a:r>
              <a:r>
                <a:rPr lang="ru-RU" sz="1600" dirty="0"/>
                <a:t>12 жеребцов и 32 кобылы.</a:t>
              </a:r>
            </a:p>
            <a:p>
              <a:r>
                <a:rPr lang="ru-RU" sz="1600" dirty="0"/>
                <a:t>1917 – 1921 </a:t>
              </a:r>
              <a:r>
                <a:rPr lang="ru-RU" sz="1600" dirty="0" smtClean="0"/>
                <a:t>– завод полностью </a:t>
              </a:r>
              <a:r>
                <a:rPr lang="ru-RU" sz="1600" dirty="0"/>
                <a:t>разорен </a:t>
              </a:r>
              <a:r>
                <a:rPr lang="ru-RU" sz="1600" dirty="0" smtClean="0"/>
                <a:t>в </a:t>
              </a:r>
              <a:r>
                <a:rPr lang="ru-RU" sz="1600" smtClean="0"/>
                <a:t>Гражданскую Войну.</a:t>
              </a:r>
              <a:endParaRPr lang="ru-RU" sz="1600" dirty="0"/>
            </a:p>
            <a:p>
              <a:r>
                <a:rPr lang="ru-RU" sz="1600" dirty="0" smtClean="0"/>
                <a:t>1922 – по </a:t>
              </a:r>
              <a:r>
                <a:rPr lang="ru-RU" sz="1600" dirty="0"/>
                <a:t>указу маршала Семена Буденного </a:t>
              </a:r>
              <a:r>
                <a:rPr lang="ru-RU" sz="1600" dirty="0" smtClean="0"/>
                <a:t>завод </a:t>
              </a:r>
              <a:r>
                <a:rPr lang="ru-RU" sz="1600" dirty="0"/>
                <a:t>стал </a:t>
              </a:r>
              <a:r>
                <a:rPr lang="ru-RU" sz="1600" dirty="0" smtClean="0"/>
                <a:t>военным </a:t>
              </a:r>
              <a:r>
                <a:rPr lang="ru-RU" sz="1600" dirty="0"/>
                <a:t>заводом </a:t>
              </a:r>
              <a:r>
                <a:rPr lang="ru-RU" sz="1600" dirty="0" smtClean="0"/>
                <a:t>по </a:t>
              </a:r>
              <a:r>
                <a:rPr lang="ru-RU" sz="1600" dirty="0"/>
                <a:t>разведению чистокровных арабских скакунов</a:t>
              </a:r>
              <a:r>
                <a:rPr lang="ru-RU" sz="1600" dirty="0" smtClean="0"/>
                <a:t>.</a:t>
              </a:r>
            </a:p>
            <a:p>
              <a:r>
                <a:rPr lang="ru-RU" sz="1600" dirty="0" smtClean="0"/>
                <a:t>1941-43 </a:t>
              </a:r>
              <a:r>
                <a:rPr lang="ru-RU" sz="1600" dirty="0"/>
                <a:t> – все поголовье </a:t>
              </a:r>
              <a:r>
                <a:rPr lang="ru-RU" sz="1600" dirty="0" smtClean="0"/>
                <a:t>коней </a:t>
              </a:r>
              <a:r>
                <a:rPr lang="ru-RU" sz="1600" dirty="0"/>
                <a:t>находится в эвакуации в Западном </a:t>
              </a:r>
              <a:r>
                <a:rPr lang="ru-RU" sz="1600" dirty="0" smtClean="0"/>
                <a:t>Казахстане. С трудом арабские </a:t>
              </a:r>
              <a:r>
                <a:rPr lang="ru-RU" sz="1600" dirty="0"/>
                <a:t>лошади были </a:t>
              </a:r>
              <a:r>
                <a:rPr lang="ru-RU" sz="1600" dirty="0" smtClean="0"/>
                <a:t>сохранены</a:t>
              </a:r>
            </a:p>
            <a:p>
              <a:r>
                <a:rPr lang="ru-RU" sz="1600" dirty="0" smtClean="0"/>
                <a:t>…</a:t>
              </a:r>
            </a:p>
            <a:p>
              <a:r>
                <a:rPr lang="ru-RU" sz="1600" dirty="0"/>
                <a:t>1970 </a:t>
              </a:r>
              <a:r>
                <a:rPr lang="ru-RU" sz="1600" dirty="0" smtClean="0"/>
                <a:t>– </a:t>
              </a:r>
              <a:r>
                <a:rPr lang="ru-RU" sz="1600" dirty="0"/>
                <a:t>первый международный аукцион по продаже арабских лошадей. С этого момента аукционы </a:t>
              </a:r>
              <a:r>
                <a:rPr lang="ru-RU" sz="1600" dirty="0" smtClean="0"/>
                <a:t>проводились </a:t>
              </a:r>
              <a:r>
                <a:rPr lang="ru-RU" sz="1600" dirty="0"/>
                <a:t>ежегодно до 1986 </a:t>
              </a:r>
              <a:r>
                <a:rPr lang="ru-RU" sz="1600" dirty="0" smtClean="0"/>
                <a:t>г.</a:t>
              </a:r>
              <a:endParaRPr lang="ru-RU" sz="1600" dirty="0"/>
            </a:p>
            <a:p>
              <a:r>
                <a:rPr lang="ru-RU" sz="1600" dirty="0"/>
                <a:t>1981 год — американский промышленник </a:t>
              </a:r>
              <a:r>
                <a:rPr lang="ru-RU" sz="1600" dirty="0" smtClean="0"/>
                <a:t> </a:t>
              </a:r>
              <a:r>
                <a:rPr lang="ru-RU" sz="1600" dirty="0"/>
                <a:t>Арманд Хаммер купил гнедого жеребца </a:t>
              </a:r>
              <a:r>
                <a:rPr lang="ru-RU" sz="1600" dirty="0" err="1" smtClean="0"/>
                <a:t>Песняра</a:t>
              </a:r>
              <a:r>
                <a:rPr lang="ru-RU" sz="1600" dirty="0" smtClean="0"/>
                <a:t> </a:t>
              </a:r>
              <a:r>
                <a:rPr lang="ru-RU" sz="1600" dirty="0"/>
                <a:t>за </a:t>
              </a:r>
              <a:r>
                <a:rPr lang="ru-RU" sz="1600" dirty="0" smtClean="0"/>
                <a:t>1 000 000 </a:t>
              </a:r>
              <a:r>
                <a:rPr lang="ru-RU" sz="1600" dirty="0"/>
                <a:t>долларов. </a:t>
              </a:r>
            </a:p>
            <a:p>
              <a:r>
                <a:rPr lang="ru-RU" sz="1600" dirty="0"/>
                <a:t>1983 год – гнедой жеребец </a:t>
              </a:r>
              <a:r>
                <a:rPr lang="ru-RU" sz="1600" dirty="0" err="1"/>
                <a:t>Менес</a:t>
              </a:r>
              <a:r>
                <a:rPr lang="ru-RU" sz="1600" dirty="0"/>
                <a:t> сдан в аренду американской фирме «</a:t>
              </a:r>
              <a:r>
                <a:rPr lang="ru-RU" sz="1600" dirty="0" err="1"/>
                <a:t>Фиделис</a:t>
              </a:r>
              <a:r>
                <a:rPr lang="ru-RU" sz="1600" dirty="0"/>
                <a:t>» на 15 лет, с задатком в 1, 5 миллиона долларов. </a:t>
              </a:r>
              <a:r>
                <a:rPr lang="ru-RU" sz="1600" dirty="0" smtClean="0"/>
                <a:t>Полная </a:t>
              </a:r>
              <a:r>
                <a:rPr lang="ru-RU" sz="1600" dirty="0"/>
                <a:t>сумма, заплаченная нашему государству за </a:t>
              </a:r>
              <a:r>
                <a:rPr lang="ru-RU" sz="1600" dirty="0" err="1" smtClean="0"/>
                <a:t>Менеса</a:t>
              </a:r>
              <a:r>
                <a:rPr lang="ru-RU" sz="1600" dirty="0" smtClean="0"/>
                <a:t>  –2,4 </a:t>
              </a:r>
              <a:r>
                <a:rPr lang="ru-RU" sz="1600" dirty="0" err="1" smtClean="0"/>
                <a:t>мил.долларов</a:t>
              </a:r>
              <a:r>
                <a:rPr lang="ru-RU" sz="1600" dirty="0" smtClean="0"/>
                <a:t>.</a:t>
              </a:r>
            </a:p>
            <a:p>
              <a:r>
                <a:rPr lang="ru-RU" sz="1600" dirty="0"/>
                <a:t>2007 год – конезавод приобретается в частное владение и начинает вести политику восстановления и реорганизации </a:t>
              </a:r>
              <a:r>
                <a:rPr lang="ru-RU" sz="1600" dirty="0" smtClean="0"/>
                <a:t>хозяйства.</a:t>
              </a:r>
              <a:endParaRPr lang="ru-RU" sz="1600" dirty="0"/>
            </a:p>
          </p:txBody>
        </p:sp>
        <p:pic>
          <p:nvPicPr>
            <p:cNvPr id="6" name="Picture 2" descr="https://xn--j1ag5b.xn--p1ai/wp-content/uploads/2022/07/stroganov-2-5-1-1773x2048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51" t="14648" r="26607" b="32656"/>
            <a:stretch/>
          </p:blipFill>
          <p:spPr bwMode="auto">
            <a:xfrm>
              <a:off x="-1366563" y="59848"/>
              <a:ext cx="1809607" cy="2556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hlinkClick r:id="" action="ppaction://noaction" highlightClick="1"/>
          </p:cNvPr>
          <p:cNvSpPr txBox="1"/>
          <p:nvPr/>
        </p:nvSpPr>
        <p:spPr>
          <a:xfrm>
            <a:off x="8244408" y="5805264"/>
            <a:ext cx="539750" cy="539750"/>
          </a:xfrm>
          <a:prstGeom prst="actionButtonInform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36360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ответ 4"/>
          <p:cNvSpPr/>
          <p:nvPr/>
        </p:nvSpPr>
        <p:spPr>
          <a:xfrm>
            <a:off x="6766272" y="3938796"/>
            <a:ext cx="2016000" cy="194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700" dirty="0"/>
              <a:t>рескрипт «О признании государственного значения КМВ и необходимости их устройства»</a:t>
            </a:r>
          </a:p>
        </p:txBody>
      </p:sp>
      <p:sp>
        <p:nvSpPr>
          <p:cNvPr id="54" name="ответ 3"/>
          <p:cNvSpPr/>
          <p:nvPr/>
        </p:nvSpPr>
        <p:spPr>
          <a:xfrm>
            <a:off x="4587015" y="3938796"/>
            <a:ext cx="2016000" cy="194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700" dirty="0"/>
              <a:t>рескрипт «О признании государственного значения КМВ и необходимости их устройства»</a:t>
            </a:r>
          </a:p>
        </p:txBody>
      </p:sp>
      <p:sp>
        <p:nvSpPr>
          <p:cNvPr id="55" name="ответ 2"/>
          <p:cNvSpPr/>
          <p:nvPr/>
        </p:nvSpPr>
        <p:spPr>
          <a:xfrm>
            <a:off x="2407758" y="3938796"/>
            <a:ext cx="2016000" cy="194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1700" dirty="0"/>
              <a:t>указ о создании Азово-Моздокской (Кавказской) укреплённой линии</a:t>
            </a:r>
          </a:p>
        </p:txBody>
      </p:sp>
      <p:sp>
        <p:nvSpPr>
          <p:cNvPr id="56" name="ответ 1"/>
          <p:cNvSpPr/>
          <p:nvPr/>
        </p:nvSpPr>
        <p:spPr>
          <a:xfrm>
            <a:off x="228501" y="3938796"/>
            <a:ext cx="2016000" cy="194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1700" dirty="0"/>
              <a:t>указ «О приискании в России минеральных вод»</a:t>
            </a:r>
          </a:p>
        </p:txBody>
      </p:sp>
      <p:grpSp>
        <p:nvGrpSpPr>
          <p:cNvPr id="38" name="черная"/>
          <p:cNvGrpSpPr>
            <a:grpSpLocks/>
          </p:cNvGrpSpPr>
          <p:nvPr/>
        </p:nvGrpSpPr>
        <p:grpSpPr bwMode="auto">
          <a:xfrm>
            <a:off x="3209320" y="2858612"/>
            <a:ext cx="2428875" cy="1107552"/>
            <a:chOff x="1346985" y="1985880"/>
            <a:chExt cx="6511963" cy="1037093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 rot="16200000" flipH="1">
              <a:off x="1082648" y="2250217"/>
              <a:ext cx="537187" cy="85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1355497" y="2517983"/>
              <a:ext cx="6499193" cy="16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/>
            <p:nvPr/>
          </p:nvCxnSpPr>
          <p:spPr>
            <a:xfrm rot="5400000">
              <a:off x="7608996" y="2773020"/>
              <a:ext cx="49990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Розовая"/>
          <p:cNvGrpSpPr>
            <a:grpSpLocks/>
          </p:cNvGrpSpPr>
          <p:nvPr/>
        </p:nvGrpSpPr>
        <p:grpSpPr bwMode="auto">
          <a:xfrm>
            <a:off x="950604" y="2858460"/>
            <a:ext cx="6516000" cy="1224136"/>
            <a:chOff x="1346994" y="2062146"/>
            <a:chExt cx="6511948" cy="90672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rot="16200000" flipH="1">
              <a:off x="1168080" y="2241059"/>
              <a:ext cx="367806" cy="9980"/>
            </a:xfrm>
            <a:prstGeom prst="line">
              <a:avLst/>
            </a:prstGeom>
            <a:ln w="38100">
              <a:solidFill>
                <a:srgbClr val="F795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356974" y="2429952"/>
              <a:ext cx="6501968" cy="1600"/>
            </a:xfrm>
            <a:prstGeom prst="line">
              <a:avLst/>
            </a:prstGeom>
            <a:ln w="38100">
              <a:solidFill>
                <a:srgbClr val="F795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rot="5400000">
              <a:off x="7589484" y="2699410"/>
              <a:ext cx="538916" cy="0"/>
            </a:xfrm>
            <a:prstGeom prst="straightConnector1">
              <a:avLst/>
            </a:prstGeom>
            <a:ln w="38100">
              <a:solidFill>
                <a:srgbClr val="F79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43000"/>
          </a:xfrm>
        </p:spPr>
        <p:txBody>
          <a:bodyPr/>
          <a:lstStyle/>
          <a:p>
            <a:r>
              <a:rPr lang="ru-RU" dirty="0" smtClean="0"/>
              <a:t>Чья заслуга ?</a:t>
            </a:r>
            <a:endParaRPr lang="ru-RU" dirty="0"/>
          </a:p>
        </p:txBody>
      </p:sp>
      <p:sp>
        <p:nvSpPr>
          <p:cNvPr id="3" name="вопрос2"/>
          <p:cNvSpPr/>
          <p:nvPr/>
        </p:nvSpPr>
        <p:spPr>
          <a:xfrm>
            <a:off x="2408197" y="3938796"/>
            <a:ext cx="2016000" cy="194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700" dirty="0"/>
              <a:t>одобрил план строительства железной дороги в Ставропольской </a:t>
            </a:r>
            <a:r>
              <a:rPr lang="ru-RU" sz="1700" dirty="0" smtClean="0"/>
              <a:t>губернии</a:t>
            </a:r>
            <a:endParaRPr lang="ru-RU" sz="1700" dirty="0"/>
          </a:p>
        </p:txBody>
      </p:sp>
      <p:sp>
        <p:nvSpPr>
          <p:cNvPr id="4" name="вопрос1"/>
          <p:cNvSpPr/>
          <p:nvPr/>
        </p:nvSpPr>
        <p:spPr>
          <a:xfrm>
            <a:off x="228940" y="3938796"/>
            <a:ext cx="2016000" cy="194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700" dirty="0"/>
              <a:t>рескрипт «О признании государственного значения КМВ и необходимости их устройства</a:t>
            </a:r>
            <a:r>
              <a:rPr lang="ru-RU" sz="1700" dirty="0" smtClean="0"/>
              <a:t>»</a:t>
            </a:r>
            <a:endParaRPr lang="ru-RU" sz="1700" dirty="0"/>
          </a:p>
        </p:txBody>
      </p:sp>
      <p:sp>
        <p:nvSpPr>
          <p:cNvPr id="5" name="ессентуки"/>
          <p:cNvSpPr/>
          <p:nvPr/>
        </p:nvSpPr>
        <p:spPr>
          <a:xfrm>
            <a:off x="2288718" y="2746382"/>
            <a:ext cx="190800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000" dirty="0" smtClean="0"/>
              <a:t>Екатерина </a:t>
            </a:r>
            <a:r>
              <a:rPr lang="en-US" sz="2000" dirty="0" smtClean="0"/>
              <a:t>II</a:t>
            </a:r>
            <a:endParaRPr lang="ru-RU" sz="2000" dirty="0"/>
          </a:p>
        </p:txBody>
      </p:sp>
      <p:sp>
        <p:nvSpPr>
          <p:cNvPr id="6" name="кисловодск"/>
          <p:cNvSpPr/>
          <p:nvPr/>
        </p:nvSpPr>
        <p:spPr>
          <a:xfrm>
            <a:off x="323528" y="2746382"/>
            <a:ext cx="183600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000" dirty="0" smtClean="0"/>
              <a:t>Петр </a:t>
            </a:r>
            <a:r>
              <a:rPr lang="en-US" sz="2000" dirty="0" smtClean="0"/>
              <a:t>I</a:t>
            </a:r>
            <a:endParaRPr lang="ru-RU" sz="2000" dirty="0"/>
          </a:p>
        </p:txBody>
      </p:sp>
      <p:sp>
        <p:nvSpPr>
          <p:cNvPr id="20" name="железноводск"/>
          <p:cNvSpPr/>
          <p:nvPr/>
        </p:nvSpPr>
        <p:spPr>
          <a:xfrm>
            <a:off x="6717340" y="2746382"/>
            <a:ext cx="205200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000" dirty="0" smtClean="0"/>
              <a:t>Александр </a:t>
            </a:r>
            <a:r>
              <a:rPr lang="en-US" sz="2000" dirty="0" smtClean="0"/>
              <a:t>II</a:t>
            </a:r>
            <a:endParaRPr lang="ru-RU" sz="2000" dirty="0"/>
          </a:p>
        </p:txBody>
      </p:sp>
      <p:sp>
        <p:nvSpPr>
          <p:cNvPr id="22" name="вопрос 3"/>
          <p:cNvSpPr/>
          <p:nvPr/>
        </p:nvSpPr>
        <p:spPr>
          <a:xfrm>
            <a:off x="4587454" y="3938796"/>
            <a:ext cx="2016000" cy="194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1700" dirty="0" smtClean="0"/>
              <a:t>указ </a:t>
            </a:r>
            <a:r>
              <a:rPr lang="ru-RU" sz="1700" dirty="0"/>
              <a:t>о создании Азово-Моздокской (Кавказской) укреплённой линии</a:t>
            </a:r>
          </a:p>
        </p:txBody>
      </p:sp>
      <p:sp>
        <p:nvSpPr>
          <p:cNvPr id="23" name="вопрос 4"/>
          <p:cNvSpPr/>
          <p:nvPr/>
        </p:nvSpPr>
        <p:spPr>
          <a:xfrm>
            <a:off x="6766272" y="3938796"/>
            <a:ext cx="2016000" cy="194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1700" dirty="0"/>
              <a:t>указ «О приискании в России минеральных вод</a:t>
            </a:r>
            <a:r>
              <a:rPr lang="ru-RU" sz="1700" dirty="0" smtClean="0"/>
              <a:t>»</a:t>
            </a:r>
            <a:endParaRPr lang="ru-RU" sz="1700" dirty="0"/>
          </a:p>
        </p:txBody>
      </p:sp>
      <p:cxnSp>
        <p:nvCxnSpPr>
          <p:cNvPr id="25" name="красная"/>
          <p:cNvCxnSpPr/>
          <p:nvPr/>
        </p:nvCxnSpPr>
        <p:spPr>
          <a:xfrm rot="5400000">
            <a:off x="5184032" y="1367099"/>
            <a:ext cx="792000" cy="4464000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голубая"/>
          <p:cNvGrpSpPr>
            <a:grpSpLocks/>
          </p:cNvGrpSpPr>
          <p:nvPr/>
        </p:nvGrpSpPr>
        <p:grpSpPr bwMode="auto">
          <a:xfrm flipH="1">
            <a:off x="1325326" y="3002476"/>
            <a:ext cx="4010025" cy="990967"/>
            <a:chOff x="1346994" y="2062146"/>
            <a:chExt cx="6511949" cy="712424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 rot="16200000" flipH="1">
              <a:off x="1168704" y="2240436"/>
              <a:ext cx="366892" cy="1031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1357306" y="2438466"/>
              <a:ext cx="6501637" cy="125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/>
            <p:cNvCxnSpPr/>
            <p:nvPr/>
          </p:nvCxnSpPr>
          <p:spPr>
            <a:xfrm rot="5400000">
              <a:off x="7695600" y="2611228"/>
              <a:ext cx="326685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Овал 56"/>
          <p:cNvSpPr/>
          <p:nvPr/>
        </p:nvSpPr>
        <p:spPr>
          <a:xfrm>
            <a:off x="6569030" y="317250"/>
            <a:ext cx="1440000" cy="54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1026" name="Picture 2" descr="https://ciur.ru/srp/srp_nord/SiteAssets/Lists/News/NewForm/10307202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59" y="908720"/>
            <a:ext cx="1341138" cy="18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iur.ru/srp/srp_nord/SiteAssets/Lists/News/NewForm/10307202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 r="2497" b="35236"/>
          <a:stretch/>
        </p:blipFill>
        <p:spPr bwMode="auto">
          <a:xfrm>
            <a:off x="2539327" y="908720"/>
            <a:ext cx="1482147" cy="18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.britannica.com/02/148802-050-D04F0961/Alexander-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4"/>
          <a:stretch/>
        </p:blipFill>
        <p:spPr bwMode="auto">
          <a:xfrm>
            <a:off x="4648704" y="908720"/>
            <a:ext cx="1816347" cy="18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bon-cadeau.ru/mdata/gallery/size3/3938/67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3" t="10308" r="7876" b="8319"/>
          <a:stretch/>
        </p:blipFill>
        <p:spPr bwMode="auto">
          <a:xfrm>
            <a:off x="7092280" y="908720"/>
            <a:ext cx="1351121" cy="18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863762" y="5948082"/>
            <a:ext cx="917899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dirty="0"/>
              <a:t>1777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91362" y="5948082"/>
            <a:ext cx="917899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dirty="0"/>
              <a:t>1803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6162" y="5948082"/>
            <a:ext cx="917899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dirty="0"/>
              <a:t>1717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318961" y="5948082"/>
            <a:ext cx="853439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dirty="0"/>
              <a:t>1868</a:t>
            </a:r>
          </a:p>
        </p:txBody>
      </p:sp>
      <p:sp>
        <p:nvSpPr>
          <p:cNvPr id="43" name="Стрелка вправо 42">
            <a:hlinkClick r:id="" action="ppaction://hlinkshowjump?jump=nextslide"/>
          </p:cNvPr>
          <p:cNvSpPr/>
          <p:nvPr/>
        </p:nvSpPr>
        <p:spPr>
          <a:xfrm>
            <a:off x="8172400" y="40723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6318449" y="6022221"/>
            <a:ext cx="2734444" cy="81724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Нажмите на </a:t>
            </a:r>
            <a:r>
              <a:rPr lang="ru-RU" sz="1400" dirty="0" smtClean="0"/>
              <a:t>имя и ответ будет открыт или </a:t>
            </a:r>
            <a:r>
              <a:rPr lang="ru-RU" sz="1400" dirty="0"/>
              <a:t>нажмите на слово «</a:t>
            </a:r>
            <a:r>
              <a:rPr lang="ru-RU" sz="1400" dirty="0" smtClean="0"/>
              <a:t>ответ»</a:t>
            </a:r>
            <a:endParaRPr lang="ru-RU" sz="1400" dirty="0"/>
          </a:p>
        </p:txBody>
      </p:sp>
      <p:sp>
        <p:nvSpPr>
          <p:cNvPr id="21" name="пятигорск"/>
          <p:cNvSpPr/>
          <p:nvPr/>
        </p:nvSpPr>
        <p:spPr>
          <a:xfrm>
            <a:off x="4355976" y="2746382"/>
            <a:ext cx="223200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000" dirty="0" smtClean="0"/>
              <a:t>Александр </a:t>
            </a:r>
            <a:r>
              <a:rPr lang="en-US" sz="2000" dirty="0" smtClean="0"/>
              <a:t>I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6254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2" grpId="0" animBg="1"/>
      <p:bldP spid="23" grpId="0" animBg="1"/>
      <p:bldP spid="7" grpId="0" animBg="1"/>
      <p:bldP spid="8" grpId="0" animBg="1"/>
      <p:bldP spid="9" grpId="0" animBg="1"/>
      <p:bldP spid="10" grpId="0" animBg="1"/>
      <p:bldP spid="4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 descr="https://thumb.tildacdn.com/tild3233-3766-4436-b136-616231346339/-/format/webp/30__edite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8" r="18755"/>
          <a:stretch/>
        </p:blipFill>
        <p:spPr bwMode="auto">
          <a:xfrm>
            <a:off x="251520" y="836992"/>
            <a:ext cx="2081504" cy="25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https://thumb.tildacdn.com/tild6337-3066-4830-b434-623062343034/-/format/webp/31__edit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707" y="836992"/>
            <a:ext cx="1867930" cy="25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https://dic.academic.ru/pictures/wiki/files/104/haas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4372" r="4798" b="5726"/>
          <a:stretch/>
        </p:blipFill>
        <p:spPr bwMode="auto">
          <a:xfrm>
            <a:off x="4616320" y="836992"/>
            <a:ext cx="1942268" cy="25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 descr="https://semyaivera.ru/wp-content/uploads/2020/09/6-sentyabrya.-aleksandr-nelyubin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5" t="3798" r="7920" b="20903"/>
          <a:stretch/>
        </p:blipFill>
        <p:spPr bwMode="auto">
          <a:xfrm>
            <a:off x="6766272" y="836992"/>
            <a:ext cx="1926976" cy="25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3" name="ответ 4"/>
          <p:cNvSpPr/>
          <p:nvPr/>
        </p:nvSpPr>
        <p:spPr>
          <a:xfrm>
            <a:off x="6766272" y="4002854"/>
            <a:ext cx="2016000" cy="190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dirty="0" smtClean="0"/>
              <a:t>источники в районе реки </a:t>
            </a:r>
            <a:r>
              <a:rPr lang="ru-RU" sz="1600" dirty="0" err="1" smtClean="0"/>
              <a:t>Бугунты</a:t>
            </a:r>
            <a:r>
              <a:rPr lang="ru-RU" sz="1600" dirty="0" smtClean="0"/>
              <a:t> которые сейчас известны как </a:t>
            </a:r>
            <a:r>
              <a:rPr lang="ru-RU" sz="1600" dirty="0" err="1" smtClean="0"/>
              <a:t>ессентукские</a:t>
            </a:r>
            <a:r>
              <a:rPr lang="ru-RU" sz="1600" dirty="0" smtClean="0"/>
              <a:t> источники</a:t>
            </a:r>
            <a:endParaRPr lang="ru-RU" sz="1600" dirty="0"/>
          </a:p>
        </p:txBody>
      </p:sp>
      <p:sp>
        <p:nvSpPr>
          <p:cNvPr id="54" name="ответ 3"/>
          <p:cNvSpPr/>
          <p:nvPr/>
        </p:nvSpPr>
        <p:spPr>
          <a:xfrm>
            <a:off x="4572032" y="4002854"/>
            <a:ext cx="2016000" cy="190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dirty="0"/>
              <a:t>открыты </a:t>
            </a:r>
            <a:r>
              <a:rPr lang="ru-RU" sz="1600" dirty="0" err="1"/>
              <a:t>Железноводские</a:t>
            </a:r>
            <a:r>
              <a:rPr lang="ru-RU" sz="1600" dirty="0"/>
              <a:t> минеральные </a:t>
            </a:r>
            <a:r>
              <a:rPr lang="ru-RU" sz="1600" dirty="0" smtClean="0"/>
              <a:t>источники</a:t>
            </a:r>
            <a:endParaRPr lang="ru-RU" sz="1600" dirty="0"/>
          </a:p>
        </p:txBody>
      </p:sp>
      <p:sp>
        <p:nvSpPr>
          <p:cNvPr id="55" name="ответ 2"/>
          <p:cNvSpPr/>
          <p:nvPr/>
        </p:nvSpPr>
        <p:spPr>
          <a:xfrm>
            <a:off x="2407758" y="4002854"/>
            <a:ext cx="2016000" cy="190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1600" dirty="0"/>
              <a:t>подробное описание Пятигорских источников и открытие Кисловодских нарзанов</a:t>
            </a:r>
          </a:p>
        </p:txBody>
      </p:sp>
      <p:sp>
        <p:nvSpPr>
          <p:cNvPr id="56" name="ответ 1"/>
          <p:cNvSpPr/>
          <p:nvPr/>
        </p:nvSpPr>
        <p:spPr>
          <a:xfrm>
            <a:off x="228501" y="4002854"/>
            <a:ext cx="2016000" cy="190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1600" dirty="0"/>
              <a:t>описал гору Горячую ,  Провал и </a:t>
            </a:r>
            <a:r>
              <a:rPr lang="ru-RU" sz="1600" dirty="0" err="1"/>
              <a:t>Тамбуканское</a:t>
            </a:r>
            <a:r>
              <a:rPr lang="ru-RU" sz="1600" dirty="0"/>
              <a:t> озеро, </a:t>
            </a:r>
            <a:r>
              <a:rPr lang="ru-RU" sz="1600" dirty="0" err="1"/>
              <a:t>Кумагорский</a:t>
            </a:r>
            <a:r>
              <a:rPr lang="ru-RU" sz="1600" dirty="0"/>
              <a:t> источник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43000"/>
          </a:xfrm>
        </p:spPr>
        <p:txBody>
          <a:bodyPr/>
          <a:lstStyle/>
          <a:p>
            <a:r>
              <a:rPr lang="ru-RU" dirty="0" smtClean="0"/>
              <a:t>Чья заслуга ?</a:t>
            </a:r>
            <a:endParaRPr lang="ru-RU" dirty="0"/>
          </a:p>
        </p:txBody>
      </p:sp>
      <p:sp>
        <p:nvSpPr>
          <p:cNvPr id="3" name="вопрос2"/>
          <p:cNvSpPr/>
          <p:nvPr/>
        </p:nvSpPr>
        <p:spPr>
          <a:xfrm>
            <a:off x="2407758" y="4002854"/>
            <a:ext cx="2016000" cy="190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dirty="0"/>
              <a:t>источники в районе реки </a:t>
            </a:r>
            <a:r>
              <a:rPr lang="ru-RU" sz="1600" dirty="0" err="1"/>
              <a:t>Бугунты</a:t>
            </a:r>
            <a:r>
              <a:rPr lang="ru-RU" sz="1600" dirty="0"/>
              <a:t> которые сейчас известны как </a:t>
            </a:r>
            <a:r>
              <a:rPr lang="ru-RU" sz="1600" dirty="0" err="1"/>
              <a:t>ессентукские</a:t>
            </a:r>
            <a:r>
              <a:rPr lang="ru-RU" sz="1600" dirty="0"/>
              <a:t> источники</a:t>
            </a:r>
          </a:p>
        </p:txBody>
      </p:sp>
      <p:sp>
        <p:nvSpPr>
          <p:cNvPr id="4" name="вопрос1"/>
          <p:cNvSpPr/>
          <p:nvPr/>
        </p:nvSpPr>
        <p:spPr>
          <a:xfrm>
            <a:off x="228501" y="4002854"/>
            <a:ext cx="2016000" cy="190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dirty="0"/>
              <a:t>открыты </a:t>
            </a:r>
            <a:r>
              <a:rPr lang="ru-RU" sz="1600" dirty="0" err="1"/>
              <a:t>Железноводские</a:t>
            </a:r>
            <a:r>
              <a:rPr lang="ru-RU" sz="1600" dirty="0"/>
              <a:t> минеральные источники</a:t>
            </a:r>
          </a:p>
        </p:txBody>
      </p:sp>
      <p:sp>
        <p:nvSpPr>
          <p:cNvPr id="20" name="железноводск"/>
          <p:cNvSpPr/>
          <p:nvPr/>
        </p:nvSpPr>
        <p:spPr>
          <a:xfrm>
            <a:off x="6717340" y="2746382"/>
            <a:ext cx="201600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Александр Петрович Нелюбин</a:t>
            </a:r>
          </a:p>
        </p:txBody>
      </p:sp>
      <p:sp>
        <p:nvSpPr>
          <p:cNvPr id="22" name="вопрос 3"/>
          <p:cNvSpPr/>
          <p:nvPr/>
        </p:nvSpPr>
        <p:spPr>
          <a:xfrm>
            <a:off x="4587015" y="4002854"/>
            <a:ext cx="2016000" cy="190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1600" dirty="0" smtClean="0"/>
              <a:t>описал гору Горячую ,  Провал и </a:t>
            </a:r>
            <a:r>
              <a:rPr lang="ru-RU" sz="1600" dirty="0" err="1" smtClean="0"/>
              <a:t>Тамбуканское</a:t>
            </a:r>
            <a:r>
              <a:rPr lang="ru-RU" sz="1600" dirty="0" smtClean="0"/>
              <a:t> озеро, </a:t>
            </a:r>
            <a:r>
              <a:rPr lang="ru-RU" sz="1600" dirty="0" err="1" smtClean="0"/>
              <a:t>Кумагорский</a:t>
            </a:r>
            <a:r>
              <a:rPr lang="ru-RU" sz="1600" dirty="0" smtClean="0"/>
              <a:t> источник </a:t>
            </a:r>
            <a:endParaRPr lang="ru-RU" sz="1600" dirty="0"/>
          </a:p>
        </p:txBody>
      </p:sp>
      <p:sp>
        <p:nvSpPr>
          <p:cNvPr id="23" name="вопрос 4"/>
          <p:cNvSpPr/>
          <p:nvPr/>
        </p:nvSpPr>
        <p:spPr>
          <a:xfrm>
            <a:off x="6766272" y="4002854"/>
            <a:ext cx="2016000" cy="190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1600" dirty="0"/>
              <a:t>подробное описание Пятигорских источников и открытие Кисловодских нарзанов</a:t>
            </a:r>
          </a:p>
        </p:txBody>
      </p:sp>
      <p:cxnSp>
        <p:nvCxnSpPr>
          <p:cNvPr id="25" name="красная"/>
          <p:cNvCxnSpPr/>
          <p:nvPr/>
        </p:nvCxnSpPr>
        <p:spPr>
          <a:xfrm rot="5400000">
            <a:off x="5220032" y="1629000"/>
            <a:ext cx="792000" cy="4392000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голубая"/>
          <p:cNvGrpSpPr>
            <a:grpSpLocks/>
          </p:cNvGrpSpPr>
          <p:nvPr/>
        </p:nvGrpSpPr>
        <p:grpSpPr bwMode="auto">
          <a:xfrm flipH="1">
            <a:off x="1241528" y="3357088"/>
            <a:ext cx="4093822" cy="792000"/>
            <a:chOff x="1346994" y="2062146"/>
            <a:chExt cx="6511949" cy="712424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 rot="16200000" flipH="1">
              <a:off x="1168704" y="2240436"/>
              <a:ext cx="366892" cy="1031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1357306" y="2438466"/>
              <a:ext cx="6501637" cy="125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/>
            <p:cNvCxnSpPr/>
            <p:nvPr/>
          </p:nvCxnSpPr>
          <p:spPr>
            <a:xfrm rot="5400000">
              <a:off x="7695600" y="2611228"/>
              <a:ext cx="326685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Овал 56"/>
          <p:cNvSpPr/>
          <p:nvPr/>
        </p:nvSpPr>
        <p:spPr>
          <a:xfrm>
            <a:off x="6569030" y="317250"/>
            <a:ext cx="1440000" cy="54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chemeClr val="tx1"/>
                </a:solidFill>
              </a:rPr>
              <a:t>ОТВЕТ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19229" y="6086574"/>
            <a:ext cx="1006966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dirty="0" smtClean="0"/>
              <a:t>1793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46827" y="6086574"/>
            <a:ext cx="1006966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dirty="0" smtClean="0"/>
              <a:t>1810</a:t>
            </a:r>
            <a:endParaRPr lang="ru-RU" sz="2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5490" y="6086574"/>
            <a:ext cx="1099243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dirty="0" smtClean="0"/>
              <a:t>1773 </a:t>
            </a:r>
            <a:endParaRPr lang="ru-RU" sz="2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42197" y="6086574"/>
            <a:ext cx="1006966" cy="5107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dirty="0" smtClean="0"/>
              <a:t>1823</a:t>
            </a:r>
            <a:endParaRPr lang="ru-RU" sz="2400" dirty="0"/>
          </a:p>
        </p:txBody>
      </p:sp>
      <p:grpSp>
        <p:nvGrpSpPr>
          <p:cNvPr id="34" name="Розовая"/>
          <p:cNvGrpSpPr>
            <a:grpSpLocks/>
          </p:cNvGrpSpPr>
          <p:nvPr/>
        </p:nvGrpSpPr>
        <p:grpSpPr bwMode="auto">
          <a:xfrm>
            <a:off x="950604" y="3213080"/>
            <a:ext cx="4521372" cy="936000"/>
            <a:chOff x="1346994" y="2062146"/>
            <a:chExt cx="6511948" cy="90672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rot="16200000" flipH="1">
              <a:off x="1168080" y="2241059"/>
              <a:ext cx="367806" cy="9980"/>
            </a:xfrm>
            <a:prstGeom prst="line">
              <a:avLst/>
            </a:prstGeom>
            <a:ln w="38100">
              <a:solidFill>
                <a:srgbClr val="F795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356974" y="2429952"/>
              <a:ext cx="6501968" cy="1600"/>
            </a:xfrm>
            <a:prstGeom prst="line">
              <a:avLst/>
            </a:prstGeom>
            <a:ln w="38100">
              <a:solidFill>
                <a:srgbClr val="F795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rot="5400000">
              <a:off x="7589484" y="2699410"/>
              <a:ext cx="538916" cy="0"/>
            </a:xfrm>
            <a:prstGeom prst="straightConnector1">
              <a:avLst/>
            </a:prstGeom>
            <a:ln w="38100">
              <a:solidFill>
                <a:srgbClr val="F79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кисловодск"/>
          <p:cNvSpPr/>
          <p:nvPr/>
        </p:nvSpPr>
        <p:spPr>
          <a:xfrm>
            <a:off x="323528" y="2746382"/>
            <a:ext cx="201600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Иоанн Антон </a:t>
            </a:r>
            <a:r>
              <a:rPr lang="ru-RU" dirty="0" err="1" smtClean="0">
                <a:latin typeface="Arial Narrow" panose="020B0606020202030204" pitchFamily="34" charset="0"/>
              </a:rPr>
              <a:t>Гюльдештедт</a:t>
            </a:r>
            <a:endParaRPr lang="ru-RU" dirty="0">
              <a:latin typeface="Arial Narrow" panose="020B0606020202030204" pitchFamily="34" charset="0"/>
            </a:endParaRPr>
          </a:p>
        </p:txBody>
      </p:sp>
      <p:grpSp>
        <p:nvGrpSpPr>
          <p:cNvPr id="38" name="черная"/>
          <p:cNvGrpSpPr>
            <a:grpSpLocks/>
          </p:cNvGrpSpPr>
          <p:nvPr/>
        </p:nvGrpSpPr>
        <p:grpSpPr bwMode="auto">
          <a:xfrm>
            <a:off x="3209320" y="3285080"/>
            <a:ext cx="4799710" cy="864000"/>
            <a:chOff x="1346985" y="1985880"/>
            <a:chExt cx="6511963" cy="1037093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 rot="16200000" flipH="1">
              <a:off x="1082648" y="2250217"/>
              <a:ext cx="537187" cy="85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1355497" y="2517983"/>
              <a:ext cx="6499193" cy="16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/>
            <p:nvPr/>
          </p:nvCxnSpPr>
          <p:spPr>
            <a:xfrm rot="5400000">
              <a:off x="7608996" y="2773020"/>
              <a:ext cx="49990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ессентуки"/>
          <p:cNvSpPr/>
          <p:nvPr/>
        </p:nvSpPr>
        <p:spPr>
          <a:xfrm>
            <a:off x="2454799" y="2746382"/>
            <a:ext cx="201600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Петр Симон </a:t>
            </a:r>
            <a:endParaRPr lang="ru-RU" dirty="0" smtClean="0">
              <a:latin typeface="Arial Narrow" panose="020B0606020202030204" pitchFamily="34" charset="0"/>
            </a:endParaRPr>
          </a:p>
          <a:p>
            <a:pPr algn="ctr"/>
            <a:r>
              <a:rPr lang="ru-RU" dirty="0" smtClean="0">
                <a:latin typeface="Arial Narrow" panose="020B0606020202030204" pitchFamily="34" charset="0"/>
              </a:rPr>
              <a:t>Паллас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1" name="пятигорск"/>
          <p:cNvSpPr/>
          <p:nvPr/>
        </p:nvSpPr>
        <p:spPr>
          <a:xfrm>
            <a:off x="4586070" y="2746382"/>
            <a:ext cx="201600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Фёдор Петрович</a:t>
            </a:r>
          </a:p>
          <a:p>
            <a:pPr algn="ctr"/>
            <a:r>
              <a:rPr lang="ru-RU" dirty="0" err="1" smtClean="0">
                <a:latin typeface="Arial Narrow" panose="020B0606020202030204" pitchFamily="34" charset="0"/>
              </a:rPr>
              <a:t>Гааз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172400" y="40723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97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2" grpId="0" animBg="1"/>
      <p:bldP spid="2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kunb.ru/sites/default/files/memorable-date/04_06_ermolo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8" t="10329" r="32387" b="50000"/>
          <a:stretch/>
        </p:blipFill>
        <p:spPr bwMode="auto">
          <a:xfrm>
            <a:off x="4587538" y="620968"/>
            <a:ext cx="1997615" cy="25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 descr="https://thumb.tildacdn.com/tild3834-3262-4138-b339-396636643137/-/format/webp/phot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r="15983" b="31275"/>
          <a:stretch/>
        </p:blipFill>
        <p:spPr bwMode="auto">
          <a:xfrm>
            <a:off x="255517" y="620968"/>
            <a:ext cx="1915918" cy="25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i.pinimg.com/736x/a0/25/a1/a025a14d6f655c5d4fa0000e28cf333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t="8547" r="20445" b="32563"/>
          <a:stretch/>
        </p:blipFill>
        <p:spPr bwMode="auto">
          <a:xfrm>
            <a:off x="2376878" y="620968"/>
            <a:ext cx="2005217" cy="25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ihi.ru/pics/2022/06/04/519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3" t="5925" r="28192" b="52023"/>
          <a:stretch/>
        </p:blipFill>
        <p:spPr bwMode="auto">
          <a:xfrm>
            <a:off x="6790595" y="620968"/>
            <a:ext cx="1963484" cy="25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ответ 4"/>
          <p:cNvSpPr/>
          <p:nvPr/>
        </p:nvSpPr>
        <p:spPr>
          <a:xfrm>
            <a:off x="6804032" y="4149368"/>
            <a:ext cx="2016000" cy="259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dirty="0" smtClean="0"/>
              <a:t>наместник Кавказа, </a:t>
            </a:r>
            <a:r>
              <a:rPr lang="ru-RU" sz="1600" dirty="0"/>
              <a:t>при котором нача­лась "эпоха галерейного строительства" в Пятигорске, Кис­ловодске и Ессентуках</a:t>
            </a:r>
          </a:p>
        </p:txBody>
      </p:sp>
      <p:sp>
        <p:nvSpPr>
          <p:cNvPr id="54" name="ответ 3"/>
          <p:cNvSpPr/>
          <p:nvPr/>
        </p:nvSpPr>
        <p:spPr>
          <a:xfrm>
            <a:off x="4587015" y="4149368"/>
            <a:ext cx="2016000" cy="259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dirty="0" smtClean="0"/>
              <a:t>упорядочено </a:t>
            </a:r>
            <a:r>
              <a:rPr lang="ru-RU" sz="1600" dirty="0"/>
              <a:t>пользование лечебными минеральными водами, составлены архитектурные проекты </a:t>
            </a:r>
            <a:r>
              <a:rPr lang="ru-RU" sz="1600" dirty="0" smtClean="0"/>
              <a:t> зданий и проведены </a:t>
            </a:r>
            <a:r>
              <a:rPr lang="ru-RU" sz="1600" dirty="0"/>
              <a:t>удобные </a:t>
            </a:r>
            <a:r>
              <a:rPr lang="ru-RU" sz="1600" dirty="0" smtClean="0"/>
              <a:t>дороги </a:t>
            </a:r>
            <a:endParaRPr lang="ru-RU" sz="1600" dirty="0"/>
          </a:p>
        </p:txBody>
      </p:sp>
      <p:sp>
        <p:nvSpPr>
          <p:cNvPr id="55" name="ответ 2"/>
          <p:cNvSpPr/>
          <p:nvPr/>
        </p:nvSpPr>
        <p:spPr>
          <a:xfrm>
            <a:off x="2407758" y="4149368"/>
            <a:ext cx="2016000" cy="259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1600" dirty="0"/>
              <a:t>В верховьях реки </a:t>
            </a:r>
            <a:r>
              <a:rPr lang="ru-RU" sz="1600" dirty="0" err="1"/>
              <a:t>Подкумок</a:t>
            </a:r>
            <a:r>
              <a:rPr lang="ru-RU" sz="1600" dirty="0"/>
              <a:t> </a:t>
            </a:r>
            <a:r>
              <a:rPr lang="ru-RU" sz="1600" dirty="0" smtClean="0"/>
              <a:t>построено </a:t>
            </a:r>
            <a:r>
              <a:rPr lang="ru-RU" sz="1600" dirty="0"/>
              <a:t>укрепление Кислых Вод, позднее выросшее в Кисловодскую крепость</a:t>
            </a:r>
          </a:p>
        </p:txBody>
      </p:sp>
      <p:sp>
        <p:nvSpPr>
          <p:cNvPr id="56" name="ответ 1"/>
          <p:cNvSpPr/>
          <p:nvPr/>
        </p:nvSpPr>
        <p:spPr>
          <a:xfrm>
            <a:off x="228501" y="4149368"/>
            <a:ext cx="2016000" cy="259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1600" dirty="0" smtClean="0"/>
              <a:t>Ответственный за основание крепостей:</a:t>
            </a:r>
          </a:p>
          <a:p>
            <a:pPr algn="ctr"/>
            <a:r>
              <a:rPr lang="ru-RU" sz="1600" dirty="0" smtClean="0"/>
              <a:t>Ставропольской , Георгиевской,</a:t>
            </a:r>
          </a:p>
          <a:p>
            <a:pPr algn="ctr"/>
            <a:r>
              <a:rPr lang="ru-RU" sz="1600" dirty="0" err="1" smtClean="0"/>
              <a:t>Константино</a:t>
            </a:r>
            <a:r>
              <a:rPr lang="ru-RU" sz="1600" dirty="0" smtClean="0"/>
              <a:t>-горской, давшей </a:t>
            </a:r>
            <a:r>
              <a:rPr lang="ru-RU" sz="1600" dirty="0"/>
              <a:t>начало городу </a:t>
            </a:r>
            <a:r>
              <a:rPr lang="ru-RU" sz="1600" dirty="0" smtClean="0"/>
              <a:t>Пятигорск</a:t>
            </a:r>
            <a:endParaRPr lang="ru-RU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43000"/>
          </a:xfrm>
        </p:spPr>
        <p:txBody>
          <a:bodyPr/>
          <a:lstStyle/>
          <a:p>
            <a:r>
              <a:rPr lang="ru-RU" dirty="0" smtClean="0"/>
              <a:t>Чья заслуга ?</a:t>
            </a:r>
            <a:endParaRPr lang="ru-RU" dirty="0"/>
          </a:p>
        </p:txBody>
      </p:sp>
      <p:sp>
        <p:nvSpPr>
          <p:cNvPr id="3" name="вопрос2"/>
          <p:cNvSpPr/>
          <p:nvPr/>
        </p:nvSpPr>
        <p:spPr>
          <a:xfrm>
            <a:off x="2420345" y="4149368"/>
            <a:ext cx="2016000" cy="259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dirty="0" smtClean="0"/>
              <a:t>ответственный </a:t>
            </a:r>
            <a:r>
              <a:rPr lang="ru-RU" sz="1600" dirty="0"/>
              <a:t>за основание крепостей:</a:t>
            </a:r>
          </a:p>
          <a:p>
            <a:pPr algn="ctr"/>
            <a:r>
              <a:rPr lang="ru-RU" sz="1600" dirty="0"/>
              <a:t>Ставропольской , Георгиевской,</a:t>
            </a:r>
          </a:p>
          <a:p>
            <a:pPr algn="ctr"/>
            <a:r>
              <a:rPr lang="ru-RU" sz="1600" dirty="0" err="1"/>
              <a:t>Константино</a:t>
            </a:r>
            <a:r>
              <a:rPr lang="ru-RU" sz="1600" dirty="0"/>
              <a:t>-горской, давшей начало городу </a:t>
            </a:r>
            <a:r>
              <a:rPr lang="ru-RU" sz="1600" dirty="0" smtClean="0"/>
              <a:t>Пяти-</a:t>
            </a:r>
            <a:r>
              <a:rPr lang="ru-RU" sz="1600" dirty="0" err="1" smtClean="0"/>
              <a:t>горск</a:t>
            </a:r>
            <a:endParaRPr lang="ru-RU" sz="1600" dirty="0"/>
          </a:p>
        </p:txBody>
      </p:sp>
      <p:sp>
        <p:nvSpPr>
          <p:cNvPr id="4" name="вопрос1"/>
          <p:cNvSpPr/>
          <p:nvPr/>
        </p:nvSpPr>
        <p:spPr>
          <a:xfrm>
            <a:off x="228501" y="4149368"/>
            <a:ext cx="2016000" cy="259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dirty="0" smtClean="0"/>
              <a:t>в </a:t>
            </a:r>
            <a:r>
              <a:rPr lang="ru-RU" sz="1600" dirty="0"/>
              <a:t>верховьях реки </a:t>
            </a:r>
            <a:r>
              <a:rPr lang="ru-RU" sz="1600" dirty="0" err="1"/>
              <a:t>Подкумок</a:t>
            </a:r>
            <a:r>
              <a:rPr lang="ru-RU" sz="1600" dirty="0"/>
              <a:t> построено укрепление Кислых Вод, позднее выросшее в Кисловодскую крепость</a:t>
            </a:r>
          </a:p>
        </p:txBody>
      </p:sp>
      <p:sp>
        <p:nvSpPr>
          <p:cNvPr id="20" name="железноводск"/>
          <p:cNvSpPr/>
          <p:nvPr/>
        </p:nvSpPr>
        <p:spPr>
          <a:xfrm>
            <a:off x="6717340" y="2643321"/>
            <a:ext cx="2016000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Кн. Михаил Семенович Воронцов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2" name="вопрос 3"/>
          <p:cNvSpPr/>
          <p:nvPr/>
        </p:nvSpPr>
        <p:spPr>
          <a:xfrm>
            <a:off x="4587015" y="4149368"/>
            <a:ext cx="2016000" cy="259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1600" dirty="0"/>
              <a:t>наместник Кавказа, при котором нача­лась </a:t>
            </a:r>
            <a:r>
              <a:rPr lang="ru-RU" sz="1600" dirty="0" smtClean="0"/>
              <a:t>«эпоха </a:t>
            </a:r>
            <a:r>
              <a:rPr lang="ru-RU" sz="1600" dirty="0"/>
              <a:t>галерейного </a:t>
            </a:r>
            <a:r>
              <a:rPr lang="ru-RU" sz="1600" dirty="0" smtClean="0"/>
              <a:t>строительства» </a:t>
            </a:r>
            <a:r>
              <a:rPr lang="ru-RU" sz="1600" dirty="0"/>
              <a:t>в Пятигорске, Кис­ловодске и Ессентуках</a:t>
            </a:r>
          </a:p>
        </p:txBody>
      </p:sp>
      <p:sp>
        <p:nvSpPr>
          <p:cNvPr id="23" name="вопрос 4"/>
          <p:cNvSpPr/>
          <p:nvPr/>
        </p:nvSpPr>
        <p:spPr>
          <a:xfrm>
            <a:off x="6804032" y="4149368"/>
            <a:ext cx="2016000" cy="259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1600" dirty="0"/>
              <a:t>упорядочено пользование лечебными минеральными водами, составлены архитектурные проекты  зданий и проведены удобные дороги </a:t>
            </a:r>
          </a:p>
        </p:txBody>
      </p:sp>
      <p:cxnSp>
        <p:nvCxnSpPr>
          <p:cNvPr id="25" name="красная"/>
          <p:cNvCxnSpPr/>
          <p:nvPr/>
        </p:nvCxnSpPr>
        <p:spPr>
          <a:xfrm rot="5400000">
            <a:off x="6354032" y="2835096"/>
            <a:ext cx="792000" cy="2124000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голубая"/>
          <p:cNvGrpSpPr>
            <a:grpSpLocks/>
          </p:cNvGrpSpPr>
          <p:nvPr/>
        </p:nvGrpSpPr>
        <p:grpSpPr bwMode="auto">
          <a:xfrm>
            <a:off x="5734762" y="3357088"/>
            <a:ext cx="2232000" cy="792000"/>
            <a:chOff x="1346994" y="2062146"/>
            <a:chExt cx="6511949" cy="712424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 rot="16200000" flipH="1">
              <a:off x="1168704" y="2240436"/>
              <a:ext cx="366892" cy="1031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1357306" y="2438466"/>
              <a:ext cx="6501637" cy="125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/>
            <p:cNvCxnSpPr/>
            <p:nvPr/>
          </p:nvCxnSpPr>
          <p:spPr>
            <a:xfrm rot="5400000">
              <a:off x="7695600" y="2611228"/>
              <a:ext cx="326685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Овал 56"/>
          <p:cNvSpPr/>
          <p:nvPr/>
        </p:nvSpPr>
        <p:spPr>
          <a:xfrm>
            <a:off x="6569030" y="317250"/>
            <a:ext cx="1440000" cy="54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chemeClr val="tx1"/>
                </a:solidFill>
              </a:rPr>
              <a:t>ОТВЕТ</a:t>
            </a:r>
          </a:p>
        </p:txBody>
      </p:sp>
      <p:sp>
        <p:nvSpPr>
          <p:cNvPr id="42" name="Блок-схема: узел суммирования 41">
            <a:hlinkClick r:id="rId6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4" name="Розовая"/>
          <p:cNvGrpSpPr>
            <a:grpSpLocks/>
          </p:cNvGrpSpPr>
          <p:nvPr/>
        </p:nvGrpSpPr>
        <p:grpSpPr bwMode="auto">
          <a:xfrm>
            <a:off x="950604" y="3429104"/>
            <a:ext cx="2088000" cy="936000"/>
            <a:chOff x="1346994" y="2062146"/>
            <a:chExt cx="6511948" cy="90672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rot="16200000" flipH="1">
              <a:off x="1168080" y="2241059"/>
              <a:ext cx="367806" cy="9980"/>
            </a:xfrm>
            <a:prstGeom prst="line">
              <a:avLst/>
            </a:prstGeom>
            <a:ln w="38100">
              <a:solidFill>
                <a:srgbClr val="F795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1356974" y="2429952"/>
              <a:ext cx="6501968" cy="1600"/>
            </a:xfrm>
            <a:prstGeom prst="line">
              <a:avLst/>
            </a:prstGeom>
            <a:ln w="38100">
              <a:solidFill>
                <a:srgbClr val="F795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rot="5400000">
              <a:off x="7589484" y="2699410"/>
              <a:ext cx="538916" cy="0"/>
            </a:xfrm>
            <a:prstGeom prst="straightConnector1">
              <a:avLst/>
            </a:prstGeom>
            <a:ln w="38100">
              <a:solidFill>
                <a:srgbClr val="F795E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кисловодск"/>
          <p:cNvSpPr/>
          <p:nvPr/>
        </p:nvSpPr>
        <p:spPr>
          <a:xfrm>
            <a:off x="323528" y="2643321"/>
            <a:ext cx="2016000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Иван </a:t>
            </a:r>
            <a:r>
              <a:rPr lang="ru-RU" dirty="0" err="1" smtClean="0">
                <a:latin typeface="Arial Narrow" panose="020B0606020202030204" pitchFamily="34" charset="0"/>
              </a:rPr>
              <a:t>Варфоломеевич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Якоби </a:t>
            </a:r>
          </a:p>
        </p:txBody>
      </p:sp>
      <p:grpSp>
        <p:nvGrpSpPr>
          <p:cNvPr id="38" name="черная"/>
          <p:cNvGrpSpPr>
            <a:grpSpLocks/>
          </p:cNvGrpSpPr>
          <p:nvPr/>
        </p:nvGrpSpPr>
        <p:grpSpPr bwMode="auto">
          <a:xfrm flipH="1">
            <a:off x="1115616" y="3285080"/>
            <a:ext cx="2448000" cy="864000"/>
            <a:chOff x="1346985" y="1985880"/>
            <a:chExt cx="6511963" cy="1037093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 rot="16200000" flipH="1">
              <a:off x="1082648" y="2250217"/>
              <a:ext cx="537187" cy="85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1355497" y="2517983"/>
              <a:ext cx="6499193" cy="16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/>
            <p:nvPr/>
          </p:nvCxnSpPr>
          <p:spPr>
            <a:xfrm rot="5400000">
              <a:off x="7608996" y="2773020"/>
              <a:ext cx="49990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ессентуки"/>
          <p:cNvSpPr/>
          <p:nvPr/>
        </p:nvSpPr>
        <p:spPr>
          <a:xfrm>
            <a:off x="2454799" y="2643321"/>
            <a:ext cx="2016000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Кн. Павел Дмитриевич Цицианов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1" name="пятигорск"/>
          <p:cNvSpPr/>
          <p:nvPr/>
        </p:nvSpPr>
        <p:spPr>
          <a:xfrm>
            <a:off x="4586070" y="2643321"/>
            <a:ext cx="2016000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граф Алексей Петрович</a:t>
            </a:r>
          </a:p>
          <a:p>
            <a:pPr algn="ctr"/>
            <a:r>
              <a:rPr lang="ru-RU" dirty="0" smtClean="0">
                <a:latin typeface="Arial Narrow" panose="020B0606020202030204" pitchFamily="34" charset="0"/>
              </a:rPr>
              <a:t> Ермолов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https://gko.news-kmv.ru/wp-content/uploads/2020/07/%D0%B3%D0%BE%D1%80%D1%8B-%D0%9A%D0%9C%D0%92-2048x8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t="11395" r="1301" b="41533"/>
          <a:stretch/>
        </p:blipFill>
        <p:spPr bwMode="auto">
          <a:xfrm>
            <a:off x="221885" y="1063189"/>
            <a:ext cx="8734593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2225" y="539969"/>
            <a:ext cx="809837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ru-RU" sz="2800" dirty="0"/>
              <a:t>Где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4102" y="2760749"/>
            <a:ext cx="2113079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ru-RU" sz="2800" dirty="0"/>
              <a:t>родился -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923831" y="2016325"/>
            <a:ext cx="822661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ru-RU" sz="2800" dirty="0"/>
              <a:t>там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835599" y="539969"/>
            <a:ext cx="409086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ru-RU" sz="2800" dirty="0"/>
              <a:t>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88968" y="1280229"/>
            <a:ext cx="2303836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ru-RU" sz="2800" dirty="0"/>
              <a:t>пригодился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32225" y="1280229"/>
            <a:ext cx="1422184" cy="52322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Береги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2225" y="2016325"/>
            <a:ext cx="1436612" cy="52322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землю 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754928" y="2016325"/>
            <a:ext cx="1954381" cy="52322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 родимую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978333" y="1280229"/>
            <a:ext cx="768159" cy="52322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как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474890" y="539969"/>
            <a:ext cx="1117614" cy="52322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мать 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670984" y="2016325"/>
            <a:ext cx="186942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любимую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18008" y="1280229"/>
            <a:ext cx="1625766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Человек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487780" y="539969"/>
            <a:ext cx="772969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без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065136" y="2760749"/>
            <a:ext cx="1555234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Родины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109505" y="2760749"/>
            <a:ext cx="1636987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соловей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585157" y="539969"/>
            <a:ext cx="886781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без 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503844" y="539969"/>
            <a:ext cx="1242648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песни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715033" y="539969"/>
            <a:ext cx="1516762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Родной</a:t>
            </a:r>
            <a:endParaRPr lang="ru-RU" sz="1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727363" y="1280229"/>
            <a:ext cx="1156086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 куст </a:t>
            </a:r>
            <a:endParaRPr lang="ru-RU" sz="1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942693" y="2760749"/>
            <a:ext cx="409086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и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32225" y="2760749"/>
            <a:ext cx="1210588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зайцу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183358" y="2016325"/>
            <a:ext cx="1273105" cy="52322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дорог</a:t>
            </a:r>
            <a:endParaRPr lang="ru-RU" sz="16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467544" y="4918209"/>
            <a:ext cx="828000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dirty="0" smtClean="0"/>
              <a:t>Родной </a:t>
            </a:r>
            <a:r>
              <a:rPr lang="ru-RU" sz="2800" dirty="0"/>
              <a:t>куст и зайцу дорог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67544" y="3789040"/>
            <a:ext cx="828000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</a:rPr>
              <a:t>Где родился - там и </a:t>
            </a:r>
            <a:r>
              <a:rPr lang="ru-RU" sz="2800" dirty="0" smtClean="0">
                <a:solidFill>
                  <a:prstClr val="black"/>
                </a:solidFill>
              </a:rPr>
              <a:t>пригодился</a:t>
            </a:r>
            <a:endParaRPr lang="ru-RU" sz="28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67544" y="5464075"/>
            <a:ext cx="828000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dirty="0" smtClean="0"/>
              <a:t>Береги </a:t>
            </a:r>
            <a:r>
              <a:rPr lang="ru-RU" sz="2800" dirty="0"/>
              <a:t>землю родимую, как мать любимую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67544" y="4339621"/>
            <a:ext cx="8280000" cy="52322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/>
            <a:r>
              <a:rPr lang="ru-RU" sz="2800" dirty="0"/>
              <a:t>Человек без Родины - соловей без песни</a:t>
            </a:r>
          </a:p>
        </p:txBody>
      </p:sp>
      <p:sp>
        <p:nvSpPr>
          <p:cNvPr id="33" name="Стрелка вправо 32">
            <a:hlinkClick r:id="" action="ppaction://hlinkshowjump?jump=nextslide"/>
          </p:cNvPr>
          <p:cNvSpPr/>
          <p:nvPr/>
        </p:nvSpPr>
        <p:spPr>
          <a:xfrm>
            <a:off x="8172400" y="116632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22758" y="6022221"/>
            <a:ext cx="7098485" cy="578882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Нажмите на </a:t>
            </a:r>
            <a:r>
              <a:rPr lang="ru-RU" sz="1400" dirty="0" smtClean="0"/>
              <a:t>область  слова и все слова пословицы изменят цвет временно, при вторичном нажатии слова пословицы переместятся вниз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4083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FFA58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FFA58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FFA58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FFA58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FFA58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9.25069E-9 L 0.11406 0.477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4" y="238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26823 0.15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0" y="768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3316 0.3696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0" y="1847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40365 0.262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91" y="1310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-0.09757 0.4775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8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E7FB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E7FB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E7FB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E7FB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E7FB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06892 0.645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5" y="3226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-0.14323 0.5377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2687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0.04653 0.321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16088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40741E-7 L 0.44652 0.3113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26" y="1555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41216 0.4303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08" y="2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FA58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FA58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FA58"/>
                                      </p:to>
                                    </p:animClr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FA58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FA58"/>
                                      </p:to>
                                    </p:animClr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FA58"/>
                                      </p:to>
                                    </p:animClr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00972 0.60069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30023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1507 0.5039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25185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-0.28333 0.50393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25185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0.32014 0.61134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7" y="30556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11806 0.71204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35602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32708 0.50393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6B57"/>
                                      </p:to>
                                    </p:animClr>
                                    <p:set>
                                      <p:cBhvr>
                                        <p:cTn id="1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6B57"/>
                                      </p:to>
                                    </p:animClr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6B57"/>
                                      </p:to>
                                    </p:animClr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6B57"/>
                                      </p:to>
                                    </p:animClr>
                                    <p:set>
                                      <p:cBhvr>
                                        <p:cTn id="1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6B57"/>
                                      </p:to>
                                    </p:animClr>
                                    <p:set>
                                      <p:cBhvr>
                                        <p:cTn id="18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6B57"/>
                                      </p:to>
                                    </p:animClr>
                                    <p:set>
                                      <p:cBhvr>
                                        <p:cTn id="1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08126 0.56157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28079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04201 0.56157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28079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11024 0.22732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11366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-0.58091 0.44329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5" y="22153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24895 0.22732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11366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-0.00764 0.55116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2" animBg="1"/>
      <p:bldP spid="8" grpId="3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/>
      <p:bldP spid="30" grpId="0"/>
      <p:bldP spid="31" grpId="0"/>
      <p:bldP spid="32" grpId="0"/>
      <p:bldP spid="3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8"/>
            <a:ext cx="4402832" cy="4525963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«Любовь к родному краю, знание его истории- основа, на которой только и может осуществляться рост духовной культуры всего общества».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4" name="Picture 6" descr="https://i.ytimg.com/vi/J-wH7Im79so/maxresdefault.jpg?sqp=-oaymwEmCIAKENAF8quKqQMa8AEB-AH-DoACuAiKAgwIABABGHIgXShEMA8=&amp;rs=AOn4CLAQu-WsUA6gEEX1X98DhgjBDBAT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4" r="11655"/>
          <a:stretch/>
        </p:blipFill>
        <p:spPr bwMode="auto">
          <a:xfrm>
            <a:off x="4860032" y="1484784"/>
            <a:ext cx="349382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4170" y="5229200"/>
            <a:ext cx="3645550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Дмитрий Сергеевич Лихачёв</a:t>
            </a:r>
          </a:p>
          <a:p>
            <a:pPr algn="ctr"/>
            <a:r>
              <a:rPr lang="ru-RU" sz="1400" dirty="0"/>
              <a:t>с</a:t>
            </a:r>
            <a:r>
              <a:rPr lang="ru-RU" sz="1400" dirty="0" smtClean="0"/>
              <a:t>оветский </a:t>
            </a:r>
            <a:r>
              <a:rPr lang="ru-RU" sz="1400" dirty="0"/>
              <a:t>и российский культуролог, </a:t>
            </a:r>
            <a:endParaRPr lang="ru-RU" sz="1400" dirty="0" smtClean="0"/>
          </a:p>
          <a:p>
            <a:pPr algn="ctr"/>
            <a:r>
              <a:rPr lang="ru-RU" sz="1400" dirty="0" smtClean="0"/>
              <a:t>филолог </a:t>
            </a:r>
            <a:r>
              <a:rPr lang="ru-RU" sz="1400" dirty="0"/>
              <a:t>и искусствовед, </a:t>
            </a:r>
            <a:endParaRPr lang="ru-RU" sz="1400" dirty="0" smtClean="0"/>
          </a:p>
          <a:p>
            <a:pPr algn="ctr"/>
            <a:r>
              <a:rPr lang="ru-RU" sz="1400" dirty="0" smtClean="0"/>
              <a:t>доктор </a:t>
            </a:r>
            <a:r>
              <a:rPr lang="ru-RU" sz="1400"/>
              <a:t>филологических </a:t>
            </a:r>
            <a:r>
              <a:rPr lang="ru-RU" sz="1400" smtClean="0"/>
              <a:t>наук, </a:t>
            </a:r>
            <a:endParaRPr lang="ru-RU" sz="1400" dirty="0" smtClean="0"/>
          </a:p>
          <a:p>
            <a:pPr algn="ctr"/>
            <a:r>
              <a:rPr lang="ru-RU" sz="1400" dirty="0" smtClean="0"/>
              <a:t>профессор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4044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ъект 14"/>
          <p:cNvSpPr>
            <a:spLocks noGrp="1"/>
          </p:cNvSpPr>
          <p:nvPr>
            <p:ph sz="half" idx="1"/>
          </p:nvPr>
        </p:nvSpPr>
        <p:spPr>
          <a:xfrm>
            <a:off x="323528" y="836712"/>
            <a:ext cx="4176000" cy="547260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800" dirty="0"/>
              <a:t>слайд №1  </a:t>
            </a:r>
            <a:r>
              <a:rPr lang="ru-RU" sz="800" u="sng" dirty="0">
                <a:hlinkClick r:id="rId2"/>
              </a:rPr>
              <a:t>https://saletur.ru/galery/tfoto_map/big/4754.jpg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dirty="0" smtClean="0"/>
              <a:t>слайд №2 </a:t>
            </a:r>
            <a:r>
              <a:rPr lang="ru-RU" sz="800" u="sng" dirty="0" smtClean="0">
                <a:hlinkClick r:id="rId3"/>
              </a:rPr>
              <a:t>http</a:t>
            </a:r>
            <a:r>
              <a:rPr lang="ru-RU" sz="800" u="sng" dirty="0">
                <a:hlinkClick r:id="rId3"/>
              </a:rPr>
              <a:t>://priroda.club/uploads/posts/2022-08/1660122766_14-priroda-club-p-priroda-stavropolskogo-kraya-krasivo-foto-15.jpg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"/>
              </a:rPr>
              <a:t>https://rusotdih.ru/wp-content/uploads/2016/12/2-13.jpg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5"/>
              </a:rPr>
              <a:t>https://vsegda-pomnim.com/uploads/posts/2022-04/1649542473_19-vsegda-pomnim-com-p-tsvetenie-plodovikh-derevev-foto-28.jpg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6"/>
              </a:rPr>
              <a:t>https://puteshestvyie.ru/sites/default/files/kavkazskie-mineralnye-vody-18.jpg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7"/>
              </a:rPr>
              <a:t>https://radio7.ru/upload/editor/01/2018/72/39/5addf1a2eb054_elbrus4.jpg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8"/>
              </a:rPr>
              <a:t>http://bgonki.ru/uploads/tour/bermamit/1200/bermamit_3.jpg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9"/>
              </a:rPr>
              <a:t>https://sportishka.com/uploads/posts/2022-11/1667587937_40-sportishka-com-p-medovie-vodopadi-kabardino-balkariya-vkont-41.jpg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0"/>
              </a:rPr>
              <a:t>https://oir.mobi/uploads/posts/2021-05/1622338910_3-oir_mobi-p-mineralnie-vodi-kavkaza-priroda-krasivo-fo-3.jpg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</a:t>
            </a:r>
            <a:r>
              <a:rPr lang="ru-RU" sz="800" dirty="0" smtClean="0"/>
              <a:t>№3 </a:t>
            </a:r>
            <a:r>
              <a:rPr lang="ru-RU" sz="800" u="sng" dirty="0">
                <a:hlinkClick r:id="rId11"/>
              </a:rPr>
              <a:t>http://www.pyatigorskgid.ru/img2/mapmain/1001.jpg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</a:t>
            </a:r>
            <a:r>
              <a:rPr lang="ru-RU" sz="800" dirty="0" smtClean="0"/>
              <a:t>№4 </a:t>
            </a:r>
            <a:r>
              <a:rPr lang="ru-RU" sz="800" u="sng" dirty="0">
                <a:hlinkClick r:id="rId12"/>
              </a:rPr>
              <a:t>https://ufa-welcome.ru/800/600/https/mypresentation.ru/documents_6/259d3b2f1331e9760ee323bc96165530/img4.jpg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</a:t>
            </a:r>
            <a:r>
              <a:rPr lang="ru-RU" sz="800" dirty="0" smtClean="0"/>
              <a:t>№5 </a:t>
            </a:r>
            <a:r>
              <a:rPr lang="ru-RU" sz="800" u="sng" dirty="0">
                <a:hlinkClick r:id="rId13"/>
              </a:rPr>
              <a:t>https://class-tour.com/wp-content/uploads/d/1/3/d13b1179d55029e464d06d01299b7294.jpeg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</a:t>
            </a:r>
            <a:r>
              <a:rPr lang="ru-RU" sz="800" dirty="0" smtClean="0"/>
              <a:t>№6 </a:t>
            </a:r>
            <a:r>
              <a:rPr lang="ru-RU" sz="800" u="sng" dirty="0">
                <a:hlinkClick r:id="rId14"/>
              </a:rPr>
              <a:t>http://akmrsk.ru/i/page/stav-kr_big.gif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</a:t>
            </a:r>
            <a:r>
              <a:rPr lang="ru-RU" sz="800" dirty="0" smtClean="0"/>
              <a:t>№7 </a:t>
            </a:r>
            <a:r>
              <a:rPr lang="ru-RU" sz="800" u="sng" dirty="0">
                <a:hlinkClick r:id="rId15"/>
              </a:rPr>
              <a:t>https://static.tildacdn.com/tild6266-3935-4431-b264-386639626462/_-transformed.jpeg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</a:t>
            </a:r>
            <a:r>
              <a:rPr lang="ru-RU" sz="800" dirty="0" smtClean="0"/>
              <a:t>№ </a:t>
            </a:r>
            <a:r>
              <a:rPr lang="ru-RU" sz="800" dirty="0"/>
              <a:t>8</a:t>
            </a:r>
            <a:r>
              <a:rPr lang="ru-RU" sz="800" dirty="0" smtClean="0"/>
              <a:t> </a:t>
            </a:r>
            <a:r>
              <a:rPr lang="ru-RU" sz="800" u="sng" dirty="0">
                <a:hlinkClick r:id="rId16"/>
              </a:rPr>
              <a:t>https://</a:t>
            </a:r>
            <a:r>
              <a:rPr lang="ru-RU" sz="800" u="sng" dirty="0" smtClean="0">
                <a:hlinkClick r:id="rId16"/>
              </a:rPr>
              <a:t>papik.pro/uploads/posts/2023-02/1675259902_papik-pro-p-risunok-ostankinskoi-bashni-karandashom-dl-32.png</a:t>
            </a:r>
            <a:endParaRPr lang="ru-RU" sz="800" u="sng" dirty="0" smtClean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7"/>
              </a:rPr>
              <a:t>https://img1.advisor.travel/1110x930px-Mashuk_33.jpg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8"/>
              </a:rPr>
              <a:t>https://papik.pro/uploads/posts/2021-12/1639232442_37-papik-pro-p-zmeya-klipart-37.png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9"/>
              </a:rPr>
              <a:t>https://</a:t>
            </a:r>
            <a:r>
              <a:rPr lang="ru-RU" sz="800" u="sng" dirty="0" smtClean="0">
                <a:hlinkClick r:id="rId19"/>
              </a:rPr>
              <a:t>vsegda-pomnim.com/uploads/posts/2022-03/1647643172_4-vsegda-pomnim-com-p-gora-zmeika-foto-4.jpg</a:t>
            </a:r>
            <a:endParaRPr lang="ru-RU" sz="800" u="sng" dirty="0" smtClean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0"/>
              </a:rPr>
              <a:t>http://s3.fotokto.ru/photo/full/163/1636148.jpg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1"/>
              </a:rPr>
              <a:t>https://papik.pro/uploads/posts/2023-02/1675665448_papik-pro-p-pyaterka-risunok-46.jpg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2"/>
              </a:rPr>
              <a:t>https://thumbs.dreamstime.com/b/по-ковообразный-магнит-72945652.jpg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3"/>
              </a:rPr>
              <a:t>https://avatars.dzeninfra.ru/get-zen_doc/3630671/pub_5f3a0de53cf2705590c760b0_5f3a0fa0fa48f90d671c735f/scale_1200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4"/>
              </a:rPr>
              <a:t>https://</a:t>
            </a:r>
            <a:r>
              <a:rPr lang="ru-RU" sz="800" u="sng" dirty="0" smtClean="0">
                <a:hlinkClick r:id="rId24"/>
              </a:rPr>
              <a:t>prisacaluitraian.md/wp-content/uploads/2021/01/honey-4221200_1920-1536x1334.png</a:t>
            </a:r>
            <a:endParaRPr lang="ru-RU" sz="800" u="sng" dirty="0" smtClean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5"/>
              </a:rPr>
              <a:t>https://samopoznanie.ru/avatars/objects/13-237_1_6.jpg?6d113a29aff3bda54bd151901e3f3fe1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6"/>
              </a:rPr>
              <a:t>https://miniskazka.ru/wp-content/uploads/2022/03/Spyaschiy-lev.jpg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7"/>
              </a:rPr>
              <a:t>https://sportishka.com/uploads/posts/2022-11/1667498511_15-sportishka-com-p-gora-razvalka-zheleznovodsk-krasivo-16.jpg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8"/>
              </a:rPr>
              <a:t>https://cdn1.vectorstock.com/i/1000x1000/21/60/paraglider-hovers-over-the-mountain-vector-15432160.jpg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/>
          </a:p>
        </p:txBody>
      </p:sp>
      <p:sp>
        <p:nvSpPr>
          <p:cNvPr id="17" name="Объект 16"/>
          <p:cNvSpPr>
            <a:spLocks noGrp="1"/>
          </p:cNvSpPr>
          <p:nvPr>
            <p:ph sz="half" idx="2"/>
          </p:nvPr>
        </p:nvSpPr>
        <p:spPr>
          <a:xfrm>
            <a:off x="4572000" y="836712"/>
            <a:ext cx="4176000" cy="547260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800" u="sng" dirty="0" smtClean="0">
                <a:hlinkClick r:id="rId29"/>
              </a:rPr>
              <a:t>https</a:t>
            </a:r>
            <a:r>
              <a:rPr lang="ru-RU" sz="800" u="sng" dirty="0">
                <a:hlinkClick r:id="rId29"/>
              </a:rPr>
              <a:t>://drivenew.ru/upload/resize_cache/iblock/e0c/944_629_2/e0c104fff9ec4d2184b48a096f2b2b75.jpg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0"/>
              </a:rPr>
              <a:t>https://vsegda-pomnim.com/uploads/posts/2022-04/1650882530_16-vsegda-pomnim-com-p-gora-dzhutsa-foto-16.jpg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1"/>
              </a:rPr>
              <a:t>https://weblinks.ru/wp-content/uploads/2021/05/373-3738111_png-library-library-bull-clip-free-clip-art.jpg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2"/>
              </a:rPr>
              <a:t>https://papik.pro/uploads/posts/2023-03/1678813265_papik-pro-p-smeshnoi-verblyud-risunok-15.png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3"/>
              </a:rPr>
              <a:t>https://vsegda-pomnim.com/uploads/posts/2022-03/1647648227_38-vsegda-pomnim-com-p-gora-kinzhal-foto-40.jpg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4"/>
              </a:rPr>
              <a:t>https://flomaster.club/uploads/posts/2023-01/1673580466_flomaster-club-p-ostrii-perets-risunok-instagram-28.png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5"/>
              </a:rPr>
              <a:t>https://sportishka.com/uploads/posts/2022-11/1667512788_30-sportishka-com-p-gora-kabanka-oboi-31.jpg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6"/>
              </a:rPr>
              <a:t>https://konstruktortestov.ru/files/2d17/7260/2a22/e099/c153/7ce8/c2a8/3f9a/3673985913.jpg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7"/>
              </a:rPr>
              <a:t>https://extraguide.ru/images/blog/2022/03-30-2iamdv-gora-kabanka.jpg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8"/>
              </a:rPr>
              <a:t>https://kirovskuiraion.ru/resources/image/19496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9"/>
              </a:rPr>
              <a:t>https://image.winudf.com/v2/image1/dWRlbml0eS5kcmF3Lndvdy5kYWdnZXJzX3NjcmVlbl8yMF8xNTU0ODA2ODAzXzA3MQ/screen-20.jpg?fakeurl=1&amp;type=.jpg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0"/>
              </a:rPr>
              <a:t>https://upload.wikimedia.org/wikipedia/commons/thumb/3/37/Гора_Кинжал_неподалёку_от_города_Минеральные_Воды_%283%29.jpg/1200px-Гора_Кинжал_неподалёку_от_города_Минеральные_Воды_%283%29.jpg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1"/>
              </a:rPr>
              <a:t>https://img.freepik.com/premium-vector/two-face-anime-male-cartoon_18591-6170.jpg?w=900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2"/>
              </a:rPr>
              <a:t>https://nakavminvodah.ru/wp-content/uploads/2022/11/Vid-na-lysuyu-goru-iz-Pyatigorska.jpg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3"/>
              </a:rPr>
              <a:t>https://avatars.mds.yandex.net/get-altay/4236413/2a00000179fa87ac0d394ea9cf18e68c3523/XXL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4"/>
              </a:rPr>
              <a:t>http://www.adygi.ru/uploads/posts/2019-04/1555092504_skag053_catpage.jpg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5"/>
              </a:rPr>
              <a:t>http://</a:t>
            </a:r>
            <a:r>
              <a:rPr lang="ru-RU" sz="800" u="sng" dirty="0" smtClean="0">
                <a:hlinkClick r:id="rId45"/>
              </a:rPr>
              <a:t>photos.wikimapia.org/p/00/05/40/60/81_full.jpg</a:t>
            </a:r>
            <a:endParaRPr lang="ru-RU" sz="800" u="sng" dirty="0" smtClean="0"/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№ 9</a:t>
            </a:r>
            <a:r>
              <a:rPr lang="ru-RU" sz="800" dirty="0" smtClean="0"/>
              <a:t> </a:t>
            </a:r>
            <a:r>
              <a:rPr lang="ru-RU" sz="800" u="sng" dirty="0">
                <a:hlinkClick r:id="rId46"/>
              </a:rPr>
              <a:t>https://</a:t>
            </a:r>
            <a:r>
              <a:rPr lang="ru-RU" sz="800" u="sng" dirty="0" smtClean="0">
                <a:hlinkClick r:id="rId46"/>
              </a:rPr>
              <a:t>sport-marafon.ru/upload/blog/img/07/0785-003.jpg</a:t>
            </a:r>
            <a:endParaRPr lang="ru-RU" sz="800" u="sng" dirty="0" smtClean="0"/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№ </a:t>
            </a:r>
            <a:r>
              <a:rPr lang="ru-RU" sz="800" dirty="0" smtClean="0"/>
              <a:t>10 </a:t>
            </a:r>
            <a:r>
              <a:rPr lang="ru-RU" sz="800" u="sng" dirty="0" smtClean="0">
                <a:hlinkClick r:id="rId47"/>
              </a:rPr>
              <a:t>https</a:t>
            </a:r>
            <a:r>
              <a:rPr lang="ru-RU" sz="800" u="sng" dirty="0">
                <a:hlinkClick r:id="rId47"/>
              </a:rPr>
              <a:t>://suckhoedoisong.qltns.mediacdn.vn/324455921873985536/2021/11/11/cac-giai-doan-phat-trien-chieu-cao-cua-trejgdigjdig-1636562417161115695590-74-1-674-960-crop-1636563804509900942835.jpg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8"/>
              </a:rPr>
              <a:t>https://c1.35photo.pro/photos_series/1545/1545397.jpg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№ 11 </a:t>
            </a:r>
            <a:r>
              <a:rPr lang="ru-RU" sz="800" u="sng" dirty="0">
                <a:hlinkClick r:id="rId49"/>
              </a:rPr>
              <a:t>https://sun6-22.userapi.com/s/v1/if1/pltceUYnueMR6YTVXPdSDq_aPlBZ6Qq1LYnZOXO8neZljux4H5xvQkDWP97Y7KGK5X2PNA.jpg?size=846x1063&amp;quality=96&amp;crop=0,0,846,1063&amp;ava=1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 smtClean="0"/>
          </a:p>
          <a:p>
            <a:pPr marL="0" indent="0">
              <a:spcBef>
                <a:spcPts val="0"/>
              </a:spcBef>
            </a:pPr>
            <a:endParaRPr lang="ru-RU" sz="800" dirty="0" smtClean="0"/>
          </a:p>
          <a:p>
            <a:pPr marL="0" indent="0">
              <a:spcBef>
                <a:spcPts val="0"/>
              </a:spcBef>
            </a:pP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/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 </a:t>
            </a:r>
            <a:r>
              <a:rPr lang="ru-RU" dirty="0" smtClean="0">
                <a:effectLst/>
              </a:rPr>
              <a:t>Источники иллюстраций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279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16"/>
          <p:cNvSpPr>
            <a:spLocks noGrp="1"/>
          </p:cNvSpPr>
          <p:nvPr>
            <p:ph sz="half" idx="2"/>
          </p:nvPr>
        </p:nvSpPr>
        <p:spPr>
          <a:xfrm>
            <a:off x="4572464" y="836712"/>
            <a:ext cx="4248008" cy="547260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"/>
              </a:rPr>
              <a:t>https://ust-kachka.amaks-kurort.ru/upload/iblock/b13/xpus4x9ewjq0cxebg9vzox4k1ogzoqbq/banner.jpg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"/>
              </a:rPr>
              <a:t>https://img.putevkaru.ru/?id=2752&amp;img=2752_20121109571710.jpg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"/>
              </a:rPr>
              <a:t>https://greenexpress.ru/upload/iblock/a6e/dsc00326.jpg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dirty="0" smtClean="0"/>
              <a:t>слайд </a:t>
            </a:r>
            <a:r>
              <a:rPr lang="ru-RU" sz="800" dirty="0"/>
              <a:t>№ </a:t>
            </a:r>
            <a:r>
              <a:rPr lang="ru-RU" sz="800" dirty="0" smtClean="0"/>
              <a:t>18 </a:t>
            </a:r>
            <a:r>
              <a:rPr lang="ru-RU" sz="800" u="sng" dirty="0">
                <a:hlinkClick r:id="rId5"/>
              </a:rPr>
              <a:t>https://intourist.ru/Files/Image/orient/kmv/clip_image002_0031.jpg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6"/>
              </a:rPr>
              <a:t>https://intourist.ru/Files/Image/orient/kmv/clip_image006_0006.jpg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7"/>
              </a:rPr>
              <a:t>https://avatars.mds.yandex.net/get-altay/2378041/2a0000017341b70d23e39197b429c3b89a5a/XXXL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8"/>
              </a:rPr>
              <a:t>https://</a:t>
            </a:r>
            <a:r>
              <a:rPr lang="ru-RU" sz="800" u="sng" dirty="0" smtClean="0">
                <a:hlinkClick r:id="rId8"/>
              </a:rPr>
              <a:t>intourist.ru/Files/Image/orient/kmv/clip_image010_0001.jpg</a:t>
            </a:r>
            <a:endParaRPr lang="ru-RU" sz="800" u="sng" dirty="0" smtClean="0"/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№ </a:t>
            </a:r>
            <a:r>
              <a:rPr lang="ru-RU" sz="800" dirty="0" smtClean="0"/>
              <a:t>19</a:t>
            </a:r>
          </a:p>
          <a:p>
            <a:pPr marL="0" indent="0">
              <a:spcBef>
                <a:spcPts val="0"/>
              </a:spcBef>
            </a:pPr>
            <a:r>
              <a:rPr lang="en-US" sz="800" dirty="0">
                <a:hlinkClick r:id="rId9"/>
              </a:rPr>
              <a:t>https://vodovoz.ru/blog/stati_o_vode/kak_vybrat_mineralnuyu_vodu</a:t>
            </a:r>
            <a:r>
              <a:rPr lang="en-US" sz="800" dirty="0" smtClean="0">
                <a:hlinkClick r:id="rId9"/>
              </a:rPr>
              <a:t>/</a:t>
            </a:r>
            <a:r>
              <a:rPr lang="ru-RU" sz="800" dirty="0" smtClean="0"/>
              <a:t> 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0"/>
              </a:rPr>
              <a:t>https://hypecrib.com/wp-content/uploads/2020/01/butylka.jpg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№ </a:t>
            </a:r>
            <a:r>
              <a:rPr lang="ru-RU" sz="800" dirty="0" smtClean="0"/>
              <a:t>20 </a:t>
            </a:r>
            <a:r>
              <a:rPr lang="ru-RU" sz="800" u="sng" dirty="0">
                <a:hlinkClick r:id="rId11"/>
              </a:rPr>
              <a:t>https://www.otlichnye-tseny.ru/upload/iblock/707/707e2b7d9c45676bd31e9d0f93233865.jpg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2"/>
              </a:rPr>
              <a:t>https://imgs.asna.ru/iblock/cf7/narzangoldglass.jpg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3"/>
              </a:rPr>
              <a:t>https://vitelia.ru/wa-data/public/shop/products/48/13/1348/images/2033/2033.970.jpg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4"/>
              </a:rPr>
              <a:t>https://dostavka-vodu.ru/wp-content/uploads/2021/09/brend-lysogorskaya-assortiment.jpg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5"/>
              </a:rPr>
              <a:t>https://s.myspar.ru/upload/img/10/1053/105306.jpg?1579274851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6"/>
              </a:rPr>
              <a:t>https://pivbaraif.ru/wp-content/uploads/2020/10/%D0%BC%D0%B2.jpg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7"/>
              </a:rPr>
              <a:t>https://fb.ru/misc/i/gallery/57442/2533130.jpg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8"/>
              </a:rPr>
              <a:t>https://cdn1.ozone.ru/s3/multimedia-j/6283065571.jpg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9"/>
              </a:rPr>
              <a:t>https://tvoydom.ru/photos/1001459922/4606386000106_01.jpg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dirty="0"/>
              <a:t> слайд № </a:t>
            </a:r>
            <a:r>
              <a:rPr lang="ru-RU" sz="800" dirty="0" smtClean="0"/>
              <a:t>21 </a:t>
            </a:r>
            <a:r>
              <a:rPr lang="ru-RU" sz="800" u="sng" dirty="0">
                <a:hlinkClick r:id="rId20"/>
              </a:rPr>
              <a:t>https://sun9-28.userapi.com/impg/j2NmuOZAEjnQl0OIqOi4WKQxsGzK4yVLyoVJCw/pFGvzxwbfvs.jpg?size=960x720&amp;quality=95&amp;sign=7b989fb1e2cff5cf1687b48f21e816d6&amp;c_uniq_tag=wNA6lE41lN0oH-7sbgvGIJ8NQFnxDZzFjlVNjMs-LZI&amp;type=album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1"/>
              </a:rPr>
              <a:t>https://kadastr.ru/upload/iblock/22e/%D0%9E%D0%9E%D0%A2.jpg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2"/>
              </a:rPr>
              <a:t>https://irecommend.ru/sites/default/files/imagecache/copyright1/user-images/300967/TJONbu15f5iT1E2dVG1d0w.jpg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3"/>
              </a:rPr>
              <a:t>https://stav-geo.ru/_pu/16/96595427.jpg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4"/>
              </a:rPr>
              <a:t>https://xn--80ae1alafffj1i.xn--p1ai/upload/iblock/82d/2.jpg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5"/>
              </a:rPr>
              <a:t>https://key-ms.ru/wp-content/uploads/7/c/e/7ce5545c650f9d3613aca64323e8f12c.jpeg</a:t>
            </a:r>
            <a:r>
              <a:rPr lang="ru-RU" sz="800" dirty="0"/>
              <a:t> </a:t>
            </a:r>
            <a:endParaRPr lang="ru-RU" sz="800" dirty="0" smtClean="0"/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№ </a:t>
            </a:r>
            <a:r>
              <a:rPr lang="ru-RU" sz="800" dirty="0" smtClean="0"/>
              <a:t>22 </a:t>
            </a:r>
            <a:r>
              <a:rPr lang="ru-RU" sz="800" u="sng" dirty="0">
                <a:hlinkClick r:id="rId26"/>
              </a:rPr>
              <a:t>https://i.ytimg.com/vi/kMfiMW0vQZw/maxresdefault.jpg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7"/>
              </a:rPr>
              <a:t>https://www.mpr26.ru/upload/iblock/d84/debri_02.jpg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8"/>
              </a:rPr>
              <a:t>https://pibig.info/uploads/posts/2021-05/thumbs/1621409600_28-pibig_info-p-ozero-tambukan-priroda-krasivo-foto-32.jpg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9"/>
              </a:rPr>
              <a:t>https://mpr26.ru/upload/iblock/9eb/9ebba359adb0eddd1081cf33b74b1547.jpg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№ </a:t>
            </a:r>
            <a:r>
              <a:rPr lang="ru-RU" sz="800" dirty="0" smtClean="0"/>
              <a:t>23 </a:t>
            </a:r>
            <a:r>
              <a:rPr lang="ru-RU" sz="800" u="sng" dirty="0" smtClean="0">
                <a:hlinkClick r:id="rId30"/>
              </a:rPr>
              <a:t>http</a:t>
            </a:r>
            <a:r>
              <a:rPr lang="ru-RU" sz="800" u="sng" dirty="0">
                <a:hlinkClick r:id="rId30"/>
              </a:rPr>
              <a:t>://pm1.narvii.com/7777/46f0865040f883f55a1aaba907b37cc689caf09er1-1673-1818v2_uhq.jpg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1"/>
              </a:rPr>
              <a:t>https://cdn3.static1-sima-land.com/items/340458/0/700.jpg?v=0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2"/>
              </a:rPr>
              <a:t>https://blmb.ru/wp-content/uploads/2022/12/lev-nikolaevich-tolstoj.jpg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3"/>
              </a:rPr>
              <a:t>https://www.syl.ru/misc/i/ai/376697/2376222.jpg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/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 </a:t>
            </a:r>
            <a:r>
              <a:rPr lang="ru-RU" dirty="0" smtClean="0">
                <a:effectLst/>
              </a:rPr>
              <a:t>Источники иллюстраций</a:t>
            </a:r>
            <a:endParaRPr lang="ru-RU" dirty="0"/>
          </a:p>
        </p:txBody>
      </p:sp>
      <p:sp>
        <p:nvSpPr>
          <p:cNvPr id="8" name="Объект 14"/>
          <p:cNvSpPr txBox="1">
            <a:spLocks/>
          </p:cNvSpPr>
          <p:nvPr/>
        </p:nvSpPr>
        <p:spPr>
          <a:xfrm>
            <a:off x="323528" y="836712"/>
            <a:ext cx="4176000" cy="5472608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spcBef>
                <a:spcPts val="0"/>
              </a:spcBef>
            </a:pPr>
            <a:r>
              <a:rPr lang="ru-RU" sz="800" dirty="0" smtClean="0"/>
              <a:t>слайд </a:t>
            </a:r>
            <a:r>
              <a:rPr lang="ru-RU" sz="800" dirty="0"/>
              <a:t>№ </a:t>
            </a:r>
            <a:r>
              <a:rPr lang="ru-RU" sz="800" dirty="0" smtClean="0"/>
              <a:t>12 </a:t>
            </a:r>
            <a:r>
              <a:rPr lang="ru-RU" sz="800" u="sng" dirty="0">
                <a:hlinkClick r:id="rId34"/>
              </a:rPr>
              <a:t>https://www.lrmk.ru/images/elements/kmv.png</a:t>
            </a:r>
            <a:r>
              <a:rPr lang="ru-RU" sz="800" dirty="0"/>
              <a:t> </a:t>
            </a:r>
            <a:endParaRPr lang="ru-RU" sz="800" dirty="0" smtClean="0"/>
          </a:p>
          <a:p>
            <a:pPr marL="0" indent="0">
              <a:spcBef>
                <a:spcPts val="0"/>
              </a:spcBef>
            </a:pPr>
            <a:r>
              <a:rPr lang="en-US" sz="800" dirty="0">
                <a:hlinkClick r:id="rId35"/>
              </a:rPr>
              <a:t>https://sun9-58.userapi.com/impg/5sl-L2RgyEI8fCWtneUhoBVuWgl0yLv8TVX9lA/_</a:t>
            </a:r>
            <a:r>
              <a:rPr lang="en-US" sz="800" dirty="0" smtClean="0">
                <a:hlinkClick r:id="rId35"/>
              </a:rPr>
              <a:t>p7pt4gpVbY.jpg?size=1056x785&amp;quality=95&amp;sign=0db1cc20c181f8d267da5905f7cb91b4&amp;c_uniq_tag=rdOsfa6gOf8Z62fjuK1QQ2aZCk8ffm8j6ozltEZS0e0&amp;type=album</a:t>
            </a:r>
            <a:r>
              <a:rPr lang="ru-RU" sz="800" dirty="0" smtClean="0"/>
              <a:t> 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№ </a:t>
            </a:r>
            <a:r>
              <a:rPr lang="ru-RU" sz="800" dirty="0" smtClean="0"/>
              <a:t>13 </a:t>
            </a:r>
            <a:r>
              <a:rPr lang="ru-RU" sz="800" u="sng" dirty="0">
                <a:hlinkClick r:id="rId36"/>
              </a:rPr>
              <a:t>https://travelsoul.ru/wp-content/uploads/4/6/c/46c4fa9256a93f572718697624ff64d6.jpeg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7"/>
              </a:rPr>
              <a:t>http://klubmama.ru/uploads/posts/2022-08/1661308314_18-klubmama-ru-p-podelki-dostoprimechatelnosti-pyatigorska-18.jpg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8"/>
              </a:rPr>
              <a:t>http://s2.fotokto.ru/photo/full/683/6832576.jpg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9"/>
              </a:rPr>
              <a:t>https://w-sail.com/wp-content/uploads/2022/05/institut-mehanoterapii.jpg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0"/>
              </a:rPr>
              <a:t>https://static.mk.ru/upload/entities/2022/08/09/09/articles/facebookPicture/4b/fd/f1/0f/e9a29ac83b60d38ebfd3f9afba6340b6.jpg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dirty="0"/>
              <a:t> слайд № </a:t>
            </a:r>
            <a:r>
              <a:rPr lang="ru-RU" sz="800" dirty="0" smtClean="0"/>
              <a:t>14 </a:t>
            </a:r>
            <a:r>
              <a:rPr lang="ru-RU" sz="800" u="sng" dirty="0">
                <a:hlinkClick r:id="rId41"/>
              </a:rPr>
              <a:t>https://oreke.ru/wp-content/uploads/2022/08/berega-reki-kuma.jpg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2"/>
              </a:rPr>
              <a:t>http://komanda-k.ru/sites/default/files/Manych_River%20(4).jpg</a:t>
            </a:r>
            <a:r>
              <a:rPr lang="ru-RU" sz="800" dirty="0"/>
              <a:t> </a:t>
            </a:r>
            <a:endParaRPr lang="ru-RU" sz="800" dirty="0" smtClean="0"/>
          </a:p>
          <a:p>
            <a:pPr marL="0" indent="0">
              <a:spcBef>
                <a:spcPts val="0"/>
              </a:spcBef>
            </a:pPr>
            <a:r>
              <a:rPr lang="en-US" sz="800" dirty="0">
                <a:hlinkClick r:id="rId43"/>
              </a:rPr>
              <a:t>https://</a:t>
            </a:r>
            <a:r>
              <a:rPr lang="en-US" sz="800" dirty="0" smtClean="0">
                <a:hlinkClick r:id="rId43"/>
              </a:rPr>
              <a:t>mpr26.ru/okhota/krasnaya-kniga/plants/i/269_map.jpg</a:t>
            </a:r>
            <a:r>
              <a:rPr lang="ru-RU" sz="800" dirty="0" smtClean="0"/>
              <a:t> 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№ </a:t>
            </a:r>
            <a:r>
              <a:rPr lang="ru-RU" sz="800" dirty="0" smtClean="0"/>
              <a:t>15 </a:t>
            </a:r>
            <a:r>
              <a:rPr lang="ru-RU" sz="800" u="sng" dirty="0">
                <a:hlinkClick r:id="rId44"/>
              </a:rPr>
              <a:t>https://oreke.ru/wp-content/uploads/2022/08/srednee-techenie-reki-kuma.jpg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№ </a:t>
            </a:r>
            <a:r>
              <a:rPr lang="ru-RU" sz="800" dirty="0" smtClean="0"/>
              <a:t>16 </a:t>
            </a:r>
            <a:r>
              <a:rPr lang="ru-RU" sz="800" u="sng" dirty="0">
                <a:hlinkClick r:id="rId45"/>
              </a:rPr>
              <a:t>https://2spalnika.ru/wp-content/uploads/2023/01/24964rapg7atw1uphagfvyq247y69v4c.jpg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6"/>
              </a:rPr>
              <a:t>https://vsegda-pomnim.com/uploads/posts/2022-03/1648759783_21-vsegda-pomnim-com-p-ozero-proval-v-pyatigorske-foto-22.jpg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7"/>
              </a:rPr>
              <a:t>https://korona-severa.ru/wp-content/uploads/c/8/b/c8b56e33e4fd25170ffda3ed47d2917b.jpeg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№ </a:t>
            </a:r>
            <a:r>
              <a:rPr lang="ru-RU" sz="800" dirty="0" smtClean="0"/>
              <a:t>17 </a:t>
            </a:r>
            <a:r>
              <a:rPr lang="ru-RU" sz="800" u="sng" dirty="0">
                <a:hlinkClick r:id="rId48"/>
              </a:rPr>
              <a:t>https://geomerid.com:90/UserFiles/Image/gallery/large/31470_kurort_martsialnye_vody_karelia_geomerid_8.jpg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9"/>
              </a:rPr>
              <a:t>https://geomerid.com:90/UserFiles/Image/gallery/large/35968_ozero_sakskoe_evpatoria_krym_geomerid_2.jpg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50"/>
              </a:rPr>
              <a:t>https://geomerid.com:90/UserFiles/Image/gallery/large/32636_matsesta_sochi_geomerid_1.jpg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51"/>
              </a:rPr>
              <a:t>https://geomerid.com:90/UserFiles/Image/gallery/large/33294_alley_tysacha_sosen_goryachiy_kluch_geomerid_2.jpg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52"/>
              </a:rPr>
              <a:t>https://</a:t>
            </a:r>
            <a:r>
              <a:rPr lang="ru-RU" sz="800" u="sng" dirty="0" smtClean="0">
                <a:hlinkClick r:id="rId52"/>
              </a:rPr>
              <a:t>geomerid.com:90/UserFiles/Image/gallery/large/31488_ozero_elton_volgograd_geomerid_12.jpg</a:t>
            </a:r>
            <a:endParaRPr lang="ru-RU" sz="800" u="sng" dirty="0" smtClean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53"/>
              </a:rPr>
              <a:t>https://geomerid.com:90/UserFiles/Image/gallery/large/26075_ozero_baskunchak_astrakhanskaya_oblast_3.jpg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54"/>
              </a:rPr>
              <a:t>https://geomerid.com:90/UserFiles/Image/gallery/large/34653_kurort_staraya_russa_1.jpg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55"/>
              </a:rPr>
              <a:t>https://webpulse.imgsmail.ru/imgpreview?mb=webpulse&amp;key=pulse_cabinet-image-c289aa4d-ddbe-45f6-a679-401460b0ea6f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56"/>
              </a:rPr>
              <a:t>http://www.kolymastory.ru/wp-content/gallery/hasyn_talaya_new/N4A3207.jpg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/>
          </a:p>
          <a:p>
            <a:pPr marL="0" indent="0">
              <a:spcBef>
                <a:spcPts val="0"/>
              </a:spcBef>
              <a:buNone/>
            </a:pPr>
            <a:endParaRPr lang="ru-RU" sz="800" dirty="0" smtClean="0"/>
          </a:p>
          <a:p>
            <a:pPr marL="0" indent="0">
              <a:spcBef>
                <a:spcPts val="0"/>
              </a:spcBef>
            </a:pPr>
            <a:endParaRPr lang="ru-RU" sz="800" dirty="0" smtClean="0"/>
          </a:p>
          <a:p>
            <a:pPr marL="0" indent="0">
              <a:spcBef>
                <a:spcPts val="0"/>
              </a:spcBef>
            </a:pP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7684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05" y="836712"/>
            <a:ext cx="369210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dirty="0" smtClean="0"/>
              <a:t>Географическое положение Ставропольского края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4294967295"/>
          </p:nvPr>
        </p:nvSpPr>
        <p:spPr>
          <a:xfrm>
            <a:off x="3456892" y="1423318"/>
            <a:ext cx="5291572" cy="4525962"/>
          </a:xfrm>
        </p:spPr>
        <p:txBody>
          <a:bodyPr>
            <a:noAutofit/>
          </a:bodyPr>
          <a:lstStyle/>
          <a:p>
            <a:r>
              <a:rPr lang="ru-RU" sz="2000" dirty="0" smtClean="0"/>
              <a:t>Ставропольский край граничит с 8 субъектами РФ, 6 из которых – национально-территориальные образования (республики);</a:t>
            </a:r>
          </a:p>
          <a:p>
            <a:r>
              <a:rPr lang="ru-RU" sz="2000" dirty="0" smtClean="0"/>
              <a:t>Ставропольский край занимает 0,3% территории России и 38% территории Северо-Кавказского федерального округа;</a:t>
            </a:r>
          </a:p>
          <a:p>
            <a:r>
              <a:rPr lang="ru-RU" sz="2000" dirty="0" smtClean="0"/>
              <a:t>В Ставропольском крае проживает 2% населения России и 29% населения СКФО</a:t>
            </a:r>
            <a:endParaRPr lang="ru-RU" sz="2000" dirty="0"/>
          </a:p>
        </p:txBody>
      </p:sp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8100392" y="332656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03548" y="5085184"/>
            <a:ext cx="8136904" cy="13280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Ставрополь город , </a:t>
            </a:r>
            <a:r>
              <a:rPr lang="ru-RU" dirty="0"/>
              <a:t>расположенный </a:t>
            </a:r>
            <a:r>
              <a:rPr lang="ru-RU" dirty="0" smtClean="0"/>
              <a:t>на «Золотой параллели». 45 параллель равноудалена </a:t>
            </a:r>
            <a:r>
              <a:rPr lang="ru-RU" dirty="0"/>
              <a:t>от Полярного круга и Экватора. На ней расположены такие города, как </a:t>
            </a:r>
            <a:r>
              <a:rPr lang="ru-RU" b="1" dirty="0"/>
              <a:t>Белград, Турин, Милан, Венеция, Верона, Падуя, Монреаль, Оттава, </a:t>
            </a:r>
            <a:r>
              <a:rPr lang="ru-RU" b="1" dirty="0" smtClean="0"/>
              <a:t>Ванкувер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 </a:t>
            </a:r>
            <a:r>
              <a:rPr lang="ru-RU" dirty="0" smtClean="0">
                <a:effectLst/>
              </a:rPr>
              <a:t>Источники иллюстраций</a:t>
            </a:r>
            <a:endParaRPr lang="ru-RU" dirty="0"/>
          </a:p>
        </p:txBody>
      </p:sp>
      <p:sp>
        <p:nvSpPr>
          <p:cNvPr id="7" name="Объект 14"/>
          <p:cNvSpPr>
            <a:spLocks noGrp="1"/>
          </p:cNvSpPr>
          <p:nvPr>
            <p:ph sz="half" idx="1"/>
          </p:nvPr>
        </p:nvSpPr>
        <p:spPr>
          <a:xfrm>
            <a:off x="395976" y="836712"/>
            <a:ext cx="4320040" cy="547260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800" dirty="0" smtClean="0"/>
              <a:t>слайд </a:t>
            </a:r>
            <a:r>
              <a:rPr lang="ru-RU" sz="800" dirty="0"/>
              <a:t>№ </a:t>
            </a:r>
            <a:r>
              <a:rPr lang="ru-RU" sz="800" dirty="0" smtClean="0"/>
              <a:t>24 </a:t>
            </a:r>
            <a:r>
              <a:rPr lang="ru-RU" sz="800" u="sng" dirty="0">
                <a:hlinkClick r:id="rId2"/>
              </a:rPr>
              <a:t>https://travelsoul.ru/wp-content/uploads/c/3/3/c33c80b05824dacfb095a30e3de21e73.jpeg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"/>
              </a:rPr>
              <a:t>https://vsedomarossii.ru/photos/area_26/city_1657/street_9977/112671_1.jp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"/>
              </a:rPr>
              <a:t>https://irecommend.ru/sites/default/files/product-images/1717456/DW7LMHEyLc2fjsRhHsPw.jpg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5"/>
              </a:rPr>
              <a:t>https://ic.pics.livejournal.com/cpmaker/10587978/315399/315399_original.jpg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6"/>
              </a:rPr>
              <a:t>http://img.tourister.ru/files/3/2/2/4/8/9/1/6/original.jpg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7"/>
              </a:rPr>
              <a:t>https://sun6-22.userapi.com/s/v1/if1/qoEbNrSxKjH-HClBiJGo87i541okwfXJ7Bv1Sfvm9lllBPj3tKihn8aCUiy4gwtvgzMw7GDV.jpg?size=565x785&amp;quality=96&amp;crop=112,5,565,785&amp;ava=1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№ </a:t>
            </a:r>
            <a:r>
              <a:rPr lang="ru-RU" sz="800" dirty="0" smtClean="0"/>
              <a:t>25 </a:t>
            </a:r>
            <a:r>
              <a:rPr lang="ru-RU" sz="800" u="sng" dirty="0">
                <a:hlinkClick r:id="rId8"/>
              </a:rPr>
              <a:t>https://img.stapravda.ru/!/c0d/p156152-1655813254-992x558.jpeg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9"/>
              </a:rPr>
              <a:t>https://ic.pics.livejournal.com/olurant/64953050/54027/54027_900.jpg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0"/>
              </a:rPr>
              <a:t>https://turvopros.com/wp-content/uploads/2022/09/alleya-roz.jpg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1"/>
              </a:rPr>
              <a:t>https://xn--b1apg.xn--p1ai/upload/iblock/06b/06bb765018c391f6b6c4d96ca406ee4a.jpg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2"/>
              </a:rPr>
              <a:t>https://turvopros.com/wp-content/uploads/2022/09/kollonada.jpg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3"/>
              </a:rPr>
              <a:t>https://fototerra.ru/photo/Russia/Kislovodsk/image242027.jpg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4"/>
              </a:rPr>
              <a:t>https://dynamic-media-cdn.tripadvisor.com/media/photo-o/0c/ff/70/c7/caption.jpg?w=1200&amp;h=1200&amp;s=1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5"/>
              </a:rPr>
              <a:t>https://a.d-cd.net/952bfdu-960.jpg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6"/>
              </a:rPr>
              <a:t>https://stavtourism.ru/upload/resize_cache/iblock/82b/1100_733_1/narzannaya-galereya%20(3).jpg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7"/>
              </a:rPr>
              <a:t>https://sportishka.com/uploads/posts/2022-03/1648056513_42-sportishka-com-p-kurort-zheleznovodsk-turizm-krasivo-foto-48.jpg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№ </a:t>
            </a:r>
            <a:r>
              <a:rPr lang="ru-RU" sz="800" dirty="0" smtClean="0"/>
              <a:t>26 </a:t>
            </a:r>
            <a:r>
              <a:rPr lang="ru-RU" sz="800" u="sng" dirty="0">
                <a:hlinkClick r:id="rId18"/>
              </a:rPr>
              <a:t>https://xn----7sbaj2aapqdlwhq.xn--p1ai/wp-content/uploads/2021/07/3-7.jpg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9"/>
              </a:rPr>
              <a:t>https://class-tour.com/wp-content/uploads/8/9/7/89702eabaa9c2e3410b496b363ddf01b.jpeg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0"/>
              </a:rPr>
              <a:t>https://</a:t>
            </a:r>
            <a:r>
              <a:rPr lang="ru-RU" sz="800" u="sng" dirty="0" smtClean="0">
                <a:hlinkClick r:id="rId20"/>
              </a:rPr>
              <a:t>media.1777.ru/images/images_processing/535/5350304878080022.jpeg</a:t>
            </a:r>
            <a:endParaRPr lang="ru-RU" sz="800" u="sng" dirty="0" smtClean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1"/>
              </a:rPr>
              <a:t>https://xn----7sbaj2aapqdlwhq.xn--p1ai/wp-content/uploads/2021/11/original-1.jpg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2"/>
              </a:rPr>
              <a:t>https://godsplanet.ru/wp-content/uploads/2022/05/theatre-square.jpg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3"/>
              </a:rPr>
              <a:t>https://tur-region.ru/web/uploads/5db6f8a6719ec.jpg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4"/>
              </a:rPr>
              <a:t>https://kazakhstan-kmv.ru/wp-content/uploads/2018/10/10-3.jpg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5"/>
              </a:rPr>
              <a:t>https://avatars.dzeninfra.ru/get-zen_doc/3533726/pub_5f8c85ff5282a97827398132_5f8c869ca70d4515e78d55a0/scale_1200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6"/>
              </a:rPr>
              <a:t>https://xn----7sbaj2aapqdlwhq.xn--p1ai/wp-content/uploads/2021/11/daa125d04c03461aa2fc12f0708ca56a-1200x900.jpg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7"/>
              </a:rPr>
              <a:t>https://sun9-7.userapi.com/impg/sKgn76Fc_fsXztOPwcuHKLdjsfdkNzFNzV5CXQ/2OW-G_RTzPM.jpg?size=987x696&amp;quality=96&amp;sign=84177c26952ff7fd0b30490cdc81b1d9&amp;c_uniq_tag=7-mxGmv5DtbZaGV1nqAK8zafcPPRZ0NkNC3TsLhFdzA&amp;type=album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/>
          </a:p>
        </p:txBody>
      </p:sp>
      <p:sp>
        <p:nvSpPr>
          <p:cNvPr id="8" name="Объект 16"/>
          <p:cNvSpPr txBox="1">
            <a:spLocks/>
          </p:cNvSpPr>
          <p:nvPr/>
        </p:nvSpPr>
        <p:spPr>
          <a:xfrm>
            <a:off x="4572000" y="836712"/>
            <a:ext cx="3960000" cy="5472608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spcBef>
                <a:spcPts val="0"/>
              </a:spcBef>
            </a:pPr>
            <a:endParaRPr lang="ru-RU" sz="800" u="sng" dirty="0"/>
          </a:p>
        </p:txBody>
      </p:sp>
      <p:sp>
        <p:nvSpPr>
          <p:cNvPr id="5" name="Объект 14"/>
          <p:cNvSpPr>
            <a:spLocks noGrp="1"/>
          </p:cNvSpPr>
          <p:nvPr>
            <p:ph sz="half" idx="1"/>
          </p:nvPr>
        </p:nvSpPr>
        <p:spPr>
          <a:xfrm>
            <a:off x="4716016" y="836712"/>
            <a:ext cx="4320040" cy="547260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800" dirty="0" smtClean="0"/>
              <a:t>слайд </a:t>
            </a:r>
            <a:r>
              <a:rPr lang="ru-RU" sz="800" dirty="0"/>
              <a:t>№ </a:t>
            </a:r>
            <a:r>
              <a:rPr lang="ru-RU" sz="800" dirty="0" smtClean="0"/>
              <a:t>27 </a:t>
            </a:r>
            <a:r>
              <a:rPr lang="ru-RU" sz="800" u="sng" dirty="0">
                <a:hlinkClick r:id="rId28"/>
              </a:rPr>
              <a:t>https://sportishka.com/uploads/posts/2022-02/1645616059_8-sportishka-com-p-kavkazskie-mineralnie-vodi-turizm-krasivo-8.jpg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9"/>
              </a:rPr>
              <a:t>https://avatars.dzeninfra.ru/get-zen_doc/1860332/pub_5dcd82db93b4f037b1480799_5dcd839a93b4f037b14807a2/scale_1200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0"/>
              </a:rPr>
              <a:t>https://krot.info/uploads/posts/2021-11/1638292961_25-krot-info-p-park-tsvetnik-v-pyatigorske-krasivie-foto-27.jpg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1"/>
              </a:rPr>
              <a:t>https://susanintop.com/wp-content/uploads/2018/12/121-11.jpg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2"/>
              </a:rPr>
              <a:t>https://guruturizma.ru/wp-content/uploads/2020/03/25narodnie_vanni.jpg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3"/>
              </a:rPr>
              <a:t>http://s2.fotokto.ru/photo/full/303/3039187.jpg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4"/>
              </a:rPr>
              <a:t>https://avatars.mds.yandex.net/i?id=b746488a612f70f5589b6a5c440d1170_l-7544473-images-thumbs&amp;n=13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5"/>
              </a:rPr>
              <a:t>https://avatars.dzeninfra.ru/get-zen_doc/3956088/pub_6042806f58285736dd4ca4c9_60430315b8613c1dbb1d49c3/scale_1200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6"/>
              </a:rPr>
              <a:t>https://vsegda-pomnim.com/uploads/posts/2022-03/1648759849_73-vsegda-pomnim-com-p-ozero-proval-v-pyatigorske-foto-76.jpg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7"/>
              </a:rPr>
              <a:t>http://img.tourister.ru/files/2/4/8/6/9/3/3/4/original.jpg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№ </a:t>
            </a:r>
            <a:r>
              <a:rPr lang="ru-RU" sz="800" dirty="0" smtClean="0"/>
              <a:t>28 </a:t>
            </a:r>
            <a:r>
              <a:rPr lang="ru-RU" sz="800" u="sng" dirty="0">
                <a:hlinkClick r:id="rId38"/>
              </a:rPr>
              <a:t>https://vsedomarossii.ru/photos/area_26/city_1672/street_10069/113706_1.jpg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9"/>
              </a:rPr>
              <a:t>https://triplook.me/media/resorts/photo/6/2/7o6.jpg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0"/>
              </a:rPr>
              <a:t>https://wiki.nashtransport.ru/images/7/71/Минеральные_Воды_%28станция%29%2C_Краснодарский_край%2C_4.jpg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1"/>
              </a:rPr>
              <a:t>https://i2.wp.com/img-fotki.yandex.ru/get/194588/201655053.201/0_176401_3d0dbee0_orig.jpg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2"/>
              </a:rPr>
              <a:t>https://minvody.net/upload/iblock/aaf/kdmi8mk2xrnz3jojyt8fpzjvpz7yyv6h.jpg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3"/>
              </a:rPr>
              <a:t>https://www.dostoprimechatelnosti-rus.ru/assets/images/evropa/rossiya2/mineralnye-vody/park-kultury-i-otdyha.jpg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4"/>
              </a:rPr>
              <a:t>https://culttourism.ru/data/photos/c/f/cff85f3359be6091193176d184909ef3.jpg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 smtClean="0">
                <a:hlinkClick r:id="rId43"/>
              </a:rPr>
              <a:t>https</a:t>
            </a:r>
            <a:r>
              <a:rPr lang="ru-RU" sz="800" u="sng" dirty="0">
                <a:hlinkClick r:id="rId43"/>
              </a:rPr>
              <a:t>://www.dostoprimechatelnosti-rus.ru/assets/images/evropa/rossiya2/mineralnye-vody/park-kultury-i-otdyha.jpg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4"/>
              </a:rPr>
              <a:t>https://culttourism.ru/data/photos/c/f/cff85f3359be6091193176d184909ef3.jpg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5"/>
              </a:rPr>
              <a:t>https://discover-world.ru/images/pages/common/wm/1649530649_DSC_1932.jpg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6"/>
              </a:rPr>
              <a:t>https://must-see.top/wp-content/uploads/2021/07/Alleya-na-prospekte-Karla-Marksa-2048x1365.jpg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7"/>
              </a:rPr>
              <a:t>https://kstrip.ru/wp-content/uploads/2020/09/5c74ec2eff9367026b096a82-5c9b8ab074b52-1e9n2lg.jpg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418676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 </a:t>
            </a:r>
            <a:r>
              <a:rPr lang="ru-RU" dirty="0" smtClean="0">
                <a:effectLst/>
              </a:rPr>
              <a:t>Источники иллюстраций</a:t>
            </a:r>
            <a:endParaRPr lang="ru-RU" dirty="0"/>
          </a:p>
        </p:txBody>
      </p:sp>
      <p:sp>
        <p:nvSpPr>
          <p:cNvPr id="8" name="Объект 16"/>
          <p:cNvSpPr txBox="1">
            <a:spLocks/>
          </p:cNvSpPr>
          <p:nvPr/>
        </p:nvSpPr>
        <p:spPr>
          <a:xfrm>
            <a:off x="4572000" y="908720"/>
            <a:ext cx="4248472" cy="5472608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spcBef>
                <a:spcPts val="0"/>
              </a:spcBef>
            </a:pPr>
            <a:r>
              <a:rPr lang="ru-RU" sz="800" dirty="0" smtClean="0"/>
              <a:t>слайд </a:t>
            </a:r>
            <a:r>
              <a:rPr lang="ru-RU" sz="800" dirty="0"/>
              <a:t>№ </a:t>
            </a:r>
            <a:r>
              <a:rPr lang="ru-RU" sz="800" dirty="0" smtClean="0"/>
              <a:t>32 </a:t>
            </a:r>
            <a:r>
              <a:rPr lang="ru-RU" sz="800" u="sng" dirty="0">
                <a:hlinkClick r:id="rId2"/>
              </a:rPr>
              <a:t>https://sun9-58.userapi.com/impg/vS0R_79r5x8SCCzF1Glu-RXbo9iigNf05GzN2g/Yw5NcR4Q1q8.jpg?size=640x413&amp;quality=96&amp;sign=820cdfe7d6150ca3d9d36be2a47eff89&amp;c_uniq_tag=MkObKZyPbyg3likc9cGk6d0kVsaOi6yaNWBUxLSB5gI&amp;type=album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"/>
              </a:rPr>
              <a:t>http://rahba.org/foto/horses/path/ba/7c/c1/fc854c968e5d9e1eda9e9fdbf645b7d3.jpg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"/>
              </a:rPr>
              <a:t>https://korona-severa.ru/wp-content/uploads/2/3/5/2357af22ce5c1454a1932fd80185b658.jpeg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5"/>
              </a:rPr>
              <a:t>https://sun9-39.userapi.com/impg/NozAmuJFwuR5Pd-1FCjlAOjaNBCzbNhSFqzxUQ/Gv3r_7MF390.jpg?size=500x472&amp;quality=96&amp;sign=92d0b5458817a6ce1de3c21884b0d7af&amp;type=album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6"/>
              </a:rPr>
              <a:t>https://avatars.dzeninfra.ru/get-zen_doc/40274/pub_612639527bb0f62dc23c7c44_61263a00e3fa04199bc349d2/scale_1200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7"/>
              </a:rPr>
              <a:t>https://korona-severa.ru/wp-content/uploads/b/5/3/b534cbb1143cd25ebfe25a4dcd6a216d.jpeg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8"/>
              </a:rPr>
              <a:t>https://i.ytimg.com/vi/qqdKSkQHdG4/maxresdefault.jpg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№33 </a:t>
            </a:r>
            <a:endParaRPr lang="ru-RU" sz="800" u="sng" dirty="0" smtClean="0">
              <a:hlinkClick r:id="rId9"/>
            </a:endParaRPr>
          </a:p>
          <a:p>
            <a:pPr marL="0" indent="0">
              <a:spcBef>
                <a:spcPts val="0"/>
              </a:spcBef>
            </a:pPr>
            <a:r>
              <a:rPr lang="ru-RU" sz="800" u="sng" dirty="0" smtClean="0">
                <a:hlinkClick r:id="rId9"/>
              </a:rPr>
              <a:t>https</a:t>
            </a:r>
            <a:r>
              <a:rPr lang="ru-RU" sz="800" u="sng" dirty="0">
                <a:hlinkClick r:id="rId9"/>
              </a:rPr>
              <a:t>://ciur.ru/srp/srp_nord/SiteAssets/Lists/News/NewForm/1030720282.jpg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9"/>
              </a:rPr>
              <a:t>https://ciur.ru/srp/srp_nord/SiteAssets/Lists/News/NewForm/1030720282.jpg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0"/>
              </a:rPr>
              <a:t>https://cdn.britannica.com/02/148802-050-D04F0961/Alexander-I.jpg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1"/>
              </a:rPr>
              <a:t>https://www.bon-cadeau.ru/mdata/gallery/size3/3938/6731.jpg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dirty="0" smtClean="0"/>
              <a:t>слайд </a:t>
            </a:r>
            <a:r>
              <a:rPr lang="ru-RU" sz="800" dirty="0"/>
              <a:t>№34 </a:t>
            </a:r>
            <a:r>
              <a:rPr lang="ru-RU" sz="800" u="sng" dirty="0" smtClean="0">
                <a:hlinkClick r:id="rId12"/>
              </a:rPr>
              <a:t>https</a:t>
            </a:r>
            <a:r>
              <a:rPr lang="ru-RU" sz="800" u="sng" dirty="0">
                <a:hlinkClick r:id="rId12"/>
              </a:rPr>
              <a:t>://static.tildacdn.com/tild3233-3766-4436-b136-616231346339/30__edited.jpg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3"/>
              </a:rPr>
              <a:t>https://static.tildacdn.com/tild6337-3066-4830-b434-623062343034/31__edited.jpg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4"/>
              </a:rPr>
              <a:t>https://dic.academic.ru/pictures/wiki/files/104/haass.jpg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5"/>
              </a:rPr>
              <a:t>https://semyaivera.ru/wp-content/uploads/2020/09/6-sentyabrya.-aleksandr-nelyubin.jpg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dirty="0" smtClean="0"/>
              <a:t>Слайд </a:t>
            </a:r>
            <a:r>
              <a:rPr lang="ru-RU" sz="800" dirty="0"/>
              <a:t>№ 35 </a:t>
            </a:r>
            <a:r>
              <a:rPr lang="ru-RU" sz="800" u="sng" dirty="0" smtClean="0">
                <a:hlinkClick r:id="rId16"/>
              </a:rPr>
              <a:t>https</a:t>
            </a:r>
            <a:r>
              <a:rPr lang="ru-RU" sz="800" u="sng" dirty="0">
                <a:hlinkClick r:id="rId16"/>
              </a:rPr>
              <a:t>://thumb.tildacdn.com/tild3834-3262-4138-b339-396636643137/-/format/webp/photo.jpg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7"/>
              </a:rPr>
              <a:t>https://i.pinimg.com/736x/a0/25/a1/a025a14d6f655c5d4fa0000e28cf3334.jpg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8"/>
              </a:rPr>
              <a:t>https://skunb.ru/sites/default/files/memorable-date/04_06_ermolov.jpg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19"/>
              </a:rPr>
              <a:t>https://stihi.ru/pics/2022/06/04/5195.jpg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dirty="0" smtClean="0"/>
              <a:t>слайд </a:t>
            </a:r>
            <a:r>
              <a:rPr lang="ru-RU" sz="800" dirty="0"/>
              <a:t>№ </a:t>
            </a:r>
            <a:r>
              <a:rPr lang="ru-RU" sz="800" dirty="0" smtClean="0"/>
              <a:t>37 </a:t>
            </a:r>
            <a:r>
              <a:rPr lang="ru-RU" sz="800" u="sng" dirty="0">
                <a:hlinkClick r:id="rId20"/>
              </a:rPr>
              <a:t>https://i.ytimg.com/vi/J-wH7Im79so/maxresdefault.jpg?sqp=-oaymwEmCIAKENAF8quKqQMa8AEB-AH-DoACuAiKAgwIABABGHIgXShEMA8=&amp;rs=AOn4CLAQu-WsUA6gEEX1X98DhgjBDBATCA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endParaRPr lang="ru-RU" sz="800" dirty="0"/>
          </a:p>
        </p:txBody>
      </p:sp>
      <p:sp>
        <p:nvSpPr>
          <p:cNvPr id="5" name="Объект 16"/>
          <p:cNvSpPr txBox="1">
            <a:spLocks/>
          </p:cNvSpPr>
          <p:nvPr/>
        </p:nvSpPr>
        <p:spPr>
          <a:xfrm>
            <a:off x="396000" y="836712"/>
            <a:ext cx="4176000" cy="5472608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spcBef>
                <a:spcPts val="0"/>
              </a:spcBef>
            </a:pP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/>
          </a:p>
          <a:p>
            <a:pPr marL="0" indent="0">
              <a:spcBef>
                <a:spcPts val="0"/>
              </a:spcBef>
            </a:pPr>
            <a:endParaRPr lang="ru-RU" sz="800" dirty="0" smtClean="0"/>
          </a:p>
        </p:txBody>
      </p:sp>
      <p:sp>
        <p:nvSpPr>
          <p:cNvPr id="6" name="Объект 16"/>
          <p:cNvSpPr txBox="1">
            <a:spLocks/>
          </p:cNvSpPr>
          <p:nvPr/>
        </p:nvSpPr>
        <p:spPr>
          <a:xfrm>
            <a:off x="251520" y="908720"/>
            <a:ext cx="4176000" cy="5472608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spcBef>
                <a:spcPts val="0"/>
              </a:spcBef>
            </a:pPr>
            <a:r>
              <a:rPr lang="ru-RU" sz="800" dirty="0" smtClean="0"/>
              <a:t>слайд </a:t>
            </a:r>
            <a:r>
              <a:rPr lang="ru-RU" sz="800" dirty="0"/>
              <a:t>№ </a:t>
            </a:r>
            <a:r>
              <a:rPr lang="ru-RU" sz="800" dirty="0" smtClean="0"/>
              <a:t>29 </a:t>
            </a:r>
            <a:r>
              <a:rPr lang="ru-RU" sz="800" u="sng" dirty="0">
                <a:hlinkClick r:id="rId21"/>
              </a:rPr>
              <a:t>https://mykaleidoscope.ru/x/uploads/posts/2022-09/1663112168_64-mykaleidoscope-ru-p-kavkazskie-mineralnie-vodi-oboi-67.jpg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2"/>
              </a:rPr>
              <a:t>https://itonga.ru/wp-content/uploads/2021/03/lechebniy-park-v-zheleznovodske-7.jpg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3"/>
              </a:rPr>
              <a:t>https://xn----7sbaj2aapqdlwhq.xn--p1ai/wp-content/uploads/2021/07/1-5-1200x900.jpg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 smtClean="0">
                <a:hlinkClick r:id="rId24"/>
              </a:rPr>
              <a:t>https</a:t>
            </a:r>
            <a:r>
              <a:rPr lang="ru-RU" sz="800" u="sng" dirty="0">
                <a:hlinkClick r:id="rId24"/>
              </a:rPr>
              <a:t>://static.guidego.ru/63ee4084db3296cbeca2330b.1600x1200.jpeg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5"/>
              </a:rPr>
              <a:t>https://avatars.dzeninfra.ru/get-zen_doc/3965361/pub_5f53838fc84c033ffd831476_5f53885af7495128e4b79715/scale_1200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6"/>
              </a:rPr>
              <a:t>https://www.bgoperator.ru/pr_img/1000512/20221014/40976825/0APushkinskaia_galereia_v_kurortnom_parke_ZHeleznovodska.jpg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7"/>
              </a:rPr>
              <a:t>https://ic.pics.livejournal.com/kot_de_azur/31835946/1739023/1739023_1000.jpg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8"/>
              </a:rPr>
              <a:t>https://static.mk.ru/upload/entities/2021/08/20/15/articles/facebookPicture/06/a5/37/77/fc35e8f78808819fbf654b0e30ee7b4b.jpg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29"/>
              </a:rPr>
              <a:t>https://mashuk-tour.ru/wp-content/uploads/2020/05/zheleznovodsk-tur-1.jpg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0"/>
              </a:rPr>
              <a:t>https://img.1ku.ru/c81771d06501e988ca92146fab985ec5/wp-content/uploads/2018/09/afdeef83dab3868387dfd339c2625f84.jp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800" dirty="0"/>
              <a:t>слайд №</a:t>
            </a:r>
            <a:r>
              <a:rPr lang="ru-RU" sz="800" dirty="0" smtClean="0"/>
              <a:t>30-31 </a:t>
            </a:r>
            <a:r>
              <a:rPr lang="ru-RU" sz="800" u="sng" dirty="0">
                <a:hlinkClick r:id="rId31"/>
              </a:rPr>
              <a:t>https://avatars.dzeninfra.ru/get-zen_doc/3683658/pub_5eb43bf28a06122feefeaa87_5f203e28b7baa02f4eaf9333/scale_1200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2"/>
              </a:rPr>
              <a:t>https://avatars.mds.yandex.net/i?id=ce264453087c6f5ca98292f3ceffe5c8b7714626-5280120-images-thumbs&amp;ref=rim&amp;n=33&amp;w=350&amp;h=263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3"/>
              </a:rPr>
              <a:t>https://pofoto.club/uploads/posts/2021-12/1640307809_35-pofoto-club-p-kamennii-orel-foto-79.jpg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4"/>
              </a:rPr>
              <a:t>https://itonga.ru/wp-content/uploads/2021/07/kurortniy-park-essentuki-2.jpg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5"/>
              </a:rPr>
              <a:t>https://worldroads.ru/wp-content/uploads/2014/05/Oryol-Kaskadki.jpg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6"/>
              </a:rPr>
              <a:t>https://img-fotki.yandex.ru/get/5907/shauey.28/0_52ee6_d430bd17_XXL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7"/>
              </a:rPr>
              <a:t>http://img.tourister.ru/files/1/4/2/5/6/0/2/3/original.jpg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8"/>
              </a:rPr>
              <a:t>https://nashaplaneta.net/europe/russia/img_stavropol/essentuki-istochnik172.jp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39"/>
              </a:rPr>
              <a:t>https://extraguide.ru/images/blog/2022/03-29-9vqxir-skulptura-orel.jpg</a:t>
            </a:r>
            <a:endParaRPr lang="ru-RU" sz="800" dirty="0"/>
          </a:p>
          <a:p>
            <a:pPr marL="0" indent="0">
              <a:spcBef>
                <a:spcPts val="0"/>
              </a:spcBef>
            </a:pPr>
            <a:r>
              <a:rPr lang="ru-RU" sz="800" u="sng" dirty="0">
                <a:hlinkClick r:id="rId40"/>
              </a:rPr>
              <a:t>https://otvet.imgsmail.ru/download/875a8375f91de049494d6073098e8a2f_6537b47a19facc836fe57067b6b7692f.jpg</a:t>
            </a:r>
            <a:r>
              <a:rPr lang="ru-RU" sz="800" dirty="0"/>
              <a:t> </a:t>
            </a:r>
          </a:p>
          <a:p>
            <a:pPr marL="0" indent="0">
              <a:spcBef>
                <a:spcPts val="0"/>
              </a:spcBef>
            </a:pP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71062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class-tour.com/wp-content/uploads/d/1/3/d13b1179d55029e464d06d01299b729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220072" y="1141967"/>
            <a:ext cx="2448272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560" y="421887"/>
            <a:ext cx="2448272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1988840"/>
            <a:ext cx="504000" cy="212423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8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5373216"/>
            <a:ext cx="2448272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7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41061" y="5669244"/>
            <a:ext cx="2448272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48264" y="3878271"/>
            <a:ext cx="1656184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58260" y="5352824"/>
            <a:ext cx="1656184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72707" y="5391638"/>
            <a:ext cx="504000" cy="140446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177009" y="313943"/>
            <a:ext cx="3312000" cy="61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Назови соседей</a:t>
            </a:r>
            <a:endParaRPr lang="ru-RU" sz="28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06591" y="5949280"/>
            <a:ext cx="3312000" cy="7150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Кто </a:t>
            </a:r>
            <a:r>
              <a:rPr lang="ru-RU" dirty="0"/>
              <a:t>себе друзей не ищет, самому себе </a:t>
            </a:r>
            <a:r>
              <a:rPr lang="ru-RU" dirty="0" smtClean="0"/>
              <a:t>враг</a:t>
            </a:r>
            <a:endParaRPr lang="ru-RU" dirty="0"/>
          </a:p>
        </p:txBody>
      </p:sp>
      <p:sp>
        <p:nvSpPr>
          <p:cNvPr id="17" name="Стрелка вправо 16">
            <a:hlinkClick r:id="" action="ppaction://hlinkshowjump?jump=nextslide"/>
          </p:cNvPr>
          <p:cNvSpPr/>
          <p:nvPr/>
        </p:nvSpPr>
        <p:spPr>
          <a:xfrm>
            <a:off x="8100392" y="332656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Роза ветр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892" y="165204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/>
          <p:cNvSpPr/>
          <p:nvPr/>
        </p:nvSpPr>
        <p:spPr>
          <a:xfrm>
            <a:off x="6660040" y="285750"/>
            <a:ext cx="1440000" cy="54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chemeClr val="tx1"/>
                </a:solidFill>
              </a:rPr>
              <a:t>ОТВЕТ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318449" y="6022221"/>
            <a:ext cx="2734444" cy="7920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Нажмите на </a:t>
            </a:r>
            <a:r>
              <a:rPr lang="ru-RU" sz="1400" dirty="0" smtClean="0"/>
              <a:t>номер региона </a:t>
            </a:r>
            <a:r>
              <a:rPr lang="ru-RU" sz="1400" dirty="0"/>
              <a:t>и </a:t>
            </a:r>
            <a:r>
              <a:rPr lang="ru-RU" sz="1400" dirty="0" smtClean="0"/>
              <a:t>ответ будет открыт или </a:t>
            </a:r>
            <a:r>
              <a:rPr lang="ru-RU" sz="1400" dirty="0"/>
              <a:t>нажмите на слово «</a:t>
            </a:r>
            <a:r>
              <a:rPr lang="ru-RU" sz="1400" dirty="0" smtClean="0"/>
              <a:t>ответ»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221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0" t="40346" r="36479" b="11636"/>
          <a:stretch/>
        </p:blipFill>
        <p:spPr bwMode="auto">
          <a:xfrm>
            <a:off x="-48405" y="7938"/>
            <a:ext cx="9272742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067944" y="2217078"/>
            <a:ext cx="1944216" cy="540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95920" y="2600968"/>
            <a:ext cx="1656000" cy="540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96136" y="3933056"/>
            <a:ext cx="1656000" cy="540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67842" y="4905224"/>
            <a:ext cx="2340261" cy="540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4" name="AutoShape 4" descr="https://infenshui.ru/images/fsimvoly/43_5463763546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https://upload.wikimedia.org/wikipedia/commons/thumb/f/fe/Coat_of_Arms_of_Mineralnye_Vody_%28Stavropol_kray%29_%28soviet%29.svg/1200px-Coat_of_Arms_of_Mineralnye_Vody_%28Stavropol_kray%29_%28soviet%29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54668"/>
            <a:ext cx="155956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Блок-схема: узел суммирования 11">
            <a:hlinkClick r:id="rId4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43273" y="1165227"/>
            <a:ext cx="6843540" cy="5788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/>
              <a:t>Близкий сосед лучше дальней родни</a:t>
            </a:r>
          </a:p>
        </p:txBody>
      </p:sp>
      <p:pic>
        <p:nvPicPr>
          <p:cNvPr id="8194" name="Picture 2" descr="Роза ветр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8" y="5301208"/>
            <a:ext cx="1400944" cy="140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6660040" y="285750"/>
            <a:ext cx="1440000" cy="54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 w="50800"/>
                <a:solidFill>
                  <a:schemeClr val="tx1"/>
                </a:solidFill>
              </a:rPr>
              <a:t>ОТВЕТ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16000" y="188640"/>
            <a:ext cx="3312000" cy="61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Назови соседей</a:t>
            </a:r>
            <a:endParaRPr lang="ru-RU" sz="2800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318449" y="6022221"/>
            <a:ext cx="2734444" cy="7920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/>
              <a:t>Нажмите на </a:t>
            </a:r>
            <a:r>
              <a:rPr lang="ru-RU" sz="1400" dirty="0" smtClean="0"/>
              <a:t>номер региона </a:t>
            </a:r>
            <a:r>
              <a:rPr lang="ru-RU" sz="1400" dirty="0"/>
              <a:t>и </a:t>
            </a:r>
            <a:r>
              <a:rPr lang="ru-RU" sz="1400" dirty="0" smtClean="0"/>
              <a:t>ответ будет открыт или </a:t>
            </a:r>
            <a:r>
              <a:rPr lang="ru-RU" sz="1400" dirty="0"/>
              <a:t>нажмите на слово «</a:t>
            </a:r>
            <a:r>
              <a:rPr lang="ru-RU" sz="1400" dirty="0" smtClean="0"/>
              <a:t>ответ»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86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tatic.tildacdn.com/tild6266-3935-4431-b264-386639626462/_-transformed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2" b="26827"/>
          <a:stretch/>
        </p:blipFill>
        <p:spPr bwMode="auto">
          <a:xfrm>
            <a:off x="16775" y="1700808"/>
            <a:ext cx="4525962" cy="20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Лакколиты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4067944" y="1268760"/>
            <a:ext cx="4356484" cy="4857403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«</a:t>
            </a:r>
            <a:r>
              <a:rPr lang="ru-RU" sz="2000" b="1" dirty="0"/>
              <a:t>несостоявшиеся</a:t>
            </a:r>
            <a:r>
              <a:rPr lang="ru-RU" sz="2000" dirty="0"/>
              <a:t>» вулканы, внутри которых находится не вылившаяся на поверхность застывшая магма. </a:t>
            </a:r>
            <a:endParaRPr lang="ru-RU" sz="2000" dirty="0" smtClean="0"/>
          </a:p>
          <a:p>
            <a:pPr algn="just"/>
            <a:r>
              <a:rPr lang="ru-RU" sz="2000" dirty="0" smtClean="0"/>
              <a:t>На</a:t>
            </a:r>
            <a:r>
              <a:rPr lang="ru-RU" sz="2000" dirty="0"/>
              <a:t> вершине гор-лакколитов нет кратера, поэтому можно не переживать, что уснувший или несформировавшийся вулкан внезапно проснется — лакколиты в этом смысле совершенно безопасны.</a:t>
            </a:r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100392" y="332656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55576" y="4226079"/>
            <a:ext cx="3168352" cy="7150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Когда вулканы молчат, о них </a:t>
            </a:r>
            <a:r>
              <a:rPr lang="ru-RU" dirty="0" smtClean="0"/>
              <a:t>забывают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7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effectLst/>
              </a:rPr>
              <a:t>Без имени и овца </a:t>
            </a:r>
            <a:r>
              <a:rPr lang="ru-RU" dirty="0" smtClean="0">
                <a:effectLst/>
              </a:rPr>
              <a:t>баран</a:t>
            </a:r>
            <a:br>
              <a:rPr lang="ru-RU" dirty="0" smtClean="0">
                <a:effectLst/>
              </a:rPr>
            </a:br>
            <a:r>
              <a:rPr lang="ru-RU" sz="2400" b="0" dirty="0" smtClean="0">
                <a:effectLst/>
              </a:rPr>
              <a:t>Дайте </a:t>
            </a:r>
            <a:r>
              <a:rPr lang="ru-RU" sz="2400" dirty="0" smtClean="0">
                <a:effectLst/>
              </a:rPr>
              <a:t>названия гор-лакколитов КМВ</a:t>
            </a:r>
            <a:endParaRPr lang="ru-RU" sz="2400" dirty="0">
              <a:effectLst/>
            </a:endParaRPr>
          </a:p>
        </p:txBody>
      </p:sp>
      <p:pic>
        <p:nvPicPr>
          <p:cNvPr id="5124" name="змейка" descr="https://vsegda-pomnim.com/uploads/posts/2022-03/1647643172_4-vsegda-pomnim-com-p-gora-zmeika-foto-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23748" r="16298"/>
          <a:stretch/>
        </p:blipFill>
        <p:spPr bwMode="auto">
          <a:xfrm>
            <a:off x="2556783" y="1319673"/>
            <a:ext cx="176707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железная" descr="https://avatars.dzeninfra.ru/get-zen_doc/3630671/pub_5f3a0de53cf2705590c760b0_5f3a0fa0fa48f90d671c735f/scale_12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27750" r="32448" b="27611"/>
          <a:stretch/>
        </p:blipFill>
        <p:spPr bwMode="auto">
          <a:xfrm>
            <a:off x="7187183" y="1319673"/>
            <a:ext cx="158333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юца" descr="https://drivenew.ru/upload/resize_cache/iblock/e0c/944_629_2/e0c104fff9ec4d2184b48a096f2b2b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t="23881" r="25411"/>
          <a:stretch/>
        </p:blipFill>
        <p:spPr bwMode="auto">
          <a:xfrm>
            <a:off x="4824935" y="2756846"/>
            <a:ext cx="183940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джуца" descr="https://vsegda-pomnim.com/uploads/posts/2022-04/1650882530_16-vsegda-pomnim-com-p-gora-dzhutsa-foto-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4" t="18914" r="24577" b="27919"/>
          <a:stretch/>
        </p:blipFill>
        <p:spPr bwMode="auto">
          <a:xfrm>
            <a:off x="7221721" y="2756846"/>
            <a:ext cx="154879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медовая" descr="https://samopoznanie.ru/avatars/objects/13-237_1_6.jpg?6d113a29aff3bda54bd151901e3f3fe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4" t="7642" b="27487"/>
          <a:stretch/>
        </p:blipFill>
        <p:spPr bwMode="auto">
          <a:xfrm>
            <a:off x="393394" y="2756846"/>
            <a:ext cx="165976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развалка" descr="https://sportishka.com/uploads/posts/2022-11/1667498511_15-sportishka-com-p-gora-razvalka-zheleznovodsk-krasivo-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6" r="12432" b="34728"/>
          <a:stretch/>
        </p:blipFill>
        <p:spPr bwMode="auto">
          <a:xfrm>
            <a:off x="2556783" y="2756846"/>
            <a:ext cx="177439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бык гора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t="14453" r="13794" b="24963"/>
          <a:stretch/>
        </p:blipFill>
        <p:spPr>
          <a:xfrm>
            <a:off x="393394" y="4208445"/>
            <a:ext cx="1398352" cy="1080000"/>
          </a:xfrm>
          <a:prstGeom prst="rect">
            <a:avLst/>
          </a:prstGeom>
        </p:spPr>
      </p:pic>
      <p:pic>
        <p:nvPicPr>
          <p:cNvPr id="5142" name="верблюдка" descr="https://vsegda-pomnim.com/uploads/posts/2022-03/1647648227_38-vsegda-pomnim-com-p-gora-kinzhal-foto-4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6" t="29713" r="8223" b="7218"/>
          <a:stretch/>
        </p:blipFill>
        <p:spPr bwMode="auto">
          <a:xfrm>
            <a:off x="2255550" y="4208445"/>
            <a:ext cx="152436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шелудивая" descr="https://kirovskuiraion.ru/resources/image/1949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7" r="10757" b="29051"/>
          <a:stretch/>
        </p:blipFill>
        <p:spPr bwMode="auto">
          <a:xfrm>
            <a:off x="7380270" y="4208445"/>
            <a:ext cx="139024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страя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1" t="16308" r="22163" b="7231"/>
          <a:stretch/>
        </p:blipFill>
        <p:spPr>
          <a:xfrm>
            <a:off x="4113530" y="4208445"/>
            <a:ext cx="1122266" cy="1080000"/>
          </a:xfrm>
          <a:prstGeom prst="rect">
            <a:avLst/>
          </a:prstGeom>
        </p:spPr>
      </p:pic>
      <p:pic>
        <p:nvPicPr>
          <p:cNvPr id="6" name="тупая кабанка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0"/>
          <a:stretch/>
        </p:blipFill>
        <p:spPr>
          <a:xfrm>
            <a:off x="5634507" y="4208445"/>
            <a:ext cx="1347053" cy="1080000"/>
          </a:xfrm>
          <a:prstGeom prst="rect">
            <a:avLst/>
          </a:prstGeom>
        </p:spPr>
      </p:pic>
      <p:pic>
        <p:nvPicPr>
          <p:cNvPr id="8" name="машук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0" b="24141"/>
          <a:stretch/>
        </p:blipFill>
        <p:spPr>
          <a:xfrm>
            <a:off x="393394" y="1319673"/>
            <a:ext cx="1611444" cy="1080000"/>
          </a:xfrm>
          <a:prstGeom prst="rect">
            <a:avLst/>
          </a:prstGeom>
        </p:spPr>
      </p:pic>
      <p:pic>
        <p:nvPicPr>
          <p:cNvPr id="5154" name="телевышка" descr="https://papik.pro/uploads/posts/2023-02/1675259902_papik-pro-p-risunok-ostankinskoi-bashni-karandashom-dl-3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97795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змея" descr="https://papik.pro/uploads/posts/2021-12/1639232442_37-papik-pro-p-zmeya-klipart-37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8"/>
          <a:stretch/>
        </p:blipFill>
        <p:spPr bwMode="auto">
          <a:xfrm>
            <a:off x="2918948" y="1340888"/>
            <a:ext cx="100498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0" name="5" descr="https://papik.pro/uploads/posts/2023-02/1675665448_papik-pro-p-pyaterka-risunok-46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232" y="1367888"/>
            <a:ext cx="1872000" cy="10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бештау" descr="http://s3.fotokto.ru/photo/full/163/1636148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 t="31307" r="7913" b="6250"/>
          <a:stretch/>
        </p:blipFill>
        <p:spPr bwMode="auto">
          <a:xfrm>
            <a:off x="4780090" y="1319673"/>
            <a:ext cx="188425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2" name="магнит" descr="https://thumbs.dreamstime.com/b/%D0%BF%D0%BE-%D0%BA%D0%BE%D0%B2%D0%BE%D0%BE%D0%B1%D1%80%D0%B0%D0%B7%D0%BD%D1%8B%D0%B9-%D0%BC%D0%B0%D0%B3%D0%BD%D0%B8%D1%82-7294565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440" y="134088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6" name="дельтапланер" descr="https://cdn1.vectorstock.com/i/1000x1000/21/60/paraglider-hovers-over-the-mountain-vector-15432160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633"/>
          <a:stretch/>
        </p:blipFill>
        <p:spPr bwMode="auto">
          <a:xfrm>
            <a:off x="5157138" y="2780928"/>
            <a:ext cx="923901" cy="93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2" name="мед" descr="https://prisacaluitraian.md/wp-content/uploads/2021/01/honey-4221200_1920-1536x1334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5" y="2781048"/>
            <a:ext cx="124353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4" name="лев" descr="https://miniskazka.ru/wp-content/uploads/2022/03/Spyaschiy-lev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544" y="2781048"/>
            <a:ext cx="1536872" cy="96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6" name="бык" descr="https://weblinks.ru/wp-content/uploads/2021/05/373-3738111_png-library-library-bull-clip-free-clip-art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4" y="4197516"/>
            <a:ext cx="158631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0" name="верблюд" descr="https://papik.pro/uploads/posts/2023-03/1678813265_papik-pro-p-smeshnoi-verblyud-risunok-15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62" y="4197516"/>
            <a:ext cx="120623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6" name="нож" descr="https://image.winudf.com/v2/image1/dWRlbml0eS5kcmF3Lndvdy5kYWdnZXJzX3NjcmVlbl8yMF8xNTU0ODA2ODAzXzA3MQ/screen-20.jpg?fakeurl=1&amp;type=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5" y="5595978"/>
            <a:ext cx="1843200" cy="103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0" name="перец" descr="https://flomaster.club/uploads/posts/2023-01/1673580466_flomaster-club-p-ostrii-perets-risunok-instagram-28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49200"/>
            <a:ext cx="859544" cy="79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4" name="тупой" descr="https://konstruktortestov.ru/files/2d17/7260/2a22/e099/c153/7ce8/c2a8/3f9a/3673985913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97516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6" name="лысая" descr="https://nakavminvodah.ru/wp-content/uploads/2022/11/Vid-na-lysuyu-goru-iz-Pyatigorska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7" t="11760" r="12067" b="38945"/>
          <a:stretch/>
        </p:blipFill>
        <p:spPr bwMode="auto">
          <a:xfrm>
            <a:off x="2556783" y="5585712"/>
            <a:ext cx="176707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0" name="лысый" descr="https://media.istockphoto.com/id/844140054/ru/%D0%B2%D0%B5%D0%BA%D1%82%D0%BE%D1%80%D0%BD%D0%B0%D1%8F/%D0%BF%D0%BE%D1%80%D1%82%D1%80%D0%B5%D1%82-%D0%BB%D0%B8%D1%86%D0%BE-%D0%BC%D0%B0%D0%BD%D0%B3%D0%B0-%D0%B0%D0%BD%D0%B8%D0%BC%D0%B5-%D0%BC%D1%83%D0%B6%D1%87%D0%B8%D0%BD%D0%B0-%D0%BB%D1%8B%D1%81%D1%8B%D0%B9-%D1%83%D0%BB%D1%8B%D0%B1%D0%B0%D0%B5%D1%82%D1%81%D1%8F.jpg?s=612x612&amp;w=0&amp;k=20&amp;c=LrhRdOSaq823BaAZkRA-6_DCUi134ATtPiR61kMSK5E=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59" y="5585712"/>
            <a:ext cx="117608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4" name="золотой курган" descr="http://photos.wikimapia.org/p/00/05/40/60/81_full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1" r="14048" b="38273"/>
          <a:stretch/>
        </p:blipFill>
        <p:spPr bwMode="auto">
          <a:xfrm>
            <a:off x="7156481" y="5585712"/>
            <a:ext cx="163033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7" name="кокуртлы ребус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821" y="5727190"/>
            <a:ext cx="1563315" cy="6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08" name="ребус шелуд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71" y="4270319"/>
            <a:ext cx="1474038" cy="58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09" name="джуца ребус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473" y="2615672"/>
            <a:ext cx="1283294" cy="81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12"/>
          <p:cNvSpPr/>
          <p:nvPr/>
        </p:nvSpPr>
        <p:spPr>
          <a:xfrm>
            <a:off x="6355411" y="4869224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12</a:t>
            </a:r>
            <a:endParaRPr lang="ru-RU" b="1" dirty="0"/>
          </a:p>
        </p:txBody>
      </p:sp>
      <p:sp>
        <p:nvSpPr>
          <p:cNvPr id="56" name="11"/>
          <p:cNvSpPr/>
          <p:nvPr/>
        </p:nvSpPr>
        <p:spPr>
          <a:xfrm>
            <a:off x="4760392" y="4869224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</a:t>
            </a:r>
            <a:endParaRPr lang="ru-RU" b="1" dirty="0"/>
          </a:p>
        </p:txBody>
      </p:sp>
      <p:sp>
        <p:nvSpPr>
          <p:cNvPr id="57" name="10"/>
          <p:cNvSpPr/>
          <p:nvPr/>
        </p:nvSpPr>
        <p:spPr>
          <a:xfrm>
            <a:off x="3251093" y="4869224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</a:t>
            </a:r>
            <a:endParaRPr lang="ru-RU" b="1" dirty="0"/>
          </a:p>
        </p:txBody>
      </p:sp>
      <p:sp>
        <p:nvSpPr>
          <p:cNvPr id="58" name="9"/>
          <p:cNvSpPr/>
          <p:nvPr/>
        </p:nvSpPr>
        <p:spPr>
          <a:xfrm>
            <a:off x="1403648" y="4869224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9</a:t>
            </a:r>
            <a:endParaRPr lang="ru-RU" b="1" dirty="0"/>
          </a:p>
        </p:txBody>
      </p:sp>
      <p:sp>
        <p:nvSpPr>
          <p:cNvPr id="59" name="8"/>
          <p:cNvSpPr/>
          <p:nvPr/>
        </p:nvSpPr>
        <p:spPr>
          <a:xfrm>
            <a:off x="8275990" y="3501072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8</a:t>
            </a:r>
            <a:endParaRPr lang="ru-RU" b="1" dirty="0"/>
          </a:p>
        </p:txBody>
      </p:sp>
      <p:sp>
        <p:nvSpPr>
          <p:cNvPr id="60" name="7"/>
          <p:cNvSpPr/>
          <p:nvPr/>
        </p:nvSpPr>
        <p:spPr>
          <a:xfrm>
            <a:off x="6134627" y="3501072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61" name="6"/>
          <p:cNvSpPr/>
          <p:nvPr/>
        </p:nvSpPr>
        <p:spPr>
          <a:xfrm>
            <a:off x="3712711" y="3501072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62" name="5"/>
          <p:cNvSpPr/>
          <p:nvPr/>
        </p:nvSpPr>
        <p:spPr>
          <a:xfrm>
            <a:off x="1403648" y="3501072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5</a:t>
            </a:r>
          </a:p>
        </p:txBody>
      </p:sp>
      <p:sp>
        <p:nvSpPr>
          <p:cNvPr id="63" name="4"/>
          <p:cNvSpPr/>
          <p:nvPr/>
        </p:nvSpPr>
        <p:spPr>
          <a:xfrm>
            <a:off x="8275990" y="2132920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4</a:t>
            </a:r>
          </a:p>
        </p:txBody>
      </p:sp>
      <p:sp>
        <p:nvSpPr>
          <p:cNvPr id="64" name="3"/>
          <p:cNvSpPr/>
          <p:nvPr/>
        </p:nvSpPr>
        <p:spPr>
          <a:xfrm>
            <a:off x="6134627" y="2132920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3</a:t>
            </a:r>
          </a:p>
        </p:txBody>
      </p:sp>
      <p:sp>
        <p:nvSpPr>
          <p:cNvPr id="65" name="2"/>
          <p:cNvSpPr/>
          <p:nvPr/>
        </p:nvSpPr>
        <p:spPr>
          <a:xfrm>
            <a:off x="3712711" y="2132920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2</a:t>
            </a:r>
          </a:p>
        </p:txBody>
      </p:sp>
      <p:sp>
        <p:nvSpPr>
          <p:cNvPr id="66" name="1"/>
          <p:cNvSpPr/>
          <p:nvPr/>
        </p:nvSpPr>
        <p:spPr>
          <a:xfrm>
            <a:off x="1403648" y="2132920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67" name="13"/>
          <p:cNvSpPr/>
          <p:nvPr/>
        </p:nvSpPr>
        <p:spPr>
          <a:xfrm>
            <a:off x="8275990" y="4869224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13</a:t>
            </a:r>
            <a:endParaRPr lang="ru-RU" b="1" dirty="0"/>
          </a:p>
        </p:txBody>
      </p:sp>
      <p:sp>
        <p:nvSpPr>
          <p:cNvPr id="68" name="14"/>
          <p:cNvSpPr/>
          <p:nvPr/>
        </p:nvSpPr>
        <p:spPr>
          <a:xfrm>
            <a:off x="1403648" y="6223236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14</a:t>
            </a:r>
            <a:endParaRPr lang="ru-RU" b="1" dirty="0"/>
          </a:p>
        </p:txBody>
      </p:sp>
      <p:sp>
        <p:nvSpPr>
          <p:cNvPr id="69" name="15"/>
          <p:cNvSpPr/>
          <p:nvPr/>
        </p:nvSpPr>
        <p:spPr>
          <a:xfrm>
            <a:off x="3712711" y="6223236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15</a:t>
            </a:r>
            <a:endParaRPr lang="ru-RU" b="1" dirty="0"/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395536" y="2290948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Машук</a:t>
            </a:r>
            <a:endParaRPr lang="ru-RU" b="1" dirty="0">
              <a:latin typeface="+mj-lt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2591960" y="2290948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Змейка</a:t>
            </a:r>
            <a:endParaRPr lang="ru-RU" b="1" dirty="0">
              <a:latin typeface="+mj-lt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4943088" y="2290948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Бештау</a:t>
            </a:r>
            <a:endParaRPr lang="ru-RU" b="1" dirty="0">
              <a:latin typeface="+mj-lt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261019" y="2290948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Железная</a:t>
            </a:r>
            <a:endParaRPr lang="ru-RU" b="1" dirty="0">
              <a:latin typeface="+mj-lt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395536" y="3659100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Медовая</a:t>
            </a:r>
            <a:endParaRPr lang="ru-RU" b="1" dirty="0">
              <a:latin typeface="+mj-lt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2591960" y="3659100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Развалка</a:t>
            </a:r>
            <a:endParaRPr lang="ru-RU" b="1" dirty="0">
              <a:latin typeface="+mj-lt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4943088" y="3659100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+mj-lt"/>
              </a:rPr>
              <a:t>Юца</a:t>
            </a:r>
            <a:endParaRPr lang="ru-RU" b="1" dirty="0">
              <a:latin typeface="+mj-lt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7261019" y="3659100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+mj-lt"/>
              </a:rPr>
              <a:t>Джуца</a:t>
            </a:r>
            <a:endParaRPr lang="ru-RU" b="1" dirty="0">
              <a:latin typeface="+mj-lt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395536" y="5016995"/>
            <a:ext cx="1296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Бык</a:t>
            </a:r>
            <a:endParaRPr lang="ru-RU" b="1" dirty="0">
              <a:latin typeface="+mj-lt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2300937" y="5016995"/>
            <a:ext cx="1476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Верблюд</a:t>
            </a:r>
            <a:endParaRPr lang="ru-RU" b="1" dirty="0">
              <a:latin typeface="+mj-lt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4026298" y="5016995"/>
            <a:ext cx="1368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Острая</a:t>
            </a:r>
            <a:endParaRPr lang="ru-RU" b="1" dirty="0">
              <a:latin typeface="+mj-lt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5643659" y="5016995"/>
            <a:ext cx="1368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Тупая </a:t>
            </a:r>
          </a:p>
          <a:p>
            <a:pPr algn="ctr"/>
            <a:r>
              <a:rPr lang="ru-RU" b="1" dirty="0" smtClean="0">
                <a:latin typeface="+mj-lt"/>
              </a:rPr>
              <a:t>(</a:t>
            </a:r>
            <a:r>
              <a:rPr lang="ru-RU" b="1" dirty="0" err="1" smtClean="0">
                <a:latin typeface="+mj-lt"/>
              </a:rPr>
              <a:t>Кабанка</a:t>
            </a:r>
            <a:r>
              <a:rPr lang="ru-RU" b="1" dirty="0" smtClean="0">
                <a:latin typeface="+mj-lt"/>
              </a:rPr>
              <a:t>)</a:t>
            </a:r>
            <a:endParaRPr lang="ru-RU" b="1" dirty="0">
              <a:latin typeface="+mj-lt"/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7261019" y="5016995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Шелудивая</a:t>
            </a:r>
            <a:endParaRPr lang="ru-RU" b="1" dirty="0">
              <a:latin typeface="+mj-lt"/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2591960" y="6381328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Лысая</a:t>
            </a:r>
            <a:endParaRPr lang="ru-RU" b="1" dirty="0">
              <a:latin typeface="+mj-lt"/>
            </a:endParaRPr>
          </a:p>
        </p:txBody>
      </p:sp>
      <p:pic>
        <p:nvPicPr>
          <p:cNvPr id="5202" name="золото" descr="http://www.adygi.ru/uploads/posts/2019-04/1555092504_skag053_catpage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81" y="5553987"/>
            <a:ext cx="156031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17"/>
          <p:cNvSpPr/>
          <p:nvPr/>
        </p:nvSpPr>
        <p:spPr>
          <a:xfrm>
            <a:off x="8275990" y="6223236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17</a:t>
            </a:r>
            <a:endParaRPr lang="ru-RU" b="1" dirty="0"/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7261019" y="6381328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Золотой Курган</a:t>
            </a:r>
            <a:endParaRPr lang="ru-RU" b="1" dirty="0">
              <a:latin typeface="+mj-lt"/>
            </a:endParaRPr>
          </a:p>
        </p:txBody>
      </p:sp>
      <p:pic>
        <p:nvPicPr>
          <p:cNvPr id="5148" name="кинжал современный" descr="https://upload.wikimedia.org/wikipedia/commons/thumb/3/37/%D0%93%D0%BE%D1%80%D0%B0_%D0%9A%D0%B8%D0%BD%D0%B6%D0%B0%D0%BB_%D0%BD%D0%B5%D0%BF%D0%BE%D0%B4%D0%B0%D0%BB%D1%91%D0%BA%D1%83_%D0%BE%D1%82_%D0%B3%D0%BE%D1%80%D0%BE%D0%B4%D0%B0_%D0%9C%D0%B8%D0%BD%D0%B5%D1%80%D0%B0%D0%BB%D1%8C%D0%BD%D1%8B%D0%B5_%D0%92%D0%BE%D0%B4%D1%8B_%283%29.jpg/1200px-%D0%93%D0%BE%D1%80%D0%B0_%D0%9A%D0%B8%D0%BD%D0%B6%D0%B0%D0%BB_%D0%BD%D0%B5%D0%BF%D0%BE%D0%B4%D0%B0%D0%BB%D1%91%D0%BA%D1%83_%D0%BE%D1%82_%D0%B3%D0%BE%D1%80%D0%BE%D0%B4%D0%B0_%D0%9C%D0%B8%D0%BD%D0%B5%D1%80%D0%B0%D0%BB%D1%8C%D0%BD%D1%8B%D0%B5_%D0%92%D0%BE%D0%B4%D1%8B_%283%29.jpg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2" t="16691" r="7905" b="6699"/>
          <a:stretch/>
        </p:blipFill>
        <p:spPr bwMode="auto">
          <a:xfrm>
            <a:off x="393394" y="5585712"/>
            <a:ext cx="165976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кинжал целый" descr="https://image.winudf.com/v2/image1/dWRlbml0eS5kcmF3Lndvdy5kYWdnZXJzX3NjcmVlbl8yMF8xNTU0ODA2ODAzXzA3MQ/screen-20.jpg?fakeurl=1&amp;type=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3" y="5595978"/>
            <a:ext cx="162214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Скругленный прямоугольник 84"/>
          <p:cNvSpPr/>
          <p:nvPr/>
        </p:nvSpPr>
        <p:spPr>
          <a:xfrm>
            <a:off x="395536" y="6381328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</a:rPr>
              <a:t>Кинжал</a:t>
            </a:r>
            <a:endParaRPr lang="ru-RU" b="1" dirty="0">
              <a:latin typeface="+mj-lt"/>
            </a:endParaRPr>
          </a:p>
        </p:txBody>
      </p:sp>
      <p:sp>
        <p:nvSpPr>
          <p:cNvPr id="89" name="Блок-схема: узел суммирования 88">
            <a:hlinkClick r:id="rId36" action="ppaction://hlinksldjump"/>
          </p:cNvPr>
          <p:cNvSpPr/>
          <p:nvPr/>
        </p:nvSpPr>
        <p:spPr>
          <a:xfrm>
            <a:off x="8215313" y="285750"/>
            <a:ext cx="571500" cy="571500"/>
          </a:xfrm>
          <a:prstGeom prst="flowChartSummingJunction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8" name="Picture 4" descr="https://avatars.mds.yandex.net/get-altay/4236413/2a00000179fa87ac0d394ea9cf18e68c3523/XXL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585712"/>
            <a:ext cx="14395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16"/>
          <p:cNvSpPr/>
          <p:nvPr/>
        </p:nvSpPr>
        <p:spPr>
          <a:xfrm>
            <a:off x="6134627" y="6223236"/>
            <a:ext cx="736869" cy="576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16</a:t>
            </a:r>
            <a:endParaRPr lang="ru-RU" b="1" dirty="0"/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4943088" y="6381328"/>
            <a:ext cx="1620000" cy="432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+mj-lt"/>
              </a:rPr>
              <a:t>Кокуртлы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208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5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5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5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5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5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0"/>
                                        <p:tgtEl>
                                          <p:spTgt spid="5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5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5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000"/>
                                        <p:tgtEl>
                                          <p:spTgt spid="5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2000"/>
                                        <p:tgtEl>
                                          <p:spTgt spid="5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000"/>
                                        <p:tgtEl>
                                          <p:spTgt spid="5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2000"/>
                                        <p:tgtEl>
                                          <p:spTgt spid="5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000"/>
                                        <p:tgtEl>
                                          <p:spTgt spid="5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71" grpId="0" animBg="1"/>
      <p:bldP spid="87" grpId="0" animBg="1"/>
      <p:bldP spid="85" grpId="0" animBg="1"/>
      <p:bldP spid="70" grpId="0" animBg="1"/>
      <p:bldP spid="8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2" name="Picture 6" descr="https://sport-marafon.ru/upload/blog/img/07/0785-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75"/>
            <a:ext cx="9046859" cy="679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100392" y="332656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71266" y="5661248"/>
            <a:ext cx="4572000" cy="10215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/>
              <a:t>Лучше гор могут быть только горы, На которых ещё не </a:t>
            </a:r>
            <a:r>
              <a:rPr lang="ru-RU" dirty="0" smtClean="0"/>
              <a:t>бывал.</a:t>
            </a:r>
          </a:p>
          <a:p>
            <a:pPr algn="r"/>
            <a:r>
              <a:rPr lang="ru-RU" dirty="0" err="1" smtClean="0"/>
              <a:t>В.Высоцкий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10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4803</TotalTime>
  <Words>2695</Words>
  <Application>Microsoft Office PowerPoint</Application>
  <PresentationFormat>Экран (4:3)</PresentationFormat>
  <Paragraphs>797</Paragraphs>
  <Slides>41</Slides>
  <Notes>4</Notes>
  <HiddenSlides>4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Открытая</vt:lpstr>
      <vt:lpstr>Край родной навек любимый</vt:lpstr>
      <vt:lpstr>Презентация PowerPoint</vt:lpstr>
      <vt:lpstr>Презентация PowerPoint</vt:lpstr>
      <vt:lpstr>Географическое положение Ставропольского края</vt:lpstr>
      <vt:lpstr>Презентация PowerPoint</vt:lpstr>
      <vt:lpstr>Презентация PowerPoint</vt:lpstr>
      <vt:lpstr>Лакколиты</vt:lpstr>
      <vt:lpstr>Без имени и овца баран Дайте названия гор-лакколитов КМВ</vt:lpstr>
      <vt:lpstr>Презентация PowerPoint</vt:lpstr>
      <vt:lpstr>«Все по росту, по порядку становись» Расставьте горы от самой низкой до самой высокой</vt:lpstr>
      <vt:lpstr>Кто старше?  Укажите год образования городов КМВ</vt:lpstr>
      <vt:lpstr>«Как назовешь корабль, так он и поплывет»  Дайте исторические названия городов КМВ </vt:lpstr>
      <vt:lpstr>САМЫЙ, САМЫЙ … ГОРОД КМВ</vt:lpstr>
      <vt:lpstr>Водные объекты Ставропольского края</vt:lpstr>
      <vt:lpstr>Течет река, бежит ручей… Найдите спрятанные названия рек Ставрополья</vt:lpstr>
      <vt:lpstr>Реши шараду и назови  «необычные» озера Ставрополья</vt:lpstr>
      <vt:lpstr>«Искать в государстве ключевых вод…» Лучшие бальнеологические курорты России: </vt:lpstr>
      <vt:lpstr>«Солнце, воздух и вода – Наши лучшие друзья» Назови специализацию городов-курортов КМВ</vt:lpstr>
      <vt:lpstr>Воде была дана волшебная власть стать соком жизни на Земле. </vt:lpstr>
      <vt:lpstr>УЗНАЙ ИЗ ТЫСЯЧИ... Выберите виды минеральной воды, которые можно встретить на КМВ</vt:lpstr>
      <vt:lpstr>Особо охраняемый эколого-курортный регион РФ – Кавказские Минеральные Воды</vt:lpstr>
      <vt:lpstr>РЕШИ РЕБУС Расшифруйте названия природных заказников на территории КМВ</vt:lpstr>
      <vt:lpstr>ЧЕЙ ГЕРОЙ? Распредели героев</vt:lpstr>
      <vt:lpstr>Калейдоскоп архитектуры городов Кавказских Минеральных Вод ФОТОКОНКУРС. Назови город!!!</vt:lpstr>
      <vt:lpstr>Назови город и убери лишнюю фотографию</vt:lpstr>
      <vt:lpstr>Назови город и убери лишнюю фотографию</vt:lpstr>
      <vt:lpstr>Назови город и убери лишнюю фотографию</vt:lpstr>
      <vt:lpstr>Назови город и убери лишнюю фотографию</vt:lpstr>
      <vt:lpstr>Назови город и убери лишнюю фотографию</vt:lpstr>
      <vt:lpstr>Легенда об орле,  терзающем змею</vt:lpstr>
      <vt:lpstr>В поисках ОРЛА Назовите город, где установлен орел</vt:lpstr>
      <vt:lpstr>О ком говорят: «Русский араб»?</vt:lpstr>
      <vt:lpstr>Чья заслуга ?</vt:lpstr>
      <vt:lpstr>Чья заслуга ?</vt:lpstr>
      <vt:lpstr>Чья заслуга ?</vt:lpstr>
      <vt:lpstr>Презентация PowerPoint</vt:lpstr>
      <vt:lpstr>Презентация PowerPoint</vt:lpstr>
      <vt:lpstr> Источники иллюстраций</vt:lpstr>
      <vt:lpstr> Источники иллюстраций</vt:lpstr>
      <vt:lpstr> Источники иллюстраций</vt:lpstr>
      <vt:lpstr> Источники иллюстраций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285</cp:revision>
  <dcterms:created xsi:type="dcterms:W3CDTF">2023-07-11T16:15:46Z</dcterms:created>
  <dcterms:modified xsi:type="dcterms:W3CDTF">2024-01-24T17:58:14Z</dcterms:modified>
</cp:coreProperties>
</file>