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16" r:id="rId2"/>
    <p:sldId id="258" r:id="rId3"/>
    <p:sldId id="300" r:id="rId4"/>
    <p:sldId id="301" r:id="rId5"/>
    <p:sldId id="263" r:id="rId6"/>
    <p:sldId id="283" r:id="rId7"/>
    <p:sldId id="302" r:id="rId8"/>
    <p:sldId id="312" r:id="rId9"/>
    <p:sldId id="313" r:id="rId10"/>
    <p:sldId id="295" r:id="rId11"/>
    <p:sldId id="284" r:id="rId12"/>
    <p:sldId id="309" r:id="rId13"/>
    <p:sldId id="304" r:id="rId14"/>
    <p:sldId id="308" r:id="rId15"/>
    <p:sldId id="317" r:id="rId16"/>
    <p:sldId id="318" r:id="rId17"/>
    <p:sldId id="287" r:id="rId18"/>
    <p:sldId id="288" r:id="rId19"/>
    <p:sldId id="310" r:id="rId20"/>
    <p:sldId id="269" r:id="rId21"/>
    <p:sldId id="270" r:id="rId22"/>
    <p:sldId id="303" r:id="rId23"/>
    <p:sldId id="306" r:id="rId24"/>
    <p:sldId id="307" r:id="rId25"/>
    <p:sldId id="305" r:id="rId26"/>
    <p:sldId id="280" r:id="rId27"/>
    <p:sldId id="281" r:id="rId28"/>
    <p:sldId id="319" r:id="rId29"/>
    <p:sldId id="321" r:id="rId30"/>
    <p:sldId id="256" r:id="rId31"/>
    <p:sldId id="271" r:id="rId32"/>
    <p:sldId id="286" r:id="rId33"/>
    <p:sldId id="285" r:id="rId34"/>
    <p:sldId id="291" r:id="rId35"/>
    <p:sldId id="292" r:id="rId36"/>
    <p:sldId id="314" r:id="rId37"/>
    <p:sldId id="289" r:id="rId38"/>
    <p:sldId id="315" r:id="rId39"/>
    <p:sldId id="267" r:id="rId40"/>
    <p:sldId id="275" r:id="rId41"/>
    <p:sldId id="274" r:id="rId42"/>
    <p:sldId id="32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008A"/>
    <a:srgbClr val="FF0000"/>
    <a:srgbClr val="006600"/>
    <a:srgbClr val="004070"/>
    <a:srgbClr val="4700B0"/>
    <a:srgbClr val="CC5300"/>
    <a:srgbClr val="5600AC"/>
    <a:srgbClr val="6600CC"/>
    <a:srgbClr val="E3A529"/>
    <a:srgbClr val="774F6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289" autoAdjust="0"/>
  </p:normalViewPr>
  <p:slideViewPr>
    <p:cSldViewPr>
      <p:cViewPr varScale="1">
        <p:scale>
          <a:sx n="81" d="100"/>
          <a:sy n="81" d="100"/>
        </p:scale>
        <p:origin x="-86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550B-41BD-4D0F-95B5-BD8CE088571D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202C4-1008-4935-842F-C317E3E56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70C333-DBBA-4162-9B66-46C00474C03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099C8-9AFD-4C6D-9E23-13A6A0331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B5F4A-48E4-40A0-A100-1DCB9B7E0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17D91-CF9B-4483-983B-5A26CCF39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B2D20-D4FE-4C29-83AE-79C51E010157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9696-B805-4E55-A5FF-EFF677F9D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wmf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images-photo.ru/_ph/24/2/458292958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hyperlink" Target="http://tccs1stgrade.pbworks.com/f/1250774848/apple.pn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0lik.ru/uploads/posts/2010-09/thumbs/1285136241_0lik.ru_vases.jp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4 четверть.  Художник и музей.</a:t>
            </a:r>
            <a:r>
              <a:rPr lang="ru-RU" sz="2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Урок изобразительного искусства. 3 класс.</a:t>
            </a:r>
            <a:endParaRPr lang="ru-RU" sz="2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cec5a107c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1214422"/>
            <a:ext cx="3357586" cy="410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00034" y="4429132"/>
            <a:ext cx="507972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solidFill>
                  <a:srgbClr val="4700B0"/>
                </a:solidFill>
                <a:latin typeface="Arial" pitchFamily="34" charset="0"/>
                <a:cs typeface="Arial" pitchFamily="34" charset="0"/>
              </a:rPr>
              <a:t>Картина</a:t>
            </a:r>
            <a:r>
              <a:rPr lang="en-US" sz="6000" b="1" i="1" dirty="0" smtClean="0">
                <a:solidFill>
                  <a:srgbClr val="4700B0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sz="6000" b="1" i="1" dirty="0" smtClean="0">
                <a:solidFill>
                  <a:srgbClr val="4700B0"/>
                </a:solidFill>
                <a:latin typeface="Arial" pitchFamily="34" charset="0"/>
                <a:cs typeface="Arial" pitchFamily="34" charset="0"/>
              </a:rPr>
              <a:t>натюрморт</a:t>
            </a:r>
            <a:endParaRPr lang="ru-RU" sz="6000" i="1" dirty="0">
              <a:solidFill>
                <a:srgbClr val="4700B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3786610" cy="2479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Жан Батист Симеон Шарден - «Натюрморт с атрибутами искусств» (1766)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785794"/>
            <a:ext cx="5564202" cy="43578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500034" y="357167"/>
            <a:ext cx="8429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Жан </a:t>
            </a:r>
            <a:r>
              <a:rPr lang="ru-RU" sz="18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Батист </a:t>
            </a:r>
            <a:r>
              <a:rPr lang="ru-RU" sz="1800" b="1" i="1" dirty="0" err="1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Симеон</a:t>
            </a:r>
            <a:r>
              <a:rPr lang="ru-RU" sz="18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 Шарден - «Натюрморт с атрибутами искусств» (1766)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5500702"/>
            <a:ext cx="8286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16 веке французский художник реалист Жан Батист Шарден открыл в натюрморте новые возможности: он рисует предметы в строгой композиции, изображает их просто, но вдохновенно. Простые вещи рассказываю о своих владельцах. В них нет удивляющей красоты, но ощутимы тепло связи с человеком и жизненная правдивость.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142852"/>
            <a:ext cx="7793037" cy="6429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i="1" dirty="0" smtClean="0">
                <a:solidFill>
                  <a:srgbClr val="4700B0"/>
                </a:solidFill>
                <a:latin typeface="Garamond Antiqua" pitchFamily="18" charset="0"/>
              </a:rPr>
              <a:t>Красота предметов русского быта</a:t>
            </a:r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928794" y="5857892"/>
            <a:ext cx="4000528" cy="50006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В. Стожаров. Лен</a:t>
            </a:r>
          </a:p>
        </p:txBody>
      </p:sp>
      <p:pic>
        <p:nvPicPr>
          <p:cNvPr id="18434" name="Picture 2" descr="http://www.ljplus.ru/img4/m/a/marylynphoto/L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6667500" cy="47720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Натюрморт с ябло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286124"/>
            <a:ext cx="40544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4429124" y="2781300"/>
            <a:ext cx="4464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«Натюрморт с яблоками»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В. Стожаров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8" descr="Картина Стожарова Братина и чес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105157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214282" y="5357826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В. Стожаров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«Братина и чеснок»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85728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В этих картинах мы чувствуем, как будто эти предметы хранят все тепло добрых, сильных рук человека.</a:t>
            </a:r>
            <a:endParaRPr lang="ru-RU" sz="2400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84615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К. Петров-Водкин  «Скрипка»</a:t>
            </a:r>
            <a:endParaRPr lang="ru-RU" sz="2800" dirty="0">
              <a:solidFill>
                <a:srgbClr val="4700B0"/>
              </a:solidFill>
            </a:endParaRPr>
          </a:p>
        </p:txBody>
      </p:sp>
      <p:pic>
        <p:nvPicPr>
          <p:cNvPr id="62467" name="Picture 3" descr="C:\Documents and Settings\Admin\Рабочий стол\аттестация\КАРТИНА НАТЮРМОРТ 3 класс\Новая папка\54196306_1264258089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928670"/>
            <a:ext cx="5302346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5286388"/>
            <a:ext cx="7858180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Рассказать о человеке можно, изображая только вещи. Они очень многое могут поведать о своем хозяине, о времени, в котором он живет, о его настроении и интересах.</a:t>
            </a:r>
          </a:p>
          <a:p>
            <a:pPr algn="just">
              <a:lnSpc>
                <a:spcPct val="90000"/>
              </a:lnSpc>
            </a:pPr>
            <a:endParaRPr lang="ru-RU" sz="2800" b="1" i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37210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214546" y="1643050"/>
            <a:ext cx="5889337" cy="392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st="50800" dir="5400000" sy="-100000" algn="bl" rotWithShape="0"/>
          </a:effectLst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500034" y="5786454"/>
            <a:ext cx="56832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Ю. Пименов     </a:t>
            </a:r>
            <a:r>
              <a:rPr lang="ru-RU" sz="28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«Ожидание»</a:t>
            </a:r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500034" y="142852"/>
            <a:ext cx="814393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Художник не просто изображает предметы в натюрморте — он размышляет с кистью в руке о любви, красоте, печали, радости, тревоге и грусти.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Это и натюрморт, и картина – новелла о непростой жизненной ситуации, в которой предметы выражают сложные человеческие чувства. В картине человек незримо присутствует и кажется, что он только что вышел и может вернуться в любой момент.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643050"/>
            <a:ext cx="5486400" cy="56673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Ван </a:t>
            </a:r>
            <a:r>
              <a:rPr lang="ru-RU" sz="2800" i="1" dirty="0" err="1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Гог</a:t>
            </a:r>
            <a:r>
              <a:rPr lang="ru-RU" sz="28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  «Подсолнухи»</a:t>
            </a:r>
            <a:endParaRPr lang="ru-RU" sz="2800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072074"/>
            <a:ext cx="44291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Цвет полотен Ван </a:t>
            </a:r>
            <a:r>
              <a:rPr lang="ru-RU" b="1" i="1" dirty="0" err="1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Гога</a:t>
            </a:r>
            <a:r>
              <a:rPr lang="ru-RU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 способен целиком завладеть вашим сознанием, произвести душевное смятение. Яркое , солнечное настроение художник передал с помощью цвета.</a:t>
            </a:r>
            <a:endParaRPr lang="ru-RU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14290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Важно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 только,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что изображено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натюрморте, но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и как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Одни и те же предметы, по-разному распложенные, написанные яркими сочными мазками или мягко и тихо, могут рассказать о празднике и грусти, о счастье или об одиночестве.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http://blumen.floraxxl.com/media/catalog/product/cache/4/8/13884/2/image/650x487/5e06319eda06f020e43594a9c230972d/Wandbild_Sonnenblumen_auf_blauem_Hintergrund-_van_Gogh.jpg"/>
          <p:cNvPicPr>
            <a:picLocks noChangeAspect="1" noChangeArrowheads="1"/>
          </p:cNvPicPr>
          <p:nvPr/>
        </p:nvPicPr>
        <p:blipFill>
          <a:blip r:embed="rId2"/>
          <a:srcRect t="5268" r="1315" b="5165"/>
          <a:stretch>
            <a:fillRect/>
          </a:stretch>
        </p:blipFill>
        <p:spPr bwMode="auto">
          <a:xfrm>
            <a:off x="1142976" y="2357430"/>
            <a:ext cx="3571900" cy="2428892"/>
          </a:xfrm>
          <a:prstGeom prst="rect">
            <a:avLst/>
          </a:prstGeom>
          <a:noFill/>
        </p:spPr>
      </p:pic>
      <p:pic>
        <p:nvPicPr>
          <p:cNvPr id="73732" name="Picture 4" descr="Репродукция одной из картин Ван Гога со «странными» подсолнухами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5143504" y="1714488"/>
            <a:ext cx="3573561" cy="480197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85720" y="285728"/>
            <a:ext cx="195261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Мартирос</a:t>
            </a:r>
            <a:r>
              <a:rPr lang="ru-RU" sz="28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Сарьян</a:t>
            </a:r>
          </a:p>
          <a:p>
            <a:endParaRPr lang="ru-RU" sz="2800" b="1" i="1" dirty="0" smtClean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Плоды и овощи».</a:t>
            </a:r>
          </a:p>
          <a:p>
            <a:endParaRPr lang="ru-RU" sz="2400" dirty="0">
              <a:solidFill>
                <a:srgbClr val="996633"/>
              </a:solidFill>
            </a:endParaRPr>
          </a:p>
        </p:txBody>
      </p:sp>
      <p:pic>
        <p:nvPicPr>
          <p:cNvPr id="54277" name="Picture 5" descr="сарьян"/>
          <p:cNvPicPr>
            <a:picLocks noChangeAspect="1" noChangeArrowheads="1"/>
          </p:cNvPicPr>
          <p:nvPr/>
        </p:nvPicPr>
        <p:blipFill>
          <a:blip r:embed="rId2">
            <a:lum bright="18000" contrast="30000"/>
          </a:blip>
          <a:srcRect/>
          <a:stretch>
            <a:fillRect/>
          </a:stretch>
        </p:blipFill>
        <p:spPr bwMode="auto">
          <a:xfrm>
            <a:off x="2428860" y="571480"/>
            <a:ext cx="60198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142844" y="4929198"/>
            <a:ext cx="835824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Мартирос</a:t>
            </a:r>
            <a:r>
              <a:rPr lang="ru-RU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 Сарьян – один из великих художников ХХ века, выдающийся мастер цвета. «</a:t>
            </a:r>
            <a:r>
              <a:rPr lang="ru-RU" b="1" i="1" u="sng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Цвет – это истинное чудо! </a:t>
            </a:r>
            <a:r>
              <a:rPr lang="ru-RU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– восклицал художник, – В сочетании с солнечным светом он создаёт внутреннее содержание формы, выражает суть вселенского бытия».Чистые </a:t>
            </a:r>
            <a:r>
              <a:rPr lang="ru-RU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интенсивные цвета у Сарьяна вернулись к живому первоисточнику:    земле, рощам, садам, плодам</a:t>
            </a:r>
            <a:r>
              <a:rPr lang="ru-RU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198562"/>
          </a:xfrm>
        </p:spPr>
        <p:txBody>
          <a:bodyPr/>
          <a:lstStyle/>
          <a:p>
            <a:pPr algn="ctr" eaLnBrk="1" hangingPunct="1"/>
            <a:r>
              <a:rPr lang="ru-RU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Краски радости</a:t>
            </a:r>
          </a:p>
        </p:txBody>
      </p:sp>
      <p:pic>
        <p:nvPicPr>
          <p:cNvPr id="819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>
          <a:xfrm>
            <a:off x="1500166" y="1643050"/>
            <a:ext cx="6048375" cy="4286250"/>
          </a:xfrm>
        </p:spPr>
      </p:pic>
      <p:sp>
        <p:nvSpPr>
          <p:cNvPr id="819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57250" y="6286500"/>
            <a:ext cx="7772400" cy="3603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Аслабазян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 Праздничный натюрморт.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i="1" dirty="0" smtClean="0">
                <a:solidFill>
                  <a:srgbClr val="CC5300"/>
                </a:solidFill>
                <a:latin typeface="Times New Roman" pitchFamily="18" charset="0"/>
                <a:cs typeface="Times New Roman" pitchFamily="18" charset="0"/>
              </a:rPr>
              <a:t>Цветы и настроение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>
          <a:xfrm>
            <a:off x="857224" y="1571612"/>
            <a:ext cx="3708400" cy="4032250"/>
          </a:xfrm>
        </p:spPr>
      </p:pic>
      <p:pic>
        <p:nvPicPr>
          <p:cNvPr id="922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20000" contrast="30000"/>
          </a:blip>
          <a:srcRect/>
          <a:stretch>
            <a:fillRect/>
          </a:stretch>
        </p:blipFill>
        <p:spPr>
          <a:xfrm>
            <a:off x="5214942" y="1571612"/>
            <a:ext cx="3527425" cy="4032250"/>
          </a:xfrm>
        </p:spPr>
      </p:pic>
      <p:sp>
        <p:nvSpPr>
          <p:cNvPr id="922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000100" y="5929330"/>
            <a:ext cx="7772400" cy="2159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6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Крамской. Букет цветов. Флоксы                                              В. Ван </a:t>
            </a:r>
            <a:r>
              <a:rPr lang="ru-RU" sz="1600" b="1" i="1" dirty="0" err="1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Гог</a:t>
            </a:r>
            <a:r>
              <a:rPr lang="ru-RU" sz="16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. Подсолнух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928662" y="1428736"/>
            <a:ext cx="2808288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5000628" y="1000108"/>
            <a:ext cx="3344862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4357686" y="5000636"/>
            <a:ext cx="45005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И. </a:t>
            </a:r>
            <a:r>
              <a:rPr lang="ru-RU" sz="2400" b="1" i="1" dirty="0" err="1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Клюн</a:t>
            </a:r>
            <a:r>
              <a:rPr lang="ru-RU" sz="24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. «Натюрморт с цветами и кувшином».1929.</a:t>
            </a: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714348" y="357166"/>
            <a:ext cx="29289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Э. </a:t>
            </a:r>
            <a:r>
              <a:rPr lang="ru-RU" sz="24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Мане</a:t>
            </a:r>
          </a:p>
          <a:p>
            <a:r>
              <a:rPr lang="ru-RU" sz="24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Розы в вазе».1882.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643182"/>
            <a:ext cx="1643074" cy="857248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Задачи :</a:t>
            </a:r>
            <a:br>
              <a:rPr lang="ru-RU" sz="24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3800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3643314"/>
            <a:ext cx="8043890" cy="2482849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Систематизировать знания о видах и жанрах изобразительного искусства (натюрморт)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зрительные представления и впечатления от натуры, чувство пропорции, соразмерности (размещение 2-4 предметов на листе крупно)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графические навыки в изображении объёмных предметов простой формы и умение определять оттенки «холодных» и «тёплых» цветов с целью развития художественного вкуса и наблюдательности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умение рисовать с натуры или по представлению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00108"/>
            <a:ext cx="62865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Цель урока:</a:t>
            </a:r>
            <a:r>
              <a:rPr lang="ru-RU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расширить представление детей о жанре натюрморта, ознакомить с работой художников в этой области. </a:t>
            </a:r>
            <a:endParaRPr lang="ru-RU" sz="20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143000"/>
          </a:xfrm>
        </p:spPr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Какое настроение?</a:t>
            </a:r>
            <a:endParaRPr lang="ru-RU" sz="3600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357297"/>
            <a:ext cx="3429024" cy="4959333"/>
          </a:xfrm>
          <a:ln w="381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487674" y="1508224"/>
            <a:ext cx="2677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В.Скородумов</a:t>
            </a:r>
            <a:endParaRPr lang="ru-RU" sz="3200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im4-tub-ru.yandex.net/i?id=343799213-69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95246"/>
            <a:ext cx="2066002" cy="2066002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normAutofit/>
          </a:bodyPr>
          <a:lstStyle/>
          <a:p>
            <a:pPr marL="54864">
              <a:defRPr/>
            </a:pPr>
            <a:r>
              <a:rPr lang="ru-RU" sz="36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Какое настроение?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9" name="Содержимое 8" descr="21765448_Polevoy_buk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5143500" cy="4525962"/>
          </a:xfrm>
          <a:ln w="28575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6084168" y="1772816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А.Сергеев</a:t>
            </a:r>
          </a:p>
        </p:txBody>
      </p:sp>
      <p:pic>
        <p:nvPicPr>
          <p:cNvPr id="6" name="Picture 2" descr="http://im3-tub-ru.yandex.net/i?id=36015242-36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143380"/>
            <a:ext cx="1804190" cy="180419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Натюрморт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– композиция из предметов, объединённых  одной общей темой.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Натюрморт не может быть составлен из случайно выбранных предметов. </a:t>
            </a:r>
            <a:b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:\ЛИЛИЯ\натюрморты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500570"/>
            <a:ext cx="27432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000240"/>
            <a:ext cx="258603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1785926"/>
            <a:ext cx="192881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1" name="Picture 1" descr="C:\Documents and Settings\Admin\Рабочий стол\аттестация\КАРТИНА НАТЮРМОРТ 3 класс\Новая папка\73.jp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b="6894"/>
          <a:stretch>
            <a:fillRect/>
          </a:stretch>
        </p:blipFill>
        <p:spPr bwMode="auto">
          <a:xfrm>
            <a:off x="3214678" y="4000504"/>
            <a:ext cx="2668581" cy="2571768"/>
          </a:xfrm>
          <a:prstGeom prst="rect">
            <a:avLst/>
          </a:prstGeom>
          <a:noFill/>
        </p:spPr>
      </p:pic>
      <p:pic>
        <p:nvPicPr>
          <p:cNvPr id="61442" name="Picture 2" descr="C:\Documents and Settings\Admin\Рабочий стол\аттестация\КАРТИНА НАТЮРМОРТ 3 класс\Новая папка\12d495e3cd9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643050"/>
            <a:ext cx="2309802" cy="2647611"/>
          </a:xfrm>
          <a:prstGeom prst="rect">
            <a:avLst/>
          </a:prstGeom>
          <a:noFill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6286512" y="4357694"/>
            <a:ext cx="2339974" cy="22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5072063" y="1214438"/>
            <a:ext cx="3717925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5435600" y="260350"/>
            <a:ext cx="3708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Натюрморт исторический или связанный с событием</a:t>
            </a:r>
          </a:p>
        </p:txBody>
      </p:sp>
      <p:pic>
        <p:nvPicPr>
          <p:cNvPr id="11268" name="Picture 2" descr="C:\Documents and Settings\Admin\Рабочий стол\натюрморт\2390_520_1195120959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5286380" y="3786190"/>
            <a:ext cx="3619529" cy="271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C:\Documents and Settings\Admin\Рабочий стол\натюрморт\0_40085_ae1e90e9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643313"/>
            <a:ext cx="441325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 descr="C:\Documents and Settings\Admin\Рабочий стол\натюрморт\198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357188"/>
            <a:ext cx="3929063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714375" y="5786438"/>
            <a:ext cx="5286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Натюрморт, связанный </a:t>
            </a:r>
            <a:b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национальными традициями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85750" y="3286125"/>
            <a:ext cx="37623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Прямоугольник 10"/>
          <p:cNvSpPr>
            <a:spLocks noChangeArrowheads="1"/>
          </p:cNvSpPr>
          <p:nvPr/>
        </p:nvSpPr>
        <p:spPr bwMode="auto">
          <a:xfrm>
            <a:off x="4071938" y="2857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Натюрморт, связанный с профессиональной деятельностью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6000750" y="1431925"/>
            <a:ext cx="2886075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" descr="D:\ЛИЛИЯ\натюрморты\григорян8.jpg"/>
          <p:cNvPicPr>
            <a:picLocks noChangeAspect="1" noChangeArrowheads="1"/>
          </p:cNvPicPr>
          <p:nvPr/>
        </p:nvPicPr>
        <p:blipFill>
          <a:blip r:embed="rId4"/>
          <a:srcRect l="4849" t="5708" r="3020" b="5807"/>
          <a:stretch>
            <a:fillRect/>
          </a:stretch>
        </p:blipFill>
        <p:spPr bwMode="auto">
          <a:xfrm>
            <a:off x="285750" y="428625"/>
            <a:ext cx="2889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5" descr="D:\ЛИЛИЯ\натюрморты\34509.jpg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/>
          <a:stretch>
            <a:fillRect/>
          </a:stretch>
        </p:blipFill>
        <p:spPr bwMode="auto">
          <a:xfrm>
            <a:off x="3429000" y="1143000"/>
            <a:ext cx="222091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http://vsdn.ru/images/data/mus/70921_big_13518358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214818"/>
            <a:ext cx="3143272" cy="2493662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57188"/>
            <a:ext cx="238442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3714750" y="285750"/>
            <a:ext cx="47355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Натюрморт с цветами и фруктами</a:t>
            </a:r>
          </a:p>
        </p:txBody>
      </p:sp>
      <p:pic>
        <p:nvPicPr>
          <p:cNvPr id="10244" name="Picture 9" descr="Karavadjo_frui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1071563"/>
            <a:ext cx="29797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5000625" y="3643313"/>
            <a:ext cx="3887788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 descr="C:\Documents and Settings\Admin\Рабочий стол\натюрморт\img124j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3643313"/>
            <a:ext cx="37496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3071813" y="1285875"/>
            <a:ext cx="2420937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2" name="Rectangle 18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6870700" cy="10810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7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Задание: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1. Внимательно рассмотрите два натюрморта.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2. Верно ли выбрал художник предметы для своих натюрмортов?</a:t>
            </a:r>
          </a:p>
        </p:txBody>
      </p:sp>
      <p:pic>
        <p:nvPicPr>
          <p:cNvPr id="57359" name="Picture 15" descr="26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6010" t="14272" r="6946" b="14211"/>
          <a:stretch>
            <a:fillRect/>
          </a:stretch>
        </p:blipFill>
        <p:spPr bwMode="auto">
          <a:xfrm>
            <a:off x="642910" y="1714488"/>
            <a:ext cx="8176885" cy="457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26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5759" t="12415" r="7547" b="13269"/>
          <a:stretch>
            <a:fillRect/>
          </a:stretch>
        </p:blipFill>
        <p:spPr bwMode="auto">
          <a:xfrm>
            <a:off x="642910" y="1428736"/>
            <a:ext cx="8124197" cy="485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6870700" cy="360362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3. Придумай название для натюрмортов.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lum bright="-30000" contrast="42000"/>
          </a:blip>
          <a:srcRect/>
          <a:stretch>
            <a:fillRect/>
          </a:stretch>
        </p:blipFill>
        <p:spPr bwMode="auto">
          <a:xfrm>
            <a:off x="2895600" y="152400"/>
            <a:ext cx="3505200" cy="1074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1828800" y="1295400"/>
          <a:ext cx="2743200" cy="2138363"/>
        </p:xfrm>
        <a:graphic>
          <a:graphicData uri="http://schemas.openxmlformats.org/presentationml/2006/ole">
            <p:oleObj spid="_x0000_s77826" name="Image" r:id="rId4" imgW="6912813" imgH="5387928" progId="">
              <p:embed/>
            </p:oleObj>
          </a:graphicData>
        </a:graphic>
      </p:graphicFrame>
      <p:pic>
        <p:nvPicPr>
          <p:cNvPr id="52230" name="Picture 6" descr="natur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295400"/>
            <a:ext cx="3000375" cy="2127250"/>
          </a:xfrm>
          <a:prstGeom prst="rect">
            <a:avLst/>
          </a:prstGeom>
          <a:noFill/>
        </p:spPr>
      </p:pic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1828800" y="3429000"/>
          <a:ext cx="5638800" cy="1022350"/>
        </p:xfrm>
        <a:graphic>
          <a:graphicData uri="http://schemas.openxmlformats.org/presentationml/2006/ole">
            <p:oleObj spid="_x0000_s77827" name="MS Org Chart" r:id="rId6" imgW="6089400" imgH="1104840" progId="">
              <p:embed followColorScheme="full"/>
            </p:oleObj>
          </a:graphicData>
        </a:graphic>
      </p:graphicFrame>
      <p:pic>
        <p:nvPicPr>
          <p:cNvPr id="52232" name="Picture 8" descr="natur0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4495800"/>
            <a:ext cx="1692275" cy="2209800"/>
          </a:xfrm>
          <a:prstGeom prst="rect">
            <a:avLst/>
          </a:prstGeom>
          <a:noFill/>
        </p:spPr>
      </p:pic>
      <p:pic>
        <p:nvPicPr>
          <p:cNvPr id="52233" name="Picture 9" descr="natur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4495800"/>
            <a:ext cx="2295525" cy="2176463"/>
          </a:xfrm>
          <a:prstGeom prst="rect">
            <a:avLst/>
          </a:prstGeom>
          <a:noFill/>
        </p:spPr>
      </p:pic>
      <p:pic>
        <p:nvPicPr>
          <p:cNvPr id="52234" name="Picture 10" descr="natur02"/>
          <p:cNvPicPr>
            <a:picLocks noChangeAspect="1" noChangeArrowheads="1"/>
          </p:cNvPicPr>
          <p:nvPr/>
        </p:nvPicPr>
        <p:blipFill>
          <a:blip r:embed="rId9">
            <a:lum bright="-10000"/>
          </a:blip>
          <a:srcRect/>
          <a:stretch>
            <a:fillRect/>
          </a:stretch>
        </p:blipFill>
        <p:spPr bwMode="auto">
          <a:xfrm>
            <a:off x="5943600" y="4572000"/>
            <a:ext cx="2895600" cy="212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 l="56030" t="53902" r="746" b="5507"/>
          <a:stretch>
            <a:fillRect/>
          </a:stretch>
        </p:blipFill>
        <p:spPr bwMode="auto">
          <a:xfrm>
            <a:off x="5072066" y="3143248"/>
            <a:ext cx="300039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000148"/>
          </a:xfrm>
        </p:spPr>
        <p:txBody>
          <a:bodyPr/>
          <a:lstStyle/>
          <a:p>
            <a:r>
              <a:rPr lang="ru-RU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Композиция натюрморта</a:t>
            </a:r>
            <a:endParaRPr lang="ru-RU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5929330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ru-RU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Изображение слишком велико</a:t>
            </a:r>
            <a:endParaRPr lang="ru-RU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1357298"/>
            <a:ext cx="2214578" cy="13573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Изображение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слишком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сдвинуто вниз</a:t>
            </a:r>
            <a:endParaRPr lang="ru-RU" sz="2000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0826" y="1285860"/>
            <a:ext cx="2357454" cy="1285884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Изображение слишком мало </a:t>
            </a:r>
          </a:p>
          <a:p>
            <a:r>
              <a:rPr lang="ru-RU" sz="20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и сдвинуто вверх</a:t>
            </a:r>
            <a:endParaRPr lang="ru-RU" sz="2000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29124" y="6072206"/>
            <a:ext cx="4471990" cy="61118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Правильная композиция</a:t>
            </a:r>
            <a:endParaRPr lang="ru-RU" sz="2800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 l="1565" t="1081" r="58414" b="59993"/>
          <a:stretch>
            <a:fillRect/>
          </a:stretch>
        </p:blipFill>
        <p:spPr bwMode="auto">
          <a:xfrm>
            <a:off x="714348" y="3286124"/>
            <a:ext cx="2746594" cy="277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54429" r="2347" b="58419"/>
          <a:stretch>
            <a:fillRect/>
          </a:stretch>
        </p:blipFill>
        <p:spPr bwMode="auto">
          <a:xfrm>
            <a:off x="4357686" y="1071546"/>
            <a:ext cx="192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1601" t="53902" r="55176" b="6057"/>
          <a:stretch>
            <a:fillRect/>
          </a:stretch>
        </p:blipFill>
        <p:spPr bwMode="auto">
          <a:xfrm>
            <a:off x="2214546" y="1214422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натюрморт.jpg"/>
          <p:cNvPicPr>
            <a:picLocks noChangeAspect="1"/>
          </p:cNvPicPr>
          <p:nvPr/>
        </p:nvPicPr>
        <p:blipFill>
          <a:blip r:embed="rId2"/>
          <a:srcRect l="1299" t="1598" r="1299" b="923"/>
          <a:stretch>
            <a:fillRect/>
          </a:stretch>
        </p:blipFill>
        <p:spPr bwMode="auto">
          <a:xfrm>
            <a:off x="3786182" y="2000240"/>
            <a:ext cx="4929222" cy="4009101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14282" y="142852"/>
            <a:ext cx="757237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Мы снова в воображаемом музее. На этот раз наше внимание привлекла чудесная картина с изображением цветов и фруктов.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200" b="1" i="1" dirty="0" smtClean="0">
              <a:solidFill>
                <a:srgbClr val="3800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3200" b="1" i="1" dirty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натюрморт.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714375" y="5929313"/>
            <a:ext cx="2143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              </a:t>
            </a:r>
            <a:r>
              <a:rPr lang="ru-RU" dirty="0">
                <a:latin typeface="Cambria" pitchFamily="18" charset="0"/>
              </a:rPr>
              <a:t>Л.Доценко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Картина-натюрморт.</a:t>
            </a:r>
            <a:endParaRPr lang="ru-RU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cec5a107c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1285860"/>
            <a:ext cx="3124586" cy="3822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2844" y="3857628"/>
            <a:ext cx="52149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Натюрморт – это не мертвая природа. Предметы, вещи, цветы, утварь, фрукты, книги, которые нас окружают, </a:t>
            </a:r>
          </a:p>
          <a:p>
            <a:r>
              <a:rPr lang="ru-RU" sz="20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- это мир особый: живой и увлекательный, созданный мыслью и чувствами человека, дело его рук, его творчество и поэтому несущей на себе печать его характера, таланта, особенностей, эмоций.</a:t>
            </a:r>
            <a:endParaRPr lang="ru-RU" sz="2000" b="1" i="1" dirty="0">
              <a:solidFill>
                <a:srgbClr val="38008A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3786610" cy="2479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72008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sz="54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Ваше задание</a:t>
            </a:r>
            <a:endParaRPr lang="ru-RU" sz="5400" b="1" i="1" dirty="0">
              <a:solidFill>
                <a:srgbClr val="3800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артинк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29058" y="1428736"/>
            <a:ext cx="4554558" cy="3415919"/>
          </a:xfrm>
          <a:ln w="127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8286750" y="6143625"/>
            <a:ext cx="571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mbria" pitchFamily="18" charset="0"/>
              </a:rPr>
              <a:t>12</a:t>
            </a: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571472" y="4572008"/>
            <a:ext cx="80009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Рисуем на выбор: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 радостный  натюрморт – «Праздничный стол»;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натюрморт, который рассказал бы о тебе, о том ,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 ты любишь.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рис 2 коп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500174"/>
            <a:ext cx="22145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7793037" cy="103348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«Вкусная» картина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971550" y="5949950"/>
            <a:ext cx="7772400" cy="541338"/>
          </a:xfrm>
        </p:spPr>
        <p:txBody>
          <a:bodyPr/>
          <a:lstStyle/>
          <a:p>
            <a:pPr eaLnBrk="1" hangingPunct="1">
              <a:buNone/>
            </a:pPr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И. Машков. Натюрморт. Синие сливы.</a:t>
            </a:r>
          </a:p>
        </p:txBody>
      </p:sp>
      <p:pic>
        <p:nvPicPr>
          <p:cNvPr id="15362" name="Picture 2" descr="http://www.arteveryday.org/wp-content/uploads/2012/08/252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857752" y="3143248"/>
            <a:ext cx="3500462" cy="2383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 descr="http://www.palitra.co/wp-content/uploads/2012/08/img-tRch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3619472" cy="258792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215074" y="571480"/>
            <a:ext cx="2771775" cy="54721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endParaRPr lang="ru-RU" sz="1600" b="1" dirty="0" smtClean="0">
              <a:solidFill>
                <a:srgbClr val="993300"/>
              </a:solidFill>
            </a:endParaRPr>
          </a:p>
          <a:p>
            <a:pPr algn="ctr" eaLnBrk="1" hangingPunct="1">
              <a:lnSpc>
                <a:spcPct val="90000"/>
              </a:lnSpc>
              <a:buNone/>
            </a:pPr>
            <a:r>
              <a:rPr lang="ru-RU" sz="2000" b="1" i="1" dirty="0" smtClean="0">
                <a:solidFill>
                  <a:srgbClr val="5600AC"/>
                </a:solidFill>
                <a:latin typeface="Times New Roman" pitchFamily="18" charset="0"/>
                <a:cs typeface="Times New Roman" pitchFamily="18" charset="0"/>
              </a:rPr>
              <a:t>Вот он –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5600AC"/>
                </a:solidFill>
                <a:latin typeface="Times New Roman" pitchFamily="18" charset="0"/>
                <a:cs typeface="Times New Roman" pitchFamily="18" charset="0"/>
              </a:rPr>
              <a:t>хлебушко душистый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5600AC"/>
                </a:solidFill>
                <a:latin typeface="Times New Roman" pitchFamily="18" charset="0"/>
                <a:cs typeface="Times New Roman" pitchFamily="18" charset="0"/>
              </a:rPr>
              <a:t>   С хрусткой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5600AC"/>
                </a:solidFill>
                <a:latin typeface="Times New Roman" pitchFamily="18" charset="0"/>
                <a:cs typeface="Times New Roman" pitchFamily="18" charset="0"/>
              </a:rPr>
              <a:t> корочкой витой,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5600AC"/>
                </a:solidFill>
                <a:latin typeface="Times New Roman" pitchFamily="18" charset="0"/>
                <a:cs typeface="Times New Roman" pitchFamily="18" charset="0"/>
              </a:rPr>
              <a:t>Вот он – теплый,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5600AC"/>
                </a:solidFill>
                <a:latin typeface="Times New Roman" pitchFamily="18" charset="0"/>
                <a:cs typeface="Times New Roman" pitchFamily="18" charset="0"/>
              </a:rPr>
              <a:t>золотистый,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5600AC"/>
                </a:solidFill>
                <a:latin typeface="Times New Roman" pitchFamily="18" charset="0"/>
                <a:cs typeface="Times New Roman" pitchFamily="18" charset="0"/>
              </a:rPr>
              <a:t>Словно солнцем налитой 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2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200" b="1" i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И. Машков.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Снедь московская: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хлебы</a:t>
            </a:r>
          </a:p>
        </p:txBody>
      </p:sp>
      <p:pic>
        <p:nvPicPr>
          <p:cNvPr id="16386" name="Picture 2" descr="http://www.artdepot.ru/ext/image/RSFSR/Mashkov_Sned_moskovska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5764063" cy="5172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60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Розы</a:t>
            </a:r>
          </a:p>
        </p:txBody>
      </p:sp>
      <p:pic>
        <p:nvPicPr>
          <p:cNvPr id="12291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>
          <a:xfrm>
            <a:off x="323850" y="1989138"/>
            <a:ext cx="4248150" cy="3821112"/>
          </a:xfrm>
        </p:spPr>
      </p:pic>
      <p:pic>
        <p:nvPicPr>
          <p:cNvPr id="1229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>
          <a:xfrm>
            <a:off x="4643438" y="1989138"/>
            <a:ext cx="4251325" cy="3824287"/>
          </a:xfrm>
        </p:spPr>
      </p:pic>
      <p:sp>
        <p:nvSpPr>
          <p:cNvPr id="12293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182688" y="6062663"/>
            <a:ext cx="7772400" cy="3190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/>
              <a:t>К.Коровин. Цветы и плоды            А. Герасимов. Розы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5805488"/>
            <a:ext cx="7793038" cy="360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dirty="0" smtClean="0"/>
              <a:t>     </a:t>
            </a:r>
            <a:r>
              <a:rPr lang="ru-RU" sz="24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И. Грабарь</a:t>
            </a:r>
            <a:r>
              <a:rPr lang="ru-RU" sz="31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. Дельфиниум</a:t>
            </a:r>
            <a:r>
              <a:rPr lang="ru-RU" sz="24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.              </a:t>
            </a:r>
            <a:r>
              <a:rPr lang="ru-RU" sz="31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Хризантемы.</a:t>
            </a:r>
          </a:p>
        </p:txBody>
      </p:sp>
      <p:pic>
        <p:nvPicPr>
          <p:cNvPr id="1331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>
          <a:xfrm>
            <a:off x="1331913" y="765175"/>
            <a:ext cx="3617912" cy="4608513"/>
          </a:xfrm>
        </p:spPr>
      </p:pic>
      <p:pic>
        <p:nvPicPr>
          <p:cNvPr id="1331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>
          <a:xfrm>
            <a:off x="5357813" y="785813"/>
            <a:ext cx="3362325" cy="4608512"/>
          </a:xfr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572140"/>
            <a:ext cx="4714908" cy="866768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лета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 descr="натюрморт.jpg"/>
          <p:cNvPicPr>
            <a:picLocks noChangeAspect="1"/>
          </p:cNvPicPr>
          <p:nvPr/>
        </p:nvPicPr>
        <p:blipFill>
          <a:blip r:embed="rId2"/>
          <a:srcRect l="1299" t="1598" r="1299" b="923"/>
          <a:stretch>
            <a:fillRect/>
          </a:stretch>
        </p:blipFill>
        <p:spPr bwMode="auto">
          <a:xfrm>
            <a:off x="4286248" y="1285860"/>
            <a:ext cx="4391680" cy="3571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 descr="ccec5a107cc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584" y="928670"/>
            <a:ext cx="3299788" cy="403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54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Праздник осени</a:t>
            </a:r>
          </a:p>
        </p:txBody>
      </p:sp>
      <p:pic>
        <p:nvPicPr>
          <p:cNvPr id="1024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>
          <a:xfrm>
            <a:off x="188913" y="1989138"/>
            <a:ext cx="8704262" cy="3463925"/>
          </a:xfrm>
        </p:spPr>
      </p:pic>
      <p:sp>
        <p:nvSpPr>
          <p:cNvPr id="1024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182688" y="5876925"/>
            <a:ext cx="7772400" cy="431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М. Сарьян. Осенние цветы.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2928958" cy="2143140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004070"/>
                </a:solidFill>
                <a:latin typeface="Times New Roman" pitchFamily="18" charset="0"/>
                <a:cs typeface="Times New Roman" pitchFamily="18" charset="0"/>
              </a:rPr>
              <a:t>Праздник весны. </a:t>
            </a:r>
            <a:r>
              <a:rPr lang="ru-RU" sz="3200" i="1" dirty="0" smtClean="0">
                <a:solidFill>
                  <a:srgbClr val="004070"/>
                </a:solidFill>
                <a:latin typeface="Times New Roman" pitchFamily="18" charset="0"/>
                <a:cs typeface="Times New Roman" pitchFamily="18" charset="0"/>
              </a:rPr>
              <a:t>Подснежники.</a:t>
            </a:r>
            <a:endParaRPr lang="ru-RU" sz="3200" i="1" dirty="0">
              <a:solidFill>
                <a:srgbClr val="0040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3428992" y="785794"/>
            <a:ext cx="5072074" cy="4828322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0_be129_5a5a8acb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785794"/>
            <a:ext cx="5334000" cy="4525962"/>
          </a:xfrm>
          <a:ln w="1905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3286116" y="5715016"/>
            <a:ext cx="4500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4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К.Киселёв Сирень</a:t>
            </a:r>
            <a:endParaRPr lang="ru-RU" sz="2400" b="1" i="1" dirty="0">
              <a:solidFill>
                <a:srgbClr val="38008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38" y="214313"/>
            <a:ext cx="7643812" cy="13573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b="1" i="1" u="sng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Натюрморт </a:t>
            </a:r>
            <a:r>
              <a:rPr lang="ru-RU" sz="3600" b="1" dirty="0" smtClean="0">
                <a:solidFill>
                  <a:srgbClr val="4700B0"/>
                </a:solidFill>
                <a:latin typeface="Monotype Corsiva" pitchFamily="66" charset="0"/>
              </a:rPr>
              <a:t>-</a:t>
            </a:r>
            <a:r>
              <a:rPr lang="ru-RU" sz="3600" b="1" dirty="0" smtClean="0">
                <a:solidFill>
                  <a:srgbClr val="660033"/>
                </a:solidFill>
                <a:latin typeface="Monotype Corsiva" pitchFamily="66" charset="0"/>
              </a:rPr>
              <a:t> </a:t>
            </a:r>
            <a:r>
              <a:rPr lang="ru-RU" sz="3600" dirty="0" smtClean="0"/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это картины, героями которых являются различные     предметы обихода, фрукты, цветы или снедь.</a:t>
            </a:r>
          </a:p>
          <a:p>
            <a:pPr indent="342900" algn="ctr" eaLnBrk="1" hangingPunct="1">
              <a:buFont typeface="Arial" charset="0"/>
              <a:buNone/>
            </a:pPr>
            <a:endParaRPr lang="ru-RU" sz="3600" b="1" dirty="0" smtClean="0">
              <a:solidFill>
                <a:srgbClr val="660033"/>
              </a:solidFill>
              <a:latin typeface="Monotype Corsiva" pitchFamily="66" charset="0"/>
            </a:endParaRPr>
          </a:p>
        </p:txBody>
      </p:sp>
      <p:pic>
        <p:nvPicPr>
          <p:cNvPr id="8196" name="Picture 5" descr="C:\Мои документы\Аня\Выставки\натюрморт\слайды\завтрак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929322" y="1500174"/>
            <a:ext cx="2843210" cy="195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143380"/>
            <a:ext cx="1504947" cy="238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2786050" y="1857364"/>
            <a:ext cx="2886077" cy="2128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6268922" y="3786190"/>
            <a:ext cx="2589328" cy="275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5" descr="2 слайд1слева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 l="3562"/>
          <a:stretch>
            <a:fillRect/>
          </a:stretch>
        </p:blipFill>
        <p:spPr>
          <a:xfrm>
            <a:off x="357158" y="1714488"/>
            <a:ext cx="2117899" cy="2928958"/>
          </a:xfrm>
          <a:prstGeom prst="rect">
            <a:avLst/>
          </a:prstGeom>
        </p:spPr>
      </p:pic>
      <p:pic>
        <p:nvPicPr>
          <p:cNvPr id="10" name="Picture 11" descr="Piter_Klas_naturmor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4429132"/>
            <a:ext cx="3240242" cy="209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Ставим в вазу цветы.</a:t>
            </a:r>
            <a:endParaRPr lang="ru-RU" dirty="0"/>
          </a:p>
        </p:txBody>
      </p:sp>
      <p:pic>
        <p:nvPicPr>
          <p:cNvPr id="34818" name="Picture 2" descr="Картинка 46 из 10318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412776"/>
            <a:ext cx="4320480" cy="5256584"/>
          </a:xfrm>
          <a:prstGeom prst="rect">
            <a:avLst/>
          </a:prstGeom>
          <a:gradFill>
            <a:gsLst>
              <a:gs pos="0">
                <a:srgbClr val="FFC000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</p:pic>
      <p:pic>
        <p:nvPicPr>
          <p:cNvPr id="34828" name="Picture 12" descr="Картинка 27 из 10317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5445224"/>
            <a:ext cx="944604" cy="1067349"/>
          </a:xfrm>
          <a:prstGeom prst="rect">
            <a:avLst/>
          </a:prstGeom>
          <a:noFill/>
        </p:spPr>
      </p:pic>
      <p:pic>
        <p:nvPicPr>
          <p:cNvPr id="12" name="Picture 12" descr="Картинка 27 из 10317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46840">
            <a:off x="4497993" y="5497448"/>
            <a:ext cx="944604" cy="106734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Выбираем вазу.</a:t>
            </a:r>
            <a:endParaRPr lang="ru-RU" dirty="0"/>
          </a:p>
        </p:txBody>
      </p:sp>
      <p:pic>
        <p:nvPicPr>
          <p:cNvPr id="33794" name="Picture 2" descr="Картинка 41 из 10318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556792"/>
            <a:ext cx="4968552" cy="4466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br>
              <a:rPr lang="ru-RU" sz="60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solidFill>
                  <a:srgbClr val="38008A"/>
                </a:solidFill>
                <a:latin typeface="Times New Roman" pitchFamily="18" charset="0"/>
                <a:cs typeface="Times New Roman" pitchFamily="18" charset="0"/>
              </a:rPr>
              <a:t>Творческих успехов!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i="1" dirty="0" smtClean="0">
                <a:solidFill>
                  <a:srgbClr val="38008A"/>
                </a:solidFill>
              </a:rPr>
              <a:t>Учитель изобразительного искусства </a:t>
            </a:r>
            <a:r>
              <a:rPr lang="ru-RU" sz="2400" b="1" i="1" dirty="0" err="1" smtClean="0">
                <a:solidFill>
                  <a:srgbClr val="38008A"/>
                </a:solidFill>
              </a:rPr>
              <a:t>Валькова</a:t>
            </a:r>
            <a:r>
              <a:rPr lang="ru-RU" sz="2400" b="1" i="1" dirty="0" smtClean="0">
                <a:solidFill>
                  <a:srgbClr val="38008A"/>
                </a:solidFill>
              </a:rPr>
              <a:t> Л.В.</a:t>
            </a:r>
            <a:r>
              <a:rPr lang="ru-RU" b="1" i="1" dirty="0" smtClean="0">
                <a:solidFill>
                  <a:srgbClr val="38008A"/>
                </a:solidFill>
              </a:rPr>
              <a:t/>
            </a:r>
            <a:br>
              <a:rPr lang="ru-RU" b="1" i="1" dirty="0" smtClean="0">
                <a:solidFill>
                  <a:srgbClr val="38008A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5686436" cy="6072230"/>
          </a:xfrm>
        </p:spPr>
        <p:txBody>
          <a:bodyPr>
            <a:normAutofit fontScale="55000" lnSpcReduction="20000"/>
          </a:bodyPr>
          <a:lstStyle/>
          <a:p>
            <a:pPr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b="1" i="1" u="sng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 Натюрморт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– один из жанров изобразительного искусства. В переводе с французского языка  </a:t>
            </a:r>
            <a:r>
              <a:rPr lang="ru-RU" sz="4000" b="1" i="1" u="sng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«неживая природа».</a:t>
            </a:r>
          </a:p>
          <a:p>
            <a:pPr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Переводы понятия «натюрморт» с французского, немецкого, дают ключевые представления о содержании этого жанра - </a:t>
            </a:r>
            <a:r>
              <a:rPr lang="ru-RU" sz="4000" b="1" i="1" u="sng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мертвая природа</a:t>
            </a:r>
            <a:r>
              <a:rPr lang="ru-RU" sz="4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. Англичане называют натюрморт иначе – </a:t>
            </a:r>
            <a:r>
              <a:rPr lang="ru-RU" sz="4000" b="1" i="1" u="sng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«тихая жизнь». </a:t>
            </a:r>
            <a:r>
              <a:rPr lang="ru-RU" sz="40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Собранные вместе предметы могут отражать духовный мир человека.</a:t>
            </a:r>
          </a:p>
          <a:p>
            <a:pPr indent="342900">
              <a:lnSpc>
                <a:spcPct val="120000"/>
              </a:lnSpc>
              <a:spcBef>
                <a:spcPts val="0"/>
              </a:spcBef>
              <a:buNone/>
            </a:pPr>
            <a:endParaRPr lang="ru-RU" sz="4000" b="1" i="1" u="sng" dirty="0" smtClean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В станковой живописи и графике это изображение окружающих человека вещей с определенным логическим смыслом и композиционной организацией в единую группу. </a:t>
            </a:r>
          </a:p>
          <a:p>
            <a:pPr>
              <a:buNone/>
            </a:pP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5076" y="428604"/>
            <a:ext cx="247412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>
          <a:xfrm flipH="1">
            <a:off x="5857884" y="4143380"/>
            <a:ext cx="3143272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4000" dirty="0" smtClean="0">
                <a:solidFill>
                  <a:srgbClr val="CC0000"/>
                </a:solidFill>
                <a:latin typeface="Impact" pitchFamily="34" charset="0"/>
              </a:rPr>
              <a:t>«Неживая природа»… </a:t>
            </a:r>
            <a:br>
              <a:rPr lang="ru-RU" sz="4000" dirty="0" smtClean="0">
                <a:solidFill>
                  <a:srgbClr val="CC0000"/>
                </a:solidFill>
                <a:latin typeface="Impact" pitchFamily="34" charset="0"/>
              </a:rPr>
            </a:br>
            <a:r>
              <a:rPr lang="ru-RU" sz="4000" dirty="0" smtClean="0">
                <a:solidFill>
                  <a:srgbClr val="CC0000"/>
                </a:solidFill>
                <a:latin typeface="Impact" pitchFamily="34" charset="0"/>
              </a:rPr>
              <a:t>так ли это?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0000" contrast="20000"/>
          </a:blip>
          <a:srcRect t="1967"/>
          <a:stretch>
            <a:fillRect/>
          </a:stretch>
        </p:blipFill>
        <p:spPr>
          <a:xfrm>
            <a:off x="642910" y="1714488"/>
            <a:ext cx="7956578" cy="403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92868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К. Петров-Водкин «Розовый натюрморт»</a:t>
            </a:r>
            <a:endParaRPr lang="ru-RU" sz="2800" b="1" i="1" dirty="0">
              <a:solidFill>
                <a:srgbClr val="4700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art-catalog.ru/data_picture_new_2013/14/2687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500166" y="928670"/>
            <a:ext cx="6357950" cy="5171133"/>
          </a:xfrm>
          <a:prstGeom prst="roundRect">
            <a:avLst>
              <a:gd name="adj" fmla="val 36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Питер </a:t>
            </a:r>
            <a:r>
              <a:rPr lang="ru-RU" sz="3100" i="1" dirty="0" err="1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3100" i="1" dirty="0" smtClean="0">
                <a:solidFill>
                  <a:srgbClr val="4700B0"/>
                </a:solidFill>
                <a:latin typeface="Times New Roman" pitchFamily="18" charset="0"/>
                <a:cs typeface="Times New Roman" pitchFamily="18" charset="0"/>
              </a:rPr>
              <a:t>  «Натюрморт»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4857760"/>
            <a:ext cx="8715436" cy="1571636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Появился жанр натюрморта в 16 веке в Голландии.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Это работа Питера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Класа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«Натюрморт», голландского живописца который жил в 16 веке, именно на это время и приходится расцвет натюрморта как жанра. Дело в том, что людей стал интересовать мир обычный, а не возвышенный и поэтому художники рисуют  очень много натюрмортов, которые рассказывают нам не только о быте людей того времени, но и о том как сам художник видит и чувствует жизнь.</a:t>
            </a:r>
          </a:p>
          <a:p>
            <a:endParaRPr lang="ru-RU" dirty="0"/>
          </a:p>
        </p:txBody>
      </p:sp>
      <p:pic>
        <p:nvPicPr>
          <p:cNvPr id="71684" name="Picture 4" descr="http://irinaepifan.narod.ru/photo12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571472" y="1357298"/>
            <a:ext cx="4414621" cy="308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C:\Мои документы\Аня\Выставки\натюрморт\слайды\завтрак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5286380" y="857231"/>
            <a:ext cx="3486152" cy="2400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5500702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Натюрморты, написанные когда-то, рассказывают нам не только о жизни людей, но и об их владельцах, их привычках. Голландские натюрморты, изображающие завтраки отличаются роскошью и обилием еды. Они поражают ощущением материальности изображенных предметов.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http://artlemon.ru/imagesbase/1/big/kalf-willem/kalf-49still-artfo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2102703" cy="2657444"/>
          </a:xfrm>
          <a:prstGeom prst="rect">
            <a:avLst/>
          </a:prstGeom>
          <a:noFill/>
        </p:spPr>
      </p:pic>
      <p:pic>
        <p:nvPicPr>
          <p:cNvPr id="70660" name="Picture 4" descr="http://spain.intofineart.com/upload1/file-admin/images/new4/Willem%20Kalf-282589.jpg"/>
          <p:cNvPicPr>
            <a:picLocks noChangeAspect="1" noChangeArrowheads="1"/>
          </p:cNvPicPr>
          <p:nvPr/>
        </p:nvPicPr>
        <p:blipFill>
          <a:blip r:embed="rId3"/>
          <a:srcRect t="3007"/>
          <a:stretch>
            <a:fillRect/>
          </a:stretch>
        </p:blipFill>
        <p:spPr bwMode="auto">
          <a:xfrm>
            <a:off x="3143240" y="428604"/>
            <a:ext cx="2940513" cy="2500330"/>
          </a:xfrm>
          <a:prstGeom prst="rect">
            <a:avLst/>
          </a:prstGeom>
          <a:noFill/>
        </p:spPr>
      </p:pic>
      <p:pic>
        <p:nvPicPr>
          <p:cNvPr id="70662" name="Picture 6" descr="http://sr.gallerix.ru/1946731234/_UNK/269370179/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85728"/>
            <a:ext cx="2372748" cy="2998560"/>
          </a:xfrm>
          <a:prstGeom prst="rect">
            <a:avLst/>
          </a:prstGeom>
          <a:noFill/>
        </p:spPr>
      </p:pic>
      <p:pic>
        <p:nvPicPr>
          <p:cNvPr id="70664" name="Picture 8" descr="http://utazom.com/sites/default/files/galeria-2012/RM11_t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3143248"/>
            <a:ext cx="3976662" cy="2236873"/>
          </a:xfrm>
          <a:prstGeom prst="rect">
            <a:avLst/>
          </a:prstGeom>
          <a:noFill/>
        </p:spPr>
      </p:pic>
      <p:pic>
        <p:nvPicPr>
          <p:cNvPr id="70666" name="Picture 10" descr="http://hiart.com.ua/paint/mid/601/13277.jpg"/>
          <p:cNvPicPr>
            <a:picLocks noChangeAspect="1" noChangeArrowheads="1"/>
          </p:cNvPicPr>
          <p:nvPr/>
        </p:nvPicPr>
        <p:blipFill>
          <a:blip r:embed="rId6"/>
          <a:srcRect r="6896"/>
          <a:stretch>
            <a:fillRect/>
          </a:stretch>
        </p:blipFill>
        <p:spPr bwMode="auto">
          <a:xfrm>
            <a:off x="500034" y="2357430"/>
            <a:ext cx="3214710" cy="300079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936</Words>
  <Application>Microsoft Office PowerPoint</Application>
  <PresentationFormat>Экран (4:3)</PresentationFormat>
  <Paragraphs>114</Paragraphs>
  <Slides>42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Тема Office</vt:lpstr>
      <vt:lpstr>Image</vt:lpstr>
      <vt:lpstr>MS Org Chart</vt:lpstr>
      <vt:lpstr> 4 четверть.  Художник и музей. Урок изобразительного искусства. 3 класс.</vt:lpstr>
      <vt:lpstr>Задачи : </vt:lpstr>
      <vt:lpstr>Слайд 3</vt:lpstr>
      <vt:lpstr>Слайд 4</vt:lpstr>
      <vt:lpstr>Слайд 5</vt:lpstr>
      <vt:lpstr>«Неживая природа»…  так ли это?</vt:lpstr>
      <vt:lpstr>К. Петров-Водкин «Розовый натюрморт»</vt:lpstr>
      <vt:lpstr>   Питер Клас  «Натюрморт» </vt:lpstr>
      <vt:lpstr>Слайд 9</vt:lpstr>
      <vt:lpstr>Слайд 10</vt:lpstr>
      <vt:lpstr>Красота предметов русского быта</vt:lpstr>
      <vt:lpstr>Слайд 12</vt:lpstr>
      <vt:lpstr>К. Петров-Водкин  «Скрипка»</vt:lpstr>
      <vt:lpstr>Слайд 14</vt:lpstr>
      <vt:lpstr>Ван Гог  «Подсолнухи»</vt:lpstr>
      <vt:lpstr>Слайд 16</vt:lpstr>
      <vt:lpstr>Краски радости</vt:lpstr>
      <vt:lpstr>Цветы и настроение</vt:lpstr>
      <vt:lpstr>Слайд 19</vt:lpstr>
      <vt:lpstr>Какое настроение?</vt:lpstr>
      <vt:lpstr>Какое настроение?</vt:lpstr>
      <vt:lpstr>Натюрморт – композиция из предметов, объединённых  одной общей темой. Натюрморт не может быть составлен из случайно выбранных предметов.  </vt:lpstr>
      <vt:lpstr>Слайд 23</vt:lpstr>
      <vt:lpstr>Слайд 24</vt:lpstr>
      <vt:lpstr>Слайд 25</vt:lpstr>
      <vt:lpstr>Задание:  1. Внимательно рассмотрите два натюрморта. 2. Верно ли выбрал художник предметы для своих натюрмортов?</vt:lpstr>
      <vt:lpstr>3. Придумай название для натюрмортов.</vt:lpstr>
      <vt:lpstr>Слайд 28</vt:lpstr>
      <vt:lpstr>Композиция натюрморта</vt:lpstr>
      <vt:lpstr> Картина-натюрморт.</vt:lpstr>
      <vt:lpstr>Ваше задание</vt:lpstr>
      <vt:lpstr>«Вкусная» картина</vt:lpstr>
      <vt:lpstr>Слайд 33</vt:lpstr>
      <vt:lpstr>Розы</vt:lpstr>
      <vt:lpstr>     И. Грабарь. Дельфиниум.              Хризантемы.</vt:lpstr>
      <vt:lpstr>Праздник лета</vt:lpstr>
      <vt:lpstr>Праздник осени</vt:lpstr>
      <vt:lpstr>Праздник весны. Подснежники.</vt:lpstr>
      <vt:lpstr>Слайд 39</vt:lpstr>
      <vt:lpstr>Ставим в вазу цветы.</vt:lpstr>
      <vt:lpstr>Выбираем вазу.</vt:lpstr>
      <vt:lpstr>   Спасибо за внимание!  Творческих успехов!    Учитель изобразительного искусства Валькова Л.В.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Художник и музей. Картина-натюрморт.</dc:title>
  <dc:creator>User</dc:creator>
  <cp:lastModifiedBy>loshka</cp:lastModifiedBy>
  <cp:revision>88</cp:revision>
  <dcterms:created xsi:type="dcterms:W3CDTF">2012-04-19T02:38:14Z</dcterms:created>
  <dcterms:modified xsi:type="dcterms:W3CDTF">2019-11-27T15:12:18Z</dcterms:modified>
</cp:coreProperties>
</file>