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47" autoAdjust="0"/>
    <p:restoredTop sz="94660"/>
  </p:normalViewPr>
  <p:slideViewPr>
    <p:cSldViewPr>
      <p:cViewPr varScale="1">
        <p:scale>
          <a:sx n="75" d="100"/>
          <a:sy n="75" d="100"/>
        </p:scale>
        <p:origin x="1002"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150C59-8782-4DFB-BCD0-2B6CAC92C887}" type="datetimeFigureOut">
              <a:rPr lang="ru-RU" smtClean="0"/>
              <a:t>12.01.2024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C28435-77E5-478A-8A28-4DB9019FD913}" type="slidenum">
              <a:rPr lang="ru-RU" smtClean="0"/>
              <a:t>‹#›</a:t>
            </a:fld>
            <a:endParaRPr lang="ru-RU"/>
          </a:p>
        </p:txBody>
      </p:sp>
    </p:spTree>
    <p:extLst>
      <p:ext uri="{BB962C8B-B14F-4D97-AF65-F5344CB8AC3E}">
        <p14:creationId xmlns:p14="http://schemas.microsoft.com/office/powerpoint/2010/main" val="2734788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3AC28435-77E5-478A-8A28-4DB9019FD913}" type="slidenum">
              <a:rPr lang="ru-RU" smtClean="0"/>
              <a:t>9</a:t>
            </a:fld>
            <a:endParaRPr lang="ru-RU"/>
          </a:p>
        </p:txBody>
      </p:sp>
    </p:spTree>
    <p:extLst>
      <p:ext uri="{BB962C8B-B14F-4D97-AF65-F5344CB8AC3E}">
        <p14:creationId xmlns:p14="http://schemas.microsoft.com/office/powerpoint/2010/main" val="948017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EE19156-F0D1-4C1E-9C7E-A5AD7BD225EC}" type="datetimeFigureOut">
              <a:rPr lang="ru-RU" smtClean="0"/>
              <a:t>12.01.2024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7768B87-B8E5-4087-A925-32C58C8602EB}"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EE19156-F0D1-4C1E-9C7E-A5AD7BD225EC}" type="datetimeFigureOut">
              <a:rPr lang="ru-RU" smtClean="0"/>
              <a:t>12.01.2024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7768B87-B8E5-4087-A925-32C58C8602EB}"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EE19156-F0D1-4C1E-9C7E-A5AD7BD225EC}" type="datetimeFigureOut">
              <a:rPr lang="ru-RU" smtClean="0"/>
              <a:t>12.01.2024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7768B87-B8E5-4087-A925-32C58C8602EB}"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EE19156-F0D1-4C1E-9C7E-A5AD7BD225EC}" type="datetimeFigureOut">
              <a:rPr lang="ru-RU" smtClean="0"/>
              <a:t>12.01.2024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7768B87-B8E5-4087-A925-32C58C8602EB}"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EE19156-F0D1-4C1E-9C7E-A5AD7BD225EC}" type="datetimeFigureOut">
              <a:rPr lang="ru-RU" smtClean="0"/>
              <a:t>12.01.2024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7768B87-B8E5-4087-A925-32C58C8602EB}"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EE19156-F0D1-4C1E-9C7E-A5AD7BD225EC}" type="datetimeFigureOut">
              <a:rPr lang="ru-RU" smtClean="0"/>
              <a:t>12.01.2024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7768B87-B8E5-4087-A925-32C58C8602EB}"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EE19156-F0D1-4C1E-9C7E-A5AD7BD225EC}" type="datetimeFigureOut">
              <a:rPr lang="ru-RU" smtClean="0"/>
              <a:t>12.01.2024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7768B87-B8E5-4087-A925-32C58C8602EB}"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EE19156-F0D1-4C1E-9C7E-A5AD7BD225EC}" type="datetimeFigureOut">
              <a:rPr lang="ru-RU" smtClean="0"/>
              <a:t>12.01.2024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7768B87-B8E5-4087-A925-32C58C8602EB}"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19156-F0D1-4C1E-9C7E-A5AD7BD225EC}" type="datetimeFigureOut">
              <a:rPr lang="ru-RU" smtClean="0"/>
              <a:t>12.01.2024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7768B87-B8E5-4087-A925-32C58C8602EB}"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EE19156-F0D1-4C1E-9C7E-A5AD7BD225EC}" type="datetimeFigureOut">
              <a:rPr lang="ru-RU" smtClean="0"/>
              <a:t>12.01.2024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7768B87-B8E5-4087-A925-32C58C8602EB}"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EE19156-F0D1-4C1E-9C7E-A5AD7BD225EC}" type="datetimeFigureOut">
              <a:rPr lang="ru-RU" smtClean="0"/>
              <a:t>12.01.2024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7768B87-B8E5-4087-A925-32C58C8602EB}"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9EE19156-F0D1-4C1E-9C7E-A5AD7BD225EC}" type="datetimeFigureOut">
              <a:rPr lang="ru-RU" smtClean="0"/>
              <a:t>12.01.2024</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87768B87-B8E5-4087-A925-32C58C8602EB}"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395537" y="474961"/>
            <a:ext cx="8424936" cy="707886"/>
          </a:xfrm>
          <a:prstGeom prst="rect">
            <a:avLst/>
          </a:prstGeom>
          <a:noFill/>
        </p:spPr>
        <p:txBody>
          <a:bodyPr wrap="none" lIns="91440" tIns="45720" rIns="91440" bIns="45720">
            <a:prstTxWarp prst="textArchUp">
              <a:avLst/>
            </a:prstTxWarp>
            <a:spAutoFit/>
          </a:bodyPr>
          <a:lstStyle/>
          <a:p>
            <a:pPr algn="ctr"/>
            <a:r>
              <a:rPr lang="ru-RU" sz="5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Правонарушения в мультфильме</a:t>
            </a:r>
            <a:endParaRPr lang="ru-RU" sz="54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Tree>
    <p:extLst>
      <p:ext uri="{BB962C8B-B14F-4D97-AF65-F5344CB8AC3E}">
        <p14:creationId xmlns:p14="http://schemas.microsoft.com/office/powerpoint/2010/main" val="23514629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3456910"/>
            <a:ext cx="4234367" cy="3059264"/>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3456911"/>
            <a:ext cx="4283968" cy="3070570"/>
          </a:xfrm>
          <a:prstGeom prst="rect">
            <a:avLst/>
          </a:prstGeom>
        </p:spPr>
      </p:pic>
      <p:sp>
        <p:nvSpPr>
          <p:cNvPr id="8" name="Прямоугольник 7"/>
          <p:cNvSpPr/>
          <p:nvPr/>
        </p:nvSpPr>
        <p:spPr>
          <a:xfrm>
            <a:off x="107504" y="188640"/>
            <a:ext cx="8784976" cy="3170099"/>
          </a:xfrm>
          <a:prstGeom prst="rect">
            <a:avLst/>
          </a:prstGeom>
        </p:spPr>
        <p:txBody>
          <a:bodyPr wrap="square">
            <a:spAutoFit/>
          </a:bodyPr>
          <a:lstStyle/>
          <a:p>
            <a:r>
              <a:rPr lang="ru-RU" sz="2000" b="1" dirty="0"/>
              <a:t>Статья 115. Умышленное причинение легкого вреда здоровью</a:t>
            </a:r>
          </a:p>
          <a:p>
            <a:endParaRPr lang="ru-RU" sz="2000" b="1" dirty="0"/>
          </a:p>
          <a:p>
            <a:r>
              <a:rPr lang="ru-RU" dirty="0"/>
              <a:t>[Уголовный кодекс РФ] [Глава 16] [Статья 115]</a:t>
            </a:r>
          </a:p>
          <a:p>
            <a:endParaRPr lang="ru-RU" sz="1600" dirty="0" smtClean="0"/>
          </a:p>
          <a:p>
            <a:r>
              <a:rPr lang="ru-RU" dirty="0" smtClean="0"/>
              <a:t>1</a:t>
            </a:r>
            <a:r>
              <a:rPr lang="ru-RU" dirty="0"/>
              <a:t>. Умышленное причинение легкого вреда здоровью, вызвавшего кратковременное расстройство здоровья или незначительную стойкую утрату общей трудоспособности, </a:t>
            </a:r>
            <a:r>
              <a:rPr lang="ru-RU" dirty="0" smtClean="0"/>
              <a:t>-наказывается </a:t>
            </a:r>
            <a:r>
              <a:rPr lang="ru-RU" dirty="0"/>
              <a:t>штрафом в размере до сорока тысяч рублей или в размере заработной платы или иного дохода осужденного за период до трех месяцев, либо обязательными работами на срок до четырехсот восьмидесяти часов, либо исправительными работами на срок до одного года, либо арестом на срок до четырех месяцев.</a:t>
            </a:r>
          </a:p>
        </p:txBody>
      </p:sp>
    </p:spTree>
    <p:extLst>
      <p:ext uri="{BB962C8B-B14F-4D97-AF65-F5344CB8AC3E}">
        <p14:creationId xmlns:p14="http://schemas.microsoft.com/office/powerpoint/2010/main" val="169355772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16632"/>
            <a:ext cx="4429440" cy="3168352"/>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436790"/>
            <a:ext cx="4396795" cy="3240473"/>
          </a:xfrm>
          <a:prstGeom prst="rect">
            <a:avLst/>
          </a:prstGeom>
        </p:spPr>
      </p:pic>
      <p:sp>
        <p:nvSpPr>
          <p:cNvPr id="6" name="TextBox 5"/>
          <p:cNvSpPr txBox="1"/>
          <p:nvPr/>
        </p:nvSpPr>
        <p:spPr>
          <a:xfrm>
            <a:off x="4716016" y="607328"/>
            <a:ext cx="4176464" cy="5355312"/>
          </a:xfrm>
          <a:prstGeom prst="rect">
            <a:avLst/>
          </a:prstGeom>
          <a:noFill/>
        </p:spPr>
        <p:txBody>
          <a:bodyPr wrap="square" rtlCol="0">
            <a:spAutoFit/>
          </a:bodyPr>
          <a:lstStyle/>
          <a:p>
            <a:r>
              <a:rPr lang="ru-RU" b="1" dirty="0"/>
              <a:t>Статья 173.1. Незаконное образование (создание, реорганизация) юридического лица</a:t>
            </a:r>
          </a:p>
          <a:p>
            <a:endParaRPr lang="ru-RU" dirty="0"/>
          </a:p>
          <a:p>
            <a:r>
              <a:rPr lang="ru-RU" dirty="0"/>
              <a:t>[Уголовный кодекс РФ] [Глава 22] [Статья 173.1]</a:t>
            </a:r>
          </a:p>
          <a:p>
            <a:endParaRPr lang="ru-RU" dirty="0" smtClean="0"/>
          </a:p>
          <a:p>
            <a:r>
              <a:rPr lang="ru-RU" dirty="0" smtClean="0"/>
              <a:t>1</a:t>
            </a:r>
            <a:r>
              <a:rPr lang="ru-RU" dirty="0"/>
              <a:t>. Образование (создание, реорганизация) юридического лица через подставных лиц -</a:t>
            </a:r>
            <a:r>
              <a:rPr lang="ru-RU" dirty="0" smtClean="0"/>
              <a:t>наказывается </a:t>
            </a:r>
            <a:r>
              <a:rPr lang="ru-RU" dirty="0"/>
              <a:t>штрафом в размере от ста тысяч до трехсот тысяч рублей или в размере заработной платы или иного дохода осужденного за период от семи месяцев до одного года, либо принудительными работами на срок до трех лет, либо лишением свободы на тот же срок.</a:t>
            </a:r>
          </a:p>
        </p:txBody>
      </p:sp>
    </p:spTree>
    <p:extLst>
      <p:ext uri="{BB962C8B-B14F-4D97-AF65-F5344CB8AC3E}">
        <p14:creationId xmlns:p14="http://schemas.microsoft.com/office/powerpoint/2010/main" val="179611693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7576" t="5039" r="26464" b="6214"/>
          <a:stretch/>
        </p:blipFill>
        <p:spPr>
          <a:xfrm>
            <a:off x="179512" y="116633"/>
            <a:ext cx="3312368" cy="3256570"/>
          </a:xfrm>
          <a:prstGeom prst="rect">
            <a:avLst/>
          </a:prstGeom>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14334" t="2520" b="-207"/>
          <a:stretch/>
        </p:blipFill>
        <p:spPr>
          <a:xfrm>
            <a:off x="2699792" y="127008"/>
            <a:ext cx="3600400" cy="3256570"/>
          </a:xfrm>
          <a:prstGeom prst="rect">
            <a:avLst/>
          </a:prstGeom>
        </p:spPr>
      </p:pic>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l="20199" t="8183" r="17341" b="14912"/>
          <a:stretch/>
        </p:blipFill>
        <p:spPr>
          <a:xfrm>
            <a:off x="5940152" y="127008"/>
            <a:ext cx="3134003" cy="3256570"/>
          </a:xfrm>
          <a:prstGeom prst="rect">
            <a:avLst/>
          </a:prstGeom>
        </p:spPr>
      </p:pic>
      <p:sp>
        <p:nvSpPr>
          <p:cNvPr id="7" name="TextBox 6"/>
          <p:cNvSpPr txBox="1"/>
          <p:nvPr/>
        </p:nvSpPr>
        <p:spPr>
          <a:xfrm>
            <a:off x="181650" y="3645024"/>
            <a:ext cx="8784976" cy="3170099"/>
          </a:xfrm>
          <a:prstGeom prst="rect">
            <a:avLst/>
          </a:prstGeom>
          <a:noFill/>
        </p:spPr>
        <p:txBody>
          <a:bodyPr wrap="square" rtlCol="0">
            <a:spAutoFit/>
          </a:bodyPr>
          <a:lstStyle/>
          <a:p>
            <a:r>
              <a:rPr lang="ru-RU" sz="2000" b="1" dirty="0"/>
              <a:t>Статья 158. Кража</a:t>
            </a:r>
          </a:p>
          <a:p>
            <a:endParaRPr lang="ru-RU" dirty="0"/>
          </a:p>
          <a:p>
            <a:r>
              <a:rPr lang="ru-RU" dirty="0"/>
              <a:t>[Уголовный кодекс РФ] [Глава 21] [Статья 158]</a:t>
            </a:r>
          </a:p>
          <a:p>
            <a:endParaRPr lang="ru-RU" dirty="0" smtClean="0"/>
          </a:p>
          <a:p>
            <a:r>
              <a:rPr lang="ru-RU" dirty="0" smtClean="0"/>
              <a:t>1</a:t>
            </a:r>
            <a:r>
              <a:rPr lang="ru-RU" dirty="0"/>
              <a:t>. Кража, то есть тайное хищение чужого </a:t>
            </a:r>
            <a:r>
              <a:rPr lang="ru-RU" dirty="0" smtClean="0"/>
              <a:t>имущества-наказывается </a:t>
            </a:r>
            <a:r>
              <a:rPr lang="ru-RU" dirty="0"/>
              <a:t>штрафом в размере до восьмидесяти тысяч рублей или в размере заработной платы или иного дохода осужденного за период до шести месяцев, либо обязательными работами на срок до трехсот шестидесяти часов, либо исправительными работами на срок до одного года, либо ограничением свободы на срок до двух лет, либо принудительными работами на срок до двух лет, либо арестом на срок до четырех месяцев, либо лишением свободы на срок до двух лет.</a:t>
            </a:r>
          </a:p>
        </p:txBody>
      </p:sp>
    </p:spTree>
    <p:extLst>
      <p:ext uri="{BB962C8B-B14F-4D97-AF65-F5344CB8AC3E}">
        <p14:creationId xmlns:p14="http://schemas.microsoft.com/office/powerpoint/2010/main" val="19051596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80947" y="404664"/>
            <a:ext cx="4247037" cy="3226147"/>
          </a:xfr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2229"/>
          <a:stretch/>
        </p:blipFill>
        <p:spPr>
          <a:xfrm>
            <a:off x="4644007" y="404664"/>
            <a:ext cx="4272301" cy="3240359"/>
          </a:xfrm>
          <a:prstGeom prst="rect">
            <a:avLst/>
          </a:prstGeom>
        </p:spPr>
      </p:pic>
      <p:sp>
        <p:nvSpPr>
          <p:cNvPr id="7" name="TextBox 6"/>
          <p:cNvSpPr txBox="1"/>
          <p:nvPr/>
        </p:nvSpPr>
        <p:spPr>
          <a:xfrm>
            <a:off x="323528" y="4077072"/>
            <a:ext cx="8208912" cy="2616101"/>
          </a:xfrm>
          <a:prstGeom prst="rect">
            <a:avLst/>
          </a:prstGeom>
          <a:noFill/>
        </p:spPr>
        <p:txBody>
          <a:bodyPr wrap="square" rtlCol="0">
            <a:spAutoFit/>
          </a:bodyPr>
          <a:lstStyle/>
          <a:p>
            <a:r>
              <a:rPr lang="ru-RU" b="1" dirty="0" smtClean="0"/>
              <a:t>Статья 20.1. Мелкое хулиганство</a:t>
            </a:r>
          </a:p>
          <a:p>
            <a:endParaRPr lang="ru-RU" b="1" dirty="0" smtClean="0"/>
          </a:p>
          <a:p>
            <a:r>
              <a:rPr lang="ru-RU" sz="1600" dirty="0" smtClean="0"/>
              <a:t>[Кодекс РФ об административных правонарушениях] [Глава 20] [Статья 20.1]</a:t>
            </a:r>
          </a:p>
          <a:p>
            <a:endParaRPr lang="ru-RU" sz="1600" dirty="0" smtClean="0"/>
          </a:p>
          <a:p>
            <a:r>
              <a:rPr lang="ru-RU" sz="1600" dirty="0" smtClean="0"/>
              <a:t>1. Мелкое хулиганство, то есть нарушение общественного порядка, выражающее явное неуважение к обществу, сопровождающееся нецензурной бранью в общественных местах, оскорбительным приставанием к гражданам, а равно уничтожением или повреждением чужого имущества, - влечет наложение административного штрафа в размере от пятисот до одной тысячи рублей или административный арест на срок до пятнадцати суток.</a:t>
            </a:r>
            <a:endParaRPr lang="ru-RU" sz="1600" dirty="0"/>
          </a:p>
        </p:txBody>
      </p:sp>
    </p:spTree>
    <p:extLst>
      <p:ext uri="{BB962C8B-B14F-4D97-AF65-F5344CB8AC3E}">
        <p14:creationId xmlns:p14="http://schemas.microsoft.com/office/powerpoint/2010/main" val="28340811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79512" y="476672"/>
            <a:ext cx="4185414" cy="3213682"/>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476672"/>
            <a:ext cx="4290197" cy="3240360"/>
          </a:xfrm>
          <a:prstGeom prst="rect">
            <a:avLst/>
          </a:prstGeom>
        </p:spPr>
      </p:pic>
      <p:sp>
        <p:nvSpPr>
          <p:cNvPr id="6" name="TextBox 5"/>
          <p:cNvSpPr txBox="1"/>
          <p:nvPr/>
        </p:nvSpPr>
        <p:spPr>
          <a:xfrm>
            <a:off x="395536" y="3933056"/>
            <a:ext cx="8640960" cy="2616101"/>
          </a:xfrm>
          <a:prstGeom prst="rect">
            <a:avLst/>
          </a:prstGeom>
          <a:noFill/>
        </p:spPr>
        <p:txBody>
          <a:bodyPr wrap="square" rtlCol="0">
            <a:spAutoFit/>
          </a:bodyPr>
          <a:lstStyle/>
          <a:p>
            <a:r>
              <a:rPr lang="ru-RU" sz="2000" b="1" dirty="0" smtClean="0"/>
              <a:t>Статья 139. Нарушение неприкосновенности жилища</a:t>
            </a:r>
          </a:p>
          <a:p>
            <a:endParaRPr lang="ru-RU" sz="1600" dirty="0" smtClean="0"/>
          </a:p>
          <a:p>
            <a:r>
              <a:rPr lang="ru-RU" sz="1600" dirty="0" smtClean="0"/>
              <a:t>[Уголовный кодекс РФ] [Глава 19] [Статья 139]</a:t>
            </a:r>
          </a:p>
          <a:p>
            <a:endParaRPr lang="ru-RU" sz="1600" dirty="0" smtClean="0"/>
          </a:p>
          <a:p>
            <a:r>
              <a:rPr lang="ru-RU" sz="1600" dirty="0" smtClean="0"/>
              <a:t>1. Незаконное проникновение в жилище, совершенное против воли проживающего в нем лица, - наказывается штрафом в размере до сорока тысяч рублей или в размере заработной платы или иного дохода осужденного за период до трех месяцев, либо обязательными работами на срок до трехсот шестидесяти часов, либо исправительными работами на срок до одного года, либо арестом на срок до трех месяцев.</a:t>
            </a:r>
            <a:endParaRPr lang="ru-RU" sz="1600" dirty="0"/>
          </a:p>
        </p:txBody>
      </p:sp>
    </p:spTree>
    <p:extLst>
      <p:ext uri="{BB962C8B-B14F-4D97-AF65-F5344CB8AC3E}">
        <p14:creationId xmlns:p14="http://schemas.microsoft.com/office/powerpoint/2010/main" val="2779830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t="2693" b="5320"/>
          <a:stretch/>
        </p:blipFill>
        <p:spPr>
          <a:xfrm>
            <a:off x="179513" y="404664"/>
            <a:ext cx="4305455" cy="3168352"/>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404504"/>
            <a:ext cx="4223567" cy="3168512"/>
          </a:xfrm>
          <a:prstGeom prst="rect">
            <a:avLst/>
          </a:prstGeom>
        </p:spPr>
      </p:pic>
      <p:sp>
        <p:nvSpPr>
          <p:cNvPr id="6" name="TextBox 5"/>
          <p:cNvSpPr txBox="1"/>
          <p:nvPr/>
        </p:nvSpPr>
        <p:spPr>
          <a:xfrm>
            <a:off x="323528" y="4005064"/>
            <a:ext cx="8496944" cy="1754326"/>
          </a:xfrm>
          <a:prstGeom prst="rect">
            <a:avLst/>
          </a:prstGeom>
          <a:noFill/>
        </p:spPr>
        <p:txBody>
          <a:bodyPr wrap="square" rtlCol="0">
            <a:spAutoFit/>
          </a:bodyPr>
          <a:lstStyle/>
          <a:p>
            <a:r>
              <a:rPr lang="ru-RU" b="1" dirty="0" smtClean="0"/>
              <a:t>«Статья 6.17. Курение в общественных местах за пределами мест для курения</a:t>
            </a:r>
          </a:p>
          <a:p>
            <a:endParaRPr lang="ru-RU" dirty="0" smtClean="0"/>
          </a:p>
          <a:p>
            <a:r>
              <a:rPr lang="ru-RU" dirty="0" smtClean="0"/>
              <a:t>Курение в общественных местах за пределами мест для курения - влечет наложение административного штрафа на граждан в размере от одной тысячи до одной тысячи пятисот рублей.»</a:t>
            </a:r>
            <a:endParaRPr lang="ru-RU" dirty="0"/>
          </a:p>
        </p:txBody>
      </p:sp>
    </p:spTree>
    <p:extLst>
      <p:ext uri="{BB962C8B-B14F-4D97-AF65-F5344CB8AC3E}">
        <p14:creationId xmlns:p14="http://schemas.microsoft.com/office/powerpoint/2010/main" val="1010205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881" y="419640"/>
            <a:ext cx="4259103" cy="338318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8005" y="416944"/>
            <a:ext cx="4284476" cy="3385881"/>
          </a:xfrm>
          <a:prstGeom prst="rect">
            <a:avLst/>
          </a:prstGeom>
        </p:spPr>
      </p:pic>
      <p:sp>
        <p:nvSpPr>
          <p:cNvPr id="6" name="TextBox 5"/>
          <p:cNvSpPr txBox="1"/>
          <p:nvPr/>
        </p:nvSpPr>
        <p:spPr>
          <a:xfrm>
            <a:off x="539552" y="4365104"/>
            <a:ext cx="8136904" cy="1785104"/>
          </a:xfrm>
          <a:prstGeom prst="rect">
            <a:avLst/>
          </a:prstGeom>
          <a:noFill/>
        </p:spPr>
        <p:txBody>
          <a:bodyPr wrap="square" rtlCol="0">
            <a:spAutoFit/>
          </a:bodyPr>
          <a:lstStyle/>
          <a:p>
            <a:r>
              <a:rPr lang="ru-RU" sz="2000" b="1" dirty="0" smtClean="0"/>
              <a:t>Статья 126. Похищение человека</a:t>
            </a:r>
          </a:p>
          <a:p>
            <a:endParaRPr lang="ru-RU" dirty="0" smtClean="0"/>
          </a:p>
          <a:p>
            <a:r>
              <a:rPr lang="ru-RU" dirty="0" smtClean="0"/>
              <a:t>[Уголовный кодекс РФ] [Глава 17] [Статья 126]</a:t>
            </a:r>
          </a:p>
          <a:p>
            <a:endParaRPr lang="ru-RU" dirty="0" smtClean="0"/>
          </a:p>
          <a:p>
            <a:r>
              <a:rPr lang="ru-RU" dirty="0" smtClean="0"/>
              <a:t>1. Похищение человека -наказывается принудительными работами на срок до пяти лет либо лишением свободы на тот же срок.</a:t>
            </a:r>
            <a:endParaRPr lang="ru-RU" dirty="0"/>
          </a:p>
        </p:txBody>
      </p:sp>
    </p:spTree>
    <p:extLst>
      <p:ext uri="{BB962C8B-B14F-4D97-AF65-F5344CB8AC3E}">
        <p14:creationId xmlns:p14="http://schemas.microsoft.com/office/powerpoint/2010/main" val="4117497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00" y="3934123"/>
            <a:ext cx="9144000" cy="2923877"/>
          </a:xfrm>
          <a:prstGeom prst="rect">
            <a:avLst/>
          </a:prstGeom>
          <a:noFill/>
        </p:spPr>
        <p:txBody>
          <a:bodyPr wrap="square" rtlCol="0">
            <a:spAutoFit/>
          </a:bodyPr>
          <a:lstStyle/>
          <a:p>
            <a:r>
              <a:rPr lang="ru-RU" b="1" dirty="0" smtClean="0"/>
              <a:t>Статья 166. Неправомерное завладение автомобилем или иным транспортным средством без цели хищения</a:t>
            </a:r>
          </a:p>
          <a:p>
            <a:endParaRPr lang="ru-RU" sz="2000" dirty="0" smtClean="0"/>
          </a:p>
          <a:p>
            <a:r>
              <a:rPr lang="ru-RU" sz="1600" dirty="0" smtClean="0"/>
              <a:t>[Уголовный кодекс РФ] [Глава 21] [Статья 166]</a:t>
            </a:r>
          </a:p>
          <a:p>
            <a:endParaRPr lang="ru-RU" sz="1600" dirty="0" smtClean="0"/>
          </a:p>
          <a:p>
            <a:r>
              <a:rPr lang="ru-RU" sz="1600" dirty="0" smtClean="0"/>
              <a:t>1. Неправомерное завладение автомобилем или иным транспортным средством без цели хищения (угон) -наказывается штрафом в размере до ста двадцати тысяч рублей или в размере заработной платы или иного дохода осужденного за период до одного года, либо ограничением свободы на срок до трех лет, либо принудительными работами на срок до пяти лет, либо арестом на срок до шести месяцев, либо лишением свободы на срок до пяти лет.</a:t>
            </a:r>
            <a:endParaRPr lang="ru-RU" sz="1600"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16632"/>
            <a:ext cx="3793372" cy="2815699"/>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116632"/>
            <a:ext cx="3744187" cy="2719555"/>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9752" y="1411534"/>
            <a:ext cx="3415314" cy="2551393"/>
          </a:xfrm>
          <a:prstGeom prst="rect">
            <a:avLst/>
          </a:prstGeom>
        </p:spPr>
      </p:pic>
    </p:spTree>
    <p:extLst>
      <p:ext uri="{BB962C8B-B14F-4D97-AF65-F5344CB8AC3E}">
        <p14:creationId xmlns:p14="http://schemas.microsoft.com/office/powerpoint/2010/main" val="176659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par>
                                <p:cTn id="15" presetID="26"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80">
                                          <p:stCondLst>
                                            <p:cond delay="0"/>
                                          </p:stCondLst>
                                        </p:cTn>
                                        <p:tgtEl>
                                          <p:spTgt spid="6"/>
                                        </p:tgtEl>
                                      </p:cBhvr>
                                    </p:animEffect>
                                    <p:anim calcmode="lin" valueType="num">
                                      <p:cBhvr>
                                        <p:cTn id="1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3" dur="26">
                                          <p:stCondLst>
                                            <p:cond delay="650"/>
                                          </p:stCondLst>
                                        </p:cTn>
                                        <p:tgtEl>
                                          <p:spTgt spid="6"/>
                                        </p:tgtEl>
                                      </p:cBhvr>
                                      <p:to x="100000" y="60000"/>
                                    </p:animScale>
                                    <p:animScale>
                                      <p:cBhvr>
                                        <p:cTn id="24" dur="166" decel="50000">
                                          <p:stCondLst>
                                            <p:cond delay="676"/>
                                          </p:stCondLst>
                                        </p:cTn>
                                        <p:tgtEl>
                                          <p:spTgt spid="6"/>
                                        </p:tgtEl>
                                      </p:cBhvr>
                                      <p:to x="100000" y="100000"/>
                                    </p:animScale>
                                    <p:animScale>
                                      <p:cBhvr>
                                        <p:cTn id="25" dur="26">
                                          <p:stCondLst>
                                            <p:cond delay="1312"/>
                                          </p:stCondLst>
                                        </p:cTn>
                                        <p:tgtEl>
                                          <p:spTgt spid="6"/>
                                        </p:tgtEl>
                                      </p:cBhvr>
                                      <p:to x="100000" y="80000"/>
                                    </p:animScale>
                                    <p:animScale>
                                      <p:cBhvr>
                                        <p:cTn id="26" dur="166" decel="50000">
                                          <p:stCondLst>
                                            <p:cond delay="1338"/>
                                          </p:stCondLst>
                                        </p:cTn>
                                        <p:tgtEl>
                                          <p:spTgt spid="6"/>
                                        </p:tgtEl>
                                      </p:cBhvr>
                                      <p:to x="100000" y="100000"/>
                                    </p:animScale>
                                    <p:animScale>
                                      <p:cBhvr>
                                        <p:cTn id="27" dur="26">
                                          <p:stCondLst>
                                            <p:cond delay="1642"/>
                                          </p:stCondLst>
                                        </p:cTn>
                                        <p:tgtEl>
                                          <p:spTgt spid="6"/>
                                        </p:tgtEl>
                                      </p:cBhvr>
                                      <p:to x="100000" y="90000"/>
                                    </p:animScale>
                                    <p:animScale>
                                      <p:cBhvr>
                                        <p:cTn id="28" dur="166" decel="50000">
                                          <p:stCondLst>
                                            <p:cond delay="1668"/>
                                          </p:stCondLst>
                                        </p:cTn>
                                        <p:tgtEl>
                                          <p:spTgt spid="6"/>
                                        </p:tgtEl>
                                      </p:cBhvr>
                                      <p:to x="100000" y="100000"/>
                                    </p:animScale>
                                    <p:animScale>
                                      <p:cBhvr>
                                        <p:cTn id="29" dur="26">
                                          <p:stCondLst>
                                            <p:cond delay="1808"/>
                                          </p:stCondLst>
                                        </p:cTn>
                                        <p:tgtEl>
                                          <p:spTgt spid="6"/>
                                        </p:tgtEl>
                                      </p:cBhvr>
                                      <p:to x="100000" y="95000"/>
                                    </p:animScale>
                                    <p:animScale>
                                      <p:cBhvr>
                                        <p:cTn id="30" dur="166" decel="50000">
                                          <p:stCondLst>
                                            <p:cond delay="1834"/>
                                          </p:stCondLst>
                                        </p:cTn>
                                        <p:tgtEl>
                                          <p:spTgt spid="6"/>
                                        </p:tgtEl>
                                      </p:cBhvr>
                                      <p:to x="100000" y="100000"/>
                                    </p:animScale>
                                  </p:childTnLst>
                                </p:cTn>
                              </p:par>
                              <p:par>
                                <p:cTn id="31" presetID="2" presetClass="entr" presetSubtype="4"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075" y="116632"/>
            <a:ext cx="3700977" cy="2907492"/>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6076" y="116633"/>
            <a:ext cx="3928372" cy="2907492"/>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096" y="3284983"/>
            <a:ext cx="3707956" cy="2874249"/>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016" y="3284984"/>
            <a:ext cx="3888432" cy="2874248"/>
          </a:xfrm>
          <a:prstGeom prst="rect">
            <a:avLst/>
          </a:prstGeom>
        </p:spPr>
      </p:pic>
    </p:spTree>
    <p:extLst>
      <p:ext uri="{BB962C8B-B14F-4D97-AF65-F5344CB8AC3E}">
        <p14:creationId xmlns:p14="http://schemas.microsoft.com/office/powerpoint/2010/main" val="304194325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3" y="116632"/>
            <a:ext cx="4007525" cy="273630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110417"/>
            <a:ext cx="3648460" cy="252028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3" y="3501008"/>
            <a:ext cx="4079817" cy="3096344"/>
          </a:xfrm>
          <a:prstGeom prst="rect">
            <a:avLst/>
          </a:prstGeom>
        </p:spPr>
      </p:pic>
      <p:sp>
        <p:nvSpPr>
          <p:cNvPr id="7" name="TextBox 6"/>
          <p:cNvSpPr txBox="1"/>
          <p:nvPr/>
        </p:nvSpPr>
        <p:spPr>
          <a:xfrm>
            <a:off x="4273399" y="2879545"/>
            <a:ext cx="4849176" cy="3816429"/>
          </a:xfrm>
          <a:prstGeom prst="rect">
            <a:avLst/>
          </a:prstGeom>
          <a:noFill/>
        </p:spPr>
        <p:txBody>
          <a:bodyPr wrap="square" rtlCol="0">
            <a:spAutoFit/>
          </a:bodyPr>
          <a:lstStyle/>
          <a:p>
            <a:r>
              <a:rPr lang="ru-RU" b="1" dirty="0" smtClean="0"/>
              <a:t>Статья 214. Вандализм</a:t>
            </a:r>
          </a:p>
          <a:p>
            <a:endParaRPr lang="ru-RU" dirty="0" smtClean="0"/>
          </a:p>
          <a:p>
            <a:r>
              <a:rPr lang="ru-RU" sz="1600" dirty="0" smtClean="0"/>
              <a:t>[Уголовный кодекс РФ] [Глава 24] [Статья 214]</a:t>
            </a:r>
          </a:p>
          <a:p>
            <a:endParaRPr lang="ru-RU" sz="1400" dirty="0" smtClean="0"/>
          </a:p>
          <a:p>
            <a:r>
              <a:rPr lang="ru-RU" sz="1600" dirty="0" smtClean="0"/>
              <a:t>1. Вандализм, то есть осквернение зданий или иных сооружений, порча имущества на общественном транспорте или в иных общественных местах, -наказывается штрафом в размере до сорока тысяч рублей или в размере заработной платы или иного дохода осужденного за период до трех месяцев, либо обязательными работами на срок до трехсот шестидесяти часов, либо исправительными работами на срок до одного года, либо арестом на срок до трех месяцев.</a:t>
            </a:r>
            <a:endParaRPr lang="ru-RU" sz="1600" dirty="0"/>
          </a:p>
        </p:txBody>
      </p:sp>
    </p:spTree>
    <p:extLst>
      <p:ext uri="{BB962C8B-B14F-4D97-AF65-F5344CB8AC3E}">
        <p14:creationId xmlns:p14="http://schemas.microsoft.com/office/powerpoint/2010/main" val="2414941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par>
                                <p:cTn id="14" presetID="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16632"/>
            <a:ext cx="4366540" cy="3060691"/>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976" y="3501008"/>
            <a:ext cx="4707165" cy="3204005"/>
          </a:xfrm>
          <a:prstGeom prst="rect">
            <a:avLst/>
          </a:prstGeom>
        </p:spPr>
      </p:pic>
      <p:sp>
        <p:nvSpPr>
          <p:cNvPr id="6" name="TextBox 5"/>
          <p:cNvSpPr txBox="1"/>
          <p:nvPr/>
        </p:nvSpPr>
        <p:spPr>
          <a:xfrm>
            <a:off x="4716015" y="29739"/>
            <a:ext cx="4347125" cy="3385542"/>
          </a:xfrm>
          <a:prstGeom prst="rect">
            <a:avLst/>
          </a:prstGeom>
          <a:noFill/>
        </p:spPr>
        <p:txBody>
          <a:bodyPr wrap="square" rtlCol="0">
            <a:spAutoFit/>
          </a:bodyPr>
          <a:lstStyle/>
          <a:p>
            <a:r>
              <a:rPr lang="ru-RU" b="1" dirty="0" smtClean="0"/>
              <a:t>Статья 11.18. Безбилетный проезд</a:t>
            </a:r>
          </a:p>
          <a:p>
            <a:r>
              <a:rPr lang="ru-RU" sz="1400" dirty="0" smtClean="0"/>
              <a:t>[Кодекс РФ об административных правонарушениях] [Глава 11] [Статья 11.18]</a:t>
            </a:r>
          </a:p>
          <a:p>
            <a:r>
              <a:rPr lang="ru-RU" sz="1200" dirty="0" smtClean="0"/>
              <a:t>1. Безбилетный проезд:</a:t>
            </a:r>
          </a:p>
          <a:p>
            <a:r>
              <a:rPr lang="ru-RU" sz="1200" dirty="0" smtClean="0"/>
              <a:t>1) в пригородном поезде -влечет наложение административного штрафа в размере ста рублей;</a:t>
            </a:r>
          </a:p>
          <a:p>
            <a:r>
              <a:rPr lang="ru-RU" sz="1200" dirty="0" smtClean="0"/>
              <a:t>2) в поезде местного и дальнего сообщения -влечет наложение административного штрафа в размере двухсот рублей;</a:t>
            </a:r>
          </a:p>
          <a:p>
            <a:r>
              <a:rPr lang="ru-RU" sz="1200" dirty="0" smtClean="0"/>
              <a:t>3) на судне морского транспорта пригородных линий или на судне внутреннего водного транспорта пригородного сообщения -влечет наложение административного штрафа в размере ста рублей;</a:t>
            </a:r>
          </a:p>
          <a:p>
            <a:r>
              <a:rPr lang="ru-RU" sz="1200" dirty="0" smtClean="0"/>
              <a:t>4) на судне морского транспорта дальних (транзитных) линий или на судне внутреннего водного транспорта дальних (транзитных) линий -влечет наложение административного штрафа в размере ста рублей.</a:t>
            </a:r>
            <a:endParaRPr lang="ru-RU" sz="1200" dirty="0"/>
          </a:p>
        </p:txBody>
      </p:sp>
      <p:sp>
        <p:nvSpPr>
          <p:cNvPr id="7" name="TextBox 6"/>
          <p:cNvSpPr txBox="1"/>
          <p:nvPr/>
        </p:nvSpPr>
        <p:spPr>
          <a:xfrm>
            <a:off x="107504" y="3302517"/>
            <a:ext cx="4104456" cy="3600986"/>
          </a:xfrm>
          <a:prstGeom prst="rect">
            <a:avLst/>
          </a:prstGeom>
          <a:noFill/>
        </p:spPr>
        <p:txBody>
          <a:bodyPr wrap="square" rtlCol="0">
            <a:spAutoFit/>
          </a:bodyPr>
          <a:lstStyle/>
          <a:p>
            <a:r>
              <a:rPr lang="ru-RU" sz="1200" dirty="0" smtClean="0"/>
              <a:t>2. Безбилетный полет на судне воздушного транспорта -</a:t>
            </a:r>
          </a:p>
          <a:p>
            <a:endParaRPr lang="ru-RU" sz="1200" dirty="0" smtClean="0"/>
          </a:p>
          <a:p>
            <a:r>
              <a:rPr lang="ru-RU" sz="1200" dirty="0" smtClean="0"/>
              <a:t>влечет наложение административного штрафа в размере двухсот рублей.</a:t>
            </a:r>
          </a:p>
          <a:p>
            <a:endParaRPr lang="ru-RU" sz="1200" dirty="0" smtClean="0"/>
          </a:p>
          <a:p>
            <a:r>
              <a:rPr lang="ru-RU" sz="1200" dirty="0" smtClean="0"/>
              <a:t>3. Безбилетный проезд в автобусе междугородного сообщения -</a:t>
            </a:r>
          </a:p>
          <a:p>
            <a:endParaRPr lang="ru-RU" sz="1200" dirty="0" smtClean="0"/>
          </a:p>
          <a:p>
            <a:r>
              <a:rPr lang="ru-RU" sz="1200" dirty="0" smtClean="0"/>
              <a:t>влечет наложение административного штрафа в размере ста рублей.</a:t>
            </a:r>
          </a:p>
          <a:p>
            <a:endParaRPr lang="ru-RU" sz="1200" dirty="0" smtClean="0"/>
          </a:p>
          <a:p>
            <a:r>
              <a:rPr lang="ru-RU" sz="1200" dirty="0" smtClean="0"/>
              <a:t>4. Провоз без билета детей, проезд которых подлежит частичной оплате, -</a:t>
            </a:r>
          </a:p>
          <a:p>
            <a:endParaRPr lang="ru-RU" sz="1200" dirty="0" smtClean="0"/>
          </a:p>
          <a:p>
            <a:r>
              <a:rPr lang="ru-RU" sz="1200" dirty="0" smtClean="0"/>
              <a:t>влечет наложение административного штрафа в размере половины штрафа, налагаемого на взрослых пассажиров за безбилетный проезд на транспорте соответствующего вида.</a:t>
            </a:r>
            <a:endParaRPr lang="ru-RU" sz="1200" dirty="0"/>
          </a:p>
        </p:txBody>
      </p:sp>
    </p:spTree>
    <p:extLst>
      <p:ext uri="{BB962C8B-B14F-4D97-AF65-F5344CB8AC3E}">
        <p14:creationId xmlns:p14="http://schemas.microsoft.com/office/powerpoint/2010/main" val="6459490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190</TotalTime>
  <Words>905</Words>
  <Application>Microsoft Office PowerPoint</Application>
  <PresentationFormat>Экран (4:3)</PresentationFormat>
  <Paragraphs>63</Paragraphs>
  <Slides>12</Slides>
  <Notes>1</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12</vt:i4>
      </vt:variant>
    </vt:vector>
  </HeadingPairs>
  <TitlesOfParts>
    <vt:vector size="16" baseType="lpstr">
      <vt:lpstr>Calibri</vt:lpstr>
      <vt:lpstr>Georgia</vt:lpstr>
      <vt:lpstr>Trebuchet MS</vt:lpstr>
      <vt:lpstr>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Black.User</dc:creator>
  <cp:lastModifiedBy>Елена</cp:lastModifiedBy>
  <cp:revision>14</cp:revision>
  <dcterms:created xsi:type="dcterms:W3CDTF">2012-04-21T05:53:28Z</dcterms:created>
  <dcterms:modified xsi:type="dcterms:W3CDTF">2024-01-12T10:43:45Z</dcterms:modified>
</cp:coreProperties>
</file>