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4"/>
  </p:notesMasterIdLst>
  <p:sldIdLst>
    <p:sldId id="422" r:id="rId2"/>
    <p:sldId id="350" r:id="rId3"/>
    <p:sldId id="450" r:id="rId4"/>
    <p:sldId id="411" r:id="rId5"/>
    <p:sldId id="430" r:id="rId6"/>
    <p:sldId id="423" r:id="rId7"/>
    <p:sldId id="473" r:id="rId8"/>
    <p:sldId id="477" r:id="rId9"/>
    <p:sldId id="433" r:id="rId10"/>
    <p:sldId id="434" r:id="rId11"/>
    <p:sldId id="478" r:id="rId12"/>
    <p:sldId id="479" r:id="rId13"/>
    <p:sldId id="480" r:id="rId14"/>
    <p:sldId id="421" r:id="rId15"/>
    <p:sldId id="519" r:id="rId16"/>
    <p:sldId id="520" r:id="rId17"/>
    <p:sldId id="482" r:id="rId18"/>
    <p:sldId id="521" r:id="rId19"/>
    <p:sldId id="484" r:id="rId20"/>
    <p:sldId id="487" r:id="rId21"/>
    <p:sldId id="486" r:id="rId22"/>
    <p:sldId id="488" r:id="rId23"/>
    <p:sldId id="495" r:id="rId24"/>
    <p:sldId id="458" r:id="rId25"/>
    <p:sldId id="366" r:id="rId26"/>
    <p:sldId id="515" r:id="rId27"/>
    <p:sldId id="459" r:id="rId28"/>
    <p:sldId id="518" r:id="rId29"/>
    <p:sldId id="494" r:id="rId30"/>
    <p:sldId id="491" r:id="rId31"/>
    <p:sldId id="492" r:id="rId32"/>
    <p:sldId id="489" r:id="rId33"/>
    <p:sldId id="378" r:id="rId34"/>
    <p:sldId id="497" r:id="rId35"/>
    <p:sldId id="498" r:id="rId36"/>
    <p:sldId id="500" r:id="rId37"/>
    <p:sldId id="502" r:id="rId38"/>
    <p:sldId id="522" r:id="rId39"/>
    <p:sldId id="385" r:id="rId40"/>
    <p:sldId id="468" r:id="rId41"/>
    <p:sldId id="503" r:id="rId42"/>
    <p:sldId id="504" r:id="rId43"/>
    <p:sldId id="505" r:id="rId44"/>
    <p:sldId id="509" r:id="rId45"/>
    <p:sldId id="409" r:id="rId46"/>
    <p:sldId id="393" r:id="rId47"/>
    <p:sldId id="516" r:id="rId48"/>
    <p:sldId id="395" r:id="rId49"/>
    <p:sldId id="396" r:id="rId50"/>
    <p:sldId id="397" r:id="rId51"/>
    <p:sldId id="511" r:id="rId52"/>
    <p:sldId id="512" r:id="rId53"/>
    <p:sldId id="399" r:id="rId54"/>
    <p:sldId id="514" r:id="rId55"/>
    <p:sldId id="326" r:id="rId56"/>
    <p:sldId id="513" r:id="rId57"/>
    <p:sldId id="321" r:id="rId58"/>
    <p:sldId id="464" r:id="rId59"/>
    <p:sldId id="463" r:id="rId60"/>
    <p:sldId id="469" r:id="rId61"/>
    <p:sldId id="470" r:id="rId62"/>
    <p:sldId id="471" r:id="rId63"/>
  </p:sldIdLst>
  <p:sldSz cx="12192000" cy="6858000"/>
  <p:notesSz cx="6858000" cy="9144000"/>
  <p:embeddedFontLst>
    <p:embeddedFont>
      <p:font typeface="Arial Black" panose="020B0A04020102020204" pitchFamily="34" charset="0"/>
      <p:bold r:id="rId65"/>
    </p:embeddedFont>
    <p:embeddedFont>
      <p:font typeface="Calibri" panose="020F0502020204030204" pitchFamily="34" charset="0"/>
      <p:regular r:id="rId66"/>
      <p:bold r:id="rId67"/>
      <p:italic r:id="rId68"/>
      <p:boldItalic r:id="rId69"/>
    </p:embeddedFont>
    <p:embeddedFont>
      <p:font typeface="Calibri Light" panose="020F0302020204030204" pitchFamily="34" charset="0"/>
      <p:regular r:id="rId70"/>
      <p:italic r:id="rId71"/>
    </p:embeddedFont>
    <p:embeddedFont>
      <p:font typeface="Cambria" panose="02040503050406030204" pitchFamily="18" charset="0"/>
      <p:regular r:id="rId72"/>
      <p:bold r:id="rId73"/>
      <p:italic r:id="rId74"/>
      <p:boldItalic r:id="rId75"/>
    </p:embeddedFont>
    <p:embeddedFont>
      <p:font typeface="Cambria Math" panose="02040503050406030204" pitchFamily="18" charset="0"/>
      <p:regular r:id="rId76"/>
    </p:embeddedFont>
    <p:embeddedFont>
      <p:font typeface="Candara" panose="020E0502030303020204" pitchFamily="34" charset="0"/>
      <p:regular r:id="rId77"/>
      <p:bold r:id="rId78"/>
      <p:italic r:id="rId79"/>
      <p:boldItalic r:id="rId80"/>
    </p:embeddedFont>
    <p:embeddedFont>
      <p:font typeface="Georgia" panose="02040502050405020303" pitchFamily="18" charset="0"/>
      <p:regular r:id="rId81"/>
      <p:bold r:id="rId82"/>
      <p:italic r:id="rId83"/>
      <p:boldItalic r:id="rId84"/>
    </p:embeddedFont>
    <p:embeddedFont>
      <p:font typeface="Segoe Print" panose="02000600000000000000" pitchFamily="2" charset="0"/>
      <p:regular r:id="rId85"/>
      <p:bold r:id="rId8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66FF66"/>
    <a:srgbClr val="0099FF"/>
    <a:srgbClr val="3366FF"/>
    <a:srgbClr val="0000FF"/>
    <a:srgbClr val="008000"/>
    <a:srgbClr val="FF99FF"/>
    <a:srgbClr val="FFCCFF"/>
    <a:srgbClr val="FFFF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75" autoAdjust="0"/>
    <p:restoredTop sz="88615" autoAdjust="0"/>
  </p:normalViewPr>
  <p:slideViewPr>
    <p:cSldViewPr snapToGrid="0">
      <p:cViewPr>
        <p:scale>
          <a:sx n="27" d="100"/>
          <a:sy n="27" d="100"/>
        </p:scale>
        <p:origin x="1720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2" d="100"/>
        <a:sy n="42" d="100"/>
      </p:scale>
      <p:origin x="0" y="-83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4.fntdata"/><Relationship Id="rId84" Type="http://schemas.openxmlformats.org/officeDocument/2006/relationships/font" Target="fonts/font20.fntdata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0.fntdata"/><Relationship Id="rId79" Type="http://schemas.openxmlformats.org/officeDocument/2006/relationships/font" Target="fonts/font15.fntdata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77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8.fntdata"/><Relationship Id="rId80" Type="http://schemas.openxmlformats.org/officeDocument/2006/relationships/font" Target="fonts/font16.fntdata"/><Relationship Id="rId85" Type="http://schemas.openxmlformats.org/officeDocument/2006/relationships/font" Target="fonts/font2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6.fntdata"/><Relationship Id="rId75" Type="http://schemas.openxmlformats.org/officeDocument/2006/relationships/font" Target="fonts/font11.fntdata"/><Relationship Id="rId83" Type="http://schemas.openxmlformats.org/officeDocument/2006/relationships/font" Target="fonts/font19.fntdata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font" Target="fonts/font14.fntdata"/><Relationship Id="rId81" Type="http://schemas.openxmlformats.org/officeDocument/2006/relationships/font" Target="fonts/font17.fntdata"/><Relationship Id="rId86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2.fntdata"/><Relationship Id="rId7" Type="http://schemas.openxmlformats.org/officeDocument/2006/relationships/slide" Target="slides/slide6.xml"/><Relationship Id="rId71" Type="http://schemas.openxmlformats.org/officeDocument/2006/relationships/font" Target="fonts/font7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2.fntdata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font" Target="fonts/font18.fntdata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BF94A-2AB3-4C01-9533-2F51456EE39F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35FEB-EB33-49F9-8BF0-3570F7923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010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35FEB-EB33-49F9-8BF0-3570F792311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9676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35FEB-EB33-49F9-8BF0-3570F792311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386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35FEB-EB33-49F9-8BF0-3570F792311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1226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35FEB-EB33-49F9-8BF0-3570F792311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908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35FEB-EB33-49F9-8BF0-3570F792311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1162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35FEB-EB33-49F9-8BF0-3570F792311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4005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35FEB-EB33-49F9-8BF0-3570F7923110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4199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35FEB-EB33-49F9-8BF0-3570F7923110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9705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/4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35FEB-EB33-49F9-8BF0-3570F7923110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27856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35FEB-EB33-49F9-8BF0-3570F7923110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2533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35FEB-EB33-49F9-8BF0-3570F7923110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959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35FEB-EB33-49F9-8BF0-3570F792311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936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/>
              <a:t>Вещество массой 12 тонн в кружке объёмом 300 кубических см!? Такое может быть? А если может, то какое это вещество?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35FEB-EB33-49F9-8BF0-3570F792311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942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35FEB-EB33-49F9-8BF0-3570F792311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063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35FEB-EB33-49F9-8BF0-3570F7923110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450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35FEB-EB33-49F9-8BF0-3570F7923110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187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35FEB-EB33-49F9-8BF0-3570F7923110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414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35FEB-EB33-49F9-8BF0-3570F7923110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335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35FEB-EB33-49F9-8BF0-3570F792311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818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B43553-E1DF-401C-ABEB-833C5F8C09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39ED5C-AE4F-445C-9D40-1C18D6C4EB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04CA2C-82F4-4E1A-B3E9-5DACF1AED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555A4-6415-4730-8952-EA938762CFD8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35583D-35BE-44D6-9B2C-BF4A21433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E7C19C-AD9E-4A0E-9ABC-70A7F03FF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9E88-8414-41D5-A3EF-ADC9B66E7C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363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A5BCF7-004E-4418-BC5A-74F3CE9E4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0B741F4-8904-4DE4-994E-BA5A40A220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11D5C9-E17C-4E00-953E-08D055E51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555A4-6415-4730-8952-EA938762CFD8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95914E-84DC-482C-AF07-B1A40E7BD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47F234-1C6A-4139-90A3-2ABD89069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9E88-8414-41D5-A3EF-ADC9B66E7C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887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E12A3F1-F020-4DF1-8AAD-34701AA355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2C4CC5E-5430-4961-BA8E-A483B99400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83623F-D6EA-415C-A813-9BA26178E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555A4-6415-4730-8952-EA938762CFD8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E0968B-3086-45E3-9C70-50B2A7DC2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64E6AA-11FE-4E15-8AE0-B3D4B152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9E88-8414-41D5-A3EF-ADC9B66E7C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765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2B8B1D-69D3-489B-8433-52CB3D383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EE7C27-59E8-4D4E-823E-D128052E20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B84498-C5CF-460F-9816-C6C651E9C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555A4-6415-4730-8952-EA938762CFD8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A80036-C72A-44EA-A8F2-2D535A2DC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FA90F4-1613-40EF-BD5E-CF9A43879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9E88-8414-41D5-A3EF-ADC9B66E7C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006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074004-1F17-4A9F-B0CD-B72088C36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6F00B0-7FD9-40AF-A7F5-8F387352C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9AE95C-C570-4A43-9B4A-1B960BC6B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555A4-6415-4730-8952-EA938762CFD8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E9BDD9-5248-4EC9-A84A-C56829771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0857C8-257F-470D-B2B0-687ADEF89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9E88-8414-41D5-A3EF-ADC9B66E7C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815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9F3634-6430-4819-A01C-6724080B8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A8E1E8-88D9-481D-9B19-065EE616C2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57F19BB-B70F-4595-BDD6-FE6F5CF9A4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006AE3-7BBB-4AD6-95A9-E0A036F8C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555A4-6415-4730-8952-EA938762CFD8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FDB622-805D-44E1-B6BF-F8A0C755E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D36E99-B6BF-4305-BAD9-0305F9EA2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9E88-8414-41D5-A3EF-ADC9B66E7C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05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190F4-4BF9-4BD5-B3F0-0ED9AD096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8EA294-9F6B-405F-B160-4F03E8560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27CAC6-B71D-4438-AEF7-2951DF391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26007E9-41F8-4F58-A55A-B58EE38C56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503841E-2392-4533-95F0-53C94AD136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FE006CA-DCFC-4DD3-9C4F-012519465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555A4-6415-4730-8952-EA938762CFD8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2AFF153-0007-4BB5-BC0E-55AC43C7D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BDF46E7-9583-427B-911C-50FF86882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9E88-8414-41D5-A3EF-ADC9B66E7C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358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B28326-3948-4728-8C66-8C49954AB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9B5BDBB-262E-4093-8559-529D4D0AC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555A4-6415-4730-8952-EA938762CFD8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EC11622-9515-4E77-84FE-9137D3C83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EF91646-6E8A-4EC0-87C4-68139E25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9E88-8414-41D5-A3EF-ADC9B66E7C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421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489ACC3-33CA-41A6-844B-E7E984419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555A4-6415-4730-8952-EA938762CFD8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7B7ABB6-5C9E-42D8-BBA8-EBD0DF6B7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D745339-DD9F-466D-8E25-05589FFEB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9E88-8414-41D5-A3EF-ADC9B66E7C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20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5D39F5-0417-430A-84A8-547139DEC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0B3102-E6F4-4F79-A26F-F65F434B9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A89F42-70B4-4FF0-AE6C-31459C981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ECFB21-40B0-46B7-B2D1-D14678D4C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555A4-6415-4730-8952-EA938762CFD8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3F8C6C-A3DE-409B-B054-98BD7A24C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EFC7A2-5D83-4E38-9485-2D3AE8D68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9E88-8414-41D5-A3EF-ADC9B66E7C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820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315A43-658C-4531-9718-8F7EF9A73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B5DC6AD-E3EA-4465-9F8A-9A465D51AE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8CD194-CBE5-4CE7-A951-CEB1280AD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6577FBB-A4BE-41E8-8708-C9B2FFFFF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555A4-6415-4730-8952-EA938762CFD8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DB75049-B7FF-4A1D-AC9D-AE8A2BA64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D32B33-9E8B-4CB3-A3A0-F8CECD29E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9E88-8414-41D5-A3EF-ADC9B66E7C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380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BC885E-06C4-48F7-82E7-08FCCD5ED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9EDCE6-BAC2-44C7-BE46-BBBE16C437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A6AAFE-8283-44D9-B685-9496E0717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555A4-6415-4730-8952-EA938762CFD8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BB1A3D-D183-40BD-A4FD-01720D61EC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AAEF-2393-4EB7-8248-784B3C83BB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B9E88-8414-41D5-A3EF-ADC9B66E7C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377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18" Type="http://schemas.openxmlformats.org/officeDocument/2006/relationships/image" Target="../media/image2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19" Type="http://schemas.openxmlformats.org/officeDocument/2006/relationships/image" Target="../media/image29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18" Type="http://schemas.openxmlformats.org/officeDocument/2006/relationships/image" Target="../media/image2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19" Type="http://schemas.openxmlformats.org/officeDocument/2006/relationships/image" Target="../media/image29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18" Type="http://schemas.openxmlformats.org/officeDocument/2006/relationships/image" Target="../media/image2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19" Type="http://schemas.openxmlformats.org/officeDocument/2006/relationships/image" Target="../media/image29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18" Type="http://schemas.openxmlformats.org/officeDocument/2006/relationships/image" Target="../media/image2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19" Type="http://schemas.openxmlformats.org/officeDocument/2006/relationships/image" Target="../media/image29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5.jpg"/><Relationship Id="rId7" Type="http://schemas.microsoft.com/office/2007/relationships/hdphoto" Target="../media/hdphoto1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tmp"/><Relationship Id="rId4" Type="http://schemas.openxmlformats.org/officeDocument/2006/relationships/image" Target="../media/image56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7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3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7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71.svg"/><Relationship Id="rId5" Type="http://schemas.openxmlformats.org/officeDocument/2006/relationships/image" Target="../media/image59.png"/><Relationship Id="rId10" Type="http://schemas.openxmlformats.org/officeDocument/2006/relationships/image" Target="../media/image70.png"/><Relationship Id="rId4" Type="http://schemas.openxmlformats.org/officeDocument/2006/relationships/image" Target="../media/image58.png"/><Relationship Id="rId9" Type="http://schemas.openxmlformats.org/officeDocument/2006/relationships/image" Target="../media/image10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microsoft.com/office/2007/relationships/hdphoto" Target="../media/hdphoto2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76.sv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8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microsoft.com/office/2007/relationships/hdphoto" Target="../media/hdphoto2.wdp"/><Relationship Id="rId4" Type="http://schemas.openxmlformats.org/officeDocument/2006/relationships/image" Target="../media/image57.png"/><Relationship Id="rId9" Type="http://schemas.openxmlformats.org/officeDocument/2006/relationships/image" Target="../media/image74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tmp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BBD577D-93A2-4520-8858-B9A72E4F41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9887" y="763311"/>
            <a:ext cx="1240186" cy="12611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4502D6-EC5D-4C1E-B995-E3CDBE5ADF8B}"/>
              </a:ext>
            </a:extLst>
          </p:cNvPr>
          <p:cNvSpPr txBox="1"/>
          <p:nvPr/>
        </p:nvSpPr>
        <p:spPr>
          <a:xfrm>
            <a:off x="940177" y="886037"/>
            <a:ext cx="8683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</a:rPr>
              <a:t>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E1B4FC-6107-445E-9C25-60AD4EEC3C3B}"/>
              </a:ext>
            </a:extLst>
          </p:cNvPr>
          <p:cNvSpPr txBox="1"/>
          <p:nvPr/>
        </p:nvSpPr>
        <p:spPr>
          <a:xfrm>
            <a:off x="2819655" y="886037"/>
            <a:ext cx="3235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</a:rPr>
              <a:t>ФИЗИКУ</a:t>
            </a:r>
            <a:endParaRPr lang="ru-RU" sz="3600" b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andara" panose="020E0502030303020204" pitchFamily="34" charset="0"/>
            </a:endParaRPr>
          </a:p>
        </p:txBody>
      </p:sp>
      <p:pic>
        <p:nvPicPr>
          <p:cNvPr id="5" name="Рисунок 4" descr="Изображение выглядит как грифельная доска, одежда, человек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38C7AA75-6A47-DC9A-A3A8-07B17F4277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333" y="0"/>
            <a:ext cx="5435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76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7A7A498-5C2E-678A-4A55-0985490B9E60}"/>
              </a:ext>
            </a:extLst>
          </p:cNvPr>
          <p:cNvGrpSpPr/>
          <p:nvPr/>
        </p:nvGrpSpPr>
        <p:grpSpPr>
          <a:xfrm>
            <a:off x="343536" y="66454"/>
            <a:ext cx="11490340" cy="4431564"/>
            <a:chOff x="199158" y="66454"/>
            <a:chExt cx="11490340" cy="4431564"/>
          </a:xfrm>
        </p:grpSpPr>
        <p:sp>
          <p:nvSpPr>
            <p:cNvPr id="19" name="Надпись 1">
              <a:extLst>
                <a:ext uri="{FF2B5EF4-FFF2-40B4-BE49-F238E27FC236}">
                  <a16:creationId xmlns:a16="http://schemas.microsoft.com/office/drawing/2014/main" id="{B00FBB17-5F7B-DC65-69AE-3A060C06A007}"/>
                </a:ext>
              </a:extLst>
            </p:cNvPr>
            <p:cNvSpPr txBox="1"/>
            <p:nvPr/>
          </p:nvSpPr>
          <p:spPr>
            <a:xfrm>
              <a:off x="199158" y="105820"/>
              <a:ext cx="11490340" cy="1332000"/>
            </a:xfrm>
            <a:custGeom>
              <a:avLst/>
              <a:gdLst>
                <a:gd name="connsiteX0" fmla="*/ 0 w 11490340"/>
                <a:gd name="connsiteY0" fmla="*/ 0 h 1332000"/>
                <a:gd name="connsiteX1" fmla="*/ 689420 w 11490340"/>
                <a:gd name="connsiteY1" fmla="*/ 0 h 1332000"/>
                <a:gd name="connsiteX2" fmla="*/ 1378841 w 11490340"/>
                <a:gd name="connsiteY2" fmla="*/ 0 h 1332000"/>
                <a:gd name="connsiteX3" fmla="*/ 2068261 w 11490340"/>
                <a:gd name="connsiteY3" fmla="*/ 0 h 1332000"/>
                <a:gd name="connsiteX4" fmla="*/ 2757682 w 11490340"/>
                <a:gd name="connsiteY4" fmla="*/ 0 h 1332000"/>
                <a:gd name="connsiteX5" fmla="*/ 3562005 w 11490340"/>
                <a:gd name="connsiteY5" fmla="*/ 0 h 1332000"/>
                <a:gd name="connsiteX6" fmla="*/ 4136522 w 11490340"/>
                <a:gd name="connsiteY6" fmla="*/ 0 h 1332000"/>
                <a:gd name="connsiteX7" fmla="*/ 4825943 w 11490340"/>
                <a:gd name="connsiteY7" fmla="*/ 0 h 1332000"/>
                <a:gd name="connsiteX8" fmla="*/ 5400460 w 11490340"/>
                <a:gd name="connsiteY8" fmla="*/ 0 h 1332000"/>
                <a:gd name="connsiteX9" fmla="*/ 5974977 w 11490340"/>
                <a:gd name="connsiteY9" fmla="*/ 0 h 1332000"/>
                <a:gd name="connsiteX10" fmla="*/ 6549494 w 11490340"/>
                <a:gd name="connsiteY10" fmla="*/ 0 h 1332000"/>
                <a:gd name="connsiteX11" fmla="*/ 6779301 w 11490340"/>
                <a:gd name="connsiteY11" fmla="*/ 0 h 1332000"/>
                <a:gd name="connsiteX12" fmla="*/ 7468721 w 11490340"/>
                <a:gd name="connsiteY12" fmla="*/ 0 h 1332000"/>
                <a:gd name="connsiteX13" fmla="*/ 7698528 w 11490340"/>
                <a:gd name="connsiteY13" fmla="*/ 0 h 1332000"/>
                <a:gd name="connsiteX14" fmla="*/ 8273045 w 11490340"/>
                <a:gd name="connsiteY14" fmla="*/ 0 h 1332000"/>
                <a:gd name="connsiteX15" fmla="*/ 9077369 w 11490340"/>
                <a:gd name="connsiteY15" fmla="*/ 0 h 1332000"/>
                <a:gd name="connsiteX16" fmla="*/ 9881692 w 11490340"/>
                <a:gd name="connsiteY16" fmla="*/ 0 h 1332000"/>
                <a:gd name="connsiteX17" fmla="*/ 10571113 w 11490340"/>
                <a:gd name="connsiteY17" fmla="*/ 0 h 1332000"/>
                <a:gd name="connsiteX18" fmla="*/ 11490340 w 11490340"/>
                <a:gd name="connsiteY18" fmla="*/ 0 h 1332000"/>
                <a:gd name="connsiteX19" fmla="*/ 11490340 w 11490340"/>
                <a:gd name="connsiteY19" fmla="*/ 404040 h 1332000"/>
                <a:gd name="connsiteX20" fmla="*/ 11490340 w 11490340"/>
                <a:gd name="connsiteY20" fmla="*/ 848040 h 1332000"/>
                <a:gd name="connsiteX21" fmla="*/ 11490340 w 11490340"/>
                <a:gd name="connsiteY21" fmla="*/ 1332000 h 1332000"/>
                <a:gd name="connsiteX22" fmla="*/ 11030726 w 11490340"/>
                <a:gd name="connsiteY22" fmla="*/ 1332000 h 1332000"/>
                <a:gd name="connsiteX23" fmla="*/ 10456209 w 11490340"/>
                <a:gd name="connsiteY23" fmla="*/ 1332000 h 1332000"/>
                <a:gd name="connsiteX24" fmla="*/ 9651886 w 11490340"/>
                <a:gd name="connsiteY24" fmla="*/ 1332000 h 1332000"/>
                <a:gd name="connsiteX25" fmla="*/ 9077369 w 11490340"/>
                <a:gd name="connsiteY25" fmla="*/ 1332000 h 1332000"/>
                <a:gd name="connsiteX26" fmla="*/ 8387948 w 11490340"/>
                <a:gd name="connsiteY26" fmla="*/ 1332000 h 1332000"/>
                <a:gd name="connsiteX27" fmla="*/ 8158141 w 11490340"/>
                <a:gd name="connsiteY27" fmla="*/ 1332000 h 1332000"/>
                <a:gd name="connsiteX28" fmla="*/ 7353818 w 11490340"/>
                <a:gd name="connsiteY28" fmla="*/ 1332000 h 1332000"/>
                <a:gd name="connsiteX29" fmla="*/ 6894204 w 11490340"/>
                <a:gd name="connsiteY29" fmla="*/ 1332000 h 1332000"/>
                <a:gd name="connsiteX30" fmla="*/ 6204784 w 11490340"/>
                <a:gd name="connsiteY30" fmla="*/ 1332000 h 1332000"/>
                <a:gd name="connsiteX31" fmla="*/ 5974977 w 11490340"/>
                <a:gd name="connsiteY31" fmla="*/ 1332000 h 1332000"/>
                <a:gd name="connsiteX32" fmla="*/ 5170653 w 11490340"/>
                <a:gd name="connsiteY32" fmla="*/ 1332000 h 1332000"/>
                <a:gd name="connsiteX33" fmla="*/ 4711039 w 11490340"/>
                <a:gd name="connsiteY33" fmla="*/ 1332000 h 1332000"/>
                <a:gd name="connsiteX34" fmla="*/ 4136522 w 11490340"/>
                <a:gd name="connsiteY34" fmla="*/ 1332000 h 1332000"/>
                <a:gd name="connsiteX35" fmla="*/ 3791812 w 11490340"/>
                <a:gd name="connsiteY35" fmla="*/ 1332000 h 1332000"/>
                <a:gd name="connsiteX36" fmla="*/ 3102392 w 11490340"/>
                <a:gd name="connsiteY36" fmla="*/ 1332000 h 1332000"/>
                <a:gd name="connsiteX37" fmla="*/ 2298068 w 11490340"/>
                <a:gd name="connsiteY37" fmla="*/ 1332000 h 1332000"/>
                <a:gd name="connsiteX38" fmla="*/ 1838454 w 11490340"/>
                <a:gd name="connsiteY38" fmla="*/ 1332000 h 1332000"/>
                <a:gd name="connsiteX39" fmla="*/ 1034131 w 11490340"/>
                <a:gd name="connsiteY39" fmla="*/ 1332000 h 1332000"/>
                <a:gd name="connsiteX40" fmla="*/ 0 w 11490340"/>
                <a:gd name="connsiteY40" fmla="*/ 1332000 h 1332000"/>
                <a:gd name="connsiteX41" fmla="*/ 0 w 11490340"/>
                <a:gd name="connsiteY41" fmla="*/ 861360 h 1332000"/>
                <a:gd name="connsiteX42" fmla="*/ 0 w 11490340"/>
                <a:gd name="connsiteY42" fmla="*/ 404040 h 1332000"/>
                <a:gd name="connsiteX43" fmla="*/ 0 w 11490340"/>
                <a:gd name="connsiteY43" fmla="*/ 0 h 13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1490340" h="1332000" fill="none" extrusionOk="0">
                  <a:moveTo>
                    <a:pt x="0" y="0"/>
                  </a:moveTo>
                  <a:cubicBezTo>
                    <a:pt x="166724" y="-18071"/>
                    <a:pt x="473431" y="28452"/>
                    <a:pt x="689420" y="0"/>
                  </a:cubicBezTo>
                  <a:cubicBezTo>
                    <a:pt x="905409" y="-28452"/>
                    <a:pt x="1069089" y="75407"/>
                    <a:pt x="1378841" y="0"/>
                  </a:cubicBezTo>
                  <a:cubicBezTo>
                    <a:pt x="1688593" y="-75407"/>
                    <a:pt x="1896481" y="57976"/>
                    <a:pt x="2068261" y="0"/>
                  </a:cubicBezTo>
                  <a:cubicBezTo>
                    <a:pt x="2240041" y="-57976"/>
                    <a:pt x="2436902" y="3158"/>
                    <a:pt x="2757682" y="0"/>
                  </a:cubicBezTo>
                  <a:cubicBezTo>
                    <a:pt x="3078462" y="-3158"/>
                    <a:pt x="3329162" y="80047"/>
                    <a:pt x="3562005" y="0"/>
                  </a:cubicBezTo>
                  <a:cubicBezTo>
                    <a:pt x="3794848" y="-80047"/>
                    <a:pt x="3879101" y="26964"/>
                    <a:pt x="4136522" y="0"/>
                  </a:cubicBezTo>
                  <a:cubicBezTo>
                    <a:pt x="4393943" y="-26964"/>
                    <a:pt x="4625111" y="61461"/>
                    <a:pt x="4825943" y="0"/>
                  </a:cubicBezTo>
                  <a:cubicBezTo>
                    <a:pt x="5026775" y="-61461"/>
                    <a:pt x="5185794" y="9055"/>
                    <a:pt x="5400460" y="0"/>
                  </a:cubicBezTo>
                  <a:cubicBezTo>
                    <a:pt x="5615126" y="-9055"/>
                    <a:pt x="5828740" y="60723"/>
                    <a:pt x="5974977" y="0"/>
                  </a:cubicBezTo>
                  <a:cubicBezTo>
                    <a:pt x="6121214" y="-60723"/>
                    <a:pt x="6410223" y="64400"/>
                    <a:pt x="6549494" y="0"/>
                  </a:cubicBezTo>
                  <a:cubicBezTo>
                    <a:pt x="6688765" y="-64400"/>
                    <a:pt x="6719932" y="18699"/>
                    <a:pt x="6779301" y="0"/>
                  </a:cubicBezTo>
                  <a:cubicBezTo>
                    <a:pt x="6838670" y="-18699"/>
                    <a:pt x="7158105" y="15238"/>
                    <a:pt x="7468721" y="0"/>
                  </a:cubicBezTo>
                  <a:cubicBezTo>
                    <a:pt x="7779337" y="-15238"/>
                    <a:pt x="7626634" y="5587"/>
                    <a:pt x="7698528" y="0"/>
                  </a:cubicBezTo>
                  <a:cubicBezTo>
                    <a:pt x="7770422" y="-5587"/>
                    <a:pt x="7990907" y="48287"/>
                    <a:pt x="8273045" y="0"/>
                  </a:cubicBezTo>
                  <a:cubicBezTo>
                    <a:pt x="8555183" y="-48287"/>
                    <a:pt x="8829256" y="39783"/>
                    <a:pt x="9077369" y="0"/>
                  </a:cubicBezTo>
                  <a:cubicBezTo>
                    <a:pt x="9325482" y="-39783"/>
                    <a:pt x="9548292" y="19545"/>
                    <a:pt x="9881692" y="0"/>
                  </a:cubicBezTo>
                  <a:cubicBezTo>
                    <a:pt x="10215092" y="-19545"/>
                    <a:pt x="10265289" y="38036"/>
                    <a:pt x="10571113" y="0"/>
                  </a:cubicBezTo>
                  <a:cubicBezTo>
                    <a:pt x="10876937" y="-38036"/>
                    <a:pt x="11189973" y="25526"/>
                    <a:pt x="11490340" y="0"/>
                  </a:cubicBezTo>
                  <a:cubicBezTo>
                    <a:pt x="11520800" y="106578"/>
                    <a:pt x="11462450" y="251192"/>
                    <a:pt x="11490340" y="404040"/>
                  </a:cubicBezTo>
                  <a:cubicBezTo>
                    <a:pt x="11518230" y="556888"/>
                    <a:pt x="11472345" y="650786"/>
                    <a:pt x="11490340" y="848040"/>
                  </a:cubicBezTo>
                  <a:cubicBezTo>
                    <a:pt x="11508335" y="1045294"/>
                    <a:pt x="11461176" y="1219562"/>
                    <a:pt x="11490340" y="1332000"/>
                  </a:cubicBezTo>
                  <a:cubicBezTo>
                    <a:pt x="11300250" y="1367839"/>
                    <a:pt x="11226972" y="1331052"/>
                    <a:pt x="11030726" y="1332000"/>
                  </a:cubicBezTo>
                  <a:cubicBezTo>
                    <a:pt x="10834480" y="1332948"/>
                    <a:pt x="10658941" y="1284691"/>
                    <a:pt x="10456209" y="1332000"/>
                  </a:cubicBezTo>
                  <a:cubicBezTo>
                    <a:pt x="10253477" y="1379309"/>
                    <a:pt x="9865851" y="1294937"/>
                    <a:pt x="9651886" y="1332000"/>
                  </a:cubicBezTo>
                  <a:cubicBezTo>
                    <a:pt x="9437921" y="1369063"/>
                    <a:pt x="9352900" y="1297897"/>
                    <a:pt x="9077369" y="1332000"/>
                  </a:cubicBezTo>
                  <a:cubicBezTo>
                    <a:pt x="8801838" y="1366103"/>
                    <a:pt x="8723728" y="1313745"/>
                    <a:pt x="8387948" y="1332000"/>
                  </a:cubicBezTo>
                  <a:cubicBezTo>
                    <a:pt x="8052168" y="1350255"/>
                    <a:pt x="8272813" y="1322889"/>
                    <a:pt x="8158141" y="1332000"/>
                  </a:cubicBezTo>
                  <a:cubicBezTo>
                    <a:pt x="8043469" y="1341111"/>
                    <a:pt x="7621544" y="1237239"/>
                    <a:pt x="7353818" y="1332000"/>
                  </a:cubicBezTo>
                  <a:cubicBezTo>
                    <a:pt x="7086092" y="1426761"/>
                    <a:pt x="7063819" y="1331715"/>
                    <a:pt x="6894204" y="1332000"/>
                  </a:cubicBezTo>
                  <a:cubicBezTo>
                    <a:pt x="6724589" y="1332285"/>
                    <a:pt x="6516747" y="1323029"/>
                    <a:pt x="6204784" y="1332000"/>
                  </a:cubicBezTo>
                  <a:cubicBezTo>
                    <a:pt x="5892821" y="1340971"/>
                    <a:pt x="6044859" y="1321195"/>
                    <a:pt x="5974977" y="1332000"/>
                  </a:cubicBezTo>
                  <a:cubicBezTo>
                    <a:pt x="5905095" y="1342805"/>
                    <a:pt x="5463152" y="1241872"/>
                    <a:pt x="5170653" y="1332000"/>
                  </a:cubicBezTo>
                  <a:cubicBezTo>
                    <a:pt x="4878154" y="1422128"/>
                    <a:pt x="4894330" y="1314001"/>
                    <a:pt x="4711039" y="1332000"/>
                  </a:cubicBezTo>
                  <a:cubicBezTo>
                    <a:pt x="4527748" y="1349999"/>
                    <a:pt x="4390970" y="1273172"/>
                    <a:pt x="4136522" y="1332000"/>
                  </a:cubicBezTo>
                  <a:cubicBezTo>
                    <a:pt x="3882074" y="1390828"/>
                    <a:pt x="3940585" y="1310911"/>
                    <a:pt x="3791812" y="1332000"/>
                  </a:cubicBezTo>
                  <a:cubicBezTo>
                    <a:pt x="3643039" y="1353089"/>
                    <a:pt x="3273331" y="1330365"/>
                    <a:pt x="3102392" y="1332000"/>
                  </a:cubicBezTo>
                  <a:cubicBezTo>
                    <a:pt x="2931453" y="1333635"/>
                    <a:pt x="2597024" y="1293788"/>
                    <a:pt x="2298068" y="1332000"/>
                  </a:cubicBezTo>
                  <a:cubicBezTo>
                    <a:pt x="1999112" y="1370212"/>
                    <a:pt x="2019530" y="1319728"/>
                    <a:pt x="1838454" y="1332000"/>
                  </a:cubicBezTo>
                  <a:cubicBezTo>
                    <a:pt x="1657378" y="1344272"/>
                    <a:pt x="1406696" y="1319252"/>
                    <a:pt x="1034131" y="1332000"/>
                  </a:cubicBezTo>
                  <a:cubicBezTo>
                    <a:pt x="661566" y="1344748"/>
                    <a:pt x="255596" y="1241018"/>
                    <a:pt x="0" y="1332000"/>
                  </a:cubicBezTo>
                  <a:cubicBezTo>
                    <a:pt x="-31443" y="1139333"/>
                    <a:pt x="2243" y="1047051"/>
                    <a:pt x="0" y="861360"/>
                  </a:cubicBezTo>
                  <a:cubicBezTo>
                    <a:pt x="-2243" y="675669"/>
                    <a:pt x="14595" y="566257"/>
                    <a:pt x="0" y="404040"/>
                  </a:cubicBezTo>
                  <a:cubicBezTo>
                    <a:pt x="-14595" y="241823"/>
                    <a:pt x="8185" y="115034"/>
                    <a:pt x="0" y="0"/>
                  </a:cubicBezTo>
                  <a:close/>
                </a:path>
                <a:path w="11490340" h="1332000" stroke="0" extrusionOk="0">
                  <a:moveTo>
                    <a:pt x="0" y="0"/>
                  </a:moveTo>
                  <a:cubicBezTo>
                    <a:pt x="117393" y="-21589"/>
                    <a:pt x="355112" y="27618"/>
                    <a:pt x="459614" y="0"/>
                  </a:cubicBezTo>
                  <a:cubicBezTo>
                    <a:pt x="564116" y="-27618"/>
                    <a:pt x="630684" y="2719"/>
                    <a:pt x="689420" y="0"/>
                  </a:cubicBezTo>
                  <a:cubicBezTo>
                    <a:pt x="748156" y="-2719"/>
                    <a:pt x="1252499" y="5336"/>
                    <a:pt x="1493744" y="0"/>
                  </a:cubicBezTo>
                  <a:cubicBezTo>
                    <a:pt x="1734989" y="-5336"/>
                    <a:pt x="1745850" y="45153"/>
                    <a:pt x="1953358" y="0"/>
                  </a:cubicBezTo>
                  <a:cubicBezTo>
                    <a:pt x="2160866" y="-45153"/>
                    <a:pt x="2247230" y="33281"/>
                    <a:pt x="2412971" y="0"/>
                  </a:cubicBezTo>
                  <a:cubicBezTo>
                    <a:pt x="2578712" y="-33281"/>
                    <a:pt x="3043917" y="41042"/>
                    <a:pt x="3217295" y="0"/>
                  </a:cubicBezTo>
                  <a:cubicBezTo>
                    <a:pt x="3390673" y="-41042"/>
                    <a:pt x="3469073" y="25136"/>
                    <a:pt x="3562005" y="0"/>
                  </a:cubicBezTo>
                  <a:cubicBezTo>
                    <a:pt x="3654937" y="-25136"/>
                    <a:pt x="4051079" y="21943"/>
                    <a:pt x="4366329" y="0"/>
                  </a:cubicBezTo>
                  <a:cubicBezTo>
                    <a:pt x="4681579" y="-21943"/>
                    <a:pt x="4997548" y="12167"/>
                    <a:pt x="5170653" y="0"/>
                  </a:cubicBezTo>
                  <a:cubicBezTo>
                    <a:pt x="5343758" y="-12167"/>
                    <a:pt x="5551449" y="4219"/>
                    <a:pt x="5745170" y="0"/>
                  </a:cubicBezTo>
                  <a:cubicBezTo>
                    <a:pt x="5938891" y="-4219"/>
                    <a:pt x="6378392" y="66124"/>
                    <a:pt x="6549494" y="0"/>
                  </a:cubicBezTo>
                  <a:cubicBezTo>
                    <a:pt x="6720596" y="-66124"/>
                    <a:pt x="6867260" y="11571"/>
                    <a:pt x="7009107" y="0"/>
                  </a:cubicBezTo>
                  <a:cubicBezTo>
                    <a:pt x="7150954" y="-11571"/>
                    <a:pt x="7294820" y="18186"/>
                    <a:pt x="7468721" y="0"/>
                  </a:cubicBezTo>
                  <a:cubicBezTo>
                    <a:pt x="7642622" y="-18186"/>
                    <a:pt x="7851050" y="19939"/>
                    <a:pt x="8158141" y="0"/>
                  </a:cubicBezTo>
                  <a:cubicBezTo>
                    <a:pt x="8465232" y="-19939"/>
                    <a:pt x="8425361" y="16345"/>
                    <a:pt x="8617755" y="0"/>
                  </a:cubicBezTo>
                  <a:cubicBezTo>
                    <a:pt x="8810149" y="-16345"/>
                    <a:pt x="9056221" y="84220"/>
                    <a:pt x="9422079" y="0"/>
                  </a:cubicBezTo>
                  <a:cubicBezTo>
                    <a:pt x="9787937" y="-84220"/>
                    <a:pt x="10021744" y="26432"/>
                    <a:pt x="10226403" y="0"/>
                  </a:cubicBezTo>
                  <a:cubicBezTo>
                    <a:pt x="10431062" y="-26432"/>
                    <a:pt x="10583478" y="30111"/>
                    <a:pt x="10800920" y="0"/>
                  </a:cubicBezTo>
                  <a:cubicBezTo>
                    <a:pt x="11018362" y="-30111"/>
                    <a:pt x="11247343" y="14174"/>
                    <a:pt x="11490340" y="0"/>
                  </a:cubicBezTo>
                  <a:cubicBezTo>
                    <a:pt x="11496359" y="83728"/>
                    <a:pt x="11479112" y="267929"/>
                    <a:pt x="11490340" y="404040"/>
                  </a:cubicBezTo>
                  <a:cubicBezTo>
                    <a:pt x="11501568" y="540151"/>
                    <a:pt x="11484359" y="639211"/>
                    <a:pt x="11490340" y="821400"/>
                  </a:cubicBezTo>
                  <a:cubicBezTo>
                    <a:pt x="11496321" y="1003589"/>
                    <a:pt x="11487073" y="1160030"/>
                    <a:pt x="11490340" y="1332000"/>
                  </a:cubicBezTo>
                  <a:cubicBezTo>
                    <a:pt x="11303061" y="1353965"/>
                    <a:pt x="11146558" y="1293939"/>
                    <a:pt x="11030726" y="1332000"/>
                  </a:cubicBezTo>
                  <a:cubicBezTo>
                    <a:pt x="10914894" y="1370061"/>
                    <a:pt x="10600565" y="1292193"/>
                    <a:pt x="10456209" y="1332000"/>
                  </a:cubicBezTo>
                  <a:cubicBezTo>
                    <a:pt x="10311853" y="1371807"/>
                    <a:pt x="10315240" y="1312735"/>
                    <a:pt x="10226403" y="1332000"/>
                  </a:cubicBezTo>
                  <a:cubicBezTo>
                    <a:pt x="10137566" y="1351265"/>
                    <a:pt x="10062937" y="1326760"/>
                    <a:pt x="9996596" y="1332000"/>
                  </a:cubicBezTo>
                  <a:cubicBezTo>
                    <a:pt x="9930255" y="1337240"/>
                    <a:pt x="9676251" y="1304533"/>
                    <a:pt x="9422079" y="1332000"/>
                  </a:cubicBezTo>
                  <a:cubicBezTo>
                    <a:pt x="9167907" y="1359467"/>
                    <a:pt x="9159932" y="1299226"/>
                    <a:pt x="9077369" y="1332000"/>
                  </a:cubicBezTo>
                  <a:cubicBezTo>
                    <a:pt x="8994806" y="1364774"/>
                    <a:pt x="8544148" y="1317301"/>
                    <a:pt x="8387948" y="1332000"/>
                  </a:cubicBezTo>
                  <a:cubicBezTo>
                    <a:pt x="8231748" y="1346699"/>
                    <a:pt x="8139313" y="1315830"/>
                    <a:pt x="8043238" y="1332000"/>
                  </a:cubicBezTo>
                  <a:cubicBezTo>
                    <a:pt x="7947163" y="1348170"/>
                    <a:pt x="7646323" y="1318832"/>
                    <a:pt x="7353818" y="1332000"/>
                  </a:cubicBezTo>
                  <a:cubicBezTo>
                    <a:pt x="7061313" y="1345168"/>
                    <a:pt x="7174174" y="1316597"/>
                    <a:pt x="7124011" y="1332000"/>
                  </a:cubicBezTo>
                  <a:cubicBezTo>
                    <a:pt x="7073848" y="1347403"/>
                    <a:pt x="6774866" y="1299466"/>
                    <a:pt x="6434590" y="1332000"/>
                  </a:cubicBezTo>
                  <a:cubicBezTo>
                    <a:pt x="6094314" y="1364534"/>
                    <a:pt x="6214803" y="1311392"/>
                    <a:pt x="6089880" y="1332000"/>
                  </a:cubicBezTo>
                  <a:cubicBezTo>
                    <a:pt x="5964957" y="1352608"/>
                    <a:pt x="5952526" y="1306659"/>
                    <a:pt x="5860073" y="1332000"/>
                  </a:cubicBezTo>
                  <a:cubicBezTo>
                    <a:pt x="5767620" y="1357341"/>
                    <a:pt x="5618081" y="1312643"/>
                    <a:pt x="5515363" y="1332000"/>
                  </a:cubicBezTo>
                  <a:cubicBezTo>
                    <a:pt x="5412645" y="1351357"/>
                    <a:pt x="5096599" y="1301013"/>
                    <a:pt x="4825943" y="1332000"/>
                  </a:cubicBezTo>
                  <a:cubicBezTo>
                    <a:pt x="4555287" y="1362987"/>
                    <a:pt x="4560992" y="1307170"/>
                    <a:pt x="4481233" y="1332000"/>
                  </a:cubicBezTo>
                  <a:cubicBezTo>
                    <a:pt x="4401474" y="1356830"/>
                    <a:pt x="4301461" y="1306561"/>
                    <a:pt x="4251426" y="1332000"/>
                  </a:cubicBezTo>
                  <a:cubicBezTo>
                    <a:pt x="4201391" y="1357439"/>
                    <a:pt x="4078922" y="1318464"/>
                    <a:pt x="3906716" y="1332000"/>
                  </a:cubicBezTo>
                  <a:cubicBezTo>
                    <a:pt x="3734510" y="1345536"/>
                    <a:pt x="3547793" y="1305079"/>
                    <a:pt x="3447102" y="1332000"/>
                  </a:cubicBezTo>
                  <a:cubicBezTo>
                    <a:pt x="3346411" y="1358921"/>
                    <a:pt x="3001366" y="1270608"/>
                    <a:pt x="2872585" y="1332000"/>
                  </a:cubicBezTo>
                  <a:cubicBezTo>
                    <a:pt x="2743804" y="1393392"/>
                    <a:pt x="2679962" y="1321766"/>
                    <a:pt x="2527875" y="1332000"/>
                  </a:cubicBezTo>
                  <a:cubicBezTo>
                    <a:pt x="2375788" y="1342234"/>
                    <a:pt x="2114151" y="1257604"/>
                    <a:pt x="1723551" y="1332000"/>
                  </a:cubicBezTo>
                  <a:cubicBezTo>
                    <a:pt x="1332951" y="1406396"/>
                    <a:pt x="1374170" y="1307942"/>
                    <a:pt x="1149034" y="1332000"/>
                  </a:cubicBezTo>
                  <a:cubicBezTo>
                    <a:pt x="923898" y="1356058"/>
                    <a:pt x="424275" y="1227859"/>
                    <a:pt x="0" y="1332000"/>
                  </a:cubicBezTo>
                  <a:cubicBezTo>
                    <a:pt x="-6061" y="1205737"/>
                    <a:pt x="42909" y="996524"/>
                    <a:pt x="0" y="874680"/>
                  </a:cubicBezTo>
                  <a:cubicBezTo>
                    <a:pt x="-42909" y="752836"/>
                    <a:pt x="48098" y="649476"/>
                    <a:pt x="0" y="430680"/>
                  </a:cubicBezTo>
                  <a:cubicBezTo>
                    <a:pt x="-48098" y="211884"/>
                    <a:pt x="37042" y="13680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w="6350">
              <a:solidFill>
                <a:prstClr val="black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4216400" marR="0" lvl="0" indent="-444500" algn="l" defTabSz="914400" rtl="0" eaLnBrk="1" fontAlgn="auto" latinLnBrk="0" hangingPunct="1">
                <a:lnSpc>
                  <a:spcPct val="107000"/>
                </a:lnSpc>
                <a:spcBef>
                  <a:spcPts val="120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 </a:t>
              </a:r>
              <a:r>
                <a: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Symbol" panose="05050102010706020507" pitchFamily="18" charset="2"/>
                </a:rPr>
                <a:t></a:t>
              </a:r>
              <a:r>
                <a:rPr lang="ru-RU" sz="3600" dirty="0">
                  <a:solidFill>
                    <a:prstClr val="black"/>
                  </a:solidFill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Arial" panose="020B0604020202020204" pitchFamily="34" charset="0"/>
                </a:rPr>
                <a:t>величина, показывающая, насколько тело инертно.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  <p:sp>
          <p:nvSpPr>
            <p:cNvPr id="22" name="Надпись 2">
              <a:extLst>
                <a:ext uri="{FF2B5EF4-FFF2-40B4-BE49-F238E27FC236}">
                  <a16:creationId xmlns:a16="http://schemas.microsoft.com/office/drawing/2014/main" id="{9767E56E-2E8C-2371-00BE-0C5153431BCA}"/>
                </a:ext>
              </a:extLst>
            </p:cNvPr>
            <p:cNvSpPr txBox="1"/>
            <p:nvPr/>
          </p:nvSpPr>
          <p:spPr>
            <a:xfrm>
              <a:off x="199158" y="1624611"/>
              <a:ext cx="11490339" cy="1332000"/>
            </a:xfrm>
            <a:custGeom>
              <a:avLst/>
              <a:gdLst>
                <a:gd name="connsiteX0" fmla="*/ 0 w 11490339"/>
                <a:gd name="connsiteY0" fmla="*/ 0 h 1332000"/>
                <a:gd name="connsiteX1" fmla="*/ 459614 w 11490339"/>
                <a:gd name="connsiteY1" fmla="*/ 0 h 1332000"/>
                <a:gd name="connsiteX2" fmla="*/ 689420 w 11490339"/>
                <a:gd name="connsiteY2" fmla="*/ 0 h 1332000"/>
                <a:gd name="connsiteX3" fmla="*/ 1378841 w 11490339"/>
                <a:gd name="connsiteY3" fmla="*/ 0 h 1332000"/>
                <a:gd name="connsiteX4" fmla="*/ 1608647 w 11490339"/>
                <a:gd name="connsiteY4" fmla="*/ 0 h 1332000"/>
                <a:gd name="connsiteX5" fmla="*/ 1953358 w 11490339"/>
                <a:gd name="connsiteY5" fmla="*/ 0 h 1332000"/>
                <a:gd name="connsiteX6" fmla="*/ 2757681 w 11490339"/>
                <a:gd name="connsiteY6" fmla="*/ 0 h 1332000"/>
                <a:gd name="connsiteX7" fmla="*/ 3332198 w 11490339"/>
                <a:gd name="connsiteY7" fmla="*/ 0 h 1332000"/>
                <a:gd name="connsiteX8" fmla="*/ 3906715 w 11490339"/>
                <a:gd name="connsiteY8" fmla="*/ 0 h 1332000"/>
                <a:gd name="connsiteX9" fmla="*/ 4251425 w 11490339"/>
                <a:gd name="connsiteY9" fmla="*/ 0 h 1332000"/>
                <a:gd name="connsiteX10" fmla="*/ 4711039 w 11490339"/>
                <a:gd name="connsiteY10" fmla="*/ 0 h 1332000"/>
                <a:gd name="connsiteX11" fmla="*/ 5285556 w 11490339"/>
                <a:gd name="connsiteY11" fmla="*/ 0 h 1332000"/>
                <a:gd name="connsiteX12" fmla="*/ 5745170 w 11490339"/>
                <a:gd name="connsiteY12" fmla="*/ 0 h 1332000"/>
                <a:gd name="connsiteX13" fmla="*/ 6089880 w 11490339"/>
                <a:gd name="connsiteY13" fmla="*/ 0 h 1332000"/>
                <a:gd name="connsiteX14" fmla="*/ 6549493 w 11490339"/>
                <a:gd name="connsiteY14" fmla="*/ 0 h 1332000"/>
                <a:gd name="connsiteX15" fmla="*/ 6894203 w 11490339"/>
                <a:gd name="connsiteY15" fmla="*/ 0 h 1332000"/>
                <a:gd name="connsiteX16" fmla="*/ 7583624 w 11490339"/>
                <a:gd name="connsiteY16" fmla="*/ 0 h 1332000"/>
                <a:gd name="connsiteX17" fmla="*/ 8158141 w 11490339"/>
                <a:gd name="connsiteY17" fmla="*/ 0 h 1332000"/>
                <a:gd name="connsiteX18" fmla="*/ 8732658 w 11490339"/>
                <a:gd name="connsiteY18" fmla="*/ 0 h 1332000"/>
                <a:gd name="connsiteX19" fmla="*/ 9307175 w 11490339"/>
                <a:gd name="connsiteY19" fmla="*/ 0 h 1332000"/>
                <a:gd name="connsiteX20" fmla="*/ 9996595 w 11490339"/>
                <a:gd name="connsiteY20" fmla="*/ 0 h 1332000"/>
                <a:gd name="connsiteX21" fmla="*/ 10571112 w 11490339"/>
                <a:gd name="connsiteY21" fmla="*/ 0 h 1332000"/>
                <a:gd name="connsiteX22" fmla="*/ 11490339 w 11490339"/>
                <a:gd name="connsiteY22" fmla="*/ 0 h 1332000"/>
                <a:gd name="connsiteX23" fmla="*/ 11490339 w 11490339"/>
                <a:gd name="connsiteY23" fmla="*/ 470640 h 1332000"/>
                <a:gd name="connsiteX24" fmla="*/ 11490339 w 11490339"/>
                <a:gd name="connsiteY24" fmla="*/ 888000 h 1332000"/>
                <a:gd name="connsiteX25" fmla="*/ 11490339 w 11490339"/>
                <a:gd name="connsiteY25" fmla="*/ 1332000 h 1332000"/>
                <a:gd name="connsiteX26" fmla="*/ 11145629 w 11490339"/>
                <a:gd name="connsiteY26" fmla="*/ 1332000 h 1332000"/>
                <a:gd name="connsiteX27" fmla="*/ 10800919 w 11490339"/>
                <a:gd name="connsiteY27" fmla="*/ 1332000 h 1332000"/>
                <a:gd name="connsiteX28" fmla="*/ 10456208 w 11490339"/>
                <a:gd name="connsiteY28" fmla="*/ 1332000 h 1332000"/>
                <a:gd name="connsiteX29" fmla="*/ 10111498 w 11490339"/>
                <a:gd name="connsiteY29" fmla="*/ 1332000 h 1332000"/>
                <a:gd name="connsiteX30" fmla="*/ 9536981 w 11490339"/>
                <a:gd name="connsiteY30" fmla="*/ 1332000 h 1332000"/>
                <a:gd name="connsiteX31" fmla="*/ 8732658 w 11490339"/>
                <a:gd name="connsiteY31" fmla="*/ 1332000 h 1332000"/>
                <a:gd name="connsiteX32" fmla="*/ 8043237 w 11490339"/>
                <a:gd name="connsiteY32" fmla="*/ 1332000 h 1332000"/>
                <a:gd name="connsiteX33" fmla="*/ 7813431 w 11490339"/>
                <a:gd name="connsiteY33" fmla="*/ 1332000 h 1332000"/>
                <a:gd name="connsiteX34" fmla="*/ 7238914 w 11490339"/>
                <a:gd name="connsiteY34" fmla="*/ 1332000 h 1332000"/>
                <a:gd name="connsiteX35" fmla="*/ 7009107 w 11490339"/>
                <a:gd name="connsiteY35" fmla="*/ 1332000 h 1332000"/>
                <a:gd name="connsiteX36" fmla="*/ 6779300 w 11490339"/>
                <a:gd name="connsiteY36" fmla="*/ 1332000 h 1332000"/>
                <a:gd name="connsiteX37" fmla="*/ 6434590 w 11490339"/>
                <a:gd name="connsiteY37" fmla="*/ 1332000 h 1332000"/>
                <a:gd name="connsiteX38" fmla="*/ 5630266 w 11490339"/>
                <a:gd name="connsiteY38" fmla="*/ 1332000 h 1332000"/>
                <a:gd name="connsiteX39" fmla="*/ 4940846 w 11490339"/>
                <a:gd name="connsiteY39" fmla="*/ 1332000 h 1332000"/>
                <a:gd name="connsiteX40" fmla="*/ 4596136 w 11490339"/>
                <a:gd name="connsiteY40" fmla="*/ 1332000 h 1332000"/>
                <a:gd name="connsiteX41" fmla="*/ 4251425 w 11490339"/>
                <a:gd name="connsiteY41" fmla="*/ 1332000 h 1332000"/>
                <a:gd name="connsiteX42" fmla="*/ 4021619 w 11490339"/>
                <a:gd name="connsiteY42" fmla="*/ 1332000 h 1332000"/>
                <a:gd name="connsiteX43" fmla="*/ 3332198 w 11490339"/>
                <a:gd name="connsiteY43" fmla="*/ 1332000 h 1332000"/>
                <a:gd name="connsiteX44" fmla="*/ 2987488 w 11490339"/>
                <a:gd name="connsiteY44" fmla="*/ 1332000 h 1332000"/>
                <a:gd name="connsiteX45" fmla="*/ 2642778 w 11490339"/>
                <a:gd name="connsiteY45" fmla="*/ 1332000 h 1332000"/>
                <a:gd name="connsiteX46" fmla="*/ 2068261 w 11490339"/>
                <a:gd name="connsiteY46" fmla="*/ 1332000 h 1332000"/>
                <a:gd name="connsiteX47" fmla="*/ 1608647 w 11490339"/>
                <a:gd name="connsiteY47" fmla="*/ 1332000 h 1332000"/>
                <a:gd name="connsiteX48" fmla="*/ 1149034 w 11490339"/>
                <a:gd name="connsiteY48" fmla="*/ 1332000 h 1332000"/>
                <a:gd name="connsiteX49" fmla="*/ 574517 w 11490339"/>
                <a:gd name="connsiteY49" fmla="*/ 1332000 h 1332000"/>
                <a:gd name="connsiteX50" fmla="*/ 0 w 11490339"/>
                <a:gd name="connsiteY50" fmla="*/ 1332000 h 1332000"/>
                <a:gd name="connsiteX51" fmla="*/ 0 w 11490339"/>
                <a:gd name="connsiteY51" fmla="*/ 927960 h 1332000"/>
                <a:gd name="connsiteX52" fmla="*/ 0 w 11490339"/>
                <a:gd name="connsiteY52" fmla="*/ 457320 h 1332000"/>
                <a:gd name="connsiteX53" fmla="*/ 0 w 11490339"/>
                <a:gd name="connsiteY53" fmla="*/ 0 h 13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1490339" h="1332000" fill="none" extrusionOk="0">
                  <a:moveTo>
                    <a:pt x="0" y="0"/>
                  </a:moveTo>
                  <a:cubicBezTo>
                    <a:pt x="166259" y="-21343"/>
                    <a:pt x="241825" y="46745"/>
                    <a:pt x="459614" y="0"/>
                  </a:cubicBezTo>
                  <a:cubicBezTo>
                    <a:pt x="677403" y="-46745"/>
                    <a:pt x="592199" y="5224"/>
                    <a:pt x="689420" y="0"/>
                  </a:cubicBezTo>
                  <a:cubicBezTo>
                    <a:pt x="786641" y="-5224"/>
                    <a:pt x="1178706" y="41104"/>
                    <a:pt x="1378841" y="0"/>
                  </a:cubicBezTo>
                  <a:cubicBezTo>
                    <a:pt x="1578976" y="-41104"/>
                    <a:pt x="1546685" y="7021"/>
                    <a:pt x="1608647" y="0"/>
                  </a:cubicBezTo>
                  <a:cubicBezTo>
                    <a:pt x="1670609" y="-7021"/>
                    <a:pt x="1852778" y="32198"/>
                    <a:pt x="1953358" y="0"/>
                  </a:cubicBezTo>
                  <a:cubicBezTo>
                    <a:pt x="2053938" y="-32198"/>
                    <a:pt x="2469347" y="54336"/>
                    <a:pt x="2757681" y="0"/>
                  </a:cubicBezTo>
                  <a:cubicBezTo>
                    <a:pt x="3046015" y="-54336"/>
                    <a:pt x="3067173" y="51840"/>
                    <a:pt x="3332198" y="0"/>
                  </a:cubicBezTo>
                  <a:cubicBezTo>
                    <a:pt x="3597223" y="-51840"/>
                    <a:pt x="3704869" y="8147"/>
                    <a:pt x="3906715" y="0"/>
                  </a:cubicBezTo>
                  <a:cubicBezTo>
                    <a:pt x="4108561" y="-8147"/>
                    <a:pt x="4102344" y="40855"/>
                    <a:pt x="4251425" y="0"/>
                  </a:cubicBezTo>
                  <a:cubicBezTo>
                    <a:pt x="4400506" y="-40855"/>
                    <a:pt x="4549762" y="24053"/>
                    <a:pt x="4711039" y="0"/>
                  </a:cubicBezTo>
                  <a:cubicBezTo>
                    <a:pt x="4872316" y="-24053"/>
                    <a:pt x="5083784" y="54740"/>
                    <a:pt x="5285556" y="0"/>
                  </a:cubicBezTo>
                  <a:cubicBezTo>
                    <a:pt x="5487328" y="-54740"/>
                    <a:pt x="5515743" y="11116"/>
                    <a:pt x="5745170" y="0"/>
                  </a:cubicBezTo>
                  <a:cubicBezTo>
                    <a:pt x="5974597" y="-11116"/>
                    <a:pt x="5931993" y="34675"/>
                    <a:pt x="6089880" y="0"/>
                  </a:cubicBezTo>
                  <a:cubicBezTo>
                    <a:pt x="6247767" y="-34675"/>
                    <a:pt x="6441901" y="16385"/>
                    <a:pt x="6549493" y="0"/>
                  </a:cubicBezTo>
                  <a:cubicBezTo>
                    <a:pt x="6657085" y="-16385"/>
                    <a:pt x="6729742" y="33045"/>
                    <a:pt x="6894203" y="0"/>
                  </a:cubicBezTo>
                  <a:cubicBezTo>
                    <a:pt x="7058664" y="-33045"/>
                    <a:pt x="7302450" y="1056"/>
                    <a:pt x="7583624" y="0"/>
                  </a:cubicBezTo>
                  <a:cubicBezTo>
                    <a:pt x="7864798" y="-1056"/>
                    <a:pt x="7911383" y="41809"/>
                    <a:pt x="8158141" y="0"/>
                  </a:cubicBezTo>
                  <a:cubicBezTo>
                    <a:pt x="8404899" y="-41809"/>
                    <a:pt x="8615010" y="58518"/>
                    <a:pt x="8732658" y="0"/>
                  </a:cubicBezTo>
                  <a:cubicBezTo>
                    <a:pt x="8850306" y="-58518"/>
                    <a:pt x="9103801" y="8508"/>
                    <a:pt x="9307175" y="0"/>
                  </a:cubicBezTo>
                  <a:cubicBezTo>
                    <a:pt x="9510549" y="-8508"/>
                    <a:pt x="9818985" y="39784"/>
                    <a:pt x="9996595" y="0"/>
                  </a:cubicBezTo>
                  <a:cubicBezTo>
                    <a:pt x="10174205" y="-39784"/>
                    <a:pt x="10354468" y="65447"/>
                    <a:pt x="10571112" y="0"/>
                  </a:cubicBezTo>
                  <a:cubicBezTo>
                    <a:pt x="10787756" y="-65447"/>
                    <a:pt x="11030871" y="53986"/>
                    <a:pt x="11490339" y="0"/>
                  </a:cubicBezTo>
                  <a:cubicBezTo>
                    <a:pt x="11493464" y="235257"/>
                    <a:pt x="11458676" y="347211"/>
                    <a:pt x="11490339" y="470640"/>
                  </a:cubicBezTo>
                  <a:cubicBezTo>
                    <a:pt x="11522002" y="594069"/>
                    <a:pt x="11481391" y="758712"/>
                    <a:pt x="11490339" y="888000"/>
                  </a:cubicBezTo>
                  <a:cubicBezTo>
                    <a:pt x="11499287" y="1017288"/>
                    <a:pt x="11444078" y="1223204"/>
                    <a:pt x="11490339" y="1332000"/>
                  </a:cubicBezTo>
                  <a:cubicBezTo>
                    <a:pt x="11387142" y="1342739"/>
                    <a:pt x="11253536" y="1290868"/>
                    <a:pt x="11145629" y="1332000"/>
                  </a:cubicBezTo>
                  <a:cubicBezTo>
                    <a:pt x="11037722" y="1373132"/>
                    <a:pt x="10882088" y="1299209"/>
                    <a:pt x="10800919" y="1332000"/>
                  </a:cubicBezTo>
                  <a:cubicBezTo>
                    <a:pt x="10719750" y="1364791"/>
                    <a:pt x="10619020" y="1318474"/>
                    <a:pt x="10456208" y="1332000"/>
                  </a:cubicBezTo>
                  <a:cubicBezTo>
                    <a:pt x="10293396" y="1345526"/>
                    <a:pt x="10271523" y="1303354"/>
                    <a:pt x="10111498" y="1332000"/>
                  </a:cubicBezTo>
                  <a:cubicBezTo>
                    <a:pt x="9951473" y="1360646"/>
                    <a:pt x="9663573" y="1264069"/>
                    <a:pt x="9536981" y="1332000"/>
                  </a:cubicBezTo>
                  <a:cubicBezTo>
                    <a:pt x="9410389" y="1399931"/>
                    <a:pt x="9057813" y="1242634"/>
                    <a:pt x="8732658" y="1332000"/>
                  </a:cubicBezTo>
                  <a:cubicBezTo>
                    <a:pt x="8407503" y="1421366"/>
                    <a:pt x="8380538" y="1296592"/>
                    <a:pt x="8043237" y="1332000"/>
                  </a:cubicBezTo>
                  <a:cubicBezTo>
                    <a:pt x="7705936" y="1367408"/>
                    <a:pt x="7890234" y="1319776"/>
                    <a:pt x="7813431" y="1332000"/>
                  </a:cubicBezTo>
                  <a:cubicBezTo>
                    <a:pt x="7736628" y="1344224"/>
                    <a:pt x="7372184" y="1280690"/>
                    <a:pt x="7238914" y="1332000"/>
                  </a:cubicBezTo>
                  <a:cubicBezTo>
                    <a:pt x="7105644" y="1383310"/>
                    <a:pt x="7065732" y="1315020"/>
                    <a:pt x="7009107" y="1332000"/>
                  </a:cubicBezTo>
                  <a:cubicBezTo>
                    <a:pt x="6952482" y="1348980"/>
                    <a:pt x="6860604" y="1322297"/>
                    <a:pt x="6779300" y="1332000"/>
                  </a:cubicBezTo>
                  <a:cubicBezTo>
                    <a:pt x="6697996" y="1341703"/>
                    <a:pt x="6565579" y="1317311"/>
                    <a:pt x="6434590" y="1332000"/>
                  </a:cubicBezTo>
                  <a:cubicBezTo>
                    <a:pt x="6303601" y="1346689"/>
                    <a:pt x="5965366" y="1292179"/>
                    <a:pt x="5630266" y="1332000"/>
                  </a:cubicBezTo>
                  <a:cubicBezTo>
                    <a:pt x="5295166" y="1371821"/>
                    <a:pt x="5119473" y="1253366"/>
                    <a:pt x="4940846" y="1332000"/>
                  </a:cubicBezTo>
                  <a:cubicBezTo>
                    <a:pt x="4762219" y="1410634"/>
                    <a:pt x="4695020" y="1321322"/>
                    <a:pt x="4596136" y="1332000"/>
                  </a:cubicBezTo>
                  <a:cubicBezTo>
                    <a:pt x="4497252" y="1342678"/>
                    <a:pt x="4386531" y="1311532"/>
                    <a:pt x="4251425" y="1332000"/>
                  </a:cubicBezTo>
                  <a:cubicBezTo>
                    <a:pt x="4116319" y="1352468"/>
                    <a:pt x="4083142" y="1307080"/>
                    <a:pt x="4021619" y="1332000"/>
                  </a:cubicBezTo>
                  <a:cubicBezTo>
                    <a:pt x="3960096" y="1356920"/>
                    <a:pt x="3635766" y="1318159"/>
                    <a:pt x="3332198" y="1332000"/>
                  </a:cubicBezTo>
                  <a:cubicBezTo>
                    <a:pt x="3028630" y="1345841"/>
                    <a:pt x="3093639" y="1311610"/>
                    <a:pt x="2987488" y="1332000"/>
                  </a:cubicBezTo>
                  <a:cubicBezTo>
                    <a:pt x="2881337" y="1352390"/>
                    <a:pt x="2760163" y="1316324"/>
                    <a:pt x="2642778" y="1332000"/>
                  </a:cubicBezTo>
                  <a:cubicBezTo>
                    <a:pt x="2525393" y="1347676"/>
                    <a:pt x="2194354" y="1313483"/>
                    <a:pt x="2068261" y="1332000"/>
                  </a:cubicBezTo>
                  <a:cubicBezTo>
                    <a:pt x="1942168" y="1350517"/>
                    <a:pt x="1739650" y="1279167"/>
                    <a:pt x="1608647" y="1332000"/>
                  </a:cubicBezTo>
                  <a:cubicBezTo>
                    <a:pt x="1477644" y="1384833"/>
                    <a:pt x="1366596" y="1284843"/>
                    <a:pt x="1149034" y="1332000"/>
                  </a:cubicBezTo>
                  <a:cubicBezTo>
                    <a:pt x="931472" y="1379157"/>
                    <a:pt x="815095" y="1327402"/>
                    <a:pt x="574517" y="1332000"/>
                  </a:cubicBezTo>
                  <a:cubicBezTo>
                    <a:pt x="333939" y="1336598"/>
                    <a:pt x="200992" y="1295440"/>
                    <a:pt x="0" y="1332000"/>
                  </a:cubicBezTo>
                  <a:cubicBezTo>
                    <a:pt x="-32643" y="1180559"/>
                    <a:pt x="28324" y="1129177"/>
                    <a:pt x="0" y="927960"/>
                  </a:cubicBezTo>
                  <a:cubicBezTo>
                    <a:pt x="-28324" y="726743"/>
                    <a:pt x="9269" y="691864"/>
                    <a:pt x="0" y="457320"/>
                  </a:cubicBezTo>
                  <a:cubicBezTo>
                    <a:pt x="-9269" y="222776"/>
                    <a:pt x="15074" y="160829"/>
                    <a:pt x="0" y="0"/>
                  </a:cubicBezTo>
                  <a:close/>
                </a:path>
                <a:path w="11490339" h="1332000" stroke="0" extrusionOk="0">
                  <a:moveTo>
                    <a:pt x="0" y="0"/>
                  </a:moveTo>
                  <a:cubicBezTo>
                    <a:pt x="341118" y="-32846"/>
                    <a:pt x="398751" y="39210"/>
                    <a:pt x="689420" y="0"/>
                  </a:cubicBezTo>
                  <a:cubicBezTo>
                    <a:pt x="980089" y="-39210"/>
                    <a:pt x="1100452" y="32615"/>
                    <a:pt x="1378841" y="0"/>
                  </a:cubicBezTo>
                  <a:cubicBezTo>
                    <a:pt x="1657230" y="-32615"/>
                    <a:pt x="1614462" y="1657"/>
                    <a:pt x="1838454" y="0"/>
                  </a:cubicBezTo>
                  <a:cubicBezTo>
                    <a:pt x="2062446" y="-1657"/>
                    <a:pt x="1991737" y="12694"/>
                    <a:pt x="2068261" y="0"/>
                  </a:cubicBezTo>
                  <a:cubicBezTo>
                    <a:pt x="2144785" y="-12694"/>
                    <a:pt x="2418306" y="67336"/>
                    <a:pt x="2642778" y="0"/>
                  </a:cubicBezTo>
                  <a:cubicBezTo>
                    <a:pt x="2867250" y="-67336"/>
                    <a:pt x="2829251" y="28911"/>
                    <a:pt x="2987488" y="0"/>
                  </a:cubicBezTo>
                  <a:cubicBezTo>
                    <a:pt x="3145725" y="-28911"/>
                    <a:pt x="3373890" y="19940"/>
                    <a:pt x="3562005" y="0"/>
                  </a:cubicBezTo>
                  <a:cubicBezTo>
                    <a:pt x="3750120" y="-19940"/>
                    <a:pt x="3890536" y="32974"/>
                    <a:pt x="4021619" y="0"/>
                  </a:cubicBezTo>
                  <a:cubicBezTo>
                    <a:pt x="4152702" y="-32974"/>
                    <a:pt x="4293990" y="12430"/>
                    <a:pt x="4366329" y="0"/>
                  </a:cubicBezTo>
                  <a:cubicBezTo>
                    <a:pt x="4438668" y="-12430"/>
                    <a:pt x="4572921" y="6782"/>
                    <a:pt x="4711039" y="0"/>
                  </a:cubicBezTo>
                  <a:cubicBezTo>
                    <a:pt x="4849157" y="-6782"/>
                    <a:pt x="5082978" y="41466"/>
                    <a:pt x="5400459" y="0"/>
                  </a:cubicBezTo>
                  <a:cubicBezTo>
                    <a:pt x="5717940" y="-41466"/>
                    <a:pt x="5564122" y="17826"/>
                    <a:pt x="5630266" y="0"/>
                  </a:cubicBezTo>
                  <a:cubicBezTo>
                    <a:pt x="5696410" y="-17826"/>
                    <a:pt x="6086252" y="19240"/>
                    <a:pt x="6434590" y="0"/>
                  </a:cubicBezTo>
                  <a:cubicBezTo>
                    <a:pt x="6782928" y="-19240"/>
                    <a:pt x="6987520" y="22209"/>
                    <a:pt x="7238914" y="0"/>
                  </a:cubicBezTo>
                  <a:cubicBezTo>
                    <a:pt x="7490308" y="-22209"/>
                    <a:pt x="7365963" y="9432"/>
                    <a:pt x="7468720" y="0"/>
                  </a:cubicBezTo>
                  <a:cubicBezTo>
                    <a:pt x="7571477" y="-9432"/>
                    <a:pt x="7966550" y="86946"/>
                    <a:pt x="8273044" y="0"/>
                  </a:cubicBezTo>
                  <a:cubicBezTo>
                    <a:pt x="8579538" y="-86946"/>
                    <a:pt x="8445753" y="29036"/>
                    <a:pt x="8617754" y="0"/>
                  </a:cubicBezTo>
                  <a:cubicBezTo>
                    <a:pt x="8789755" y="-29036"/>
                    <a:pt x="9011993" y="67457"/>
                    <a:pt x="9192271" y="0"/>
                  </a:cubicBezTo>
                  <a:cubicBezTo>
                    <a:pt x="9372549" y="-67457"/>
                    <a:pt x="9620612" y="8038"/>
                    <a:pt x="9881692" y="0"/>
                  </a:cubicBezTo>
                  <a:cubicBezTo>
                    <a:pt x="10142772" y="-8038"/>
                    <a:pt x="10062730" y="26181"/>
                    <a:pt x="10111498" y="0"/>
                  </a:cubicBezTo>
                  <a:cubicBezTo>
                    <a:pt x="10160266" y="-26181"/>
                    <a:pt x="10637506" y="81229"/>
                    <a:pt x="10800919" y="0"/>
                  </a:cubicBezTo>
                  <a:cubicBezTo>
                    <a:pt x="10964332" y="-81229"/>
                    <a:pt x="11316715" y="57125"/>
                    <a:pt x="11490339" y="0"/>
                  </a:cubicBezTo>
                  <a:cubicBezTo>
                    <a:pt x="11512302" y="201502"/>
                    <a:pt x="11481702" y="255281"/>
                    <a:pt x="11490339" y="417360"/>
                  </a:cubicBezTo>
                  <a:cubicBezTo>
                    <a:pt x="11498976" y="579439"/>
                    <a:pt x="11483980" y="727018"/>
                    <a:pt x="11490339" y="848040"/>
                  </a:cubicBezTo>
                  <a:cubicBezTo>
                    <a:pt x="11496698" y="969062"/>
                    <a:pt x="11470683" y="1228821"/>
                    <a:pt x="11490339" y="1332000"/>
                  </a:cubicBezTo>
                  <a:cubicBezTo>
                    <a:pt x="11281076" y="1404380"/>
                    <a:pt x="10991370" y="1307476"/>
                    <a:pt x="10800919" y="1332000"/>
                  </a:cubicBezTo>
                  <a:cubicBezTo>
                    <a:pt x="10610468" y="1356524"/>
                    <a:pt x="10351803" y="1299197"/>
                    <a:pt x="9996595" y="1332000"/>
                  </a:cubicBezTo>
                  <a:cubicBezTo>
                    <a:pt x="9641387" y="1364803"/>
                    <a:pt x="9658287" y="1287840"/>
                    <a:pt x="9536981" y="1332000"/>
                  </a:cubicBezTo>
                  <a:cubicBezTo>
                    <a:pt x="9415675" y="1376160"/>
                    <a:pt x="9290488" y="1304492"/>
                    <a:pt x="9192271" y="1332000"/>
                  </a:cubicBezTo>
                  <a:cubicBezTo>
                    <a:pt x="9094054" y="1359508"/>
                    <a:pt x="8680179" y="1261809"/>
                    <a:pt x="8502851" y="1332000"/>
                  </a:cubicBezTo>
                  <a:cubicBezTo>
                    <a:pt x="8325523" y="1402191"/>
                    <a:pt x="8371705" y="1306945"/>
                    <a:pt x="8273044" y="1332000"/>
                  </a:cubicBezTo>
                  <a:cubicBezTo>
                    <a:pt x="8174383" y="1357055"/>
                    <a:pt x="7925461" y="1302305"/>
                    <a:pt x="7583624" y="1332000"/>
                  </a:cubicBezTo>
                  <a:cubicBezTo>
                    <a:pt x="7241787" y="1361695"/>
                    <a:pt x="6944949" y="1314980"/>
                    <a:pt x="6779300" y="1332000"/>
                  </a:cubicBezTo>
                  <a:cubicBezTo>
                    <a:pt x="6613651" y="1349020"/>
                    <a:pt x="6442705" y="1273883"/>
                    <a:pt x="6204783" y="1332000"/>
                  </a:cubicBezTo>
                  <a:cubicBezTo>
                    <a:pt x="5966861" y="1390117"/>
                    <a:pt x="5784768" y="1312632"/>
                    <a:pt x="5515363" y="1332000"/>
                  </a:cubicBezTo>
                  <a:cubicBezTo>
                    <a:pt x="5245958" y="1351368"/>
                    <a:pt x="5179980" y="1328467"/>
                    <a:pt x="5055749" y="1332000"/>
                  </a:cubicBezTo>
                  <a:cubicBezTo>
                    <a:pt x="4931518" y="1335533"/>
                    <a:pt x="4896270" y="1309320"/>
                    <a:pt x="4825942" y="1332000"/>
                  </a:cubicBezTo>
                  <a:cubicBezTo>
                    <a:pt x="4755614" y="1354680"/>
                    <a:pt x="4299997" y="1299829"/>
                    <a:pt x="4021619" y="1332000"/>
                  </a:cubicBezTo>
                  <a:cubicBezTo>
                    <a:pt x="3743241" y="1364171"/>
                    <a:pt x="3826536" y="1310859"/>
                    <a:pt x="3676908" y="1332000"/>
                  </a:cubicBezTo>
                  <a:cubicBezTo>
                    <a:pt x="3527280" y="1353141"/>
                    <a:pt x="3139674" y="1283552"/>
                    <a:pt x="2987488" y="1332000"/>
                  </a:cubicBezTo>
                  <a:cubicBezTo>
                    <a:pt x="2835302" y="1380448"/>
                    <a:pt x="2764975" y="1318460"/>
                    <a:pt x="2642778" y="1332000"/>
                  </a:cubicBezTo>
                  <a:cubicBezTo>
                    <a:pt x="2520581" y="1345540"/>
                    <a:pt x="2318787" y="1291228"/>
                    <a:pt x="2183164" y="1332000"/>
                  </a:cubicBezTo>
                  <a:cubicBezTo>
                    <a:pt x="2047541" y="1372772"/>
                    <a:pt x="2055657" y="1328442"/>
                    <a:pt x="1953358" y="1332000"/>
                  </a:cubicBezTo>
                  <a:cubicBezTo>
                    <a:pt x="1851059" y="1335558"/>
                    <a:pt x="1732521" y="1321259"/>
                    <a:pt x="1608647" y="1332000"/>
                  </a:cubicBezTo>
                  <a:cubicBezTo>
                    <a:pt x="1484773" y="1342741"/>
                    <a:pt x="1159627" y="1303732"/>
                    <a:pt x="1034131" y="1332000"/>
                  </a:cubicBezTo>
                  <a:cubicBezTo>
                    <a:pt x="908635" y="1360268"/>
                    <a:pt x="777956" y="1303239"/>
                    <a:pt x="689420" y="1332000"/>
                  </a:cubicBezTo>
                  <a:cubicBezTo>
                    <a:pt x="600884" y="1360761"/>
                    <a:pt x="178387" y="1320164"/>
                    <a:pt x="0" y="1332000"/>
                  </a:cubicBezTo>
                  <a:cubicBezTo>
                    <a:pt x="-40182" y="1209533"/>
                    <a:pt x="28393" y="1098375"/>
                    <a:pt x="0" y="927960"/>
                  </a:cubicBezTo>
                  <a:cubicBezTo>
                    <a:pt x="-28393" y="757545"/>
                    <a:pt x="35553" y="581471"/>
                    <a:pt x="0" y="483960"/>
                  </a:cubicBezTo>
                  <a:cubicBezTo>
                    <a:pt x="-35553" y="386449"/>
                    <a:pt x="20178" y="230992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w="6350">
              <a:solidFill>
                <a:prstClr val="black"/>
              </a:solidFill>
              <a:extLst>
                <a:ext uri="{C807C97D-BFC1-408E-A445-0C87EB9F89A2}">
                  <ask:lineSketchStyleProps xmlns:ask="http://schemas.microsoft.com/office/drawing/2018/sketchyshapes" sd="218191836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4216400" marR="0" lvl="0" indent="-355600" algn="l" defTabSz="914400" rtl="0" eaLnBrk="1" fontAlgn="auto" latinLnBrk="0" hangingPunct="1">
                <a:lnSpc>
                  <a:spcPct val="107000"/>
                </a:lnSpc>
                <a:spcBef>
                  <a:spcPts val="120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 </a:t>
              </a:r>
              <a:r>
                <a: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Symbol" panose="05050102010706020507" pitchFamily="18" charset="2"/>
                </a:rPr>
                <a:t></a:t>
              </a:r>
              <a:r>
                <a:rPr lang="ru-RU" sz="3200" dirty="0">
                  <a:solidFill>
                    <a:prstClr val="black"/>
                  </a:solidFill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Arial" panose="020B0604020202020204" pitchFamily="34" charset="0"/>
                </a:rPr>
                <a:t>вид материи. То, из чего состоят физические тела.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Arial" panose="020B0604020202020204" pitchFamily="34" charset="0"/>
                </a:rPr>
                <a:t> 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Arial" panose="020B0604020202020204" pitchFamily="34" charset="0"/>
                </a:rPr>
                <a:t> 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 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 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  <p:sp>
          <p:nvSpPr>
            <p:cNvPr id="23" name="Надпись 3">
              <a:extLst>
                <a:ext uri="{FF2B5EF4-FFF2-40B4-BE49-F238E27FC236}">
                  <a16:creationId xmlns:a16="http://schemas.microsoft.com/office/drawing/2014/main" id="{9CBEED28-DCA3-1EE9-53A7-5ACE8C5B2B97}"/>
                </a:ext>
              </a:extLst>
            </p:cNvPr>
            <p:cNvSpPr txBox="1"/>
            <p:nvPr/>
          </p:nvSpPr>
          <p:spPr>
            <a:xfrm>
              <a:off x="199158" y="3166018"/>
              <a:ext cx="11490338" cy="1332000"/>
            </a:xfrm>
            <a:custGeom>
              <a:avLst/>
              <a:gdLst>
                <a:gd name="connsiteX0" fmla="*/ 0 w 11490338"/>
                <a:gd name="connsiteY0" fmla="*/ 0 h 1332000"/>
                <a:gd name="connsiteX1" fmla="*/ 804324 w 11490338"/>
                <a:gd name="connsiteY1" fmla="*/ 0 h 1332000"/>
                <a:gd name="connsiteX2" fmla="*/ 1149034 w 11490338"/>
                <a:gd name="connsiteY2" fmla="*/ 0 h 1332000"/>
                <a:gd name="connsiteX3" fmla="*/ 1838454 w 11490338"/>
                <a:gd name="connsiteY3" fmla="*/ 0 h 1332000"/>
                <a:gd name="connsiteX4" fmla="*/ 2642778 w 11490338"/>
                <a:gd name="connsiteY4" fmla="*/ 0 h 1332000"/>
                <a:gd name="connsiteX5" fmla="*/ 3447101 w 11490338"/>
                <a:gd name="connsiteY5" fmla="*/ 0 h 1332000"/>
                <a:gd name="connsiteX6" fmla="*/ 3906715 w 11490338"/>
                <a:gd name="connsiteY6" fmla="*/ 0 h 1332000"/>
                <a:gd name="connsiteX7" fmla="*/ 4366328 w 11490338"/>
                <a:gd name="connsiteY7" fmla="*/ 0 h 1332000"/>
                <a:gd name="connsiteX8" fmla="*/ 4825942 w 11490338"/>
                <a:gd name="connsiteY8" fmla="*/ 0 h 1332000"/>
                <a:gd name="connsiteX9" fmla="*/ 5630266 w 11490338"/>
                <a:gd name="connsiteY9" fmla="*/ 0 h 1332000"/>
                <a:gd name="connsiteX10" fmla="*/ 6089879 w 11490338"/>
                <a:gd name="connsiteY10" fmla="*/ 0 h 1332000"/>
                <a:gd name="connsiteX11" fmla="*/ 6434589 w 11490338"/>
                <a:gd name="connsiteY11" fmla="*/ 0 h 1332000"/>
                <a:gd name="connsiteX12" fmla="*/ 6894203 w 11490338"/>
                <a:gd name="connsiteY12" fmla="*/ 0 h 1332000"/>
                <a:gd name="connsiteX13" fmla="*/ 7238913 w 11490338"/>
                <a:gd name="connsiteY13" fmla="*/ 0 h 1332000"/>
                <a:gd name="connsiteX14" fmla="*/ 7698526 w 11490338"/>
                <a:gd name="connsiteY14" fmla="*/ 0 h 1332000"/>
                <a:gd name="connsiteX15" fmla="*/ 8043237 w 11490338"/>
                <a:gd name="connsiteY15" fmla="*/ 0 h 1332000"/>
                <a:gd name="connsiteX16" fmla="*/ 8273043 w 11490338"/>
                <a:gd name="connsiteY16" fmla="*/ 0 h 1332000"/>
                <a:gd name="connsiteX17" fmla="*/ 8847560 w 11490338"/>
                <a:gd name="connsiteY17" fmla="*/ 0 h 1332000"/>
                <a:gd name="connsiteX18" fmla="*/ 9077367 w 11490338"/>
                <a:gd name="connsiteY18" fmla="*/ 0 h 1332000"/>
                <a:gd name="connsiteX19" fmla="*/ 9422077 w 11490338"/>
                <a:gd name="connsiteY19" fmla="*/ 0 h 1332000"/>
                <a:gd name="connsiteX20" fmla="*/ 9996594 w 11490338"/>
                <a:gd name="connsiteY20" fmla="*/ 0 h 1332000"/>
                <a:gd name="connsiteX21" fmla="*/ 10686014 w 11490338"/>
                <a:gd name="connsiteY21" fmla="*/ 0 h 1332000"/>
                <a:gd name="connsiteX22" fmla="*/ 11490338 w 11490338"/>
                <a:gd name="connsiteY22" fmla="*/ 0 h 1332000"/>
                <a:gd name="connsiteX23" fmla="*/ 11490338 w 11490338"/>
                <a:gd name="connsiteY23" fmla="*/ 430680 h 1332000"/>
                <a:gd name="connsiteX24" fmla="*/ 11490338 w 11490338"/>
                <a:gd name="connsiteY24" fmla="*/ 848040 h 1332000"/>
                <a:gd name="connsiteX25" fmla="*/ 11490338 w 11490338"/>
                <a:gd name="connsiteY25" fmla="*/ 1332000 h 1332000"/>
                <a:gd name="connsiteX26" fmla="*/ 10915821 w 11490338"/>
                <a:gd name="connsiteY26" fmla="*/ 1332000 h 1332000"/>
                <a:gd name="connsiteX27" fmla="*/ 10226401 w 11490338"/>
                <a:gd name="connsiteY27" fmla="*/ 1332000 h 1332000"/>
                <a:gd name="connsiteX28" fmla="*/ 9536981 w 11490338"/>
                <a:gd name="connsiteY28" fmla="*/ 1332000 h 1332000"/>
                <a:gd name="connsiteX29" fmla="*/ 8732657 w 11490338"/>
                <a:gd name="connsiteY29" fmla="*/ 1332000 h 1332000"/>
                <a:gd name="connsiteX30" fmla="*/ 8158140 w 11490338"/>
                <a:gd name="connsiteY30" fmla="*/ 1332000 h 1332000"/>
                <a:gd name="connsiteX31" fmla="*/ 7928333 w 11490338"/>
                <a:gd name="connsiteY31" fmla="*/ 1332000 h 1332000"/>
                <a:gd name="connsiteX32" fmla="*/ 7353816 w 11490338"/>
                <a:gd name="connsiteY32" fmla="*/ 1332000 h 1332000"/>
                <a:gd name="connsiteX33" fmla="*/ 7124010 w 11490338"/>
                <a:gd name="connsiteY33" fmla="*/ 1332000 h 1332000"/>
                <a:gd name="connsiteX34" fmla="*/ 6549493 w 11490338"/>
                <a:gd name="connsiteY34" fmla="*/ 1332000 h 1332000"/>
                <a:gd name="connsiteX35" fmla="*/ 6319686 w 11490338"/>
                <a:gd name="connsiteY35" fmla="*/ 1332000 h 1332000"/>
                <a:gd name="connsiteX36" fmla="*/ 5515362 w 11490338"/>
                <a:gd name="connsiteY36" fmla="*/ 1332000 h 1332000"/>
                <a:gd name="connsiteX37" fmla="*/ 5285555 w 11490338"/>
                <a:gd name="connsiteY37" fmla="*/ 1332000 h 1332000"/>
                <a:gd name="connsiteX38" fmla="*/ 5055749 w 11490338"/>
                <a:gd name="connsiteY38" fmla="*/ 1332000 h 1332000"/>
                <a:gd name="connsiteX39" fmla="*/ 4825942 w 11490338"/>
                <a:gd name="connsiteY39" fmla="*/ 1332000 h 1332000"/>
                <a:gd name="connsiteX40" fmla="*/ 4021618 w 11490338"/>
                <a:gd name="connsiteY40" fmla="*/ 1332000 h 1332000"/>
                <a:gd name="connsiteX41" fmla="*/ 3791812 w 11490338"/>
                <a:gd name="connsiteY41" fmla="*/ 1332000 h 1332000"/>
                <a:gd name="connsiteX42" fmla="*/ 3447101 w 11490338"/>
                <a:gd name="connsiteY42" fmla="*/ 1332000 h 1332000"/>
                <a:gd name="connsiteX43" fmla="*/ 2872584 w 11490338"/>
                <a:gd name="connsiteY43" fmla="*/ 1332000 h 1332000"/>
                <a:gd name="connsiteX44" fmla="*/ 2412971 w 11490338"/>
                <a:gd name="connsiteY44" fmla="*/ 1332000 h 1332000"/>
                <a:gd name="connsiteX45" fmla="*/ 1838454 w 11490338"/>
                <a:gd name="connsiteY45" fmla="*/ 1332000 h 1332000"/>
                <a:gd name="connsiteX46" fmla="*/ 1378841 w 11490338"/>
                <a:gd name="connsiteY46" fmla="*/ 1332000 h 1332000"/>
                <a:gd name="connsiteX47" fmla="*/ 1149034 w 11490338"/>
                <a:gd name="connsiteY47" fmla="*/ 1332000 h 1332000"/>
                <a:gd name="connsiteX48" fmla="*/ 0 w 11490338"/>
                <a:gd name="connsiteY48" fmla="*/ 1332000 h 1332000"/>
                <a:gd name="connsiteX49" fmla="*/ 0 w 11490338"/>
                <a:gd name="connsiteY49" fmla="*/ 874680 h 1332000"/>
                <a:gd name="connsiteX50" fmla="*/ 0 w 11490338"/>
                <a:gd name="connsiteY50" fmla="*/ 470640 h 1332000"/>
                <a:gd name="connsiteX51" fmla="*/ 0 w 11490338"/>
                <a:gd name="connsiteY51" fmla="*/ 0 h 13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1490338" h="1332000" fill="none" extrusionOk="0">
                  <a:moveTo>
                    <a:pt x="0" y="0"/>
                  </a:moveTo>
                  <a:cubicBezTo>
                    <a:pt x="273599" y="-26683"/>
                    <a:pt x="503612" y="50981"/>
                    <a:pt x="804324" y="0"/>
                  </a:cubicBezTo>
                  <a:cubicBezTo>
                    <a:pt x="1105036" y="-50981"/>
                    <a:pt x="1040193" y="24626"/>
                    <a:pt x="1149034" y="0"/>
                  </a:cubicBezTo>
                  <a:cubicBezTo>
                    <a:pt x="1257875" y="-24626"/>
                    <a:pt x="1699591" y="7804"/>
                    <a:pt x="1838454" y="0"/>
                  </a:cubicBezTo>
                  <a:cubicBezTo>
                    <a:pt x="1977317" y="-7804"/>
                    <a:pt x="2303858" y="1354"/>
                    <a:pt x="2642778" y="0"/>
                  </a:cubicBezTo>
                  <a:cubicBezTo>
                    <a:pt x="2981698" y="-1354"/>
                    <a:pt x="3104381" y="79313"/>
                    <a:pt x="3447101" y="0"/>
                  </a:cubicBezTo>
                  <a:cubicBezTo>
                    <a:pt x="3789821" y="-79313"/>
                    <a:pt x="3790459" y="49593"/>
                    <a:pt x="3906715" y="0"/>
                  </a:cubicBezTo>
                  <a:cubicBezTo>
                    <a:pt x="4022971" y="-49593"/>
                    <a:pt x="4238536" y="20653"/>
                    <a:pt x="4366328" y="0"/>
                  </a:cubicBezTo>
                  <a:cubicBezTo>
                    <a:pt x="4494120" y="-20653"/>
                    <a:pt x="4681262" y="14093"/>
                    <a:pt x="4825942" y="0"/>
                  </a:cubicBezTo>
                  <a:cubicBezTo>
                    <a:pt x="4970622" y="-14093"/>
                    <a:pt x="5240546" y="38577"/>
                    <a:pt x="5630266" y="0"/>
                  </a:cubicBezTo>
                  <a:cubicBezTo>
                    <a:pt x="6019986" y="-38577"/>
                    <a:pt x="5891145" y="45296"/>
                    <a:pt x="6089879" y="0"/>
                  </a:cubicBezTo>
                  <a:cubicBezTo>
                    <a:pt x="6288613" y="-45296"/>
                    <a:pt x="6345119" y="20663"/>
                    <a:pt x="6434589" y="0"/>
                  </a:cubicBezTo>
                  <a:cubicBezTo>
                    <a:pt x="6524059" y="-20663"/>
                    <a:pt x="6675708" y="21168"/>
                    <a:pt x="6894203" y="0"/>
                  </a:cubicBezTo>
                  <a:cubicBezTo>
                    <a:pt x="7112698" y="-21168"/>
                    <a:pt x="7068037" y="27066"/>
                    <a:pt x="7238913" y="0"/>
                  </a:cubicBezTo>
                  <a:cubicBezTo>
                    <a:pt x="7409789" y="-27066"/>
                    <a:pt x="7541861" y="24400"/>
                    <a:pt x="7698526" y="0"/>
                  </a:cubicBezTo>
                  <a:cubicBezTo>
                    <a:pt x="7855191" y="-24400"/>
                    <a:pt x="7898683" y="27841"/>
                    <a:pt x="8043237" y="0"/>
                  </a:cubicBezTo>
                  <a:cubicBezTo>
                    <a:pt x="8187791" y="-27841"/>
                    <a:pt x="8224677" y="15942"/>
                    <a:pt x="8273043" y="0"/>
                  </a:cubicBezTo>
                  <a:cubicBezTo>
                    <a:pt x="8321409" y="-15942"/>
                    <a:pt x="8600129" y="37259"/>
                    <a:pt x="8847560" y="0"/>
                  </a:cubicBezTo>
                  <a:cubicBezTo>
                    <a:pt x="9094991" y="-37259"/>
                    <a:pt x="9003617" y="1407"/>
                    <a:pt x="9077367" y="0"/>
                  </a:cubicBezTo>
                  <a:cubicBezTo>
                    <a:pt x="9151117" y="-1407"/>
                    <a:pt x="9315111" y="11753"/>
                    <a:pt x="9422077" y="0"/>
                  </a:cubicBezTo>
                  <a:cubicBezTo>
                    <a:pt x="9529043" y="-11753"/>
                    <a:pt x="9789872" y="44822"/>
                    <a:pt x="9996594" y="0"/>
                  </a:cubicBezTo>
                  <a:cubicBezTo>
                    <a:pt x="10203316" y="-44822"/>
                    <a:pt x="10536694" y="31497"/>
                    <a:pt x="10686014" y="0"/>
                  </a:cubicBezTo>
                  <a:cubicBezTo>
                    <a:pt x="10835334" y="-31497"/>
                    <a:pt x="11195879" y="13915"/>
                    <a:pt x="11490338" y="0"/>
                  </a:cubicBezTo>
                  <a:cubicBezTo>
                    <a:pt x="11514495" y="164067"/>
                    <a:pt x="11483860" y="248955"/>
                    <a:pt x="11490338" y="430680"/>
                  </a:cubicBezTo>
                  <a:cubicBezTo>
                    <a:pt x="11496816" y="612405"/>
                    <a:pt x="11446603" y="753260"/>
                    <a:pt x="11490338" y="848040"/>
                  </a:cubicBezTo>
                  <a:cubicBezTo>
                    <a:pt x="11534073" y="942820"/>
                    <a:pt x="11471807" y="1217730"/>
                    <a:pt x="11490338" y="1332000"/>
                  </a:cubicBezTo>
                  <a:cubicBezTo>
                    <a:pt x="11221651" y="1345981"/>
                    <a:pt x="11164836" y="1315685"/>
                    <a:pt x="10915821" y="1332000"/>
                  </a:cubicBezTo>
                  <a:cubicBezTo>
                    <a:pt x="10666806" y="1348315"/>
                    <a:pt x="10376865" y="1249942"/>
                    <a:pt x="10226401" y="1332000"/>
                  </a:cubicBezTo>
                  <a:cubicBezTo>
                    <a:pt x="10075937" y="1414058"/>
                    <a:pt x="9742285" y="1257064"/>
                    <a:pt x="9536981" y="1332000"/>
                  </a:cubicBezTo>
                  <a:cubicBezTo>
                    <a:pt x="9331677" y="1406936"/>
                    <a:pt x="9101433" y="1257144"/>
                    <a:pt x="8732657" y="1332000"/>
                  </a:cubicBezTo>
                  <a:cubicBezTo>
                    <a:pt x="8363881" y="1406856"/>
                    <a:pt x="8421924" y="1293616"/>
                    <a:pt x="8158140" y="1332000"/>
                  </a:cubicBezTo>
                  <a:cubicBezTo>
                    <a:pt x="7894356" y="1370384"/>
                    <a:pt x="8015658" y="1320537"/>
                    <a:pt x="7928333" y="1332000"/>
                  </a:cubicBezTo>
                  <a:cubicBezTo>
                    <a:pt x="7841008" y="1343463"/>
                    <a:pt x="7618185" y="1279453"/>
                    <a:pt x="7353816" y="1332000"/>
                  </a:cubicBezTo>
                  <a:cubicBezTo>
                    <a:pt x="7089447" y="1384547"/>
                    <a:pt x="7190433" y="1323586"/>
                    <a:pt x="7124010" y="1332000"/>
                  </a:cubicBezTo>
                  <a:cubicBezTo>
                    <a:pt x="7057587" y="1340414"/>
                    <a:pt x="6744684" y="1276384"/>
                    <a:pt x="6549493" y="1332000"/>
                  </a:cubicBezTo>
                  <a:cubicBezTo>
                    <a:pt x="6354302" y="1387616"/>
                    <a:pt x="6378928" y="1307302"/>
                    <a:pt x="6319686" y="1332000"/>
                  </a:cubicBezTo>
                  <a:cubicBezTo>
                    <a:pt x="6260444" y="1356698"/>
                    <a:pt x="5914257" y="1301087"/>
                    <a:pt x="5515362" y="1332000"/>
                  </a:cubicBezTo>
                  <a:cubicBezTo>
                    <a:pt x="5116467" y="1362913"/>
                    <a:pt x="5363231" y="1304681"/>
                    <a:pt x="5285555" y="1332000"/>
                  </a:cubicBezTo>
                  <a:cubicBezTo>
                    <a:pt x="5207879" y="1359319"/>
                    <a:pt x="5116324" y="1325064"/>
                    <a:pt x="5055749" y="1332000"/>
                  </a:cubicBezTo>
                  <a:cubicBezTo>
                    <a:pt x="4995174" y="1338936"/>
                    <a:pt x="4902055" y="1310456"/>
                    <a:pt x="4825942" y="1332000"/>
                  </a:cubicBezTo>
                  <a:cubicBezTo>
                    <a:pt x="4749829" y="1353544"/>
                    <a:pt x="4251916" y="1322348"/>
                    <a:pt x="4021618" y="1332000"/>
                  </a:cubicBezTo>
                  <a:cubicBezTo>
                    <a:pt x="3791320" y="1341652"/>
                    <a:pt x="3859536" y="1324059"/>
                    <a:pt x="3791812" y="1332000"/>
                  </a:cubicBezTo>
                  <a:cubicBezTo>
                    <a:pt x="3724088" y="1339941"/>
                    <a:pt x="3584687" y="1303781"/>
                    <a:pt x="3447101" y="1332000"/>
                  </a:cubicBezTo>
                  <a:cubicBezTo>
                    <a:pt x="3309515" y="1360219"/>
                    <a:pt x="3104331" y="1295617"/>
                    <a:pt x="2872584" y="1332000"/>
                  </a:cubicBezTo>
                  <a:cubicBezTo>
                    <a:pt x="2640837" y="1368383"/>
                    <a:pt x="2583235" y="1319050"/>
                    <a:pt x="2412971" y="1332000"/>
                  </a:cubicBezTo>
                  <a:cubicBezTo>
                    <a:pt x="2242707" y="1344950"/>
                    <a:pt x="1991301" y="1280351"/>
                    <a:pt x="1838454" y="1332000"/>
                  </a:cubicBezTo>
                  <a:cubicBezTo>
                    <a:pt x="1685607" y="1383649"/>
                    <a:pt x="1505717" y="1316510"/>
                    <a:pt x="1378841" y="1332000"/>
                  </a:cubicBezTo>
                  <a:cubicBezTo>
                    <a:pt x="1251965" y="1347490"/>
                    <a:pt x="1259233" y="1325220"/>
                    <a:pt x="1149034" y="1332000"/>
                  </a:cubicBezTo>
                  <a:cubicBezTo>
                    <a:pt x="1038835" y="1338780"/>
                    <a:pt x="376248" y="1264547"/>
                    <a:pt x="0" y="1332000"/>
                  </a:cubicBezTo>
                  <a:cubicBezTo>
                    <a:pt x="-39845" y="1124898"/>
                    <a:pt x="16175" y="1010456"/>
                    <a:pt x="0" y="874680"/>
                  </a:cubicBezTo>
                  <a:cubicBezTo>
                    <a:pt x="-16175" y="738904"/>
                    <a:pt x="12818" y="564879"/>
                    <a:pt x="0" y="470640"/>
                  </a:cubicBezTo>
                  <a:cubicBezTo>
                    <a:pt x="-12818" y="376401"/>
                    <a:pt x="46940" y="159003"/>
                    <a:pt x="0" y="0"/>
                  </a:cubicBezTo>
                  <a:close/>
                </a:path>
                <a:path w="11490338" h="1332000" stroke="0" extrusionOk="0">
                  <a:moveTo>
                    <a:pt x="0" y="0"/>
                  </a:moveTo>
                  <a:cubicBezTo>
                    <a:pt x="250423" y="-20157"/>
                    <a:pt x="387096" y="50722"/>
                    <a:pt x="574517" y="0"/>
                  </a:cubicBezTo>
                  <a:cubicBezTo>
                    <a:pt x="761938" y="-50722"/>
                    <a:pt x="714867" y="19531"/>
                    <a:pt x="804324" y="0"/>
                  </a:cubicBezTo>
                  <a:cubicBezTo>
                    <a:pt x="893781" y="-19531"/>
                    <a:pt x="1208273" y="10270"/>
                    <a:pt x="1378841" y="0"/>
                  </a:cubicBezTo>
                  <a:cubicBezTo>
                    <a:pt x="1549409" y="-10270"/>
                    <a:pt x="1503634" y="25754"/>
                    <a:pt x="1608647" y="0"/>
                  </a:cubicBezTo>
                  <a:cubicBezTo>
                    <a:pt x="1713660" y="-25754"/>
                    <a:pt x="1869842" y="9788"/>
                    <a:pt x="1953357" y="0"/>
                  </a:cubicBezTo>
                  <a:cubicBezTo>
                    <a:pt x="2036872" y="-9788"/>
                    <a:pt x="2394160" y="26454"/>
                    <a:pt x="2527874" y="0"/>
                  </a:cubicBezTo>
                  <a:cubicBezTo>
                    <a:pt x="2661588" y="-26454"/>
                    <a:pt x="2676533" y="26842"/>
                    <a:pt x="2757681" y="0"/>
                  </a:cubicBezTo>
                  <a:cubicBezTo>
                    <a:pt x="2838829" y="-26842"/>
                    <a:pt x="3157261" y="67973"/>
                    <a:pt x="3447101" y="0"/>
                  </a:cubicBezTo>
                  <a:cubicBezTo>
                    <a:pt x="3736941" y="-67973"/>
                    <a:pt x="3988624" y="16031"/>
                    <a:pt x="4251425" y="0"/>
                  </a:cubicBezTo>
                  <a:cubicBezTo>
                    <a:pt x="4514226" y="-16031"/>
                    <a:pt x="4724185" y="62185"/>
                    <a:pt x="4940845" y="0"/>
                  </a:cubicBezTo>
                  <a:cubicBezTo>
                    <a:pt x="5157505" y="-62185"/>
                    <a:pt x="5113497" y="33458"/>
                    <a:pt x="5285555" y="0"/>
                  </a:cubicBezTo>
                  <a:cubicBezTo>
                    <a:pt x="5457613" y="-33458"/>
                    <a:pt x="5425294" y="804"/>
                    <a:pt x="5515362" y="0"/>
                  </a:cubicBezTo>
                  <a:cubicBezTo>
                    <a:pt x="5605430" y="-804"/>
                    <a:pt x="5814594" y="54098"/>
                    <a:pt x="6089879" y="0"/>
                  </a:cubicBezTo>
                  <a:cubicBezTo>
                    <a:pt x="6365164" y="-54098"/>
                    <a:pt x="6497946" y="89630"/>
                    <a:pt x="6894203" y="0"/>
                  </a:cubicBezTo>
                  <a:cubicBezTo>
                    <a:pt x="7290460" y="-89630"/>
                    <a:pt x="7424865" y="30608"/>
                    <a:pt x="7583623" y="0"/>
                  </a:cubicBezTo>
                  <a:cubicBezTo>
                    <a:pt x="7742381" y="-30608"/>
                    <a:pt x="8124830" y="23099"/>
                    <a:pt x="8387947" y="0"/>
                  </a:cubicBezTo>
                  <a:cubicBezTo>
                    <a:pt x="8651064" y="-23099"/>
                    <a:pt x="8734366" y="40199"/>
                    <a:pt x="8962464" y="0"/>
                  </a:cubicBezTo>
                  <a:cubicBezTo>
                    <a:pt x="9190562" y="-40199"/>
                    <a:pt x="9551003" y="66505"/>
                    <a:pt x="9766787" y="0"/>
                  </a:cubicBezTo>
                  <a:cubicBezTo>
                    <a:pt x="9982571" y="-66505"/>
                    <a:pt x="10279977" y="80651"/>
                    <a:pt x="10456208" y="0"/>
                  </a:cubicBezTo>
                  <a:cubicBezTo>
                    <a:pt x="10632439" y="-80651"/>
                    <a:pt x="10751737" y="21041"/>
                    <a:pt x="10915821" y="0"/>
                  </a:cubicBezTo>
                  <a:cubicBezTo>
                    <a:pt x="11079905" y="-21041"/>
                    <a:pt x="11229775" y="7593"/>
                    <a:pt x="11490338" y="0"/>
                  </a:cubicBezTo>
                  <a:cubicBezTo>
                    <a:pt x="11509979" y="150010"/>
                    <a:pt x="11447270" y="342094"/>
                    <a:pt x="11490338" y="457320"/>
                  </a:cubicBezTo>
                  <a:cubicBezTo>
                    <a:pt x="11533406" y="572546"/>
                    <a:pt x="11461490" y="756925"/>
                    <a:pt x="11490338" y="888000"/>
                  </a:cubicBezTo>
                  <a:cubicBezTo>
                    <a:pt x="11519186" y="1019075"/>
                    <a:pt x="11444905" y="1178515"/>
                    <a:pt x="11490338" y="1332000"/>
                  </a:cubicBezTo>
                  <a:cubicBezTo>
                    <a:pt x="11338556" y="1384753"/>
                    <a:pt x="11175419" y="1312869"/>
                    <a:pt x="11030724" y="1332000"/>
                  </a:cubicBezTo>
                  <a:cubicBezTo>
                    <a:pt x="10886029" y="1351131"/>
                    <a:pt x="10851720" y="1313272"/>
                    <a:pt x="10800918" y="1332000"/>
                  </a:cubicBezTo>
                  <a:cubicBezTo>
                    <a:pt x="10750116" y="1350728"/>
                    <a:pt x="10485332" y="1323601"/>
                    <a:pt x="10226401" y="1332000"/>
                  </a:cubicBezTo>
                  <a:cubicBezTo>
                    <a:pt x="9967470" y="1340399"/>
                    <a:pt x="9912436" y="1277605"/>
                    <a:pt x="9766787" y="1332000"/>
                  </a:cubicBezTo>
                  <a:cubicBezTo>
                    <a:pt x="9621138" y="1386395"/>
                    <a:pt x="9606157" y="1324042"/>
                    <a:pt x="9536981" y="1332000"/>
                  </a:cubicBezTo>
                  <a:cubicBezTo>
                    <a:pt x="9467805" y="1339958"/>
                    <a:pt x="9309309" y="1296767"/>
                    <a:pt x="9192270" y="1332000"/>
                  </a:cubicBezTo>
                  <a:cubicBezTo>
                    <a:pt x="9075231" y="1367233"/>
                    <a:pt x="8918706" y="1319645"/>
                    <a:pt x="8732657" y="1332000"/>
                  </a:cubicBezTo>
                  <a:cubicBezTo>
                    <a:pt x="8546608" y="1344355"/>
                    <a:pt x="8479271" y="1326860"/>
                    <a:pt x="8387947" y="1332000"/>
                  </a:cubicBezTo>
                  <a:cubicBezTo>
                    <a:pt x="8296623" y="1337140"/>
                    <a:pt x="8068092" y="1320345"/>
                    <a:pt x="7813430" y="1332000"/>
                  </a:cubicBezTo>
                  <a:cubicBezTo>
                    <a:pt x="7558768" y="1343655"/>
                    <a:pt x="7627819" y="1305959"/>
                    <a:pt x="7468720" y="1332000"/>
                  </a:cubicBezTo>
                  <a:cubicBezTo>
                    <a:pt x="7309621" y="1358041"/>
                    <a:pt x="7289067" y="1319773"/>
                    <a:pt x="7238913" y="1332000"/>
                  </a:cubicBezTo>
                  <a:cubicBezTo>
                    <a:pt x="7188759" y="1344227"/>
                    <a:pt x="6986646" y="1302735"/>
                    <a:pt x="6894203" y="1332000"/>
                  </a:cubicBezTo>
                  <a:cubicBezTo>
                    <a:pt x="6801760" y="1361265"/>
                    <a:pt x="6739535" y="1318522"/>
                    <a:pt x="6664396" y="1332000"/>
                  </a:cubicBezTo>
                  <a:cubicBezTo>
                    <a:pt x="6589257" y="1345478"/>
                    <a:pt x="6260570" y="1253032"/>
                    <a:pt x="5860072" y="1332000"/>
                  </a:cubicBezTo>
                  <a:cubicBezTo>
                    <a:pt x="5459574" y="1410968"/>
                    <a:pt x="5600332" y="1322122"/>
                    <a:pt x="5400459" y="1332000"/>
                  </a:cubicBezTo>
                  <a:cubicBezTo>
                    <a:pt x="5200586" y="1341878"/>
                    <a:pt x="4922914" y="1309319"/>
                    <a:pt x="4711039" y="1332000"/>
                  </a:cubicBezTo>
                  <a:cubicBezTo>
                    <a:pt x="4499164" y="1354681"/>
                    <a:pt x="4503544" y="1315899"/>
                    <a:pt x="4366328" y="1332000"/>
                  </a:cubicBezTo>
                  <a:cubicBezTo>
                    <a:pt x="4229112" y="1348101"/>
                    <a:pt x="4206683" y="1328915"/>
                    <a:pt x="4136522" y="1332000"/>
                  </a:cubicBezTo>
                  <a:cubicBezTo>
                    <a:pt x="4066361" y="1335085"/>
                    <a:pt x="3681506" y="1274707"/>
                    <a:pt x="3332198" y="1332000"/>
                  </a:cubicBezTo>
                  <a:cubicBezTo>
                    <a:pt x="2982890" y="1389293"/>
                    <a:pt x="2882548" y="1317477"/>
                    <a:pt x="2527874" y="1332000"/>
                  </a:cubicBezTo>
                  <a:cubicBezTo>
                    <a:pt x="2173200" y="1346523"/>
                    <a:pt x="2388584" y="1324462"/>
                    <a:pt x="2298068" y="1332000"/>
                  </a:cubicBezTo>
                  <a:cubicBezTo>
                    <a:pt x="2207552" y="1339538"/>
                    <a:pt x="2041546" y="1325448"/>
                    <a:pt x="1838454" y="1332000"/>
                  </a:cubicBezTo>
                  <a:cubicBezTo>
                    <a:pt x="1635362" y="1338552"/>
                    <a:pt x="1308393" y="1247555"/>
                    <a:pt x="1034130" y="1332000"/>
                  </a:cubicBezTo>
                  <a:cubicBezTo>
                    <a:pt x="759867" y="1416445"/>
                    <a:pt x="481577" y="1310536"/>
                    <a:pt x="0" y="1332000"/>
                  </a:cubicBezTo>
                  <a:cubicBezTo>
                    <a:pt x="-32999" y="1171154"/>
                    <a:pt x="27512" y="1125632"/>
                    <a:pt x="0" y="927960"/>
                  </a:cubicBezTo>
                  <a:cubicBezTo>
                    <a:pt x="-27512" y="730288"/>
                    <a:pt x="37198" y="664043"/>
                    <a:pt x="0" y="483960"/>
                  </a:cubicBezTo>
                  <a:cubicBezTo>
                    <a:pt x="-37198" y="303877"/>
                    <a:pt x="31328" y="20272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w="6350">
              <a:solidFill>
                <a:prstClr val="black"/>
              </a:solidFill>
              <a:extLst>
                <a:ext uri="{C807C97D-BFC1-408E-A445-0C87EB9F89A2}">
                  <ask:lineSketchStyleProps xmlns:ask="http://schemas.microsoft.com/office/drawing/2018/sketchyshapes" sd="65382223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4216400" marR="0" lvl="0" indent="-355600" algn="l" defTabSz="914400" rtl="0" eaLnBrk="1" fontAlgn="auto" latinLnBrk="0" hangingPunct="1">
                <a:lnSpc>
                  <a:spcPct val="105000"/>
                </a:lnSpc>
                <a:spcBef>
                  <a:spcPts val="120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Symbol" panose="05050102010706020507" pitchFamily="18" charset="2"/>
                </a:rPr>
                <a:t> 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Arial" panose="020B0604020202020204" pitchFamily="34" charset="0"/>
                </a:rPr>
                <a:t>количественная характеристика 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пространства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Arial" panose="020B0604020202020204" pitchFamily="34" charset="0"/>
                </a:rPr>
                <a:t>, занимаемого 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телом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Arial" panose="020B0604020202020204" pitchFamily="34" charset="0"/>
                </a:rPr>
                <a:t>.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Arial" panose="020B0604020202020204" pitchFamily="34" charset="0"/>
                </a:rPr>
                <a:t> 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Arial" panose="020B0604020202020204" pitchFamily="34" charset="0"/>
                </a:rPr>
                <a:t> 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 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 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  <p:sp>
          <p:nvSpPr>
            <p:cNvPr id="25" name="Надпись 63">
              <a:extLst>
                <a:ext uri="{FF2B5EF4-FFF2-40B4-BE49-F238E27FC236}">
                  <a16:creationId xmlns:a16="http://schemas.microsoft.com/office/drawing/2014/main" id="{9E82D424-BA4A-8025-E44B-EE08F3568162}"/>
                </a:ext>
              </a:extLst>
            </p:cNvPr>
            <p:cNvSpPr txBox="1"/>
            <p:nvPr/>
          </p:nvSpPr>
          <p:spPr>
            <a:xfrm>
              <a:off x="438159" y="66454"/>
              <a:ext cx="3742033" cy="132647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0" b="1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Масса</a:t>
              </a:r>
              <a:r>
                <a:rPr kumimoji="0" lang="ru-RU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Print" panose="02000600000000000000" pitchFamily="2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 </a:t>
              </a:r>
              <a:endPara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  <p:sp>
          <p:nvSpPr>
            <p:cNvPr id="26" name="Надпись 63">
              <a:extLst>
                <a:ext uri="{FF2B5EF4-FFF2-40B4-BE49-F238E27FC236}">
                  <a16:creationId xmlns:a16="http://schemas.microsoft.com/office/drawing/2014/main" id="{A494F40C-C23C-64BF-D734-7CD85C98B2C8}"/>
                </a:ext>
              </a:extLst>
            </p:cNvPr>
            <p:cNvSpPr txBox="1"/>
            <p:nvPr/>
          </p:nvSpPr>
          <p:spPr>
            <a:xfrm>
              <a:off x="438159" y="1583777"/>
              <a:ext cx="3742033" cy="132647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0" b="1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Вещество</a:t>
              </a:r>
              <a:r>
                <a:rPr kumimoji="0" lang="ru-RU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Print" panose="02000600000000000000" pitchFamily="2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 </a:t>
              </a:r>
              <a:endPara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  <p:sp>
          <p:nvSpPr>
            <p:cNvPr id="53" name="Надпись 63">
              <a:extLst>
                <a:ext uri="{FF2B5EF4-FFF2-40B4-BE49-F238E27FC236}">
                  <a16:creationId xmlns:a16="http://schemas.microsoft.com/office/drawing/2014/main" id="{6963DF99-5A5E-6429-CE8A-D6D228F0CEE2}"/>
                </a:ext>
              </a:extLst>
            </p:cNvPr>
            <p:cNvSpPr txBox="1"/>
            <p:nvPr/>
          </p:nvSpPr>
          <p:spPr>
            <a:xfrm>
              <a:off x="438159" y="3101099"/>
              <a:ext cx="3742033" cy="132647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0" b="1" i="1" dirty="0">
                  <a:solidFill>
                    <a:srgbClr val="00B050"/>
                  </a:solidFill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Объём</a:t>
              </a:r>
              <a:r>
                <a:rPr kumimoji="0" lang="ru-RU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Print" panose="02000600000000000000" pitchFamily="2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 </a:t>
              </a:r>
              <a:endPara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22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ABD91E26-B8A7-D8C5-7B9A-9C86E49F3BA7}"/>
              </a:ext>
            </a:extLst>
          </p:cNvPr>
          <p:cNvGrpSpPr/>
          <p:nvPr/>
        </p:nvGrpSpPr>
        <p:grpSpPr>
          <a:xfrm>
            <a:off x="13652" y="8573"/>
            <a:ext cx="12098378" cy="6832404"/>
            <a:chOff x="13652" y="8573"/>
            <a:chExt cx="12098378" cy="6832404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35A31C5E-6269-7F3B-5D08-7BCC108A285A}"/>
                </a:ext>
              </a:extLst>
            </p:cNvPr>
            <p:cNvGrpSpPr/>
            <p:nvPr/>
          </p:nvGrpSpPr>
          <p:grpSpPr>
            <a:xfrm>
              <a:off x="13652" y="8573"/>
              <a:ext cx="12098378" cy="6832404"/>
              <a:chOff x="13652" y="8573"/>
              <a:chExt cx="12098378" cy="6832404"/>
            </a:xfrm>
          </p:grpSpPr>
          <p:sp>
            <p:nvSpPr>
              <p:cNvPr id="32" name="Надпись 46">
                <a:extLst>
                  <a:ext uri="{FF2B5EF4-FFF2-40B4-BE49-F238E27FC236}">
                    <a16:creationId xmlns:a16="http://schemas.microsoft.com/office/drawing/2014/main" id="{4F32CC95-9484-5596-CD2F-86DD9C2E9E09}"/>
                  </a:ext>
                </a:extLst>
              </p:cNvPr>
              <p:cNvSpPr txBox="1"/>
              <p:nvPr/>
            </p:nvSpPr>
            <p:spPr>
              <a:xfrm>
                <a:off x="13652" y="8573"/>
                <a:ext cx="4336415" cy="152400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890713" marR="0" lvl="0" indent="-198120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Тема:</a:t>
                </a:r>
                <a:r>
                  <a:rPr kumimoji="0" lang="ru-RU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:r>
                  <a:rPr kumimoji="0" lang="ru-RU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glow rad="228600">
                        <a:srgbClr val="70AD47">
                          <a:satMod val="175000"/>
                          <a:alpha val="40000"/>
                        </a:srgbClr>
                      </a:glow>
                    </a:effectLst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12</a:t>
                </a:r>
                <a:r>
                  <a:rPr kumimoji="0" lang="ru-RU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glow rad="228600">
                        <a:srgbClr val="70AD47">
                          <a:satMod val="175000"/>
                          <a:alpha val="40000"/>
                        </a:srgbClr>
                      </a:glow>
                    </a:effectLst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ТОНН</a:t>
                </a:r>
                <a:r>
                  <a:rPr kumimoji="0" lang="ru-RU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glow rad="228600">
                        <a:srgbClr val="70AD47">
                          <a:satMod val="175000"/>
                          <a:alpha val="40000"/>
                        </a:srgbClr>
                      </a:glow>
                    </a:effectLst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glow rad="228600">
                        <a:srgbClr val="70AD47">
                          <a:satMod val="175000"/>
                          <a:alpha val="40000"/>
                        </a:srgbClr>
                      </a:glow>
                    </a:effectLst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ВЕЩЕСТВА </a:t>
                </a:r>
                <a:b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glow rad="228600">
                        <a:srgbClr val="70AD47">
                          <a:satMod val="175000"/>
                          <a:alpha val="40000"/>
                        </a:srgbClr>
                      </a:glow>
                    </a:effectLst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</a:b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glow rad="228600">
                        <a:srgbClr val="70AD47">
                          <a:satMod val="175000"/>
                          <a:alpha val="40000"/>
                        </a:srgbClr>
                      </a:glow>
                    </a:effectLst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В ОБЫЧНОЙ</a:t>
                </a:r>
                <a:b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glow rad="228600">
                        <a:srgbClr val="70AD47">
                          <a:satMod val="175000"/>
                          <a:alpha val="40000"/>
                        </a:srgbClr>
                      </a:glow>
                    </a:effectLst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</a:b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glow rad="228600">
                        <a:srgbClr val="70AD47">
                          <a:satMod val="175000"/>
                          <a:alpha val="40000"/>
                        </a:srgbClr>
                      </a:glow>
                    </a:effectLst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КРУЖКЕ</a:t>
                </a:r>
                <a:endPara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228600">
                      <a:srgbClr val="70AD47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 </a:t>
                </a:r>
              </a:p>
            </p:txBody>
          </p:sp>
          <p:cxnSp>
            <p:nvCxnSpPr>
              <p:cNvPr id="6" name="Прямая соединительная линия 5">
                <a:extLst>
                  <a:ext uri="{FF2B5EF4-FFF2-40B4-BE49-F238E27FC236}">
                    <a16:creationId xmlns:a16="http://schemas.microsoft.com/office/drawing/2014/main" id="{A43D0C2A-4CFA-E69E-EE03-A08F8C2FDC6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767043" y="1259951"/>
                <a:ext cx="1251929" cy="208745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Прямая соединительная линия 4">
                <a:extLst>
                  <a:ext uri="{FF2B5EF4-FFF2-40B4-BE49-F238E27FC236}">
                    <a16:creationId xmlns:a16="http://schemas.microsoft.com/office/drawing/2014/main" id="{3058E6D4-9BCF-3C3D-751F-26A76428431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28086" y="3502026"/>
                <a:ext cx="2456354" cy="181980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" name="Прямая соединительная линия 3">
                <a:extLst>
                  <a:ext uri="{FF2B5EF4-FFF2-40B4-BE49-F238E27FC236}">
                    <a16:creationId xmlns:a16="http://schemas.microsoft.com/office/drawing/2014/main" id="{5EF99B25-F7EE-313A-09DB-E1C7E2A72B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49316" y="2541136"/>
                <a:ext cx="3589782" cy="908675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" name="Прямая соединительная линия 2">
                <a:extLst>
                  <a:ext uri="{FF2B5EF4-FFF2-40B4-BE49-F238E27FC236}">
                    <a16:creationId xmlns:a16="http://schemas.microsoft.com/office/drawing/2014/main" id="{514E9988-AB08-B0FA-08F8-A02F939C099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81202" y="2957448"/>
                <a:ext cx="3210280" cy="473775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" name="Прямая соединительная линия 1">
                <a:extLst>
                  <a:ext uri="{FF2B5EF4-FFF2-40B4-BE49-F238E27FC236}">
                    <a16:creationId xmlns:a16="http://schemas.microsoft.com/office/drawing/2014/main" id="{EE64003A-DA9D-DB09-D855-52E18E493A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040562" y="3451543"/>
                <a:ext cx="1497942" cy="207108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Овал 9">
                <a:extLst>
                  <a:ext uri="{FF2B5EF4-FFF2-40B4-BE49-F238E27FC236}">
                    <a16:creationId xmlns:a16="http://schemas.microsoft.com/office/drawing/2014/main" id="{CA9286F6-DC34-2A85-5715-D0AEF8B0A18B}"/>
                  </a:ext>
                </a:extLst>
              </p:cNvPr>
              <p:cNvSpPr/>
              <p:nvPr/>
            </p:nvSpPr>
            <p:spPr>
              <a:xfrm>
                <a:off x="5960427" y="2410778"/>
                <a:ext cx="2190115" cy="21901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Надпись 1">
                <a:extLst>
                  <a:ext uri="{FF2B5EF4-FFF2-40B4-BE49-F238E27FC236}">
                    <a16:creationId xmlns:a16="http://schemas.microsoft.com/office/drawing/2014/main" id="{2D60A1AE-833F-B951-2C99-BB154E69CEE8}"/>
                  </a:ext>
                </a:extLst>
              </p:cNvPr>
              <p:cNvSpPr txBox="1"/>
              <p:nvPr/>
            </p:nvSpPr>
            <p:spPr>
              <a:xfrm>
                <a:off x="192786" y="433705"/>
                <a:ext cx="1688465" cy="1263650"/>
              </a:xfrm>
              <a:custGeom>
                <a:avLst/>
                <a:gdLst>
                  <a:gd name="connsiteX0" fmla="*/ 0 w 1688465"/>
                  <a:gd name="connsiteY0" fmla="*/ 0 h 1263650"/>
                  <a:gd name="connsiteX1" fmla="*/ 545937 w 1688465"/>
                  <a:gd name="connsiteY1" fmla="*/ 0 h 1263650"/>
                  <a:gd name="connsiteX2" fmla="*/ 1108759 w 1688465"/>
                  <a:gd name="connsiteY2" fmla="*/ 0 h 1263650"/>
                  <a:gd name="connsiteX3" fmla="*/ 1688465 w 1688465"/>
                  <a:gd name="connsiteY3" fmla="*/ 0 h 1263650"/>
                  <a:gd name="connsiteX4" fmla="*/ 1688465 w 1688465"/>
                  <a:gd name="connsiteY4" fmla="*/ 433853 h 1263650"/>
                  <a:gd name="connsiteX5" fmla="*/ 1688465 w 1688465"/>
                  <a:gd name="connsiteY5" fmla="*/ 817160 h 1263650"/>
                  <a:gd name="connsiteX6" fmla="*/ 1688465 w 1688465"/>
                  <a:gd name="connsiteY6" fmla="*/ 1263650 h 1263650"/>
                  <a:gd name="connsiteX7" fmla="*/ 1091874 w 1688465"/>
                  <a:gd name="connsiteY7" fmla="*/ 1263650 h 1263650"/>
                  <a:gd name="connsiteX8" fmla="*/ 495283 w 1688465"/>
                  <a:gd name="connsiteY8" fmla="*/ 1263650 h 1263650"/>
                  <a:gd name="connsiteX9" fmla="*/ 0 w 1688465"/>
                  <a:gd name="connsiteY9" fmla="*/ 1263650 h 1263650"/>
                  <a:gd name="connsiteX10" fmla="*/ 0 w 1688465"/>
                  <a:gd name="connsiteY10" fmla="*/ 855070 h 1263650"/>
                  <a:gd name="connsiteX11" fmla="*/ 0 w 1688465"/>
                  <a:gd name="connsiteY11" fmla="*/ 433853 h 1263650"/>
                  <a:gd name="connsiteX12" fmla="*/ 0 w 1688465"/>
                  <a:gd name="connsiteY12" fmla="*/ 0 h 1263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88465" h="1263650" fill="none" extrusionOk="0">
                    <a:moveTo>
                      <a:pt x="0" y="0"/>
                    </a:moveTo>
                    <a:cubicBezTo>
                      <a:pt x="160555" y="-45031"/>
                      <a:pt x="432238" y="64652"/>
                      <a:pt x="545937" y="0"/>
                    </a:cubicBezTo>
                    <a:cubicBezTo>
                      <a:pt x="659636" y="-64652"/>
                      <a:pt x="988650" y="48169"/>
                      <a:pt x="1108759" y="0"/>
                    </a:cubicBezTo>
                    <a:cubicBezTo>
                      <a:pt x="1228868" y="-48169"/>
                      <a:pt x="1502346" y="54487"/>
                      <a:pt x="1688465" y="0"/>
                    </a:cubicBezTo>
                    <a:cubicBezTo>
                      <a:pt x="1705104" y="190692"/>
                      <a:pt x="1668522" y="241699"/>
                      <a:pt x="1688465" y="433853"/>
                    </a:cubicBezTo>
                    <a:cubicBezTo>
                      <a:pt x="1708408" y="626007"/>
                      <a:pt x="1667131" y="683742"/>
                      <a:pt x="1688465" y="817160"/>
                    </a:cubicBezTo>
                    <a:cubicBezTo>
                      <a:pt x="1709799" y="950578"/>
                      <a:pt x="1649252" y="1048178"/>
                      <a:pt x="1688465" y="1263650"/>
                    </a:cubicBezTo>
                    <a:cubicBezTo>
                      <a:pt x="1461577" y="1273618"/>
                      <a:pt x="1361010" y="1218905"/>
                      <a:pt x="1091874" y="1263650"/>
                    </a:cubicBezTo>
                    <a:cubicBezTo>
                      <a:pt x="822738" y="1308395"/>
                      <a:pt x="639763" y="1195097"/>
                      <a:pt x="495283" y="1263650"/>
                    </a:cubicBezTo>
                    <a:cubicBezTo>
                      <a:pt x="350803" y="1332203"/>
                      <a:pt x="102974" y="1238548"/>
                      <a:pt x="0" y="1263650"/>
                    </a:cubicBezTo>
                    <a:cubicBezTo>
                      <a:pt x="-40015" y="1154088"/>
                      <a:pt x="293" y="1031476"/>
                      <a:pt x="0" y="855070"/>
                    </a:cubicBezTo>
                    <a:cubicBezTo>
                      <a:pt x="-293" y="678664"/>
                      <a:pt x="16467" y="522931"/>
                      <a:pt x="0" y="433853"/>
                    </a:cubicBezTo>
                    <a:cubicBezTo>
                      <a:pt x="-16467" y="344775"/>
                      <a:pt x="43408" y="155181"/>
                      <a:pt x="0" y="0"/>
                    </a:cubicBezTo>
                    <a:close/>
                  </a:path>
                  <a:path w="1688465" h="1263650" stroke="0" extrusionOk="0">
                    <a:moveTo>
                      <a:pt x="0" y="0"/>
                    </a:moveTo>
                    <a:cubicBezTo>
                      <a:pt x="165795" y="-8634"/>
                      <a:pt x="288050" y="58612"/>
                      <a:pt x="545937" y="0"/>
                    </a:cubicBezTo>
                    <a:cubicBezTo>
                      <a:pt x="803824" y="-58612"/>
                      <a:pt x="953251" y="44304"/>
                      <a:pt x="1058105" y="0"/>
                    </a:cubicBezTo>
                    <a:cubicBezTo>
                      <a:pt x="1162959" y="-44304"/>
                      <a:pt x="1440439" y="17962"/>
                      <a:pt x="1688465" y="0"/>
                    </a:cubicBezTo>
                    <a:cubicBezTo>
                      <a:pt x="1736134" y="166317"/>
                      <a:pt x="1646543" y="207905"/>
                      <a:pt x="1688465" y="408580"/>
                    </a:cubicBezTo>
                    <a:cubicBezTo>
                      <a:pt x="1730387" y="609255"/>
                      <a:pt x="1668754" y="611285"/>
                      <a:pt x="1688465" y="804524"/>
                    </a:cubicBezTo>
                    <a:cubicBezTo>
                      <a:pt x="1708176" y="997763"/>
                      <a:pt x="1664840" y="1156970"/>
                      <a:pt x="1688465" y="1263650"/>
                    </a:cubicBezTo>
                    <a:cubicBezTo>
                      <a:pt x="1573136" y="1282186"/>
                      <a:pt x="1275295" y="1223289"/>
                      <a:pt x="1125643" y="1263650"/>
                    </a:cubicBezTo>
                    <a:cubicBezTo>
                      <a:pt x="975991" y="1304011"/>
                      <a:pt x="809314" y="1250813"/>
                      <a:pt x="529052" y="1263650"/>
                    </a:cubicBezTo>
                    <a:cubicBezTo>
                      <a:pt x="248790" y="1276487"/>
                      <a:pt x="192842" y="1249158"/>
                      <a:pt x="0" y="1263650"/>
                    </a:cubicBezTo>
                    <a:cubicBezTo>
                      <a:pt x="-49528" y="1093625"/>
                      <a:pt x="42062" y="1040340"/>
                      <a:pt x="0" y="842433"/>
                    </a:cubicBezTo>
                    <a:cubicBezTo>
                      <a:pt x="-42062" y="644526"/>
                      <a:pt x="13096" y="593944"/>
                      <a:pt x="0" y="433853"/>
                    </a:cubicBezTo>
                    <a:cubicBezTo>
                      <a:pt x="-13096" y="273762"/>
                      <a:pt x="24424" y="114175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6350">
                <a:solidFill>
                  <a:prstClr val="black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12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________________</a:t>
                </a:r>
                <a:r>
                  <a: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:r>
                  <a: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Symbol" panose="05050102010706020507" pitchFamily="18" charset="2"/>
                  </a:rPr>
                  <a:t></a:t>
                </a:r>
                <a:endPara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величина, показывающая, насколько тело инертно.</a:t>
                </a:r>
                <a:endPara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Надпись 2">
                <a:extLst>
                  <a:ext uri="{FF2B5EF4-FFF2-40B4-BE49-F238E27FC236}">
                    <a16:creationId xmlns:a16="http://schemas.microsoft.com/office/drawing/2014/main" id="{822BF703-909E-C0A5-BB7A-E9CC2C21030F}"/>
                  </a:ext>
                </a:extLst>
              </p:cNvPr>
              <p:cNvSpPr txBox="1"/>
              <p:nvPr/>
            </p:nvSpPr>
            <p:spPr>
              <a:xfrm>
                <a:off x="173101" y="1781810"/>
                <a:ext cx="1688465" cy="1271905"/>
              </a:xfrm>
              <a:custGeom>
                <a:avLst/>
                <a:gdLst>
                  <a:gd name="connsiteX0" fmla="*/ 0 w 1688465"/>
                  <a:gd name="connsiteY0" fmla="*/ 0 h 1271905"/>
                  <a:gd name="connsiteX1" fmla="*/ 512168 w 1688465"/>
                  <a:gd name="connsiteY1" fmla="*/ 0 h 1271905"/>
                  <a:gd name="connsiteX2" fmla="*/ 1058105 w 1688465"/>
                  <a:gd name="connsiteY2" fmla="*/ 0 h 1271905"/>
                  <a:gd name="connsiteX3" fmla="*/ 1688465 w 1688465"/>
                  <a:gd name="connsiteY3" fmla="*/ 0 h 1271905"/>
                  <a:gd name="connsiteX4" fmla="*/ 1688465 w 1688465"/>
                  <a:gd name="connsiteY4" fmla="*/ 449406 h 1271905"/>
                  <a:gd name="connsiteX5" fmla="*/ 1688465 w 1688465"/>
                  <a:gd name="connsiteY5" fmla="*/ 886094 h 1271905"/>
                  <a:gd name="connsiteX6" fmla="*/ 1688465 w 1688465"/>
                  <a:gd name="connsiteY6" fmla="*/ 1271905 h 1271905"/>
                  <a:gd name="connsiteX7" fmla="*/ 1091874 w 1688465"/>
                  <a:gd name="connsiteY7" fmla="*/ 1271905 h 1271905"/>
                  <a:gd name="connsiteX8" fmla="*/ 579706 w 1688465"/>
                  <a:gd name="connsiteY8" fmla="*/ 1271905 h 1271905"/>
                  <a:gd name="connsiteX9" fmla="*/ 0 w 1688465"/>
                  <a:gd name="connsiteY9" fmla="*/ 1271905 h 1271905"/>
                  <a:gd name="connsiteX10" fmla="*/ 0 w 1688465"/>
                  <a:gd name="connsiteY10" fmla="*/ 822499 h 1271905"/>
                  <a:gd name="connsiteX11" fmla="*/ 0 w 1688465"/>
                  <a:gd name="connsiteY11" fmla="*/ 436687 h 1271905"/>
                  <a:gd name="connsiteX12" fmla="*/ 0 w 1688465"/>
                  <a:gd name="connsiteY12" fmla="*/ 0 h 127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88465" h="1271905" fill="none" extrusionOk="0">
                    <a:moveTo>
                      <a:pt x="0" y="0"/>
                    </a:moveTo>
                    <a:cubicBezTo>
                      <a:pt x="195817" y="-55548"/>
                      <a:pt x="338506" y="8784"/>
                      <a:pt x="512168" y="0"/>
                    </a:cubicBezTo>
                    <a:cubicBezTo>
                      <a:pt x="685830" y="-8784"/>
                      <a:pt x="928907" y="8681"/>
                      <a:pt x="1058105" y="0"/>
                    </a:cubicBezTo>
                    <a:cubicBezTo>
                      <a:pt x="1187303" y="-8681"/>
                      <a:pt x="1524969" y="70424"/>
                      <a:pt x="1688465" y="0"/>
                    </a:cubicBezTo>
                    <a:cubicBezTo>
                      <a:pt x="1693801" y="94904"/>
                      <a:pt x="1666304" y="226872"/>
                      <a:pt x="1688465" y="449406"/>
                    </a:cubicBezTo>
                    <a:cubicBezTo>
                      <a:pt x="1710626" y="671940"/>
                      <a:pt x="1679037" y="778160"/>
                      <a:pt x="1688465" y="886094"/>
                    </a:cubicBezTo>
                    <a:cubicBezTo>
                      <a:pt x="1697893" y="994028"/>
                      <a:pt x="1684582" y="1174158"/>
                      <a:pt x="1688465" y="1271905"/>
                    </a:cubicBezTo>
                    <a:cubicBezTo>
                      <a:pt x="1509905" y="1304946"/>
                      <a:pt x="1367940" y="1271702"/>
                      <a:pt x="1091874" y="1271905"/>
                    </a:cubicBezTo>
                    <a:cubicBezTo>
                      <a:pt x="815808" y="1272108"/>
                      <a:pt x="723884" y="1226353"/>
                      <a:pt x="579706" y="1271905"/>
                    </a:cubicBezTo>
                    <a:cubicBezTo>
                      <a:pt x="435528" y="1317457"/>
                      <a:pt x="117610" y="1259165"/>
                      <a:pt x="0" y="1271905"/>
                    </a:cubicBezTo>
                    <a:cubicBezTo>
                      <a:pt x="-24247" y="1169099"/>
                      <a:pt x="24295" y="937782"/>
                      <a:pt x="0" y="822499"/>
                    </a:cubicBezTo>
                    <a:cubicBezTo>
                      <a:pt x="-24295" y="707216"/>
                      <a:pt x="4953" y="584372"/>
                      <a:pt x="0" y="436687"/>
                    </a:cubicBezTo>
                    <a:cubicBezTo>
                      <a:pt x="-4953" y="289002"/>
                      <a:pt x="19309" y="116286"/>
                      <a:pt x="0" y="0"/>
                    </a:cubicBezTo>
                    <a:close/>
                  </a:path>
                  <a:path w="1688465" h="1271905" stroke="0" extrusionOk="0">
                    <a:moveTo>
                      <a:pt x="0" y="0"/>
                    </a:moveTo>
                    <a:cubicBezTo>
                      <a:pt x="189423" y="-49770"/>
                      <a:pt x="365577" y="61505"/>
                      <a:pt x="579706" y="0"/>
                    </a:cubicBezTo>
                    <a:cubicBezTo>
                      <a:pt x="793835" y="-61505"/>
                      <a:pt x="1040345" y="18683"/>
                      <a:pt x="1159413" y="0"/>
                    </a:cubicBezTo>
                    <a:cubicBezTo>
                      <a:pt x="1278481" y="-18683"/>
                      <a:pt x="1487139" y="33460"/>
                      <a:pt x="1688465" y="0"/>
                    </a:cubicBezTo>
                    <a:cubicBezTo>
                      <a:pt x="1695413" y="151283"/>
                      <a:pt x="1642911" y="231074"/>
                      <a:pt x="1688465" y="385811"/>
                    </a:cubicBezTo>
                    <a:cubicBezTo>
                      <a:pt x="1734019" y="540548"/>
                      <a:pt x="1666551" y="692699"/>
                      <a:pt x="1688465" y="784341"/>
                    </a:cubicBezTo>
                    <a:cubicBezTo>
                      <a:pt x="1710379" y="875983"/>
                      <a:pt x="1657475" y="1058248"/>
                      <a:pt x="1688465" y="1271905"/>
                    </a:cubicBezTo>
                    <a:cubicBezTo>
                      <a:pt x="1491073" y="1316868"/>
                      <a:pt x="1388541" y="1225773"/>
                      <a:pt x="1108759" y="1271905"/>
                    </a:cubicBezTo>
                    <a:cubicBezTo>
                      <a:pt x="828977" y="1318037"/>
                      <a:pt x="775815" y="1267639"/>
                      <a:pt x="562822" y="1271905"/>
                    </a:cubicBezTo>
                    <a:cubicBezTo>
                      <a:pt x="349829" y="1276171"/>
                      <a:pt x="236080" y="1207905"/>
                      <a:pt x="0" y="1271905"/>
                    </a:cubicBezTo>
                    <a:cubicBezTo>
                      <a:pt x="-43029" y="1116273"/>
                      <a:pt x="7316" y="1043161"/>
                      <a:pt x="0" y="886094"/>
                    </a:cubicBezTo>
                    <a:cubicBezTo>
                      <a:pt x="-7316" y="729027"/>
                      <a:pt x="41788" y="644388"/>
                      <a:pt x="0" y="436687"/>
                    </a:cubicBezTo>
                    <a:cubicBezTo>
                      <a:pt x="-41788" y="228986"/>
                      <a:pt x="40517" y="97514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6350">
                <a:solidFill>
                  <a:prstClr val="black"/>
                </a:solidFill>
                <a:extLst>
                  <a:ext uri="{C807C97D-BFC1-408E-A445-0C87EB9F89A2}">
                    <ask:lineSketchStyleProps xmlns:ask="http://schemas.microsoft.com/office/drawing/2018/sketchyshapes" sd="2181918364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12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________________ </a:t>
                </a:r>
                <a:r>
                  <a: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Symbol" panose="05050102010706020507" pitchFamily="18" charset="2"/>
                  </a:rPr>
                  <a:t></a:t>
                </a:r>
                <a:r>
                  <a: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: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вид материи. </a:t>
                </a:r>
                <a:b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</a:br>
                <a: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То, из чего состоят физические тела.</a:t>
                </a:r>
                <a:endPara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 </a:t>
                </a:r>
                <a:endPara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 </a:t>
                </a:r>
                <a:endPara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 </a:t>
                </a:r>
                <a:endPara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 </a:t>
                </a:r>
                <a:endPara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Надпись 3">
                <a:extLst>
                  <a:ext uri="{FF2B5EF4-FFF2-40B4-BE49-F238E27FC236}">
                    <a16:creationId xmlns:a16="http://schemas.microsoft.com/office/drawing/2014/main" id="{F99FED08-D23E-2151-6E4C-C19701024928}"/>
                  </a:ext>
                </a:extLst>
              </p:cNvPr>
              <p:cNvSpPr txBox="1"/>
              <p:nvPr/>
            </p:nvSpPr>
            <p:spPr>
              <a:xfrm>
                <a:off x="168656" y="3132455"/>
                <a:ext cx="1694815" cy="1437640"/>
              </a:xfrm>
              <a:custGeom>
                <a:avLst/>
                <a:gdLst>
                  <a:gd name="connsiteX0" fmla="*/ 0 w 1694815"/>
                  <a:gd name="connsiteY0" fmla="*/ 0 h 1437640"/>
                  <a:gd name="connsiteX1" fmla="*/ 581886 w 1694815"/>
                  <a:gd name="connsiteY1" fmla="*/ 0 h 1437640"/>
                  <a:gd name="connsiteX2" fmla="*/ 1112929 w 1694815"/>
                  <a:gd name="connsiteY2" fmla="*/ 0 h 1437640"/>
                  <a:gd name="connsiteX3" fmla="*/ 1694815 w 1694815"/>
                  <a:gd name="connsiteY3" fmla="*/ 0 h 1437640"/>
                  <a:gd name="connsiteX4" fmla="*/ 1694815 w 1694815"/>
                  <a:gd name="connsiteY4" fmla="*/ 493590 h 1437640"/>
                  <a:gd name="connsiteX5" fmla="*/ 1694815 w 1694815"/>
                  <a:gd name="connsiteY5" fmla="*/ 929674 h 1437640"/>
                  <a:gd name="connsiteX6" fmla="*/ 1694815 w 1694815"/>
                  <a:gd name="connsiteY6" fmla="*/ 1437640 h 1437640"/>
                  <a:gd name="connsiteX7" fmla="*/ 1095980 w 1694815"/>
                  <a:gd name="connsiteY7" fmla="*/ 1437640 h 1437640"/>
                  <a:gd name="connsiteX8" fmla="*/ 514094 w 1694815"/>
                  <a:gd name="connsiteY8" fmla="*/ 1437640 h 1437640"/>
                  <a:gd name="connsiteX9" fmla="*/ 0 w 1694815"/>
                  <a:gd name="connsiteY9" fmla="*/ 1437640 h 1437640"/>
                  <a:gd name="connsiteX10" fmla="*/ 0 w 1694815"/>
                  <a:gd name="connsiteY10" fmla="*/ 958427 h 1437640"/>
                  <a:gd name="connsiteX11" fmla="*/ 0 w 1694815"/>
                  <a:gd name="connsiteY11" fmla="*/ 450461 h 1437640"/>
                  <a:gd name="connsiteX12" fmla="*/ 0 w 1694815"/>
                  <a:gd name="connsiteY12" fmla="*/ 0 h 1437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94815" h="1437640" fill="none" extrusionOk="0">
                    <a:moveTo>
                      <a:pt x="0" y="0"/>
                    </a:moveTo>
                    <a:cubicBezTo>
                      <a:pt x="163746" y="-22614"/>
                      <a:pt x="309518" y="55983"/>
                      <a:pt x="581886" y="0"/>
                    </a:cubicBezTo>
                    <a:cubicBezTo>
                      <a:pt x="854254" y="-55983"/>
                      <a:pt x="869475" y="38201"/>
                      <a:pt x="1112929" y="0"/>
                    </a:cubicBezTo>
                    <a:cubicBezTo>
                      <a:pt x="1356383" y="-38201"/>
                      <a:pt x="1539582" y="1156"/>
                      <a:pt x="1694815" y="0"/>
                    </a:cubicBezTo>
                    <a:cubicBezTo>
                      <a:pt x="1699681" y="185188"/>
                      <a:pt x="1665840" y="371156"/>
                      <a:pt x="1694815" y="493590"/>
                    </a:cubicBezTo>
                    <a:cubicBezTo>
                      <a:pt x="1723790" y="616024"/>
                      <a:pt x="1643138" y="765175"/>
                      <a:pt x="1694815" y="929674"/>
                    </a:cubicBezTo>
                    <a:cubicBezTo>
                      <a:pt x="1746492" y="1094173"/>
                      <a:pt x="1670080" y="1306555"/>
                      <a:pt x="1694815" y="1437640"/>
                    </a:cubicBezTo>
                    <a:cubicBezTo>
                      <a:pt x="1458927" y="1488263"/>
                      <a:pt x="1301009" y="1430323"/>
                      <a:pt x="1095980" y="1437640"/>
                    </a:cubicBezTo>
                    <a:cubicBezTo>
                      <a:pt x="890951" y="1444957"/>
                      <a:pt x="712413" y="1426148"/>
                      <a:pt x="514094" y="1437640"/>
                    </a:cubicBezTo>
                    <a:cubicBezTo>
                      <a:pt x="315775" y="1449132"/>
                      <a:pt x="229352" y="1426840"/>
                      <a:pt x="0" y="1437640"/>
                    </a:cubicBezTo>
                    <a:cubicBezTo>
                      <a:pt x="-5259" y="1279960"/>
                      <a:pt x="16602" y="1143426"/>
                      <a:pt x="0" y="958427"/>
                    </a:cubicBezTo>
                    <a:cubicBezTo>
                      <a:pt x="-16602" y="773428"/>
                      <a:pt x="40456" y="572547"/>
                      <a:pt x="0" y="450461"/>
                    </a:cubicBezTo>
                    <a:cubicBezTo>
                      <a:pt x="-40456" y="328375"/>
                      <a:pt x="27753" y="153662"/>
                      <a:pt x="0" y="0"/>
                    </a:cubicBezTo>
                    <a:close/>
                  </a:path>
                  <a:path w="1694815" h="1437640" stroke="0" extrusionOk="0">
                    <a:moveTo>
                      <a:pt x="0" y="0"/>
                    </a:moveTo>
                    <a:cubicBezTo>
                      <a:pt x="250089" y="-14407"/>
                      <a:pt x="311189" y="57826"/>
                      <a:pt x="564938" y="0"/>
                    </a:cubicBezTo>
                    <a:cubicBezTo>
                      <a:pt x="818687" y="-57826"/>
                      <a:pt x="939357" y="8014"/>
                      <a:pt x="1079032" y="0"/>
                    </a:cubicBezTo>
                    <a:cubicBezTo>
                      <a:pt x="1218707" y="-8014"/>
                      <a:pt x="1526031" y="46993"/>
                      <a:pt x="1694815" y="0"/>
                    </a:cubicBezTo>
                    <a:cubicBezTo>
                      <a:pt x="1695528" y="124860"/>
                      <a:pt x="1672644" y="262252"/>
                      <a:pt x="1694815" y="436084"/>
                    </a:cubicBezTo>
                    <a:cubicBezTo>
                      <a:pt x="1716986" y="609916"/>
                      <a:pt x="1674690" y="762707"/>
                      <a:pt x="1694815" y="872168"/>
                    </a:cubicBezTo>
                    <a:cubicBezTo>
                      <a:pt x="1714940" y="981629"/>
                      <a:pt x="1667873" y="1184012"/>
                      <a:pt x="1694815" y="1437640"/>
                    </a:cubicBezTo>
                    <a:cubicBezTo>
                      <a:pt x="1557439" y="1450773"/>
                      <a:pt x="1356894" y="1404150"/>
                      <a:pt x="1146825" y="1437640"/>
                    </a:cubicBezTo>
                    <a:cubicBezTo>
                      <a:pt x="936756" y="1471130"/>
                      <a:pt x="830818" y="1403621"/>
                      <a:pt x="564938" y="1437640"/>
                    </a:cubicBezTo>
                    <a:cubicBezTo>
                      <a:pt x="299058" y="1471659"/>
                      <a:pt x="178172" y="1377200"/>
                      <a:pt x="0" y="1437640"/>
                    </a:cubicBezTo>
                    <a:cubicBezTo>
                      <a:pt x="-5005" y="1320296"/>
                      <a:pt x="58846" y="1110186"/>
                      <a:pt x="0" y="929674"/>
                    </a:cubicBezTo>
                    <a:cubicBezTo>
                      <a:pt x="-58846" y="749162"/>
                      <a:pt x="7707" y="633204"/>
                      <a:pt x="0" y="450461"/>
                    </a:cubicBezTo>
                    <a:cubicBezTo>
                      <a:pt x="-7707" y="267718"/>
                      <a:pt x="29437" y="118983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6350">
                <a:solidFill>
                  <a:prstClr val="black"/>
                </a:solidFill>
                <a:extLst>
                  <a:ext uri="{C807C97D-BFC1-408E-A445-0C87EB9F89A2}">
                    <ask:lineSketchStyleProps xmlns:ask="http://schemas.microsoft.com/office/drawing/2018/sketchyshapes" sd="653822234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12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________________ </a:t>
                </a:r>
                <a:r>
                  <a: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Symbol" panose="05050102010706020507" pitchFamily="18" charset="2"/>
                  </a:rPr>
                  <a:t></a:t>
                </a:r>
                <a:r>
                  <a: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: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количественная характеристика </a:t>
                </a:r>
                <a: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пространства</a:t>
                </a:r>
                <a: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, занимаемого </a:t>
                </a:r>
                <a: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телом</a:t>
                </a:r>
                <a: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.</a:t>
                </a:r>
                <a:endPara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 </a:t>
                </a:r>
                <a:endPara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 </a:t>
                </a:r>
                <a:endPara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 </a:t>
                </a:r>
                <a:endPara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 </a:t>
                </a:r>
                <a:endPara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Овал 10">
                <a:extLst>
                  <a:ext uri="{FF2B5EF4-FFF2-40B4-BE49-F238E27FC236}">
                    <a16:creationId xmlns:a16="http://schemas.microsoft.com/office/drawing/2014/main" id="{8E6214B8-F3D8-B53F-5824-A8B6C5CE24F5}"/>
                  </a:ext>
                </a:extLst>
              </p:cNvPr>
              <p:cNvSpPr/>
              <p:nvPr/>
            </p:nvSpPr>
            <p:spPr>
              <a:xfrm>
                <a:off x="7138191" y="4209120"/>
                <a:ext cx="2627630" cy="26276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Овал 11">
                <a:extLst>
                  <a:ext uri="{FF2B5EF4-FFF2-40B4-BE49-F238E27FC236}">
                    <a16:creationId xmlns:a16="http://schemas.microsoft.com/office/drawing/2014/main" id="{3039FC1A-45EC-D0B4-4154-043DDD57A0EE}"/>
                  </a:ext>
                </a:extLst>
              </p:cNvPr>
              <p:cNvSpPr/>
              <p:nvPr/>
            </p:nvSpPr>
            <p:spPr>
              <a:xfrm>
                <a:off x="3078010" y="3549065"/>
                <a:ext cx="3352824" cy="329191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Овал 12">
                <a:extLst>
                  <a:ext uri="{FF2B5EF4-FFF2-40B4-BE49-F238E27FC236}">
                    <a16:creationId xmlns:a16="http://schemas.microsoft.com/office/drawing/2014/main" id="{189E49A3-D837-23C6-5040-4C2A5C9CC323}"/>
                  </a:ext>
                </a:extLst>
              </p:cNvPr>
              <p:cNvSpPr/>
              <p:nvPr/>
            </p:nvSpPr>
            <p:spPr>
              <a:xfrm>
                <a:off x="8335978" y="1224029"/>
                <a:ext cx="3361132" cy="33611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id="{D0EE8862-613B-CBE3-7A1C-81B848DD70DB}"/>
                  </a:ext>
                </a:extLst>
              </p:cNvPr>
              <p:cNvSpPr/>
              <p:nvPr/>
            </p:nvSpPr>
            <p:spPr>
              <a:xfrm>
                <a:off x="4442141" y="22166"/>
                <a:ext cx="2627630" cy="26276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Овал 14">
                <a:extLst>
                  <a:ext uri="{FF2B5EF4-FFF2-40B4-BE49-F238E27FC236}">
                    <a16:creationId xmlns:a16="http://schemas.microsoft.com/office/drawing/2014/main" id="{E9617B9F-1B38-F939-A62B-6F3093573CA3}"/>
                  </a:ext>
                </a:extLst>
              </p:cNvPr>
              <p:cNvSpPr/>
              <p:nvPr/>
            </p:nvSpPr>
            <p:spPr>
              <a:xfrm>
                <a:off x="2038905" y="1226686"/>
                <a:ext cx="2628900" cy="26289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Стрелка: изогнутая 15">
                <a:extLst>
                  <a:ext uri="{FF2B5EF4-FFF2-40B4-BE49-F238E27FC236}">
                    <a16:creationId xmlns:a16="http://schemas.microsoft.com/office/drawing/2014/main" id="{32E1E4CF-64C4-F6DA-74D2-345375F0C473}"/>
                  </a:ext>
                </a:extLst>
              </p:cNvPr>
              <p:cNvSpPr/>
              <p:nvPr/>
            </p:nvSpPr>
            <p:spPr>
              <a:xfrm rot="1098203">
                <a:off x="3962912" y="631658"/>
                <a:ext cx="1049900" cy="1084499"/>
              </a:xfrm>
              <a:prstGeom prst="bentArrow">
                <a:avLst>
                  <a:gd name="adj1" fmla="val 21729"/>
                  <a:gd name="adj2" fmla="val 44696"/>
                  <a:gd name="adj3" fmla="val 45718"/>
                  <a:gd name="adj4" fmla="val 65085"/>
                </a:avLst>
              </a:prstGeom>
              <a:ln/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Стрелка: изогнутая 17">
                <a:extLst>
                  <a:ext uri="{FF2B5EF4-FFF2-40B4-BE49-F238E27FC236}">
                    <a16:creationId xmlns:a16="http://schemas.microsoft.com/office/drawing/2014/main" id="{E1475933-A51A-7C59-5582-BFE451ECA45D}"/>
                  </a:ext>
                </a:extLst>
              </p:cNvPr>
              <p:cNvSpPr/>
              <p:nvPr/>
            </p:nvSpPr>
            <p:spPr>
              <a:xfrm rot="8868893">
                <a:off x="9645099" y="4540782"/>
                <a:ext cx="1208182" cy="1021904"/>
              </a:xfrm>
              <a:prstGeom prst="bentArrow">
                <a:avLst>
                  <a:gd name="adj1" fmla="val 21536"/>
                  <a:gd name="adj2" fmla="val 50000"/>
                  <a:gd name="adj3" fmla="val 48434"/>
                  <a:gd name="adj4" fmla="val 60768"/>
                </a:avLst>
              </a:prstGeom>
              <a:ln/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Стрелка: изогнутая 19">
                <a:extLst>
                  <a:ext uri="{FF2B5EF4-FFF2-40B4-BE49-F238E27FC236}">
                    <a16:creationId xmlns:a16="http://schemas.microsoft.com/office/drawing/2014/main" id="{C37D1698-DD5F-5A03-5AC2-EE7413B56422}"/>
                  </a:ext>
                </a:extLst>
              </p:cNvPr>
              <p:cNvSpPr/>
              <p:nvPr/>
            </p:nvSpPr>
            <p:spPr>
              <a:xfrm rot="1450554">
                <a:off x="5312626" y="3186026"/>
                <a:ext cx="1029529" cy="848577"/>
              </a:xfrm>
              <a:prstGeom prst="bentArrow">
                <a:avLst>
                  <a:gd name="adj1" fmla="val 19562"/>
                  <a:gd name="adj2" fmla="val 44696"/>
                  <a:gd name="adj3" fmla="val 45718"/>
                  <a:gd name="adj4" fmla="val 57469"/>
                </a:avLst>
              </a:prstGeom>
              <a:ln/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BC5E6E5C-2CDC-27D2-49BA-D2540C9E7F66}"/>
                  </a:ext>
                </a:extLst>
              </p:cNvPr>
              <p:cNvSpPr/>
              <p:nvPr/>
            </p:nvSpPr>
            <p:spPr>
              <a:xfrm>
                <a:off x="173101" y="4649470"/>
                <a:ext cx="1688465" cy="2123440"/>
              </a:xfrm>
              <a:custGeom>
                <a:avLst/>
                <a:gdLst>
                  <a:gd name="connsiteX0" fmla="*/ 0 w 1688465"/>
                  <a:gd name="connsiteY0" fmla="*/ 0 h 2123440"/>
                  <a:gd name="connsiteX1" fmla="*/ 579706 w 1688465"/>
                  <a:gd name="connsiteY1" fmla="*/ 0 h 2123440"/>
                  <a:gd name="connsiteX2" fmla="*/ 1108759 w 1688465"/>
                  <a:gd name="connsiteY2" fmla="*/ 0 h 2123440"/>
                  <a:gd name="connsiteX3" fmla="*/ 1688465 w 1688465"/>
                  <a:gd name="connsiteY3" fmla="*/ 0 h 2123440"/>
                  <a:gd name="connsiteX4" fmla="*/ 1688465 w 1688465"/>
                  <a:gd name="connsiteY4" fmla="*/ 509626 h 2123440"/>
                  <a:gd name="connsiteX5" fmla="*/ 1688465 w 1688465"/>
                  <a:gd name="connsiteY5" fmla="*/ 1040486 h 2123440"/>
                  <a:gd name="connsiteX6" fmla="*/ 1688465 w 1688465"/>
                  <a:gd name="connsiteY6" fmla="*/ 1550111 h 2123440"/>
                  <a:gd name="connsiteX7" fmla="*/ 1688465 w 1688465"/>
                  <a:gd name="connsiteY7" fmla="*/ 2123440 h 2123440"/>
                  <a:gd name="connsiteX8" fmla="*/ 1108759 w 1688465"/>
                  <a:gd name="connsiteY8" fmla="*/ 2123440 h 2123440"/>
                  <a:gd name="connsiteX9" fmla="*/ 562822 w 1688465"/>
                  <a:gd name="connsiteY9" fmla="*/ 2123440 h 2123440"/>
                  <a:gd name="connsiteX10" fmla="*/ 0 w 1688465"/>
                  <a:gd name="connsiteY10" fmla="*/ 2123440 h 2123440"/>
                  <a:gd name="connsiteX11" fmla="*/ 0 w 1688465"/>
                  <a:gd name="connsiteY11" fmla="*/ 1635049 h 2123440"/>
                  <a:gd name="connsiteX12" fmla="*/ 0 w 1688465"/>
                  <a:gd name="connsiteY12" fmla="*/ 1125423 h 2123440"/>
                  <a:gd name="connsiteX13" fmla="*/ 0 w 1688465"/>
                  <a:gd name="connsiteY13" fmla="*/ 552094 h 2123440"/>
                  <a:gd name="connsiteX14" fmla="*/ 0 w 1688465"/>
                  <a:gd name="connsiteY14" fmla="*/ 0 h 2123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88465" h="2123440" extrusionOk="0">
                    <a:moveTo>
                      <a:pt x="0" y="0"/>
                    </a:moveTo>
                    <a:cubicBezTo>
                      <a:pt x="238999" y="-18924"/>
                      <a:pt x="402212" y="40107"/>
                      <a:pt x="579706" y="0"/>
                    </a:cubicBezTo>
                    <a:cubicBezTo>
                      <a:pt x="757200" y="-40107"/>
                      <a:pt x="936095" y="39124"/>
                      <a:pt x="1108759" y="0"/>
                    </a:cubicBezTo>
                    <a:cubicBezTo>
                      <a:pt x="1281423" y="-39124"/>
                      <a:pt x="1517767" y="54206"/>
                      <a:pt x="1688465" y="0"/>
                    </a:cubicBezTo>
                    <a:cubicBezTo>
                      <a:pt x="1723933" y="191621"/>
                      <a:pt x="1685502" y="379119"/>
                      <a:pt x="1688465" y="509626"/>
                    </a:cubicBezTo>
                    <a:cubicBezTo>
                      <a:pt x="1691428" y="640133"/>
                      <a:pt x="1633657" y="812148"/>
                      <a:pt x="1688465" y="1040486"/>
                    </a:cubicBezTo>
                    <a:cubicBezTo>
                      <a:pt x="1743273" y="1268824"/>
                      <a:pt x="1647003" y="1343809"/>
                      <a:pt x="1688465" y="1550111"/>
                    </a:cubicBezTo>
                    <a:cubicBezTo>
                      <a:pt x="1729927" y="1756414"/>
                      <a:pt x="1679429" y="1883880"/>
                      <a:pt x="1688465" y="2123440"/>
                    </a:cubicBezTo>
                    <a:cubicBezTo>
                      <a:pt x="1517208" y="2140442"/>
                      <a:pt x="1246181" y="2101598"/>
                      <a:pt x="1108759" y="2123440"/>
                    </a:cubicBezTo>
                    <a:cubicBezTo>
                      <a:pt x="971337" y="2145282"/>
                      <a:pt x="746568" y="2081872"/>
                      <a:pt x="562822" y="2123440"/>
                    </a:cubicBezTo>
                    <a:cubicBezTo>
                      <a:pt x="379076" y="2165008"/>
                      <a:pt x="217993" y="2097847"/>
                      <a:pt x="0" y="2123440"/>
                    </a:cubicBezTo>
                    <a:cubicBezTo>
                      <a:pt x="-57651" y="1894595"/>
                      <a:pt x="36916" y="1815252"/>
                      <a:pt x="0" y="1635049"/>
                    </a:cubicBezTo>
                    <a:cubicBezTo>
                      <a:pt x="-36916" y="1454846"/>
                      <a:pt x="34510" y="1328871"/>
                      <a:pt x="0" y="1125423"/>
                    </a:cubicBezTo>
                    <a:cubicBezTo>
                      <a:pt x="-34510" y="921975"/>
                      <a:pt x="24392" y="834772"/>
                      <a:pt x="0" y="552094"/>
                    </a:cubicBezTo>
                    <a:cubicBezTo>
                      <a:pt x="-24392" y="269416"/>
                      <a:pt x="4689" y="227478"/>
                      <a:pt x="0" y="0"/>
                    </a:cubicBezTo>
                    <a:close/>
                  </a:path>
                </a:pathLst>
              </a:custGeom>
              <a:noFill/>
              <a:ln w="63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1576895463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CB76146C-A4C3-AFFC-414F-1839FDCCEB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87" t="8271" r="4887" b="9023"/>
              <a:stretch/>
            </p:blipFill>
            <p:spPr bwMode="auto">
              <a:xfrm>
                <a:off x="6417627" y="2749233"/>
                <a:ext cx="1463675" cy="134175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9" name="Надпись 36">
                <a:extLst>
                  <a:ext uri="{FF2B5EF4-FFF2-40B4-BE49-F238E27FC236}">
                    <a16:creationId xmlns:a16="http://schemas.microsoft.com/office/drawing/2014/main" id="{9C393054-2774-0155-10FD-1CCFDA6BC5E7}"/>
                  </a:ext>
                </a:extLst>
              </p:cNvPr>
              <p:cNvSpPr txBox="1"/>
              <p:nvPr/>
            </p:nvSpPr>
            <p:spPr>
              <a:xfrm>
                <a:off x="6342062" y="3977958"/>
                <a:ext cx="1518920" cy="52260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V = </a:t>
                </a:r>
                <a:r>
                  <a:rPr kumimoji="0" lang="ru-RU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3</a:t>
                </a:r>
                <a:r>
                  <a:rPr kumimoji="0" lang="en-US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00 c</a:t>
                </a:r>
                <a:r>
                  <a:rPr kumimoji="0" lang="ru-RU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м</a:t>
                </a:r>
                <a:r>
                  <a:rPr kumimoji="0" lang="en-US" sz="2000" b="1" i="1" u="none" strike="noStrike" kern="1200" cap="none" spc="0" normalizeH="0" baseline="30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3</a:t>
                </a:r>
                <a:endParaRPr kumimoji="0" lang="ru-RU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Надпись 38">
                <a:extLst>
                  <a:ext uri="{FF2B5EF4-FFF2-40B4-BE49-F238E27FC236}">
                    <a16:creationId xmlns:a16="http://schemas.microsoft.com/office/drawing/2014/main" id="{8E23662C-B752-8E8F-9878-144DD41F9BC4}"/>
                  </a:ext>
                </a:extLst>
              </p:cNvPr>
              <p:cNvSpPr txBox="1"/>
              <p:nvPr/>
            </p:nvSpPr>
            <p:spPr>
              <a:xfrm>
                <a:off x="6370002" y="3425508"/>
                <a:ext cx="1195705" cy="46990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тонн</a:t>
                </a:r>
                <a:endParaRPr kumimoji="0" lang="ru-RU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Надпись 39">
                <a:extLst>
                  <a:ext uri="{FF2B5EF4-FFF2-40B4-BE49-F238E27FC236}">
                    <a16:creationId xmlns:a16="http://schemas.microsoft.com/office/drawing/2014/main" id="{C0402D3E-8CC4-6B73-83B7-23B147FE6561}"/>
                  </a:ext>
                </a:extLst>
              </p:cNvPr>
              <p:cNvSpPr txBox="1"/>
              <p:nvPr/>
            </p:nvSpPr>
            <p:spPr>
              <a:xfrm>
                <a:off x="7221537" y="2817813"/>
                <a:ext cx="1196340" cy="166497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?</a:t>
                </a:r>
                <a:endPara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Надпись 37">
                <a:extLst>
                  <a:ext uri="{FF2B5EF4-FFF2-40B4-BE49-F238E27FC236}">
                    <a16:creationId xmlns:a16="http://schemas.microsoft.com/office/drawing/2014/main" id="{9D1E81C0-FFB2-197D-FA5D-07E4DDDF5392}"/>
                  </a:ext>
                </a:extLst>
              </p:cNvPr>
              <p:cNvSpPr txBox="1"/>
              <p:nvPr/>
            </p:nvSpPr>
            <p:spPr>
              <a:xfrm>
                <a:off x="6318567" y="2513013"/>
                <a:ext cx="1196340" cy="158940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-50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12</a:t>
                </a:r>
                <a:endParaRPr kumimoji="0" lang="ru-RU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4" name="Группа 33">
                <a:extLst>
                  <a:ext uri="{FF2B5EF4-FFF2-40B4-BE49-F238E27FC236}">
                    <a16:creationId xmlns:a16="http://schemas.microsoft.com/office/drawing/2014/main" id="{8DCFCF84-085F-D8E0-92C0-F49E2658EA20}"/>
                  </a:ext>
                </a:extLst>
              </p:cNvPr>
              <p:cNvGrpSpPr/>
              <p:nvPr/>
            </p:nvGrpSpPr>
            <p:grpSpPr>
              <a:xfrm>
                <a:off x="141986" y="4577715"/>
                <a:ext cx="1770381" cy="2240282"/>
                <a:chOff x="0" y="0"/>
                <a:chExt cx="1770529" cy="2240282"/>
              </a:xfrm>
            </p:grpSpPr>
            <p:grpSp>
              <p:nvGrpSpPr>
                <p:cNvPr id="35" name="Группа 34">
                  <a:extLst>
                    <a:ext uri="{FF2B5EF4-FFF2-40B4-BE49-F238E27FC236}">
                      <a16:creationId xmlns:a16="http://schemas.microsoft.com/office/drawing/2014/main" id="{5055BE0C-C0BF-9182-B692-AE097F72C8A5}"/>
                    </a:ext>
                  </a:extLst>
                </p:cNvPr>
                <p:cNvGrpSpPr/>
                <p:nvPr/>
              </p:nvGrpSpPr>
              <p:grpSpPr>
                <a:xfrm>
                  <a:off x="489098" y="0"/>
                  <a:ext cx="1281431" cy="2240282"/>
                  <a:chOff x="0" y="0"/>
                  <a:chExt cx="1281431" cy="2240735"/>
                </a:xfrm>
              </p:grpSpPr>
              <p:grpSp>
                <p:nvGrpSpPr>
                  <p:cNvPr id="39" name="Группа 38">
                    <a:extLst>
                      <a:ext uri="{FF2B5EF4-FFF2-40B4-BE49-F238E27FC236}">
                        <a16:creationId xmlns:a16="http://schemas.microsoft.com/office/drawing/2014/main" id="{429C613A-6DAF-B301-A440-6AEB3E6B2561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0"/>
                    <a:ext cx="1281431" cy="2240735"/>
                    <a:chOff x="0" y="0"/>
                    <a:chExt cx="1281431" cy="2240735"/>
                  </a:xfrm>
                </p:grpSpPr>
                <p:sp>
                  <p:nvSpPr>
                    <p:cNvPr id="41" name="Надпись 644748388">
                      <a:extLst>
                        <a:ext uri="{FF2B5EF4-FFF2-40B4-BE49-F238E27FC236}">
                          <a16:creationId xmlns:a16="http://schemas.microsoft.com/office/drawing/2014/main" id="{0BD46297-A700-AAF4-5D70-A95F0D96198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77793" y="0"/>
                      <a:ext cx="575688" cy="331151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1 м</a:t>
                      </a:r>
                      <a:endParaRPr kumimoji="0" lang="ru-RU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p:txBody>
                </p:sp>
                <p:grpSp>
                  <p:nvGrpSpPr>
                    <p:cNvPr id="42" name="Группа 41">
                      <a:extLst>
                        <a:ext uri="{FF2B5EF4-FFF2-40B4-BE49-F238E27FC236}">
                          <a16:creationId xmlns:a16="http://schemas.microsoft.com/office/drawing/2014/main" id="{E229AAF3-552B-696D-A58A-5055D66907B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0" y="266219"/>
                      <a:ext cx="1281431" cy="1974516"/>
                      <a:chOff x="0" y="0"/>
                      <a:chExt cx="1282001" cy="1974805"/>
                    </a:xfrm>
                  </p:grpSpPr>
                  <p:sp>
                    <p:nvSpPr>
                      <p:cNvPr id="43" name="Куб 42">
                        <a:extLst>
                          <a:ext uri="{FF2B5EF4-FFF2-40B4-BE49-F238E27FC236}">
                            <a16:creationId xmlns:a16="http://schemas.microsoft.com/office/drawing/2014/main" id="{BE5847B5-9B96-A4B3-616C-194636EC53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299" y="925975"/>
                        <a:ext cx="806450" cy="806450"/>
                      </a:xfrm>
                      <a:prstGeom prst="cube">
                        <a:avLst>
                          <a:gd name="adj" fmla="val 30357"/>
                        </a:avLst>
                      </a:prstGeom>
                      <a:noFill/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" name="Прямоугольник 43">
                        <a:extLst>
                          <a:ext uri="{FF2B5EF4-FFF2-40B4-BE49-F238E27FC236}">
                            <a16:creationId xmlns:a16="http://schemas.microsoft.com/office/drawing/2014/main" id="{81B74A43-8791-A057-E2D3-9A749D6045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77793" y="243069"/>
                        <a:ext cx="576000" cy="5760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5" name="Надпись 2075957503">
                        <a:extLst>
                          <a:ext uri="{FF2B5EF4-FFF2-40B4-BE49-F238E27FC236}">
                            <a16:creationId xmlns:a16="http://schemas.microsoft.com/office/drawing/2014/main" id="{01F6B998-E7DA-B232-D788-B33F6F48FEB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06056" y="312517"/>
                        <a:ext cx="575945" cy="331200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1 м</a:t>
                        </a:r>
                        <a:endParaRPr kumimoji="0" lang="ru-RU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46" name="Надпись 760805820">
                        <a:extLst>
                          <a:ext uri="{FF2B5EF4-FFF2-40B4-BE49-F238E27FC236}">
                            <a16:creationId xmlns:a16="http://schemas.microsoft.com/office/drawing/2014/main" id="{7C0B26AA-E4F2-CE36-908B-9810801F9A3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0" y="1643605"/>
                        <a:ext cx="575945" cy="331200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1 м</a:t>
                        </a:r>
                        <a:endParaRPr kumimoji="0" lang="ru-RU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47" name="Надпись 1704707255">
                        <a:extLst>
                          <a:ext uri="{FF2B5EF4-FFF2-40B4-BE49-F238E27FC236}">
                            <a16:creationId xmlns:a16="http://schemas.microsoft.com/office/drawing/2014/main" id="{F7A90B71-EA72-8BBC-6136-104927BB319F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18908129">
                        <a:off x="520861" y="1495787"/>
                        <a:ext cx="575945" cy="331200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1 м</a:t>
                        </a:r>
                        <a:endParaRPr kumimoji="0" lang="ru-RU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48" name="Надпись 927128537">
                        <a:extLst>
                          <a:ext uri="{FF2B5EF4-FFF2-40B4-BE49-F238E27FC236}">
                            <a16:creationId xmlns:a16="http://schemas.microsoft.com/office/drawing/2014/main" id="{C0A1ACA7-F9B0-5494-807E-4F75EA40B4D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06056" y="1076446"/>
                        <a:ext cx="575945" cy="331200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1 м</a:t>
                        </a:r>
                        <a:endParaRPr kumimoji="0" lang="ru-RU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49" name="Надпись 656352100">
                        <a:extLst>
                          <a:ext uri="{FF2B5EF4-FFF2-40B4-BE49-F238E27FC236}">
                            <a16:creationId xmlns:a16="http://schemas.microsoft.com/office/drawing/2014/main" id="{648C51D6-81E6-7E45-FEE3-05C9646748D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4643" y="0"/>
                        <a:ext cx="575945" cy="331200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1 м</a:t>
                        </a:r>
                        <a:endParaRPr kumimoji="0" lang="ru-RU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</p:grpSp>
              <p:cxnSp>
                <p:nvCxnSpPr>
                  <p:cNvPr id="40" name="Прямая соединительная линия 39">
                    <a:extLst>
                      <a:ext uri="{FF2B5EF4-FFF2-40B4-BE49-F238E27FC236}">
                        <a16:creationId xmlns:a16="http://schemas.microsoft.com/office/drawing/2014/main" id="{0CB95C5F-0B5A-632B-0579-6E5EE5B0C948}"/>
                      </a:ext>
                    </a:extLst>
                  </p:cNvPr>
                  <p:cNvCxnSpPr/>
                  <p:nvPr/>
                </p:nvCxnSpPr>
                <p:spPr>
                  <a:xfrm>
                    <a:off x="289367" y="266218"/>
                    <a:ext cx="576050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6" name="Надпись 1">
                  <a:extLst>
                    <a:ext uri="{FF2B5EF4-FFF2-40B4-BE49-F238E27FC236}">
                      <a16:creationId xmlns:a16="http://schemas.microsoft.com/office/drawing/2014/main" id="{B1FA99BC-B63C-266B-D056-AB90DB5060C5}"/>
                    </a:ext>
                  </a:extLst>
                </p:cNvPr>
                <p:cNvSpPr txBox="1"/>
                <p:nvPr/>
              </p:nvSpPr>
              <p:spPr>
                <a:xfrm>
                  <a:off x="0" y="14176"/>
                  <a:ext cx="561315" cy="497660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000" b="1" i="1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м</a:t>
                  </a:r>
                  <a:endParaRPr kumimoji="0" lang="ru-RU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7" name="Надпись 1">
                  <a:extLst>
                    <a:ext uri="{FF2B5EF4-FFF2-40B4-BE49-F238E27FC236}">
                      <a16:creationId xmlns:a16="http://schemas.microsoft.com/office/drawing/2014/main" id="{D5434CF6-598E-C3A1-75F7-7C81040763F4}"/>
                    </a:ext>
                  </a:extLst>
                </p:cNvPr>
                <p:cNvSpPr txBox="1"/>
                <p:nvPr/>
              </p:nvSpPr>
              <p:spPr>
                <a:xfrm>
                  <a:off x="0" y="552893"/>
                  <a:ext cx="561315" cy="497660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000" b="1" i="1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м</a:t>
                  </a:r>
                  <a:r>
                    <a:rPr kumimoji="0" lang="ru-RU" sz="2000" b="1" i="1" u="none" strike="noStrike" kern="1200" cap="none" spc="0" normalizeH="0" baseline="3000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2</a:t>
                  </a:r>
                  <a:endParaRPr kumimoji="0" lang="ru-RU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8" name="Надпись 1">
                  <a:extLst>
                    <a:ext uri="{FF2B5EF4-FFF2-40B4-BE49-F238E27FC236}">
                      <a16:creationId xmlns:a16="http://schemas.microsoft.com/office/drawing/2014/main" id="{59D70BBF-E290-65E5-6663-EB891BC6137F}"/>
                    </a:ext>
                  </a:extLst>
                </p:cNvPr>
                <p:cNvSpPr txBox="1"/>
                <p:nvPr/>
              </p:nvSpPr>
              <p:spPr>
                <a:xfrm>
                  <a:off x="0" y="1467293"/>
                  <a:ext cx="561315" cy="497660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000" b="1" i="1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м</a:t>
                  </a:r>
                  <a:r>
                    <a:rPr kumimoji="0" lang="ru-RU" sz="2000" b="1" i="1" u="none" strike="noStrike" kern="1200" cap="none" spc="0" normalizeH="0" baseline="3000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3</a:t>
                  </a:r>
                  <a:endParaRPr kumimoji="0" lang="ru-RU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61" name="Стрелка: изогнутая 60">
                <a:extLst>
                  <a:ext uri="{FF2B5EF4-FFF2-40B4-BE49-F238E27FC236}">
                    <a16:creationId xmlns:a16="http://schemas.microsoft.com/office/drawing/2014/main" id="{883FC4B4-3F46-15C2-2E2D-B85C1FB979B5}"/>
                  </a:ext>
                </a:extLst>
              </p:cNvPr>
              <p:cNvSpPr/>
              <p:nvPr/>
            </p:nvSpPr>
            <p:spPr>
              <a:xfrm rot="11771568">
                <a:off x="5954549" y="5636934"/>
                <a:ext cx="1161831" cy="1021904"/>
              </a:xfrm>
              <a:prstGeom prst="bentArrow">
                <a:avLst>
                  <a:gd name="adj1" fmla="val 21536"/>
                  <a:gd name="adj2" fmla="val 50000"/>
                  <a:gd name="adj3" fmla="val 48434"/>
                  <a:gd name="adj4" fmla="val 60768"/>
                </a:avLst>
              </a:prstGeom>
              <a:ln/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Стрелка: изогнутая 67">
                <a:extLst>
                  <a:ext uri="{FF2B5EF4-FFF2-40B4-BE49-F238E27FC236}">
                    <a16:creationId xmlns:a16="http://schemas.microsoft.com/office/drawing/2014/main" id="{5C034907-2CAE-6A35-42BF-E5A638314449}"/>
                  </a:ext>
                </a:extLst>
              </p:cNvPr>
              <p:cNvSpPr/>
              <p:nvPr/>
            </p:nvSpPr>
            <p:spPr>
              <a:xfrm rot="2586256">
                <a:off x="7199017" y="1075513"/>
                <a:ext cx="1467931" cy="1084499"/>
              </a:xfrm>
              <a:prstGeom prst="bentArrow">
                <a:avLst>
                  <a:gd name="adj1" fmla="val 21729"/>
                  <a:gd name="adj2" fmla="val 44696"/>
                  <a:gd name="adj3" fmla="val 45718"/>
                  <a:gd name="adj4" fmla="val 65085"/>
                </a:avLst>
              </a:prstGeom>
              <a:ln/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AE91A43-CF1E-DEAB-FF4D-6F289A515677}"/>
                  </a:ext>
                </a:extLst>
              </p:cNvPr>
              <p:cNvSpPr txBox="1"/>
              <p:nvPr/>
            </p:nvSpPr>
            <p:spPr>
              <a:xfrm>
                <a:off x="229245" y="517300"/>
                <a:ext cx="148028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</a:t>
                </a:r>
                <a:endParaRPr kumimoji="0" lang="ru-RU" sz="900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Georgia" panose="02040502050405020303" pitchFamily="18" charset="0"/>
                </a:endParaRPr>
              </a:p>
            </p:txBody>
          </p:sp>
          <p:grpSp>
            <p:nvGrpSpPr>
              <p:cNvPr id="54" name="Группа 53">
                <a:extLst>
                  <a:ext uri="{FF2B5EF4-FFF2-40B4-BE49-F238E27FC236}">
                    <a16:creationId xmlns:a16="http://schemas.microsoft.com/office/drawing/2014/main" id="{2CC44D69-22D6-7867-3AD3-B652BE39FC4E}"/>
                  </a:ext>
                </a:extLst>
              </p:cNvPr>
              <p:cNvGrpSpPr/>
              <p:nvPr/>
            </p:nvGrpSpPr>
            <p:grpSpPr>
              <a:xfrm>
                <a:off x="7156767" y="74593"/>
                <a:ext cx="4955263" cy="1106366"/>
                <a:chOff x="7156767" y="74593"/>
                <a:chExt cx="4955263" cy="1106366"/>
              </a:xfrm>
            </p:grpSpPr>
            <p:sp>
              <p:nvSpPr>
                <p:cNvPr id="55" name="Надпись 8">
                  <a:extLst>
                    <a:ext uri="{FF2B5EF4-FFF2-40B4-BE49-F238E27FC236}">
                      <a16:creationId xmlns:a16="http://schemas.microsoft.com/office/drawing/2014/main" id="{E9CCDCE6-E634-DC3A-E439-22E1E9EFC943}"/>
                    </a:ext>
                  </a:extLst>
                </p:cNvPr>
                <p:cNvSpPr txBox="1"/>
                <p:nvPr/>
              </p:nvSpPr>
              <p:spPr>
                <a:xfrm>
                  <a:off x="7156767" y="74593"/>
                  <a:ext cx="4955263" cy="1106366"/>
                </a:xfrm>
                <a:custGeom>
                  <a:avLst/>
                  <a:gdLst>
                    <a:gd name="connsiteX0" fmla="*/ 0 w 4955263"/>
                    <a:gd name="connsiteY0" fmla="*/ 0 h 1106366"/>
                    <a:gd name="connsiteX1" fmla="*/ 649690 w 4955263"/>
                    <a:gd name="connsiteY1" fmla="*/ 0 h 1106366"/>
                    <a:gd name="connsiteX2" fmla="*/ 1249827 w 4955263"/>
                    <a:gd name="connsiteY2" fmla="*/ 0 h 1106366"/>
                    <a:gd name="connsiteX3" fmla="*/ 1800412 w 4955263"/>
                    <a:gd name="connsiteY3" fmla="*/ 0 h 1106366"/>
                    <a:gd name="connsiteX4" fmla="*/ 2350997 w 4955263"/>
                    <a:gd name="connsiteY4" fmla="*/ 0 h 1106366"/>
                    <a:gd name="connsiteX5" fmla="*/ 3000687 w 4955263"/>
                    <a:gd name="connsiteY5" fmla="*/ 0 h 1106366"/>
                    <a:gd name="connsiteX6" fmla="*/ 3600824 w 4955263"/>
                    <a:gd name="connsiteY6" fmla="*/ 0 h 1106366"/>
                    <a:gd name="connsiteX7" fmla="*/ 4002751 w 4955263"/>
                    <a:gd name="connsiteY7" fmla="*/ 0 h 1106366"/>
                    <a:gd name="connsiteX8" fmla="*/ 4955263 w 4955263"/>
                    <a:gd name="connsiteY8" fmla="*/ 0 h 1106366"/>
                    <a:gd name="connsiteX9" fmla="*/ 4955263 w 4955263"/>
                    <a:gd name="connsiteY9" fmla="*/ 575310 h 1106366"/>
                    <a:gd name="connsiteX10" fmla="*/ 4955263 w 4955263"/>
                    <a:gd name="connsiteY10" fmla="*/ 1106366 h 1106366"/>
                    <a:gd name="connsiteX11" fmla="*/ 4503783 w 4955263"/>
                    <a:gd name="connsiteY11" fmla="*/ 1106366 h 1106366"/>
                    <a:gd name="connsiteX12" fmla="*/ 3854093 w 4955263"/>
                    <a:gd name="connsiteY12" fmla="*/ 1106366 h 1106366"/>
                    <a:gd name="connsiteX13" fmla="*/ 3353061 w 4955263"/>
                    <a:gd name="connsiteY13" fmla="*/ 1106366 h 1106366"/>
                    <a:gd name="connsiteX14" fmla="*/ 2703371 w 4955263"/>
                    <a:gd name="connsiteY14" fmla="*/ 1106366 h 1106366"/>
                    <a:gd name="connsiteX15" fmla="*/ 2251892 w 4955263"/>
                    <a:gd name="connsiteY15" fmla="*/ 1106366 h 1106366"/>
                    <a:gd name="connsiteX16" fmla="*/ 1849965 w 4955263"/>
                    <a:gd name="connsiteY16" fmla="*/ 1106366 h 1106366"/>
                    <a:gd name="connsiteX17" fmla="*/ 1448038 w 4955263"/>
                    <a:gd name="connsiteY17" fmla="*/ 1106366 h 1106366"/>
                    <a:gd name="connsiteX18" fmla="*/ 847901 w 4955263"/>
                    <a:gd name="connsiteY18" fmla="*/ 1106366 h 1106366"/>
                    <a:gd name="connsiteX19" fmla="*/ 0 w 4955263"/>
                    <a:gd name="connsiteY19" fmla="*/ 1106366 h 1106366"/>
                    <a:gd name="connsiteX20" fmla="*/ 0 w 4955263"/>
                    <a:gd name="connsiteY20" fmla="*/ 553183 h 1106366"/>
                    <a:gd name="connsiteX21" fmla="*/ 0 w 4955263"/>
                    <a:gd name="connsiteY21" fmla="*/ 0 h 1106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955263" h="1106366" fill="none" extrusionOk="0">
                      <a:moveTo>
                        <a:pt x="0" y="0"/>
                      </a:moveTo>
                      <a:cubicBezTo>
                        <a:pt x="221367" y="-4929"/>
                        <a:pt x="419294" y="48867"/>
                        <a:pt x="649690" y="0"/>
                      </a:cubicBezTo>
                      <a:cubicBezTo>
                        <a:pt x="880086" y="-48867"/>
                        <a:pt x="1079998" y="47249"/>
                        <a:pt x="1249827" y="0"/>
                      </a:cubicBezTo>
                      <a:cubicBezTo>
                        <a:pt x="1419656" y="-47249"/>
                        <a:pt x="1641456" y="14508"/>
                        <a:pt x="1800412" y="0"/>
                      </a:cubicBezTo>
                      <a:cubicBezTo>
                        <a:pt x="1959369" y="-14508"/>
                        <a:pt x="2121072" y="5123"/>
                        <a:pt x="2350997" y="0"/>
                      </a:cubicBezTo>
                      <a:cubicBezTo>
                        <a:pt x="2580923" y="-5123"/>
                        <a:pt x="2727254" y="23655"/>
                        <a:pt x="3000687" y="0"/>
                      </a:cubicBezTo>
                      <a:cubicBezTo>
                        <a:pt x="3274120" y="-23655"/>
                        <a:pt x="3453016" y="28296"/>
                        <a:pt x="3600824" y="0"/>
                      </a:cubicBezTo>
                      <a:cubicBezTo>
                        <a:pt x="3748632" y="-28296"/>
                        <a:pt x="3915065" y="47789"/>
                        <a:pt x="4002751" y="0"/>
                      </a:cubicBezTo>
                      <a:cubicBezTo>
                        <a:pt x="4090437" y="-47789"/>
                        <a:pt x="4758316" y="5890"/>
                        <a:pt x="4955263" y="0"/>
                      </a:cubicBezTo>
                      <a:cubicBezTo>
                        <a:pt x="4962312" y="204400"/>
                        <a:pt x="4941560" y="375408"/>
                        <a:pt x="4955263" y="575310"/>
                      </a:cubicBezTo>
                      <a:cubicBezTo>
                        <a:pt x="4968966" y="775212"/>
                        <a:pt x="4922650" y="903972"/>
                        <a:pt x="4955263" y="1106366"/>
                      </a:cubicBezTo>
                      <a:cubicBezTo>
                        <a:pt x="4791163" y="1155486"/>
                        <a:pt x="4630033" y="1092516"/>
                        <a:pt x="4503783" y="1106366"/>
                      </a:cubicBezTo>
                      <a:cubicBezTo>
                        <a:pt x="4377533" y="1120216"/>
                        <a:pt x="4085363" y="1043839"/>
                        <a:pt x="3854093" y="1106366"/>
                      </a:cubicBezTo>
                      <a:cubicBezTo>
                        <a:pt x="3622823" y="1168893"/>
                        <a:pt x="3529809" y="1100856"/>
                        <a:pt x="3353061" y="1106366"/>
                      </a:cubicBezTo>
                      <a:cubicBezTo>
                        <a:pt x="3176313" y="1111876"/>
                        <a:pt x="2957377" y="1089814"/>
                        <a:pt x="2703371" y="1106366"/>
                      </a:cubicBezTo>
                      <a:cubicBezTo>
                        <a:pt x="2449365" y="1122918"/>
                        <a:pt x="2366471" y="1099997"/>
                        <a:pt x="2251892" y="1106366"/>
                      </a:cubicBezTo>
                      <a:cubicBezTo>
                        <a:pt x="2137313" y="1112735"/>
                        <a:pt x="2040710" y="1065165"/>
                        <a:pt x="1849965" y="1106366"/>
                      </a:cubicBezTo>
                      <a:cubicBezTo>
                        <a:pt x="1659220" y="1147567"/>
                        <a:pt x="1643678" y="1083062"/>
                        <a:pt x="1448038" y="1106366"/>
                      </a:cubicBezTo>
                      <a:cubicBezTo>
                        <a:pt x="1252398" y="1129670"/>
                        <a:pt x="986878" y="1040614"/>
                        <a:pt x="847901" y="1106366"/>
                      </a:cubicBezTo>
                      <a:cubicBezTo>
                        <a:pt x="708924" y="1172118"/>
                        <a:pt x="396169" y="1100966"/>
                        <a:pt x="0" y="1106366"/>
                      </a:cubicBezTo>
                      <a:cubicBezTo>
                        <a:pt x="-45797" y="984616"/>
                        <a:pt x="29985" y="755165"/>
                        <a:pt x="0" y="553183"/>
                      </a:cubicBezTo>
                      <a:cubicBezTo>
                        <a:pt x="-29985" y="351201"/>
                        <a:pt x="35466" y="204844"/>
                        <a:pt x="0" y="0"/>
                      </a:cubicBezTo>
                      <a:close/>
                    </a:path>
                    <a:path w="4955263" h="1106366" stroke="0" extrusionOk="0">
                      <a:moveTo>
                        <a:pt x="0" y="0"/>
                      </a:moveTo>
                      <a:cubicBezTo>
                        <a:pt x="120561" y="-57029"/>
                        <a:pt x="352608" y="20460"/>
                        <a:pt x="501032" y="0"/>
                      </a:cubicBezTo>
                      <a:cubicBezTo>
                        <a:pt x="649456" y="-20460"/>
                        <a:pt x="793329" y="36377"/>
                        <a:pt x="902959" y="0"/>
                      </a:cubicBezTo>
                      <a:cubicBezTo>
                        <a:pt x="1012589" y="-36377"/>
                        <a:pt x="1330680" y="70295"/>
                        <a:pt x="1552649" y="0"/>
                      </a:cubicBezTo>
                      <a:cubicBezTo>
                        <a:pt x="1774618" y="-70295"/>
                        <a:pt x="1869625" y="47893"/>
                        <a:pt x="2053681" y="0"/>
                      </a:cubicBezTo>
                      <a:cubicBezTo>
                        <a:pt x="2237737" y="-47893"/>
                        <a:pt x="2321190" y="18250"/>
                        <a:pt x="2554713" y="0"/>
                      </a:cubicBezTo>
                      <a:cubicBezTo>
                        <a:pt x="2788236" y="-18250"/>
                        <a:pt x="3012358" y="52051"/>
                        <a:pt x="3204403" y="0"/>
                      </a:cubicBezTo>
                      <a:cubicBezTo>
                        <a:pt x="3396448" y="-52051"/>
                        <a:pt x="3496319" y="53619"/>
                        <a:pt x="3655883" y="0"/>
                      </a:cubicBezTo>
                      <a:cubicBezTo>
                        <a:pt x="3815447" y="-53619"/>
                        <a:pt x="4004161" y="12013"/>
                        <a:pt x="4305573" y="0"/>
                      </a:cubicBezTo>
                      <a:cubicBezTo>
                        <a:pt x="4606985" y="-12013"/>
                        <a:pt x="4741871" y="31045"/>
                        <a:pt x="4955263" y="0"/>
                      </a:cubicBezTo>
                      <a:cubicBezTo>
                        <a:pt x="4977468" y="181023"/>
                        <a:pt x="4905492" y="413150"/>
                        <a:pt x="4955263" y="553183"/>
                      </a:cubicBezTo>
                      <a:cubicBezTo>
                        <a:pt x="5005034" y="693216"/>
                        <a:pt x="4922822" y="953916"/>
                        <a:pt x="4955263" y="1106366"/>
                      </a:cubicBezTo>
                      <a:cubicBezTo>
                        <a:pt x="4833828" y="1130624"/>
                        <a:pt x="4503218" y="1067914"/>
                        <a:pt x="4355126" y="1106366"/>
                      </a:cubicBezTo>
                      <a:cubicBezTo>
                        <a:pt x="4207034" y="1144818"/>
                        <a:pt x="3868072" y="1061240"/>
                        <a:pt x="3705436" y="1106366"/>
                      </a:cubicBezTo>
                      <a:cubicBezTo>
                        <a:pt x="3542800" y="1151492"/>
                        <a:pt x="3360756" y="1053626"/>
                        <a:pt x="3055746" y="1106366"/>
                      </a:cubicBezTo>
                      <a:cubicBezTo>
                        <a:pt x="2750736" y="1159106"/>
                        <a:pt x="2789816" y="1059305"/>
                        <a:pt x="2604266" y="1106366"/>
                      </a:cubicBezTo>
                      <a:cubicBezTo>
                        <a:pt x="2418716" y="1153427"/>
                        <a:pt x="2237709" y="1088064"/>
                        <a:pt x="2053681" y="1106366"/>
                      </a:cubicBezTo>
                      <a:cubicBezTo>
                        <a:pt x="1869654" y="1124668"/>
                        <a:pt x="1595992" y="1099669"/>
                        <a:pt x="1403991" y="1106366"/>
                      </a:cubicBezTo>
                      <a:cubicBezTo>
                        <a:pt x="1211990" y="1113063"/>
                        <a:pt x="968347" y="1068711"/>
                        <a:pt x="853406" y="1106366"/>
                      </a:cubicBezTo>
                      <a:cubicBezTo>
                        <a:pt x="738465" y="1144021"/>
                        <a:pt x="337826" y="1019491"/>
                        <a:pt x="0" y="1106366"/>
                      </a:cubicBezTo>
                      <a:cubicBezTo>
                        <a:pt x="-34777" y="973649"/>
                        <a:pt x="36731" y="798207"/>
                        <a:pt x="0" y="575310"/>
                      </a:cubicBezTo>
                      <a:cubicBezTo>
                        <a:pt x="-36731" y="352413"/>
                        <a:pt x="23946" y="240786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6350">
                  <a:solidFill>
                    <a:prstClr val="black"/>
                  </a:solidFill>
                  <a:extLst>
                    <a:ext uri="{C807C97D-BFC1-408E-A445-0C87EB9F89A2}">
                      <ask:lineSketchStyleProps xmlns:ask="http://schemas.microsoft.com/office/drawing/2018/sketchyshapes" sd="1219033472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63" name="Прямая соединительная линия 62">
                  <a:extLst>
                    <a:ext uri="{FF2B5EF4-FFF2-40B4-BE49-F238E27FC236}">
                      <a16:creationId xmlns:a16="http://schemas.microsoft.com/office/drawing/2014/main" id="{F1929F92-D274-4D2F-6971-5059D445B9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35825" y="347977"/>
                  <a:ext cx="4779963" cy="0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Прямая соединительная линия 63">
                  <a:extLst>
                    <a:ext uri="{FF2B5EF4-FFF2-40B4-BE49-F238E27FC236}">
                      <a16:creationId xmlns:a16="http://schemas.microsoft.com/office/drawing/2014/main" id="{12A2B3A7-FA2F-61C4-8F4A-A9AA985DFA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35825" y="655159"/>
                  <a:ext cx="4779963" cy="0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Прямая соединительная линия 64">
                  <a:extLst>
                    <a:ext uri="{FF2B5EF4-FFF2-40B4-BE49-F238E27FC236}">
                      <a16:creationId xmlns:a16="http://schemas.microsoft.com/office/drawing/2014/main" id="{A375E92A-54B2-A917-4824-515A0C71E7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35825" y="962341"/>
                  <a:ext cx="4779963" cy="0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97F1A224-AAED-F1D2-F0E8-C8B19FE870B3}"/>
                  </a:ext>
                </a:extLst>
              </p:cNvPr>
              <p:cNvSpPr txBox="1"/>
              <p:nvPr/>
            </p:nvSpPr>
            <p:spPr>
              <a:xfrm>
                <a:off x="229245" y="1809333"/>
                <a:ext cx="148028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</a:t>
                </a:r>
                <a:endParaRPr kumimoji="0" lang="ru-RU" sz="900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Georgia" panose="02040502050405020303" pitchFamily="18" charset="0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0474A7BA-2EE2-E39F-2AA3-96FF36440395}"/>
                  </a:ext>
                </a:extLst>
              </p:cNvPr>
              <p:cNvSpPr txBox="1"/>
              <p:nvPr/>
            </p:nvSpPr>
            <p:spPr>
              <a:xfrm>
                <a:off x="229245" y="3149885"/>
                <a:ext cx="148028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</a:t>
                </a:r>
                <a:endParaRPr kumimoji="0" lang="ru-RU" sz="900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Georgia" panose="02040502050405020303" pitchFamily="18" charset="0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3938C76-05E4-E83A-9D45-253A12B1230E}"/>
                </a:ext>
              </a:extLst>
            </p:cNvPr>
            <p:cNvSpPr txBox="1"/>
            <p:nvPr/>
          </p:nvSpPr>
          <p:spPr>
            <a:xfrm>
              <a:off x="229245" y="412935"/>
              <a:ext cx="13249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Масса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DFBBC92-D48E-3F23-49D3-FC876F058E40}"/>
                </a:ext>
              </a:extLst>
            </p:cNvPr>
            <p:cNvSpPr txBox="1"/>
            <p:nvPr/>
          </p:nvSpPr>
          <p:spPr>
            <a:xfrm>
              <a:off x="192786" y="1716891"/>
              <a:ext cx="14564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Вещество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42A5CC5-755D-604F-DB87-84E7A2C688FE}"/>
                </a:ext>
              </a:extLst>
            </p:cNvPr>
            <p:cNvSpPr txBox="1"/>
            <p:nvPr/>
          </p:nvSpPr>
          <p:spPr>
            <a:xfrm>
              <a:off x="192786" y="3080305"/>
              <a:ext cx="14564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Объём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084E9FB-8DD7-349F-27C6-380417A09C09}"/>
                </a:ext>
              </a:extLst>
            </p:cNvPr>
            <p:cNvSpPr txBox="1"/>
            <p:nvPr/>
          </p:nvSpPr>
          <p:spPr>
            <a:xfrm>
              <a:off x="2175456" y="1530033"/>
              <a:ext cx="24027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Вещество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3861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B98C66D4-FE63-CC6B-D4AA-15E5E625D991}"/>
              </a:ext>
            </a:extLst>
          </p:cNvPr>
          <p:cNvGrpSpPr/>
          <p:nvPr/>
        </p:nvGrpSpPr>
        <p:grpSpPr>
          <a:xfrm>
            <a:off x="13652" y="8573"/>
            <a:ext cx="12098378" cy="6832404"/>
            <a:chOff x="13652" y="8573"/>
            <a:chExt cx="12098378" cy="6832404"/>
          </a:xfrm>
        </p:grpSpPr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ABD91E26-B8A7-D8C5-7B9A-9C86E49F3BA7}"/>
                </a:ext>
              </a:extLst>
            </p:cNvPr>
            <p:cNvGrpSpPr/>
            <p:nvPr/>
          </p:nvGrpSpPr>
          <p:grpSpPr>
            <a:xfrm>
              <a:off x="13652" y="8573"/>
              <a:ext cx="12098378" cy="6832404"/>
              <a:chOff x="13652" y="8573"/>
              <a:chExt cx="12098378" cy="6832404"/>
            </a:xfrm>
          </p:grpSpPr>
          <p:grpSp>
            <p:nvGrpSpPr>
              <p:cNvPr id="17" name="Группа 16">
                <a:extLst>
                  <a:ext uri="{FF2B5EF4-FFF2-40B4-BE49-F238E27FC236}">
                    <a16:creationId xmlns:a16="http://schemas.microsoft.com/office/drawing/2014/main" id="{35A31C5E-6269-7F3B-5D08-7BCC108A285A}"/>
                  </a:ext>
                </a:extLst>
              </p:cNvPr>
              <p:cNvGrpSpPr/>
              <p:nvPr/>
            </p:nvGrpSpPr>
            <p:grpSpPr>
              <a:xfrm>
                <a:off x="13652" y="8573"/>
                <a:ext cx="12098378" cy="6832404"/>
                <a:chOff x="13652" y="8573"/>
                <a:chExt cx="12098378" cy="6832404"/>
              </a:xfrm>
            </p:grpSpPr>
            <p:sp>
              <p:nvSpPr>
                <p:cNvPr id="32" name="Надпись 46">
                  <a:extLst>
                    <a:ext uri="{FF2B5EF4-FFF2-40B4-BE49-F238E27FC236}">
                      <a16:creationId xmlns:a16="http://schemas.microsoft.com/office/drawing/2014/main" id="{4F32CC95-9484-5596-CD2F-86DD9C2E9E09}"/>
                    </a:ext>
                  </a:extLst>
                </p:cNvPr>
                <p:cNvSpPr txBox="1"/>
                <p:nvPr/>
              </p:nvSpPr>
              <p:spPr>
                <a:xfrm>
                  <a:off x="13652" y="8573"/>
                  <a:ext cx="4336415" cy="1524000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1890713" marR="0" lvl="0" indent="-198120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6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Тема:</a:t>
                  </a:r>
                  <a:r>
                    <a:rPr kumimoji="0" lang="ru-RU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 </a:t>
                  </a:r>
                  <a:r>
                    <a:rPr kumimoji="0" lang="ru-RU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glow rad="228600">
                          <a:srgbClr val="70AD47">
                            <a:satMod val="175000"/>
                            <a:alpha val="40000"/>
                          </a:srgbClr>
                        </a:glow>
                      </a:effectLst>
                      <a:uLnTx/>
                      <a:uFillTx/>
                      <a:latin typeface="Arial" panose="020B0604020202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12</a:t>
                  </a:r>
                  <a:r>
                    <a:rPr kumimoji="0" lang="ru-RU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glow rad="228600">
                          <a:srgbClr val="70AD47">
                            <a:satMod val="175000"/>
                            <a:alpha val="40000"/>
                          </a:srgbClr>
                        </a:glow>
                      </a:effectLst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 ТОНН</a:t>
                  </a:r>
                  <a:r>
                    <a:rPr kumimoji="0" lang="ru-RU" sz="2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glow rad="228600">
                          <a:srgbClr val="70AD47">
                            <a:satMod val="175000"/>
                            <a:alpha val="40000"/>
                          </a:srgbClr>
                        </a:glow>
                      </a:effectLst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 </a:t>
                  </a:r>
                  <a:r>
                    <a:rPr kumimoji="0" lang="ru-RU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glow rad="228600">
                          <a:srgbClr val="70AD47">
                            <a:satMod val="175000"/>
                            <a:alpha val="40000"/>
                          </a:srgbClr>
                        </a:glow>
                      </a:effectLst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ВЕЩЕСТВА </a:t>
                  </a:r>
                  <a:br>
                    <a:rPr kumimoji="0" lang="ru-RU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glow rad="228600">
                          <a:srgbClr val="70AD47">
                            <a:satMod val="175000"/>
                            <a:alpha val="40000"/>
                          </a:srgbClr>
                        </a:glow>
                      </a:effectLst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</a:br>
                  <a:r>
                    <a:rPr kumimoji="0" lang="ru-RU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glow rad="228600">
                          <a:srgbClr val="70AD47">
                            <a:satMod val="175000"/>
                            <a:alpha val="40000"/>
                          </a:srgbClr>
                        </a:glow>
                      </a:effectLst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В ОБЫЧНОЙ</a:t>
                  </a:r>
                  <a:br>
                    <a:rPr kumimoji="0" lang="ru-RU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glow rad="228600">
                          <a:srgbClr val="70AD47">
                            <a:satMod val="175000"/>
                            <a:alpha val="40000"/>
                          </a:srgbClr>
                        </a:glow>
                      </a:effectLst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</a:br>
                  <a:r>
                    <a:rPr kumimoji="0" lang="ru-RU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glow rad="228600">
                          <a:srgbClr val="70AD47">
                            <a:satMod val="175000"/>
                            <a:alpha val="40000"/>
                          </a:srgbClr>
                        </a:glow>
                      </a:effectLst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КРУЖКЕ</a:t>
                  </a:r>
                  <a:endPara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glow rad="228600">
                        <a:srgbClr val="70AD47">
                          <a:satMod val="175000"/>
                          <a:alpha val="40000"/>
                        </a:srgb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 </a:t>
                  </a:r>
                </a:p>
              </p:txBody>
            </p:sp>
            <p:cxnSp>
              <p:nvCxnSpPr>
                <p:cNvPr id="6" name="Прямая соединительная линия 5">
                  <a:extLst>
                    <a:ext uri="{FF2B5EF4-FFF2-40B4-BE49-F238E27FC236}">
                      <a16:creationId xmlns:a16="http://schemas.microsoft.com/office/drawing/2014/main" id="{A43D0C2A-4CFA-E69E-EE03-A08F8C2FDC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767043" y="1259951"/>
                  <a:ext cx="1251929" cy="208745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" name="Прямая соединительная линия 4">
                  <a:extLst>
                    <a:ext uri="{FF2B5EF4-FFF2-40B4-BE49-F238E27FC236}">
                      <a16:creationId xmlns:a16="http://schemas.microsoft.com/office/drawing/2014/main" id="{3058E6D4-9BCF-3C3D-751F-26A7642843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28086" y="3502026"/>
                  <a:ext cx="2456354" cy="1819803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" name="Прямая соединительная линия 3">
                  <a:extLst>
                    <a:ext uri="{FF2B5EF4-FFF2-40B4-BE49-F238E27FC236}">
                      <a16:creationId xmlns:a16="http://schemas.microsoft.com/office/drawing/2014/main" id="{5EF99B25-F7EE-313A-09DB-E1C7E2A72B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349316" y="2541136"/>
                  <a:ext cx="3589782" cy="908675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" name="Прямая соединительная линия 2">
                  <a:extLst>
                    <a:ext uri="{FF2B5EF4-FFF2-40B4-BE49-F238E27FC236}">
                      <a16:creationId xmlns:a16="http://schemas.microsoft.com/office/drawing/2014/main" id="{514E9988-AB08-B0FA-08F8-A02F939C09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081202" y="2957448"/>
                  <a:ext cx="3210280" cy="473775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" name="Прямая соединительная линия 1">
                  <a:extLst>
                    <a:ext uri="{FF2B5EF4-FFF2-40B4-BE49-F238E27FC236}">
                      <a16:creationId xmlns:a16="http://schemas.microsoft.com/office/drawing/2014/main" id="{EE64003A-DA9D-DB09-D855-52E18E493A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040562" y="3451543"/>
                  <a:ext cx="1497942" cy="207108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Овал 9">
                  <a:extLst>
                    <a:ext uri="{FF2B5EF4-FFF2-40B4-BE49-F238E27FC236}">
                      <a16:creationId xmlns:a16="http://schemas.microsoft.com/office/drawing/2014/main" id="{CA9286F6-DC34-2A85-5715-D0AEF8B0A18B}"/>
                    </a:ext>
                  </a:extLst>
                </p:cNvPr>
                <p:cNvSpPr/>
                <p:nvPr/>
              </p:nvSpPr>
              <p:spPr>
                <a:xfrm>
                  <a:off x="5960427" y="2410778"/>
                  <a:ext cx="2190115" cy="219011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" name="Надпись 1">
                  <a:extLst>
                    <a:ext uri="{FF2B5EF4-FFF2-40B4-BE49-F238E27FC236}">
                      <a16:creationId xmlns:a16="http://schemas.microsoft.com/office/drawing/2014/main" id="{2D60A1AE-833F-B951-2C99-BB154E69CEE8}"/>
                    </a:ext>
                  </a:extLst>
                </p:cNvPr>
                <p:cNvSpPr txBox="1"/>
                <p:nvPr/>
              </p:nvSpPr>
              <p:spPr>
                <a:xfrm>
                  <a:off x="192786" y="433705"/>
                  <a:ext cx="1688465" cy="1263650"/>
                </a:xfrm>
                <a:custGeom>
                  <a:avLst/>
                  <a:gdLst>
                    <a:gd name="connsiteX0" fmla="*/ 0 w 1688465"/>
                    <a:gd name="connsiteY0" fmla="*/ 0 h 1263650"/>
                    <a:gd name="connsiteX1" fmla="*/ 545937 w 1688465"/>
                    <a:gd name="connsiteY1" fmla="*/ 0 h 1263650"/>
                    <a:gd name="connsiteX2" fmla="*/ 1108759 w 1688465"/>
                    <a:gd name="connsiteY2" fmla="*/ 0 h 1263650"/>
                    <a:gd name="connsiteX3" fmla="*/ 1688465 w 1688465"/>
                    <a:gd name="connsiteY3" fmla="*/ 0 h 1263650"/>
                    <a:gd name="connsiteX4" fmla="*/ 1688465 w 1688465"/>
                    <a:gd name="connsiteY4" fmla="*/ 433853 h 1263650"/>
                    <a:gd name="connsiteX5" fmla="*/ 1688465 w 1688465"/>
                    <a:gd name="connsiteY5" fmla="*/ 817160 h 1263650"/>
                    <a:gd name="connsiteX6" fmla="*/ 1688465 w 1688465"/>
                    <a:gd name="connsiteY6" fmla="*/ 1263650 h 1263650"/>
                    <a:gd name="connsiteX7" fmla="*/ 1091874 w 1688465"/>
                    <a:gd name="connsiteY7" fmla="*/ 1263650 h 1263650"/>
                    <a:gd name="connsiteX8" fmla="*/ 495283 w 1688465"/>
                    <a:gd name="connsiteY8" fmla="*/ 1263650 h 1263650"/>
                    <a:gd name="connsiteX9" fmla="*/ 0 w 1688465"/>
                    <a:gd name="connsiteY9" fmla="*/ 1263650 h 1263650"/>
                    <a:gd name="connsiteX10" fmla="*/ 0 w 1688465"/>
                    <a:gd name="connsiteY10" fmla="*/ 855070 h 1263650"/>
                    <a:gd name="connsiteX11" fmla="*/ 0 w 1688465"/>
                    <a:gd name="connsiteY11" fmla="*/ 433853 h 1263650"/>
                    <a:gd name="connsiteX12" fmla="*/ 0 w 1688465"/>
                    <a:gd name="connsiteY12" fmla="*/ 0 h 1263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688465" h="1263650" fill="none" extrusionOk="0">
                      <a:moveTo>
                        <a:pt x="0" y="0"/>
                      </a:moveTo>
                      <a:cubicBezTo>
                        <a:pt x="160555" y="-45031"/>
                        <a:pt x="432238" y="64652"/>
                        <a:pt x="545937" y="0"/>
                      </a:cubicBezTo>
                      <a:cubicBezTo>
                        <a:pt x="659636" y="-64652"/>
                        <a:pt x="988650" y="48169"/>
                        <a:pt x="1108759" y="0"/>
                      </a:cubicBezTo>
                      <a:cubicBezTo>
                        <a:pt x="1228868" y="-48169"/>
                        <a:pt x="1502346" y="54487"/>
                        <a:pt x="1688465" y="0"/>
                      </a:cubicBezTo>
                      <a:cubicBezTo>
                        <a:pt x="1705104" y="190692"/>
                        <a:pt x="1668522" y="241699"/>
                        <a:pt x="1688465" y="433853"/>
                      </a:cubicBezTo>
                      <a:cubicBezTo>
                        <a:pt x="1708408" y="626007"/>
                        <a:pt x="1667131" y="683742"/>
                        <a:pt x="1688465" y="817160"/>
                      </a:cubicBezTo>
                      <a:cubicBezTo>
                        <a:pt x="1709799" y="950578"/>
                        <a:pt x="1649252" y="1048178"/>
                        <a:pt x="1688465" y="1263650"/>
                      </a:cubicBezTo>
                      <a:cubicBezTo>
                        <a:pt x="1461577" y="1273618"/>
                        <a:pt x="1361010" y="1218905"/>
                        <a:pt x="1091874" y="1263650"/>
                      </a:cubicBezTo>
                      <a:cubicBezTo>
                        <a:pt x="822738" y="1308395"/>
                        <a:pt x="639763" y="1195097"/>
                        <a:pt x="495283" y="1263650"/>
                      </a:cubicBezTo>
                      <a:cubicBezTo>
                        <a:pt x="350803" y="1332203"/>
                        <a:pt x="102974" y="1238548"/>
                        <a:pt x="0" y="1263650"/>
                      </a:cubicBezTo>
                      <a:cubicBezTo>
                        <a:pt x="-40015" y="1154088"/>
                        <a:pt x="293" y="1031476"/>
                        <a:pt x="0" y="855070"/>
                      </a:cubicBezTo>
                      <a:cubicBezTo>
                        <a:pt x="-293" y="678664"/>
                        <a:pt x="16467" y="522931"/>
                        <a:pt x="0" y="433853"/>
                      </a:cubicBezTo>
                      <a:cubicBezTo>
                        <a:pt x="-16467" y="344775"/>
                        <a:pt x="43408" y="155181"/>
                        <a:pt x="0" y="0"/>
                      </a:cubicBezTo>
                      <a:close/>
                    </a:path>
                    <a:path w="1688465" h="1263650" stroke="0" extrusionOk="0">
                      <a:moveTo>
                        <a:pt x="0" y="0"/>
                      </a:moveTo>
                      <a:cubicBezTo>
                        <a:pt x="165795" y="-8634"/>
                        <a:pt x="288050" y="58612"/>
                        <a:pt x="545937" y="0"/>
                      </a:cubicBezTo>
                      <a:cubicBezTo>
                        <a:pt x="803824" y="-58612"/>
                        <a:pt x="953251" y="44304"/>
                        <a:pt x="1058105" y="0"/>
                      </a:cubicBezTo>
                      <a:cubicBezTo>
                        <a:pt x="1162959" y="-44304"/>
                        <a:pt x="1440439" y="17962"/>
                        <a:pt x="1688465" y="0"/>
                      </a:cubicBezTo>
                      <a:cubicBezTo>
                        <a:pt x="1736134" y="166317"/>
                        <a:pt x="1646543" y="207905"/>
                        <a:pt x="1688465" y="408580"/>
                      </a:cubicBezTo>
                      <a:cubicBezTo>
                        <a:pt x="1730387" y="609255"/>
                        <a:pt x="1668754" y="611285"/>
                        <a:pt x="1688465" y="804524"/>
                      </a:cubicBezTo>
                      <a:cubicBezTo>
                        <a:pt x="1708176" y="997763"/>
                        <a:pt x="1664840" y="1156970"/>
                        <a:pt x="1688465" y="1263650"/>
                      </a:cubicBezTo>
                      <a:cubicBezTo>
                        <a:pt x="1573136" y="1282186"/>
                        <a:pt x="1275295" y="1223289"/>
                        <a:pt x="1125643" y="1263650"/>
                      </a:cubicBezTo>
                      <a:cubicBezTo>
                        <a:pt x="975991" y="1304011"/>
                        <a:pt x="809314" y="1250813"/>
                        <a:pt x="529052" y="1263650"/>
                      </a:cubicBezTo>
                      <a:cubicBezTo>
                        <a:pt x="248790" y="1276487"/>
                        <a:pt x="192842" y="1249158"/>
                        <a:pt x="0" y="1263650"/>
                      </a:cubicBezTo>
                      <a:cubicBezTo>
                        <a:pt x="-49528" y="1093625"/>
                        <a:pt x="42062" y="1040340"/>
                        <a:pt x="0" y="842433"/>
                      </a:cubicBezTo>
                      <a:cubicBezTo>
                        <a:pt x="-42062" y="644526"/>
                        <a:pt x="13096" y="593944"/>
                        <a:pt x="0" y="433853"/>
                      </a:cubicBezTo>
                      <a:cubicBezTo>
                        <a:pt x="-13096" y="273762"/>
                        <a:pt x="24424" y="114175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6350">
                  <a:solidFill>
                    <a:prstClr val="black"/>
                  </a:solidFill>
                  <a:extLst>
                    <a:ext uri="{C807C97D-BFC1-408E-A445-0C87EB9F89A2}">
                      <ask:lineSketchStyleProps xmlns:ask="http://schemas.microsoft.com/office/drawing/2018/sketchyshapes" sd="1219033472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7000"/>
                    </a:lnSpc>
                    <a:spcBef>
                      <a:spcPts val="120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________________</a:t>
                  </a:r>
                  <a:r>
                    <a:rPr kumimoji="0" lang="ru-RU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 </a:t>
                  </a:r>
                  <a:r>
                    <a:rPr kumimoji="0" lang="ru-RU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</a:t>
                  </a:r>
                  <a:endPara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33333"/>
                      </a:solidFill>
                      <a:effectLst/>
                      <a:uLnTx/>
                      <a:uFillTx/>
                      <a:latin typeface="Georgia" panose="02040502050405020303" pitchFamily="18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величина, показывающая, насколько тело инертно.</a:t>
                  </a:r>
                  <a:endPara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" name="Надпись 2">
                  <a:extLst>
                    <a:ext uri="{FF2B5EF4-FFF2-40B4-BE49-F238E27FC236}">
                      <a16:creationId xmlns:a16="http://schemas.microsoft.com/office/drawing/2014/main" id="{822BF703-909E-C0A5-BB7A-E9CC2C21030F}"/>
                    </a:ext>
                  </a:extLst>
                </p:cNvPr>
                <p:cNvSpPr txBox="1"/>
                <p:nvPr/>
              </p:nvSpPr>
              <p:spPr>
                <a:xfrm>
                  <a:off x="173101" y="1781810"/>
                  <a:ext cx="1688465" cy="1271905"/>
                </a:xfrm>
                <a:custGeom>
                  <a:avLst/>
                  <a:gdLst>
                    <a:gd name="connsiteX0" fmla="*/ 0 w 1688465"/>
                    <a:gd name="connsiteY0" fmla="*/ 0 h 1271905"/>
                    <a:gd name="connsiteX1" fmla="*/ 512168 w 1688465"/>
                    <a:gd name="connsiteY1" fmla="*/ 0 h 1271905"/>
                    <a:gd name="connsiteX2" fmla="*/ 1058105 w 1688465"/>
                    <a:gd name="connsiteY2" fmla="*/ 0 h 1271905"/>
                    <a:gd name="connsiteX3" fmla="*/ 1688465 w 1688465"/>
                    <a:gd name="connsiteY3" fmla="*/ 0 h 1271905"/>
                    <a:gd name="connsiteX4" fmla="*/ 1688465 w 1688465"/>
                    <a:gd name="connsiteY4" fmla="*/ 449406 h 1271905"/>
                    <a:gd name="connsiteX5" fmla="*/ 1688465 w 1688465"/>
                    <a:gd name="connsiteY5" fmla="*/ 886094 h 1271905"/>
                    <a:gd name="connsiteX6" fmla="*/ 1688465 w 1688465"/>
                    <a:gd name="connsiteY6" fmla="*/ 1271905 h 1271905"/>
                    <a:gd name="connsiteX7" fmla="*/ 1091874 w 1688465"/>
                    <a:gd name="connsiteY7" fmla="*/ 1271905 h 1271905"/>
                    <a:gd name="connsiteX8" fmla="*/ 579706 w 1688465"/>
                    <a:gd name="connsiteY8" fmla="*/ 1271905 h 1271905"/>
                    <a:gd name="connsiteX9" fmla="*/ 0 w 1688465"/>
                    <a:gd name="connsiteY9" fmla="*/ 1271905 h 1271905"/>
                    <a:gd name="connsiteX10" fmla="*/ 0 w 1688465"/>
                    <a:gd name="connsiteY10" fmla="*/ 822499 h 1271905"/>
                    <a:gd name="connsiteX11" fmla="*/ 0 w 1688465"/>
                    <a:gd name="connsiteY11" fmla="*/ 436687 h 1271905"/>
                    <a:gd name="connsiteX12" fmla="*/ 0 w 1688465"/>
                    <a:gd name="connsiteY12" fmla="*/ 0 h 1271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688465" h="1271905" fill="none" extrusionOk="0">
                      <a:moveTo>
                        <a:pt x="0" y="0"/>
                      </a:moveTo>
                      <a:cubicBezTo>
                        <a:pt x="195817" y="-55548"/>
                        <a:pt x="338506" y="8784"/>
                        <a:pt x="512168" y="0"/>
                      </a:cubicBezTo>
                      <a:cubicBezTo>
                        <a:pt x="685830" y="-8784"/>
                        <a:pt x="928907" y="8681"/>
                        <a:pt x="1058105" y="0"/>
                      </a:cubicBezTo>
                      <a:cubicBezTo>
                        <a:pt x="1187303" y="-8681"/>
                        <a:pt x="1524969" y="70424"/>
                        <a:pt x="1688465" y="0"/>
                      </a:cubicBezTo>
                      <a:cubicBezTo>
                        <a:pt x="1693801" y="94904"/>
                        <a:pt x="1666304" y="226872"/>
                        <a:pt x="1688465" y="449406"/>
                      </a:cubicBezTo>
                      <a:cubicBezTo>
                        <a:pt x="1710626" y="671940"/>
                        <a:pt x="1679037" y="778160"/>
                        <a:pt x="1688465" y="886094"/>
                      </a:cubicBezTo>
                      <a:cubicBezTo>
                        <a:pt x="1697893" y="994028"/>
                        <a:pt x="1684582" y="1174158"/>
                        <a:pt x="1688465" y="1271905"/>
                      </a:cubicBezTo>
                      <a:cubicBezTo>
                        <a:pt x="1509905" y="1304946"/>
                        <a:pt x="1367940" y="1271702"/>
                        <a:pt x="1091874" y="1271905"/>
                      </a:cubicBezTo>
                      <a:cubicBezTo>
                        <a:pt x="815808" y="1272108"/>
                        <a:pt x="723884" y="1226353"/>
                        <a:pt x="579706" y="1271905"/>
                      </a:cubicBezTo>
                      <a:cubicBezTo>
                        <a:pt x="435528" y="1317457"/>
                        <a:pt x="117610" y="1259165"/>
                        <a:pt x="0" y="1271905"/>
                      </a:cubicBezTo>
                      <a:cubicBezTo>
                        <a:pt x="-24247" y="1169099"/>
                        <a:pt x="24295" y="937782"/>
                        <a:pt x="0" y="822499"/>
                      </a:cubicBezTo>
                      <a:cubicBezTo>
                        <a:pt x="-24295" y="707216"/>
                        <a:pt x="4953" y="584372"/>
                        <a:pt x="0" y="436687"/>
                      </a:cubicBezTo>
                      <a:cubicBezTo>
                        <a:pt x="-4953" y="289002"/>
                        <a:pt x="19309" y="116286"/>
                        <a:pt x="0" y="0"/>
                      </a:cubicBezTo>
                      <a:close/>
                    </a:path>
                    <a:path w="1688465" h="1271905" stroke="0" extrusionOk="0">
                      <a:moveTo>
                        <a:pt x="0" y="0"/>
                      </a:moveTo>
                      <a:cubicBezTo>
                        <a:pt x="189423" y="-49770"/>
                        <a:pt x="365577" y="61505"/>
                        <a:pt x="579706" y="0"/>
                      </a:cubicBezTo>
                      <a:cubicBezTo>
                        <a:pt x="793835" y="-61505"/>
                        <a:pt x="1040345" y="18683"/>
                        <a:pt x="1159413" y="0"/>
                      </a:cubicBezTo>
                      <a:cubicBezTo>
                        <a:pt x="1278481" y="-18683"/>
                        <a:pt x="1487139" y="33460"/>
                        <a:pt x="1688465" y="0"/>
                      </a:cubicBezTo>
                      <a:cubicBezTo>
                        <a:pt x="1695413" y="151283"/>
                        <a:pt x="1642911" y="231074"/>
                        <a:pt x="1688465" y="385811"/>
                      </a:cubicBezTo>
                      <a:cubicBezTo>
                        <a:pt x="1734019" y="540548"/>
                        <a:pt x="1666551" y="692699"/>
                        <a:pt x="1688465" y="784341"/>
                      </a:cubicBezTo>
                      <a:cubicBezTo>
                        <a:pt x="1710379" y="875983"/>
                        <a:pt x="1657475" y="1058248"/>
                        <a:pt x="1688465" y="1271905"/>
                      </a:cubicBezTo>
                      <a:cubicBezTo>
                        <a:pt x="1491073" y="1316868"/>
                        <a:pt x="1388541" y="1225773"/>
                        <a:pt x="1108759" y="1271905"/>
                      </a:cubicBezTo>
                      <a:cubicBezTo>
                        <a:pt x="828977" y="1318037"/>
                        <a:pt x="775815" y="1267639"/>
                        <a:pt x="562822" y="1271905"/>
                      </a:cubicBezTo>
                      <a:cubicBezTo>
                        <a:pt x="349829" y="1276171"/>
                        <a:pt x="236080" y="1207905"/>
                        <a:pt x="0" y="1271905"/>
                      </a:cubicBezTo>
                      <a:cubicBezTo>
                        <a:pt x="-43029" y="1116273"/>
                        <a:pt x="7316" y="1043161"/>
                        <a:pt x="0" y="886094"/>
                      </a:cubicBezTo>
                      <a:cubicBezTo>
                        <a:pt x="-7316" y="729027"/>
                        <a:pt x="41788" y="644388"/>
                        <a:pt x="0" y="436687"/>
                      </a:cubicBezTo>
                      <a:cubicBezTo>
                        <a:pt x="-41788" y="228986"/>
                        <a:pt x="40517" y="97514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6350">
                  <a:solidFill>
                    <a:prstClr val="black"/>
                  </a:solidFill>
                  <a:extLst>
                    <a:ext uri="{C807C97D-BFC1-408E-A445-0C87EB9F89A2}">
                      <ask:lineSketchStyleProps xmlns:ask="http://schemas.microsoft.com/office/drawing/2018/sketchyshapes" sd="2181918364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7000"/>
                    </a:lnSpc>
                    <a:spcBef>
                      <a:spcPts val="120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________________ </a:t>
                  </a:r>
                  <a:r>
                    <a:rPr kumimoji="0" lang="ru-RU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</a:t>
                  </a:r>
                  <a:r>
                    <a:rPr kumimoji="0" lang="ru-RU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 </a:t>
                  </a:r>
                  <a:r>
                    <a:rPr kumimoji="0" lang="ru-R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33333"/>
                      </a:solidFill>
                      <a:effectLst/>
                      <a:uLnTx/>
                      <a:uFillTx/>
                      <a:latin typeface="Georgia" panose="02040502050405020303" pitchFamily="18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вид материи. </a:t>
                  </a:r>
                  <a:br>
                    <a:rPr kumimoji="0" lang="ru-R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33333"/>
                      </a:solidFill>
                      <a:effectLst/>
                      <a:uLnTx/>
                      <a:uFillTx/>
                      <a:latin typeface="Georgia" panose="02040502050405020303" pitchFamily="18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</a:br>
                  <a:r>
                    <a:rPr kumimoji="0" lang="ru-R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33333"/>
                      </a:solidFill>
                      <a:effectLst/>
                      <a:uLnTx/>
                      <a:uFillTx/>
                      <a:latin typeface="Georgia" panose="02040502050405020303" pitchFamily="18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То, из чего состоят физические тела.</a:t>
                  </a:r>
                  <a:endPara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33333"/>
                      </a:solidFill>
                      <a:effectLst/>
                      <a:uLnTx/>
                      <a:uFillTx/>
                      <a:latin typeface="Georgia" panose="02040502050405020303" pitchFamily="18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 </a:t>
                  </a:r>
                  <a:endPara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33333"/>
                      </a:solidFill>
                      <a:effectLst/>
                      <a:uLnTx/>
                      <a:uFillTx/>
                      <a:latin typeface="Georgia" panose="02040502050405020303" pitchFamily="18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 </a:t>
                  </a:r>
                  <a:endPara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 </a:t>
                  </a:r>
                  <a:endPara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 </a:t>
                  </a:r>
                  <a:endPara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" name="Надпись 3">
                  <a:extLst>
                    <a:ext uri="{FF2B5EF4-FFF2-40B4-BE49-F238E27FC236}">
                      <a16:creationId xmlns:a16="http://schemas.microsoft.com/office/drawing/2014/main" id="{F99FED08-D23E-2151-6E4C-C19701024928}"/>
                    </a:ext>
                  </a:extLst>
                </p:cNvPr>
                <p:cNvSpPr txBox="1"/>
                <p:nvPr/>
              </p:nvSpPr>
              <p:spPr>
                <a:xfrm>
                  <a:off x="168656" y="3132455"/>
                  <a:ext cx="1694815" cy="1437640"/>
                </a:xfrm>
                <a:custGeom>
                  <a:avLst/>
                  <a:gdLst>
                    <a:gd name="connsiteX0" fmla="*/ 0 w 1694815"/>
                    <a:gd name="connsiteY0" fmla="*/ 0 h 1437640"/>
                    <a:gd name="connsiteX1" fmla="*/ 581886 w 1694815"/>
                    <a:gd name="connsiteY1" fmla="*/ 0 h 1437640"/>
                    <a:gd name="connsiteX2" fmla="*/ 1112929 w 1694815"/>
                    <a:gd name="connsiteY2" fmla="*/ 0 h 1437640"/>
                    <a:gd name="connsiteX3" fmla="*/ 1694815 w 1694815"/>
                    <a:gd name="connsiteY3" fmla="*/ 0 h 1437640"/>
                    <a:gd name="connsiteX4" fmla="*/ 1694815 w 1694815"/>
                    <a:gd name="connsiteY4" fmla="*/ 493590 h 1437640"/>
                    <a:gd name="connsiteX5" fmla="*/ 1694815 w 1694815"/>
                    <a:gd name="connsiteY5" fmla="*/ 929674 h 1437640"/>
                    <a:gd name="connsiteX6" fmla="*/ 1694815 w 1694815"/>
                    <a:gd name="connsiteY6" fmla="*/ 1437640 h 1437640"/>
                    <a:gd name="connsiteX7" fmla="*/ 1095980 w 1694815"/>
                    <a:gd name="connsiteY7" fmla="*/ 1437640 h 1437640"/>
                    <a:gd name="connsiteX8" fmla="*/ 514094 w 1694815"/>
                    <a:gd name="connsiteY8" fmla="*/ 1437640 h 1437640"/>
                    <a:gd name="connsiteX9" fmla="*/ 0 w 1694815"/>
                    <a:gd name="connsiteY9" fmla="*/ 1437640 h 1437640"/>
                    <a:gd name="connsiteX10" fmla="*/ 0 w 1694815"/>
                    <a:gd name="connsiteY10" fmla="*/ 958427 h 1437640"/>
                    <a:gd name="connsiteX11" fmla="*/ 0 w 1694815"/>
                    <a:gd name="connsiteY11" fmla="*/ 450461 h 1437640"/>
                    <a:gd name="connsiteX12" fmla="*/ 0 w 1694815"/>
                    <a:gd name="connsiteY12" fmla="*/ 0 h 1437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694815" h="1437640" fill="none" extrusionOk="0">
                      <a:moveTo>
                        <a:pt x="0" y="0"/>
                      </a:moveTo>
                      <a:cubicBezTo>
                        <a:pt x="163746" y="-22614"/>
                        <a:pt x="309518" y="55983"/>
                        <a:pt x="581886" y="0"/>
                      </a:cubicBezTo>
                      <a:cubicBezTo>
                        <a:pt x="854254" y="-55983"/>
                        <a:pt x="869475" y="38201"/>
                        <a:pt x="1112929" y="0"/>
                      </a:cubicBezTo>
                      <a:cubicBezTo>
                        <a:pt x="1356383" y="-38201"/>
                        <a:pt x="1539582" y="1156"/>
                        <a:pt x="1694815" y="0"/>
                      </a:cubicBezTo>
                      <a:cubicBezTo>
                        <a:pt x="1699681" y="185188"/>
                        <a:pt x="1665840" y="371156"/>
                        <a:pt x="1694815" y="493590"/>
                      </a:cubicBezTo>
                      <a:cubicBezTo>
                        <a:pt x="1723790" y="616024"/>
                        <a:pt x="1643138" y="765175"/>
                        <a:pt x="1694815" y="929674"/>
                      </a:cubicBezTo>
                      <a:cubicBezTo>
                        <a:pt x="1746492" y="1094173"/>
                        <a:pt x="1670080" y="1306555"/>
                        <a:pt x="1694815" y="1437640"/>
                      </a:cubicBezTo>
                      <a:cubicBezTo>
                        <a:pt x="1458927" y="1488263"/>
                        <a:pt x="1301009" y="1430323"/>
                        <a:pt x="1095980" y="1437640"/>
                      </a:cubicBezTo>
                      <a:cubicBezTo>
                        <a:pt x="890951" y="1444957"/>
                        <a:pt x="712413" y="1426148"/>
                        <a:pt x="514094" y="1437640"/>
                      </a:cubicBezTo>
                      <a:cubicBezTo>
                        <a:pt x="315775" y="1449132"/>
                        <a:pt x="229352" y="1426840"/>
                        <a:pt x="0" y="1437640"/>
                      </a:cubicBezTo>
                      <a:cubicBezTo>
                        <a:pt x="-5259" y="1279960"/>
                        <a:pt x="16602" y="1143426"/>
                        <a:pt x="0" y="958427"/>
                      </a:cubicBezTo>
                      <a:cubicBezTo>
                        <a:pt x="-16602" y="773428"/>
                        <a:pt x="40456" y="572547"/>
                        <a:pt x="0" y="450461"/>
                      </a:cubicBezTo>
                      <a:cubicBezTo>
                        <a:pt x="-40456" y="328375"/>
                        <a:pt x="27753" y="153662"/>
                        <a:pt x="0" y="0"/>
                      </a:cubicBezTo>
                      <a:close/>
                    </a:path>
                    <a:path w="1694815" h="1437640" stroke="0" extrusionOk="0">
                      <a:moveTo>
                        <a:pt x="0" y="0"/>
                      </a:moveTo>
                      <a:cubicBezTo>
                        <a:pt x="250089" y="-14407"/>
                        <a:pt x="311189" y="57826"/>
                        <a:pt x="564938" y="0"/>
                      </a:cubicBezTo>
                      <a:cubicBezTo>
                        <a:pt x="818687" y="-57826"/>
                        <a:pt x="939357" y="8014"/>
                        <a:pt x="1079032" y="0"/>
                      </a:cubicBezTo>
                      <a:cubicBezTo>
                        <a:pt x="1218707" y="-8014"/>
                        <a:pt x="1526031" y="46993"/>
                        <a:pt x="1694815" y="0"/>
                      </a:cubicBezTo>
                      <a:cubicBezTo>
                        <a:pt x="1695528" y="124860"/>
                        <a:pt x="1672644" y="262252"/>
                        <a:pt x="1694815" y="436084"/>
                      </a:cubicBezTo>
                      <a:cubicBezTo>
                        <a:pt x="1716986" y="609916"/>
                        <a:pt x="1674690" y="762707"/>
                        <a:pt x="1694815" y="872168"/>
                      </a:cubicBezTo>
                      <a:cubicBezTo>
                        <a:pt x="1714940" y="981629"/>
                        <a:pt x="1667873" y="1184012"/>
                        <a:pt x="1694815" y="1437640"/>
                      </a:cubicBezTo>
                      <a:cubicBezTo>
                        <a:pt x="1557439" y="1450773"/>
                        <a:pt x="1356894" y="1404150"/>
                        <a:pt x="1146825" y="1437640"/>
                      </a:cubicBezTo>
                      <a:cubicBezTo>
                        <a:pt x="936756" y="1471130"/>
                        <a:pt x="830818" y="1403621"/>
                        <a:pt x="564938" y="1437640"/>
                      </a:cubicBezTo>
                      <a:cubicBezTo>
                        <a:pt x="299058" y="1471659"/>
                        <a:pt x="178172" y="1377200"/>
                        <a:pt x="0" y="1437640"/>
                      </a:cubicBezTo>
                      <a:cubicBezTo>
                        <a:pt x="-5005" y="1320296"/>
                        <a:pt x="58846" y="1110186"/>
                        <a:pt x="0" y="929674"/>
                      </a:cubicBezTo>
                      <a:cubicBezTo>
                        <a:pt x="-58846" y="749162"/>
                        <a:pt x="7707" y="633204"/>
                        <a:pt x="0" y="450461"/>
                      </a:cubicBezTo>
                      <a:cubicBezTo>
                        <a:pt x="-7707" y="267718"/>
                        <a:pt x="29437" y="11898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6350">
                  <a:solidFill>
                    <a:prstClr val="black"/>
                  </a:solidFill>
                  <a:extLst>
                    <a:ext uri="{C807C97D-BFC1-408E-A445-0C87EB9F89A2}">
                      <ask:lineSketchStyleProps xmlns:ask="http://schemas.microsoft.com/office/drawing/2018/sketchyshapes" sd="653822234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7000"/>
                    </a:lnSpc>
                    <a:spcBef>
                      <a:spcPts val="120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________________ </a:t>
                  </a:r>
                  <a:r>
                    <a:rPr kumimoji="0" lang="ru-RU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</a:t>
                  </a:r>
                  <a:r>
                    <a:rPr kumimoji="0" lang="ru-RU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 </a:t>
                  </a:r>
                  <a:r>
                    <a:rPr kumimoji="0" lang="ru-R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33333"/>
                      </a:solidFill>
                      <a:effectLst/>
                      <a:uLnTx/>
                      <a:uFillTx/>
                      <a:latin typeface="Georgia" panose="02040502050405020303" pitchFamily="18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количественная характеристика </a:t>
                  </a:r>
                  <a:r>
                    <a:rPr kumimoji="0" lang="ru-R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33333"/>
                      </a:solidFill>
                      <a:effectLst/>
                      <a:uLnTx/>
                      <a:uFillTx/>
                      <a:latin typeface="Georgia" panose="02040502050405020303" pitchFamily="18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пространства</a:t>
                  </a:r>
                  <a:r>
                    <a:rPr kumimoji="0" lang="ru-R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33333"/>
                      </a:solidFill>
                      <a:effectLst/>
                      <a:uLnTx/>
                      <a:uFillTx/>
                      <a:latin typeface="Georgia" panose="02040502050405020303" pitchFamily="18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, занимаемого </a:t>
                  </a:r>
                  <a:r>
                    <a:rPr kumimoji="0" lang="ru-R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33333"/>
                      </a:solidFill>
                      <a:effectLst/>
                      <a:uLnTx/>
                      <a:uFillTx/>
                      <a:latin typeface="Georgia" panose="02040502050405020303" pitchFamily="18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телом</a:t>
                  </a:r>
                  <a:r>
                    <a:rPr kumimoji="0" lang="ru-R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33333"/>
                      </a:solidFill>
                      <a:effectLst/>
                      <a:uLnTx/>
                      <a:uFillTx/>
                      <a:latin typeface="Georgia" panose="02040502050405020303" pitchFamily="18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.</a:t>
                  </a:r>
                  <a:endPara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33333"/>
                      </a:solidFill>
                      <a:effectLst/>
                      <a:uLnTx/>
                      <a:uFillTx/>
                      <a:latin typeface="Georgia" panose="02040502050405020303" pitchFamily="18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 </a:t>
                  </a:r>
                  <a:endPara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33333"/>
                      </a:solidFill>
                      <a:effectLst/>
                      <a:uLnTx/>
                      <a:uFillTx/>
                      <a:latin typeface="Georgia" panose="02040502050405020303" pitchFamily="18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 </a:t>
                  </a:r>
                  <a:endPara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 </a:t>
                  </a:r>
                  <a:endPara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 </a:t>
                  </a:r>
                  <a:endPara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" name="Овал 10">
                  <a:extLst>
                    <a:ext uri="{FF2B5EF4-FFF2-40B4-BE49-F238E27FC236}">
                      <a16:creationId xmlns:a16="http://schemas.microsoft.com/office/drawing/2014/main" id="{8E6214B8-F3D8-B53F-5824-A8B6C5CE24F5}"/>
                    </a:ext>
                  </a:extLst>
                </p:cNvPr>
                <p:cNvSpPr/>
                <p:nvPr/>
              </p:nvSpPr>
              <p:spPr>
                <a:xfrm>
                  <a:off x="7138191" y="4209120"/>
                  <a:ext cx="2627630" cy="26276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Овал 11">
                  <a:extLst>
                    <a:ext uri="{FF2B5EF4-FFF2-40B4-BE49-F238E27FC236}">
                      <a16:creationId xmlns:a16="http://schemas.microsoft.com/office/drawing/2014/main" id="{3039FC1A-45EC-D0B4-4154-043DDD57A0EE}"/>
                    </a:ext>
                  </a:extLst>
                </p:cNvPr>
                <p:cNvSpPr/>
                <p:nvPr/>
              </p:nvSpPr>
              <p:spPr>
                <a:xfrm>
                  <a:off x="3078010" y="3549065"/>
                  <a:ext cx="3352824" cy="32919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Овал 12">
                  <a:extLst>
                    <a:ext uri="{FF2B5EF4-FFF2-40B4-BE49-F238E27FC236}">
                      <a16:creationId xmlns:a16="http://schemas.microsoft.com/office/drawing/2014/main" id="{189E49A3-D837-23C6-5040-4C2A5C9CC323}"/>
                    </a:ext>
                  </a:extLst>
                </p:cNvPr>
                <p:cNvSpPr/>
                <p:nvPr/>
              </p:nvSpPr>
              <p:spPr>
                <a:xfrm>
                  <a:off x="8335978" y="1224029"/>
                  <a:ext cx="3361132" cy="33611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Овал 13">
                  <a:extLst>
                    <a:ext uri="{FF2B5EF4-FFF2-40B4-BE49-F238E27FC236}">
                      <a16:creationId xmlns:a16="http://schemas.microsoft.com/office/drawing/2014/main" id="{D0EE8862-613B-CBE3-7A1C-81B848DD70DB}"/>
                    </a:ext>
                  </a:extLst>
                </p:cNvPr>
                <p:cNvSpPr/>
                <p:nvPr/>
              </p:nvSpPr>
              <p:spPr>
                <a:xfrm>
                  <a:off x="4442141" y="22166"/>
                  <a:ext cx="2627630" cy="26276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Овал 14">
                  <a:extLst>
                    <a:ext uri="{FF2B5EF4-FFF2-40B4-BE49-F238E27FC236}">
                      <a16:creationId xmlns:a16="http://schemas.microsoft.com/office/drawing/2014/main" id="{E9617B9F-1B38-F939-A62B-6F3093573CA3}"/>
                    </a:ext>
                  </a:extLst>
                </p:cNvPr>
                <p:cNvSpPr/>
                <p:nvPr/>
              </p:nvSpPr>
              <p:spPr>
                <a:xfrm>
                  <a:off x="2038905" y="1226686"/>
                  <a:ext cx="2628900" cy="26289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Стрелка: изогнутая 15">
                  <a:extLst>
                    <a:ext uri="{FF2B5EF4-FFF2-40B4-BE49-F238E27FC236}">
                      <a16:creationId xmlns:a16="http://schemas.microsoft.com/office/drawing/2014/main" id="{32E1E4CF-64C4-F6DA-74D2-345375F0C473}"/>
                    </a:ext>
                  </a:extLst>
                </p:cNvPr>
                <p:cNvSpPr/>
                <p:nvPr/>
              </p:nvSpPr>
              <p:spPr>
                <a:xfrm rot="1098203">
                  <a:off x="3962912" y="631658"/>
                  <a:ext cx="1049900" cy="1084499"/>
                </a:xfrm>
                <a:prstGeom prst="bentArrow">
                  <a:avLst>
                    <a:gd name="adj1" fmla="val 21729"/>
                    <a:gd name="adj2" fmla="val 44696"/>
                    <a:gd name="adj3" fmla="val 45718"/>
                    <a:gd name="adj4" fmla="val 65085"/>
                  </a:avLst>
                </a:prstGeom>
                <a:ln/>
              </p:spPr>
              <p:style>
                <a:lnRef idx="2">
                  <a:schemeClr val="accent6">
                    <a:shade val="15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Стрелка: изогнутая 17">
                  <a:extLst>
                    <a:ext uri="{FF2B5EF4-FFF2-40B4-BE49-F238E27FC236}">
                      <a16:creationId xmlns:a16="http://schemas.microsoft.com/office/drawing/2014/main" id="{E1475933-A51A-7C59-5582-BFE451ECA45D}"/>
                    </a:ext>
                  </a:extLst>
                </p:cNvPr>
                <p:cNvSpPr/>
                <p:nvPr/>
              </p:nvSpPr>
              <p:spPr>
                <a:xfrm rot="8868893">
                  <a:off x="9645099" y="4540782"/>
                  <a:ext cx="1208182" cy="1021904"/>
                </a:xfrm>
                <a:prstGeom prst="bentArrow">
                  <a:avLst>
                    <a:gd name="adj1" fmla="val 21536"/>
                    <a:gd name="adj2" fmla="val 50000"/>
                    <a:gd name="adj3" fmla="val 48434"/>
                    <a:gd name="adj4" fmla="val 60768"/>
                  </a:avLst>
                </a:prstGeom>
                <a:ln/>
              </p:spPr>
              <p:style>
                <a:lnRef idx="2">
                  <a:schemeClr val="accent6">
                    <a:shade val="15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Стрелка: изогнутая 19">
                  <a:extLst>
                    <a:ext uri="{FF2B5EF4-FFF2-40B4-BE49-F238E27FC236}">
                      <a16:creationId xmlns:a16="http://schemas.microsoft.com/office/drawing/2014/main" id="{C37D1698-DD5F-5A03-5AC2-EE7413B56422}"/>
                    </a:ext>
                  </a:extLst>
                </p:cNvPr>
                <p:cNvSpPr/>
                <p:nvPr/>
              </p:nvSpPr>
              <p:spPr>
                <a:xfrm rot="1450554">
                  <a:off x="5312626" y="3186026"/>
                  <a:ext cx="1029529" cy="848577"/>
                </a:xfrm>
                <a:prstGeom prst="bentArrow">
                  <a:avLst>
                    <a:gd name="adj1" fmla="val 19562"/>
                    <a:gd name="adj2" fmla="val 44696"/>
                    <a:gd name="adj3" fmla="val 45718"/>
                    <a:gd name="adj4" fmla="val 57469"/>
                  </a:avLst>
                </a:prstGeom>
                <a:ln/>
              </p:spPr>
              <p:style>
                <a:lnRef idx="2">
                  <a:schemeClr val="accent6">
                    <a:shade val="15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Прямоугольник 20">
                  <a:extLst>
                    <a:ext uri="{FF2B5EF4-FFF2-40B4-BE49-F238E27FC236}">
                      <a16:creationId xmlns:a16="http://schemas.microsoft.com/office/drawing/2014/main" id="{BC5E6E5C-2CDC-27D2-49BA-D2540C9E7F66}"/>
                    </a:ext>
                  </a:extLst>
                </p:cNvPr>
                <p:cNvSpPr/>
                <p:nvPr/>
              </p:nvSpPr>
              <p:spPr>
                <a:xfrm>
                  <a:off x="173101" y="4649470"/>
                  <a:ext cx="1688465" cy="2123440"/>
                </a:xfrm>
                <a:custGeom>
                  <a:avLst/>
                  <a:gdLst>
                    <a:gd name="connsiteX0" fmla="*/ 0 w 1688465"/>
                    <a:gd name="connsiteY0" fmla="*/ 0 h 2123440"/>
                    <a:gd name="connsiteX1" fmla="*/ 579706 w 1688465"/>
                    <a:gd name="connsiteY1" fmla="*/ 0 h 2123440"/>
                    <a:gd name="connsiteX2" fmla="*/ 1108759 w 1688465"/>
                    <a:gd name="connsiteY2" fmla="*/ 0 h 2123440"/>
                    <a:gd name="connsiteX3" fmla="*/ 1688465 w 1688465"/>
                    <a:gd name="connsiteY3" fmla="*/ 0 h 2123440"/>
                    <a:gd name="connsiteX4" fmla="*/ 1688465 w 1688465"/>
                    <a:gd name="connsiteY4" fmla="*/ 509626 h 2123440"/>
                    <a:gd name="connsiteX5" fmla="*/ 1688465 w 1688465"/>
                    <a:gd name="connsiteY5" fmla="*/ 1040486 h 2123440"/>
                    <a:gd name="connsiteX6" fmla="*/ 1688465 w 1688465"/>
                    <a:gd name="connsiteY6" fmla="*/ 1550111 h 2123440"/>
                    <a:gd name="connsiteX7" fmla="*/ 1688465 w 1688465"/>
                    <a:gd name="connsiteY7" fmla="*/ 2123440 h 2123440"/>
                    <a:gd name="connsiteX8" fmla="*/ 1108759 w 1688465"/>
                    <a:gd name="connsiteY8" fmla="*/ 2123440 h 2123440"/>
                    <a:gd name="connsiteX9" fmla="*/ 562822 w 1688465"/>
                    <a:gd name="connsiteY9" fmla="*/ 2123440 h 2123440"/>
                    <a:gd name="connsiteX10" fmla="*/ 0 w 1688465"/>
                    <a:gd name="connsiteY10" fmla="*/ 2123440 h 2123440"/>
                    <a:gd name="connsiteX11" fmla="*/ 0 w 1688465"/>
                    <a:gd name="connsiteY11" fmla="*/ 1635049 h 2123440"/>
                    <a:gd name="connsiteX12" fmla="*/ 0 w 1688465"/>
                    <a:gd name="connsiteY12" fmla="*/ 1125423 h 2123440"/>
                    <a:gd name="connsiteX13" fmla="*/ 0 w 1688465"/>
                    <a:gd name="connsiteY13" fmla="*/ 552094 h 2123440"/>
                    <a:gd name="connsiteX14" fmla="*/ 0 w 1688465"/>
                    <a:gd name="connsiteY14" fmla="*/ 0 h 2123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88465" h="2123440" extrusionOk="0">
                      <a:moveTo>
                        <a:pt x="0" y="0"/>
                      </a:moveTo>
                      <a:cubicBezTo>
                        <a:pt x="238999" y="-18924"/>
                        <a:pt x="402212" y="40107"/>
                        <a:pt x="579706" y="0"/>
                      </a:cubicBezTo>
                      <a:cubicBezTo>
                        <a:pt x="757200" y="-40107"/>
                        <a:pt x="936095" y="39124"/>
                        <a:pt x="1108759" y="0"/>
                      </a:cubicBezTo>
                      <a:cubicBezTo>
                        <a:pt x="1281423" y="-39124"/>
                        <a:pt x="1517767" y="54206"/>
                        <a:pt x="1688465" y="0"/>
                      </a:cubicBezTo>
                      <a:cubicBezTo>
                        <a:pt x="1723933" y="191621"/>
                        <a:pt x="1685502" y="379119"/>
                        <a:pt x="1688465" y="509626"/>
                      </a:cubicBezTo>
                      <a:cubicBezTo>
                        <a:pt x="1691428" y="640133"/>
                        <a:pt x="1633657" y="812148"/>
                        <a:pt x="1688465" y="1040486"/>
                      </a:cubicBezTo>
                      <a:cubicBezTo>
                        <a:pt x="1743273" y="1268824"/>
                        <a:pt x="1647003" y="1343809"/>
                        <a:pt x="1688465" y="1550111"/>
                      </a:cubicBezTo>
                      <a:cubicBezTo>
                        <a:pt x="1729927" y="1756414"/>
                        <a:pt x="1679429" y="1883880"/>
                        <a:pt x="1688465" y="2123440"/>
                      </a:cubicBezTo>
                      <a:cubicBezTo>
                        <a:pt x="1517208" y="2140442"/>
                        <a:pt x="1246181" y="2101598"/>
                        <a:pt x="1108759" y="2123440"/>
                      </a:cubicBezTo>
                      <a:cubicBezTo>
                        <a:pt x="971337" y="2145282"/>
                        <a:pt x="746568" y="2081872"/>
                        <a:pt x="562822" y="2123440"/>
                      </a:cubicBezTo>
                      <a:cubicBezTo>
                        <a:pt x="379076" y="2165008"/>
                        <a:pt x="217993" y="2097847"/>
                        <a:pt x="0" y="2123440"/>
                      </a:cubicBezTo>
                      <a:cubicBezTo>
                        <a:pt x="-57651" y="1894595"/>
                        <a:pt x="36916" y="1815252"/>
                        <a:pt x="0" y="1635049"/>
                      </a:cubicBezTo>
                      <a:cubicBezTo>
                        <a:pt x="-36916" y="1454846"/>
                        <a:pt x="34510" y="1328871"/>
                        <a:pt x="0" y="1125423"/>
                      </a:cubicBezTo>
                      <a:cubicBezTo>
                        <a:pt x="-34510" y="921975"/>
                        <a:pt x="24392" y="834772"/>
                        <a:pt x="0" y="552094"/>
                      </a:cubicBezTo>
                      <a:cubicBezTo>
                        <a:pt x="-24392" y="269416"/>
                        <a:pt x="4689" y="227478"/>
                        <a:pt x="0" y="0"/>
                      </a:cubicBez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extLst>
                    <a:ext uri="{C807C97D-BFC1-408E-A445-0C87EB9F89A2}">
                      <ask:lineSketchStyleProps xmlns:ask="http://schemas.microsoft.com/office/drawing/2018/sketchyshapes" sd="1576895463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28" name="Рисунок 27">
                  <a:extLst>
                    <a:ext uri="{FF2B5EF4-FFF2-40B4-BE49-F238E27FC236}">
                      <a16:creationId xmlns:a16="http://schemas.microsoft.com/office/drawing/2014/main" id="{CB76146C-A4C3-AFFC-414F-1839FDCCEB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87" t="8271" r="4887" b="9023"/>
                <a:stretch/>
              </p:blipFill>
              <p:spPr bwMode="auto">
                <a:xfrm>
                  <a:off x="6417627" y="2749233"/>
                  <a:ext cx="1463675" cy="1341755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29" name="Надпись 36">
                  <a:extLst>
                    <a:ext uri="{FF2B5EF4-FFF2-40B4-BE49-F238E27FC236}">
                      <a16:creationId xmlns:a16="http://schemas.microsoft.com/office/drawing/2014/main" id="{9C393054-2774-0155-10FD-1CCFDA6BC5E7}"/>
                    </a:ext>
                  </a:extLst>
                </p:cNvPr>
                <p:cNvSpPr txBox="1"/>
                <p:nvPr/>
              </p:nvSpPr>
              <p:spPr>
                <a:xfrm>
                  <a:off x="6342062" y="3977958"/>
                  <a:ext cx="1518920" cy="522605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1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V = </a:t>
                  </a:r>
                  <a:r>
                    <a:rPr kumimoji="0" lang="ru-RU" sz="2000" b="1" i="1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3</a:t>
                  </a:r>
                  <a:r>
                    <a:rPr kumimoji="0" lang="en-US" sz="2000" b="1" i="1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00 c</a:t>
                  </a:r>
                  <a:r>
                    <a:rPr kumimoji="0" lang="ru-RU" sz="2000" b="1" i="1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м</a:t>
                  </a:r>
                  <a:r>
                    <a:rPr kumimoji="0" lang="en-US" sz="2000" b="1" i="1" u="none" strike="noStrike" kern="1200" cap="none" spc="0" normalizeH="0" baseline="3000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3</a:t>
                  </a:r>
                  <a:endParaRPr kumimoji="0" lang="ru-RU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0" name="Надпись 38">
                  <a:extLst>
                    <a:ext uri="{FF2B5EF4-FFF2-40B4-BE49-F238E27FC236}">
                      <a16:creationId xmlns:a16="http://schemas.microsoft.com/office/drawing/2014/main" id="{8E23662C-B752-8E8F-9878-144DD41F9BC4}"/>
                    </a:ext>
                  </a:extLst>
                </p:cNvPr>
                <p:cNvSpPr txBox="1"/>
                <p:nvPr/>
              </p:nvSpPr>
              <p:spPr>
                <a:xfrm>
                  <a:off x="6370002" y="3425508"/>
                  <a:ext cx="1195705" cy="469900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000" b="1" i="1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тонн</a:t>
                  </a:r>
                  <a:endParaRPr kumimoji="0" lang="ru-RU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1" name="Надпись 39">
                  <a:extLst>
                    <a:ext uri="{FF2B5EF4-FFF2-40B4-BE49-F238E27FC236}">
                      <a16:creationId xmlns:a16="http://schemas.microsoft.com/office/drawing/2014/main" id="{C0402D3E-8CC4-6B73-83B7-23B147FE6561}"/>
                    </a:ext>
                  </a:extLst>
                </p:cNvPr>
                <p:cNvSpPr txBox="1"/>
                <p:nvPr/>
              </p:nvSpPr>
              <p:spPr>
                <a:xfrm>
                  <a:off x="7221537" y="2817813"/>
                  <a:ext cx="1196340" cy="1664970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0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eorgia" panose="02040502050405020303" pitchFamily="18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?</a:t>
                  </a:r>
                  <a:endPara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3" name="Надпись 37">
                  <a:extLst>
                    <a:ext uri="{FF2B5EF4-FFF2-40B4-BE49-F238E27FC236}">
                      <a16:creationId xmlns:a16="http://schemas.microsoft.com/office/drawing/2014/main" id="{9D1E81C0-FFB2-197D-FA5D-07E4DDDF5392}"/>
                    </a:ext>
                  </a:extLst>
                </p:cNvPr>
                <p:cNvSpPr txBox="1"/>
                <p:nvPr/>
              </p:nvSpPr>
              <p:spPr>
                <a:xfrm>
                  <a:off x="6318567" y="2513013"/>
                  <a:ext cx="1196340" cy="1589405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0" b="1" i="0" u="none" strike="noStrike" kern="1200" cap="none" spc="-50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12</a:t>
                  </a:r>
                  <a:endParaRPr kumimoji="0" lang="ru-RU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34" name="Группа 33">
                  <a:extLst>
                    <a:ext uri="{FF2B5EF4-FFF2-40B4-BE49-F238E27FC236}">
                      <a16:creationId xmlns:a16="http://schemas.microsoft.com/office/drawing/2014/main" id="{8DCFCF84-085F-D8E0-92C0-F49E2658EA20}"/>
                    </a:ext>
                  </a:extLst>
                </p:cNvPr>
                <p:cNvGrpSpPr/>
                <p:nvPr/>
              </p:nvGrpSpPr>
              <p:grpSpPr>
                <a:xfrm>
                  <a:off x="141986" y="4577715"/>
                  <a:ext cx="1770381" cy="2240282"/>
                  <a:chOff x="0" y="0"/>
                  <a:chExt cx="1770529" cy="2240282"/>
                </a:xfrm>
              </p:grpSpPr>
              <p:grpSp>
                <p:nvGrpSpPr>
                  <p:cNvPr id="35" name="Группа 34">
                    <a:extLst>
                      <a:ext uri="{FF2B5EF4-FFF2-40B4-BE49-F238E27FC236}">
                        <a16:creationId xmlns:a16="http://schemas.microsoft.com/office/drawing/2014/main" id="{5055BE0C-C0BF-9182-B692-AE097F72C8A5}"/>
                      </a:ext>
                    </a:extLst>
                  </p:cNvPr>
                  <p:cNvGrpSpPr/>
                  <p:nvPr/>
                </p:nvGrpSpPr>
                <p:grpSpPr>
                  <a:xfrm>
                    <a:off x="489098" y="0"/>
                    <a:ext cx="1281431" cy="2240282"/>
                    <a:chOff x="0" y="0"/>
                    <a:chExt cx="1281431" cy="2240735"/>
                  </a:xfrm>
                </p:grpSpPr>
                <p:grpSp>
                  <p:nvGrpSpPr>
                    <p:cNvPr id="39" name="Группа 38">
                      <a:extLst>
                        <a:ext uri="{FF2B5EF4-FFF2-40B4-BE49-F238E27FC236}">
                          <a16:creationId xmlns:a16="http://schemas.microsoft.com/office/drawing/2014/main" id="{429C613A-6DAF-B301-A440-6AEB3E6B256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0" y="0"/>
                      <a:ext cx="1281431" cy="2240735"/>
                      <a:chOff x="0" y="0"/>
                      <a:chExt cx="1281431" cy="2240735"/>
                    </a:xfrm>
                  </p:grpSpPr>
                  <p:sp>
                    <p:nvSpPr>
                      <p:cNvPr id="41" name="Надпись 644748388">
                        <a:extLst>
                          <a:ext uri="{FF2B5EF4-FFF2-40B4-BE49-F238E27FC236}">
                            <a16:creationId xmlns:a16="http://schemas.microsoft.com/office/drawing/2014/main" id="{0BD46297-A700-AAF4-5D70-A95F0D96198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77793" y="0"/>
                        <a:ext cx="575688" cy="331151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1 м</a:t>
                        </a:r>
                        <a:endParaRPr kumimoji="0" lang="ru-RU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</p:txBody>
                  </p:sp>
                  <p:grpSp>
                    <p:nvGrpSpPr>
                      <p:cNvPr id="42" name="Группа 41">
                        <a:extLst>
                          <a:ext uri="{FF2B5EF4-FFF2-40B4-BE49-F238E27FC236}">
                            <a16:creationId xmlns:a16="http://schemas.microsoft.com/office/drawing/2014/main" id="{E229AAF3-552B-696D-A58A-5055D66907B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0" y="266219"/>
                        <a:ext cx="1281431" cy="1974516"/>
                        <a:chOff x="0" y="0"/>
                        <a:chExt cx="1282001" cy="1974805"/>
                      </a:xfrm>
                    </p:grpSpPr>
                    <p:sp>
                      <p:nvSpPr>
                        <p:cNvPr id="43" name="Куб 42">
                          <a:extLst>
                            <a:ext uri="{FF2B5EF4-FFF2-40B4-BE49-F238E27FC236}">
                              <a16:creationId xmlns:a16="http://schemas.microsoft.com/office/drawing/2014/main" id="{BE5847B5-9B96-A4B3-616C-194636EC53A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299" y="925975"/>
                          <a:ext cx="806450" cy="806450"/>
                        </a:xfrm>
                        <a:prstGeom prst="cube">
                          <a:avLst>
                            <a:gd name="adj" fmla="val 30357"/>
                          </a:avLst>
                        </a:prstGeom>
                        <a:noFill/>
                        <a:ln w="2857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4" name="Прямоугольник 43">
                          <a:extLst>
                            <a:ext uri="{FF2B5EF4-FFF2-40B4-BE49-F238E27FC236}">
                              <a16:creationId xmlns:a16="http://schemas.microsoft.com/office/drawing/2014/main" id="{81B74A43-8791-A057-E2D3-9A749D6045D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77793" y="243069"/>
                          <a:ext cx="576000" cy="576000"/>
                        </a:xfrm>
                        <a:prstGeom prst="rect">
                          <a:avLst/>
                        </a:prstGeom>
                        <a:noFill/>
                        <a:ln w="2857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5" name="Надпись 2075957503">
                          <a:extLst>
                            <a:ext uri="{FF2B5EF4-FFF2-40B4-BE49-F238E27FC236}">
                              <a16:creationId xmlns:a16="http://schemas.microsoft.com/office/drawing/2014/main" id="{01F6B998-E7DA-B232-D788-B33F6F48FEB4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706056" y="312517"/>
                          <a:ext cx="575945" cy="33120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1 м</a:t>
                          </a:r>
                          <a:endParaRPr kumimoji="0" lang="ru-RU" sz="11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46" name="Надпись 760805820">
                          <a:extLst>
                            <a:ext uri="{FF2B5EF4-FFF2-40B4-BE49-F238E27FC236}">
                              <a16:creationId xmlns:a16="http://schemas.microsoft.com/office/drawing/2014/main" id="{7C0B26AA-E4F2-CE36-908B-9810801F9A3C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0" y="1643605"/>
                          <a:ext cx="575945" cy="33120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1 м</a:t>
                          </a:r>
                          <a:endParaRPr kumimoji="0" lang="ru-RU" sz="11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47" name="Надпись 1704707255">
                          <a:extLst>
                            <a:ext uri="{FF2B5EF4-FFF2-40B4-BE49-F238E27FC236}">
                              <a16:creationId xmlns:a16="http://schemas.microsoft.com/office/drawing/2014/main" id="{F7A90B71-EA72-8BBC-6136-104927BB319F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 rot="18908129">
                          <a:off x="520861" y="1495787"/>
                          <a:ext cx="575945" cy="33120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1 м</a:t>
                          </a:r>
                          <a:endParaRPr kumimoji="0" lang="ru-RU" sz="11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48" name="Надпись 927128537">
                          <a:extLst>
                            <a:ext uri="{FF2B5EF4-FFF2-40B4-BE49-F238E27FC236}">
                              <a16:creationId xmlns:a16="http://schemas.microsoft.com/office/drawing/2014/main" id="{C0A1ACA7-F9B0-5494-807E-4F75EA40B4DB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706056" y="1076446"/>
                          <a:ext cx="575945" cy="33120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1 м</a:t>
                          </a:r>
                          <a:endParaRPr kumimoji="0" lang="ru-RU" sz="11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49" name="Надпись 656352100">
                          <a:extLst>
                            <a:ext uri="{FF2B5EF4-FFF2-40B4-BE49-F238E27FC236}">
                              <a16:creationId xmlns:a16="http://schemas.microsoft.com/office/drawing/2014/main" id="{648C51D6-81E6-7E45-FEE3-05C9646748DC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54643" y="0"/>
                          <a:ext cx="575945" cy="33120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1 м</a:t>
                          </a:r>
                          <a:endParaRPr kumimoji="0" lang="ru-RU" sz="11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</p:grpSp>
                <p:cxnSp>
                  <p:nvCxnSpPr>
                    <p:cNvPr id="40" name="Прямая соединительная линия 39">
                      <a:extLst>
                        <a:ext uri="{FF2B5EF4-FFF2-40B4-BE49-F238E27FC236}">
                          <a16:creationId xmlns:a16="http://schemas.microsoft.com/office/drawing/2014/main" id="{0CB95C5F-0B5A-632B-0579-6E5EE5B0C94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89367" y="266218"/>
                      <a:ext cx="576050" cy="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36" name="Надпись 1">
                    <a:extLst>
                      <a:ext uri="{FF2B5EF4-FFF2-40B4-BE49-F238E27FC236}">
                        <a16:creationId xmlns:a16="http://schemas.microsoft.com/office/drawing/2014/main" id="{B1FA99BC-B63C-266B-D056-AB90DB5060C5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14176"/>
                    <a:ext cx="561315" cy="497660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м</a:t>
                    </a:r>
                    <a:endParaRPr kumimoji="0" lang="ru-RU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7" name="Надпись 1">
                    <a:extLst>
                      <a:ext uri="{FF2B5EF4-FFF2-40B4-BE49-F238E27FC236}">
                        <a16:creationId xmlns:a16="http://schemas.microsoft.com/office/drawing/2014/main" id="{D5434CF6-598E-C3A1-75F7-7C81040763F4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552893"/>
                    <a:ext cx="561315" cy="497660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м</a:t>
                    </a:r>
                    <a:r>
                      <a:rPr kumimoji="0" lang="ru-RU" sz="2000" b="1" i="1" u="none" strike="noStrike" kern="1200" cap="none" spc="0" normalizeH="0" baseline="3000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2</a:t>
                    </a:r>
                    <a:endParaRPr kumimoji="0" lang="ru-RU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8" name="Надпись 1">
                    <a:extLst>
                      <a:ext uri="{FF2B5EF4-FFF2-40B4-BE49-F238E27FC236}">
                        <a16:creationId xmlns:a16="http://schemas.microsoft.com/office/drawing/2014/main" id="{59D70BBF-E290-65E5-6663-EB891BC6137F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1467293"/>
                    <a:ext cx="561315" cy="497660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м</a:t>
                    </a:r>
                    <a:r>
                      <a:rPr kumimoji="0" lang="ru-RU" sz="2000" b="1" i="1" u="none" strike="noStrike" kern="1200" cap="none" spc="0" normalizeH="0" baseline="3000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3</a:t>
                    </a:r>
                    <a:endParaRPr kumimoji="0" lang="ru-RU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61" name="Стрелка: изогнутая 60">
                  <a:extLst>
                    <a:ext uri="{FF2B5EF4-FFF2-40B4-BE49-F238E27FC236}">
                      <a16:creationId xmlns:a16="http://schemas.microsoft.com/office/drawing/2014/main" id="{883FC4B4-3F46-15C2-2E2D-B85C1FB979B5}"/>
                    </a:ext>
                  </a:extLst>
                </p:cNvPr>
                <p:cNvSpPr/>
                <p:nvPr/>
              </p:nvSpPr>
              <p:spPr>
                <a:xfrm rot="11771568">
                  <a:off x="5954549" y="5636934"/>
                  <a:ext cx="1161831" cy="1021904"/>
                </a:xfrm>
                <a:prstGeom prst="bentArrow">
                  <a:avLst>
                    <a:gd name="adj1" fmla="val 21536"/>
                    <a:gd name="adj2" fmla="val 50000"/>
                    <a:gd name="adj3" fmla="val 48434"/>
                    <a:gd name="adj4" fmla="val 60768"/>
                  </a:avLst>
                </a:prstGeom>
                <a:ln/>
              </p:spPr>
              <p:style>
                <a:lnRef idx="2">
                  <a:schemeClr val="accent6">
                    <a:shade val="15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Стрелка: изогнутая 67">
                  <a:extLst>
                    <a:ext uri="{FF2B5EF4-FFF2-40B4-BE49-F238E27FC236}">
                      <a16:creationId xmlns:a16="http://schemas.microsoft.com/office/drawing/2014/main" id="{5C034907-2CAE-6A35-42BF-E5A638314449}"/>
                    </a:ext>
                  </a:extLst>
                </p:cNvPr>
                <p:cNvSpPr/>
                <p:nvPr/>
              </p:nvSpPr>
              <p:spPr>
                <a:xfrm rot="2586256">
                  <a:off x="7199017" y="1075513"/>
                  <a:ext cx="1467931" cy="1084499"/>
                </a:xfrm>
                <a:prstGeom prst="bentArrow">
                  <a:avLst>
                    <a:gd name="adj1" fmla="val 21729"/>
                    <a:gd name="adj2" fmla="val 44696"/>
                    <a:gd name="adj3" fmla="val 45718"/>
                    <a:gd name="adj4" fmla="val 65085"/>
                  </a:avLst>
                </a:prstGeom>
                <a:ln/>
              </p:spPr>
              <p:style>
                <a:lnRef idx="2">
                  <a:schemeClr val="accent6">
                    <a:shade val="15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6AE91A43-CF1E-DEAB-FF4D-6F289A515677}"/>
                    </a:ext>
                  </a:extLst>
                </p:cNvPr>
                <p:cNvSpPr txBox="1"/>
                <p:nvPr/>
              </p:nvSpPr>
              <p:spPr>
                <a:xfrm>
                  <a:off x="229245" y="517300"/>
                  <a:ext cx="148028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400" strike="noStrike" kern="1200" cap="none" spc="0" normalizeH="0" baseline="0" noProof="0" dirty="0">
                      <a:ln>
                        <a:noFill/>
                      </a:ln>
                      <a:solidFill>
                        <a:schemeClr val="bg1">
                          <a:lumMod val="50000"/>
                        </a:schemeClr>
                      </a:solidFill>
                      <a:effectLst/>
                      <a:uLnTx/>
                      <a:uFillTx/>
                      <a:latin typeface="Georgia" panose="02040502050405020303" pitchFamily="18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__________</a:t>
                  </a:r>
                  <a:endParaRPr kumimoji="0" lang="ru-RU" sz="900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Georgia" panose="02040502050405020303" pitchFamily="18" charset="0"/>
                  </a:endParaRPr>
                </a:p>
              </p:txBody>
            </p:sp>
            <p:grpSp>
              <p:nvGrpSpPr>
                <p:cNvPr id="54" name="Группа 53">
                  <a:extLst>
                    <a:ext uri="{FF2B5EF4-FFF2-40B4-BE49-F238E27FC236}">
                      <a16:creationId xmlns:a16="http://schemas.microsoft.com/office/drawing/2014/main" id="{2CC44D69-22D6-7867-3AD3-B652BE39FC4E}"/>
                    </a:ext>
                  </a:extLst>
                </p:cNvPr>
                <p:cNvGrpSpPr/>
                <p:nvPr/>
              </p:nvGrpSpPr>
              <p:grpSpPr>
                <a:xfrm>
                  <a:off x="7156767" y="74593"/>
                  <a:ext cx="4955263" cy="1106366"/>
                  <a:chOff x="7156767" y="74593"/>
                  <a:chExt cx="4955263" cy="1106366"/>
                </a:xfrm>
              </p:grpSpPr>
              <p:sp>
                <p:nvSpPr>
                  <p:cNvPr id="55" name="Надпись 8">
                    <a:extLst>
                      <a:ext uri="{FF2B5EF4-FFF2-40B4-BE49-F238E27FC236}">
                        <a16:creationId xmlns:a16="http://schemas.microsoft.com/office/drawing/2014/main" id="{E9CCDCE6-E634-DC3A-E439-22E1E9EFC943}"/>
                      </a:ext>
                    </a:extLst>
                  </p:cNvPr>
                  <p:cNvSpPr txBox="1"/>
                  <p:nvPr/>
                </p:nvSpPr>
                <p:spPr>
                  <a:xfrm>
                    <a:off x="7156767" y="74593"/>
                    <a:ext cx="4955263" cy="1106366"/>
                  </a:xfrm>
                  <a:custGeom>
                    <a:avLst/>
                    <a:gdLst>
                      <a:gd name="connsiteX0" fmla="*/ 0 w 4955263"/>
                      <a:gd name="connsiteY0" fmla="*/ 0 h 1106366"/>
                      <a:gd name="connsiteX1" fmla="*/ 649690 w 4955263"/>
                      <a:gd name="connsiteY1" fmla="*/ 0 h 1106366"/>
                      <a:gd name="connsiteX2" fmla="*/ 1249827 w 4955263"/>
                      <a:gd name="connsiteY2" fmla="*/ 0 h 1106366"/>
                      <a:gd name="connsiteX3" fmla="*/ 1800412 w 4955263"/>
                      <a:gd name="connsiteY3" fmla="*/ 0 h 1106366"/>
                      <a:gd name="connsiteX4" fmla="*/ 2350997 w 4955263"/>
                      <a:gd name="connsiteY4" fmla="*/ 0 h 1106366"/>
                      <a:gd name="connsiteX5" fmla="*/ 3000687 w 4955263"/>
                      <a:gd name="connsiteY5" fmla="*/ 0 h 1106366"/>
                      <a:gd name="connsiteX6" fmla="*/ 3600824 w 4955263"/>
                      <a:gd name="connsiteY6" fmla="*/ 0 h 1106366"/>
                      <a:gd name="connsiteX7" fmla="*/ 4002751 w 4955263"/>
                      <a:gd name="connsiteY7" fmla="*/ 0 h 1106366"/>
                      <a:gd name="connsiteX8" fmla="*/ 4955263 w 4955263"/>
                      <a:gd name="connsiteY8" fmla="*/ 0 h 1106366"/>
                      <a:gd name="connsiteX9" fmla="*/ 4955263 w 4955263"/>
                      <a:gd name="connsiteY9" fmla="*/ 575310 h 1106366"/>
                      <a:gd name="connsiteX10" fmla="*/ 4955263 w 4955263"/>
                      <a:gd name="connsiteY10" fmla="*/ 1106366 h 1106366"/>
                      <a:gd name="connsiteX11" fmla="*/ 4503783 w 4955263"/>
                      <a:gd name="connsiteY11" fmla="*/ 1106366 h 1106366"/>
                      <a:gd name="connsiteX12" fmla="*/ 3854093 w 4955263"/>
                      <a:gd name="connsiteY12" fmla="*/ 1106366 h 1106366"/>
                      <a:gd name="connsiteX13" fmla="*/ 3353061 w 4955263"/>
                      <a:gd name="connsiteY13" fmla="*/ 1106366 h 1106366"/>
                      <a:gd name="connsiteX14" fmla="*/ 2703371 w 4955263"/>
                      <a:gd name="connsiteY14" fmla="*/ 1106366 h 1106366"/>
                      <a:gd name="connsiteX15" fmla="*/ 2251892 w 4955263"/>
                      <a:gd name="connsiteY15" fmla="*/ 1106366 h 1106366"/>
                      <a:gd name="connsiteX16" fmla="*/ 1849965 w 4955263"/>
                      <a:gd name="connsiteY16" fmla="*/ 1106366 h 1106366"/>
                      <a:gd name="connsiteX17" fmla="*/ 1448038 w 4955263"/>
                      <a:gd name="connsiteY17" fmla="*/ 1106366 h 1106366"/>
                      <a:gd name="connsiteX18" fmla="*/ 847901 w 4955263"/>
                      <a:gd name="connsiteY18" fmla="*/ 1106366 h 1106366"/>
                      <a:gd name="connsiteX19" fmla="*/ 0 w 4955263"/>
                      <a:gd name="connsiteY19" fmla="*/ 1106366 h 1106366"/>
                      <a:gd name="connsiteX20" fmla="*/ 0 w 4955263"/>
                      <a:gd name="connsiteY20" fmla="*/ 553183 h 1106366"/>
                      <a:gd name="connsiteX21" fmla="*/ 0 w 4955263"/>
                      <a:gd name="connsiteY21" fmla="*/ 0 h 1106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955263" h="1106366" fill="none" extrusionOk="0">
                        <a:moveTo>
                          <a:pt x="0" y="0"/>
                        </a:moveTo>
                        <a:cubicBezTo>
                          <a:pt x="221367" y="-4929"/>
                          <a:pt x="419294" y="48867"/>
                          <a:pt x="649690" y="0"/>
                        </a:cubicBezTo>
                        <a:cubicBezTo>
                          <a:pt x="880086" y="-48867"/>
                          <a:pt x="1079998" y="47249"/>
                          <a:pt x="1249827" y="0"/>
                        </a:cubicBezTo>
                        <a:cubicBezTo>
                          <a:pt x="1419656" y="-47249"/>
                          <a:pt x="1641456" y="14508"/>
                          <a:pt x="1800412" y="0"/>
                        </a:cubicBezTo>
                        <a:cubicBezTo>
                          <a:pt x="1959369" y="-14508"/>
                          <a:pt x="2121072" y="5123"/>
                          <a:pt x="2350997" y="0"/>
                        </a:cubicBezTo>
                        <a:cubicBezTo>
                          <a:pt x="2580923" y="-5123"/>
                          <a:pt x="2727254" y="23655"/>
                          <a:pt x="3000687" y="0"/>
                        </a:cubicBezTo>
                        <a:cubicBezTo>
                          <a:pt x="3274120" y="-23655"/>
                          <a:pt x="3453016" y="28296"/>
                          <a:pt x="3600824" y="0"/>
                        </a:cubicBezTo>
                        <a:cubicBezTo>
                          <a:pt x="3748632" y="-28296"/>
                          <a:pt x="3915065" y="47789"/>
                          <a:pt x="4002751" y="0"/>
                        </a:cubicBezTo>
                        <a:cubicBezTo>
                          <a:pt x="4090437" y="-47789"/>
                          <a:pt x="4758316" y="5890"/>
                          <a:pt x="4955263" y="0"/>
                        </a:cubicBezTo>
                        <a:cubicBezTo>
                          <a:pt x="4962312" y="204400"/>
                          <a:pt x="4941560" y="375408"/>
                          <a:pt x="4955263" y="575310"/>
                        </a:cubicBezTo>
                        <a:cubicBezTo>
                          <a:pt x="4968966" y="775212"/>
                          <a:pt x="4922650" y="903972"/>
                          <a:pt x="4955263" y="1106366"/>
                        </a:cubicBezTo>
                        <a:cubicBezTo>
                          <a:pt x="4791163" y="1155486"/>
                          <a:pt x="4630033" y="1092516"/>
                          <a:pt x="4503783" y="1106366"/>
                        </a:cubicBezTo>
                        <a:cubicBezTo>
                          <a:pt x="4377533" y="1120216"/>
                          <a:pt x="4085363" y="1043839"/>
                          <a:pt x="3854093" y="1106366"/>
                        </a:cubicBezTo>
                        <a:cubicBezTo>
                          <a:pt x="3622823" y="1168893"/>
                          <a:pt x="3529809" y="1100856"/>
                          <a:pt x="3353061" y="1106366"/>
                        </a:cubicBezTo>
                        <a:cubicBezTo>
                          <a:pt x="3176313" y="1111876"/>
                          <a:pt x="2957377" y="1089814"/>
                          <a:pt x="2703371" y="1106366"/>
                        </a:cubicBezTo>
                        <a:cubicBezTo>
                          <a:pt x="2449365" y="1122918"/>
                          <a:pt x="2366471" y="1099997"/>
                          <a:pt x="2251892" y="1106366"/>
                        </a:cubicBezTo>
                        <a:cubicBezTo>
                          <a:pt x="2137313" y="1112735"/>
                          <a:pt x="2040710" y="1065165"/>
                          <a:pt x="1849965" y="1106366"/>
                        </a:cubicBezTo>
                        <a:cubicBezTo>
                          <a:pt x="1659220" y="1147567"/>
                          <a:pt x="1643678" y="1083062"/>
                          <a:pt x="1448038" y="1106366"/>
                        </a:cubicBezTo>
                        <a:cubicBezTo>
                          <a:pt x="1252398" y="1129670"/>
                          <a:pt x="986878" y="1040614"/>
                          <a:pt x="847901" y="1106366"/>
                        </a:cubicBezTo>
                        <a:cubicBezTo>
                          <a:pt x="708924" y="1172118"/>
                          <a:pt x="396169" y="1100966"/>
                          <a:pt x="0" y="1106366"/>
                        </a:cubicBezTo>
                        <a:cubicBezTo>
                          <a:pt x="-45797" y="984616"/>
                          <a:pt x="29985" y="755165"/>
                          <a:pt x="0" y="553183"/>
                        </a:cubicBezTo>
                        <a:cubicBezTo>
                          <a:pt x="-29985" y="351201"/>
                          <a:pt x="35466" y="204844"/>
                          <a:pt x="0" y="0"/>
                        </a:cubicBezTo>
                        <a:close/>
                      </a:path>
                      <a:path w="4955263" h="1106366" stroke="0" extrusionOk="0">
                        <a:moveTo>
                          <a:pt x="0" y="0"/>
                        </a:moveTo>
                        <a:cubicBezTo>
                          <a:pt x="120561" y="-57029"/>
                          <a:pt x="352608" y="20460"/>
                          <a:pt x="501032" y="0"/>
                        </a:cubicBezTo>
                        <a:cubicBezTo>
                          <a:pt x="649456" y="-20460"/>
                          <a:pt x="793329" y="36377"/>
                          <a:pt x="902959" y="0"/>
                        </a:cubicBezTo>
                        <a:cubicBezTo>
                          <a:pt x="1012589" y="-36377"/>
                          <a:pt x="1330680" y="70295"/>
                          <a:pt x="1552649" y="0"/>
                        </a:cubicBezTo>
                        <a:cubicBezTo>
                          <a:pt x="1774618" y="-70295"/>
                          <a:pt x="1869625" y="47893"/>
                          <a:pt x="2053681" y="0"/>
                        </a:cubicBezTo>
                        <a:cubicBezTo>
                          <a:pt x="2237737" y="-47893"/>
                          <a:pt x="2321190" y="18250"/>
                          <a:pt x="2554713" y="0"/>
                        </a:cubicBezTo>
                        <a:cubicBezTo>
                          <a:pt x="2788236" y="-18250"/>
                          <a:pt x="3012358" y="52051"/>
                          <a:pt x="3204403" y="0"/>
                        </a:cubicBezTo>
                        <a:cubicBezTo>
                          <a:pt x="3396448" y="-52051"/>
                          <a:pt x="3496319" y="53619"/>
                          <a:pt x="3655883" y="0"/>
                        </a:cubicBezTo>
                        <a:cubicBezTo>
                          <a:pt x="3815447" y="-53619"/>
                          <a:pt x="4004161" y="12013"/>
                          <a:pt x="4305573" y="0"/>
                        </a:cubicBezTo>
                        <a:cubicBezTo>
                          <a:pt x="4606985" y="-12013"/>
                          <a:pt x="4741871" y="31045"/>
                          <a:pt x="4955263" y="0"/>
                        </a:cubicBezTo>
                        <a:cubicBezTo>
                          <a:pt x="4977468" y="181023"/>
                          <a:pt x="4905492" y="413150"/>
                          <a:pt x="4955263" y="553183"/>
                        </a:cubicBezTo>
                        <a:cubicBezTo>
                          <a:pt x="5005034" y="693216"/>
                          <a:pt x="4922822" y="953916"/>
                          <a:pt x="4955263" y="1106366"/>
                        </a:cubicBezTo>
                        <a:cubicBezTo>
                          <a:pt x="4833828" y="1130624"/>
                          <a:pt x="4503218" y="1067914"/>
                          <a:pt x="4355126" y="1106366"/>
                        </a:cubicBezTo>
                        <a:cubicBezTo>
                          <a:pt x="4207034" y="1144818"/>
                          <a:pt x="3868072" y="1061240"/>
                          <a:pt x="3705436" y="1106366"/>
                        </a:cubicBezTo>
                        <a:cubicBezTo>
                          <a:pt x="3542800" y="1151492"/>
                          <a:pt x="3360756" y="1053626"/>
                          <a:pt x="3055746" y="1106366"/>
                        </a:cubicBezTo>
                        <a:cubicBezTo>
                          <a:pt x="2750736" y="1159106"/>
                          <a:pt x="2789816" y="1059305"/>
                          <a:pt x="2604266" y="1106366"/>
                        </a:cubicBezTo>
                        <a:cubicBezTo>
                          <a:pt x="2418716" y="1153427"/>
                          <a:pt x="2237709" y="1088064"/>
                          <a:pt x="2053681" y="1106366"/>
                        </a:cubicBezTo>
                        <a:cubicBezTo>
                          <a:pt x="1869654" y="1124668"/>
                          <a:pt x="1595992" y="1099669"/>
                          <a:pt x="1403991" y="1106366"/>
                        </a:cubicBezTo>
                        <a:cubicBezTo>
                          <a:pt x="1211990" y="1113063"/>
                          <a:pt x="968347" y="1068711"/>
                          <a:pt x="853406" y="1106366"/>
                        </a:cubicBezTo>
                        <a:cubicBezTo>
                          <a:pt x="738465" y="1144021"/>
                          <a:pt x="337826" y="1019491"/>
                          <a:pt x="0" y="1106366"/>
                        </a:cubicBezTo>
                        <a:cubicBezTo>
                          <a:pt x="-34777" y="973649"/>
                          <a:pt x="36731" y="798207"/>
                          <a:pt x="0" y="575310"/>
                        </a:cubicBezTo>
                        <a:cubicBezTo>
                          <a:pt x="-36731" y="352413"/>
                          <a:pt x="23946" y="240786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6350">
                    <a:solidFill>
                      <a:prstClr val="black"/>
                    </a:solidFill>
                    <a:extLst>
                      <a:ext uri="{C807C97D-BFC1-408E-A445-0C87EB9F89A2}">
                        <ask:lineSketchStyleProps xmlns:ask="http://schemas.microsoft.com/office/drawing/2018/sketchyshapes" sd="1219033472">
                          <a:prstGeom prst="rect">
                            <a:avLst/>
                          </a:prstGeom>
                          <ask:type>
                            <ask:lineSketchScribble/>
                          </ask:type>
                        </ask:lineSketchStyleProps>
                      </a:ext>
                    </a:extLst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just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63" name="Прямая соединительная линия 62">
                    <a:extLst>
                      <a:ext uri="{FF2B5EF4-FFF2-40B4-BE49-F238E27FC236}">
                        <a16:creationId xmlns:a16="http://schemas.microsoft.com/office/drawing/2014/main" id="{F1929F92-D274-4D2F-6971-5059D445B97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235825" y="347977"/>
                    <a:ext cx="4779963" cy="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Прямая соединительная линия 63">
                    <a:extLst>
                      <a:ext uri="{FF2B5EF4-FFF2-40B4-BE49-F238E27FC236}">
                        <a16:creationId xmlns:a16="http://schemas.microsoft.com/office/drawing/2014/main" id="{12A2B3A7-FA2F-61C4-8F4A-A9AA985DFA9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235825" y="655159"/>
                    <a:ext cx="4779963" cy="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Прямая соединительная линия 64">
                    <a:extLst>
                      <a:ext uri="{FF2B5EF4-FFF2-40B4-BE49-F238E27FC236}">
                        <a16:creationId xmlns:a16="http://schemas.microsoft.com/office/drawing/2014/main" id="{A375E92A-54B2-A917-4824-515A0C71E75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235825" y="962341"/>
                    <a:ext cx="4779963" cy="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97F1A224-AAED-F1D2-F0E8-C8B19FE870B3}"/>
                    </a:ext>
                  </a:extLst>
                </p:cNvPr>
                <p:cNvSpPr txBox="1"/>
                <p:nvPr/>
              </p:nvSpPr>
              <p:spPr>
                <a:xfrm>
                  <a:off x="229245" y="1809333"/>
                  <a:ext cx="148028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400" strike="noStrike" kern="1200" cap="none" spc="0" normalizeH="0" baseline="0" noProof="0" dirty="0">
                      <a:ln>
                        <a:noFill/>
                      </a:ln>
                      <a:solidFill>
                        <a:schemeClr val="bg1">
                          <a:lumMod val="50000"/>
                        </a:schemeClr>
                      </a:solidFill>
                      <a:effectLst/>
                      <a:uLnTx/>
                      <a:uFillTx/>
                      <a:latin typeface="Georgia" panose="02040502050405020303" pitchFamily="18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__________</a:t>
                  </a:r>
                  <a:endParaRPr kumimoji="0" lang="ru-RU" sz="900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Georgia" panose="02040502050405020303" pitchFamily="18" charset="0"/>
                  </a:endParaRP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0474A7BA-2EE2-E39F-2AA3-96FF36440395}"/>
                    </a:ext>
                  </a:extLst>
                </p:cNvPr>
                <p:cNvSpPr txBox="1"/>
                <p:nvPr/>
              </p:nvSpPr>
              <p:spPr>
                <a:xfrm>
                  <a:off x="229245" y="3149885"/>
                  <a:ext cx="148028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400" strike="noStrike" kern="1200" cap="none" spc="0" normalizeH="0" baseline="0" noProof="0" dirty="0">
                      <a:ln>
                        <a:noFill/>
                      </a:ln>
                      <a:solidFill>
                        <a:schemeClr val="bg1">
                          <a:lumMod val="50000"/>
                        </a:schemeClr>
                      </a:solidFill>
                      <a:effectLst/>
                      <a:uLnTx/>
                      <a:uFillTx/>
                      <a:latin typeface="Georgia" panose="02040502050405020303" pitchFamily="18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__________</a:t>
                  </a:r>
                  <a:endParaRPr kumimoji="0" lang="ru-RU" sz="900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Georgia" panose="02040502050405020303" pitchFamily="18" charset="0"/>
                  </a:endParaRPr>
                </a:p>
              </p:txBody>
            </p:sp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3938C76-05E4-E83A-9D45-253A12B1230E}"/>
                  </a:ext>
                </a:extLst>
              </p:cNvPr>
              <p:cNvSpPr txBox="1"/>
              <p:nvPr/>
            </p:nvSpPr>
            <p:spPr>
              <a:xfrm>
                <a:off x="229245" y="412935"/>
                <a:ext cx="132496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Масса</a:t>
                </a:r>
                <a:endPara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ndara" panose="020E0502030303020204" pitchFamily="34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DFBBC92-D48E-3F23-49D3-FC876F058E40}"/>
                  </a:ext>
                </a:extLst>
              </p:cNvPr>
              <p:cNvSpPr txBox="1"/>
              <p:nvPr/>
            </p:nvSpPr>
            <p:spPr>
              <a:xfrm>
                <a:off x="192786" y="1716891"/>
                <a:ext cx="145647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Вещество</a:t>
                </a:r>
                <a:endPara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ndara" panose="020E0502030303020204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42A5CC5-755D-604F-DB87-84E7A2C688FE}"/>
                  </a:ext>
                </a:extLst>
              </p:cNvPr>
              <p:cNvSpPr txBox="1"/>
              <p:nvPr/>
            </p:nvSpPr>
            <p:spPr>
              <a:xfrm>
                <a:off x="192786" y="3080305"/>
                <a:ext cx="145647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Объём</a:t>
                </a:r>
                <a:endPara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ndara" panose="020E0502030303020204" pitchFamily="34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084E9FB-8DD7-349F-27C6-380417A09C09}"/>
                  </a:ext>
                </a:extLst>
              </p:cNvPr>
              <p:cNvSpPr txBox="1"/>
              <p:nvPr/>
            </p:nvSpPr>
            <p:spPr>
              <a:xfrm>
                <a:off x="2175456" y="1530033"/>
                <a:ext cx="240273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Вещество</a:t>
                </a: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7" name="Надпись 45">
              <a:extLst>
                <a:ext uri="{FF2B5EF4-FFF2-40B4-BE49-F238E27FC236}">
                  <a16:creationId xmlns:a16="http://schemas.microsoft.com/office/drawing/2014/main" id="{14644A98-4E47-1F28-13B5-86AD2FE20060}"/>
                </a:ext>
              </a:extLst>
            </p:cNvPr>
            <p:cNvSpPr txBox="1"/>
            <p:nvPr/>
          </p:nvSpPr>
          <p:spPr>
            <a:xfrm>
              <a:off x="2275712" y="2114046"/>
              <a:ext cx="2136001" cy="753864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масса –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m</a:t>
              </a:r>
              <a:br>
                <a:rPr lang="ru-RU" sz="3200" dirty="0">
                  <a:solidFill>
                    <a:prstClr val="black"/>
                  </a:solidFill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 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г, </a:t>
              </a:r>
              <a:r>
                <a:rPr kumimoji="0" 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кг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, т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  <p:sp>
          <p:nvSpPr>
            <p:cNvPr id="50" name="Надпись 46">
              <a:extLst>
                <a:ext uri="{FF2B5EF4-FFF2-40B4-BE49-F238E27FC236}">
                  <a16:creationId xmlns:a16="http://schemas.microsoft.com/office/drawing/2014/main" id="{27007B6B-4AB8-0C03-23AF-DED929B81EA0}"/>
                </a:ext>
              </a:extLst>
            </p:cNvPr>
            <p:cNvSpPr txBox="1"/>
            <p:nvPr/>
          </p:nvSpPr>
          <p:spPr>
            <a:xfrm>
              <a:off x="2295857" y="2931798"/>
              <a:ext cx="2126148" cy="753864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объём –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V</a:t>
              </a:r>
              <a:br>
                <a:rPr lang="ru-RU" sz="3200" dirty="0">
                  <a:solidFill>
                    <a:prstClr val="black"/>
                  </a:solidFill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см</a:t>
              </a:r>
              <a:r>
                <a:rPr kumimoji="0" lang="ru-RU" sz="3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3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, </a:t>
              </a:r>
              <a:r>
                <a:rPr kumimoji="0" 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м</a:t>
              </a:r>
              <a:r>
                <a:rPr kumimoji="0" lang="ru-RU" sz="32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3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  <p:sp>
          <p:nvSpPr>
            <p:cNvPr id="51" name="Стрелка: вправо 50">
              <a:extLst>
                <a:ext uri="{FF2B5EF4-FFF2-40B4-BE49-F238E27FC236}">
                  <a16:creationId xmlns:a16="http://schemas.microsoft.com/office/drawing/2014/main" id="{E2BB21D4-5EF6-4EF8-8E92-8EF8A4889EFA}"/>
                </a:ext>
              </a:extLst>
            </p:cNvPr>
            <p:cNvSpPr/>
            <p:nvPr/>
          </p:nvSpPr>
          <p:spPr>
            <a:xfrm rot="18619668">
              <a:off x="1210793" y="4497936"/>
              <a:ext cx="2679342" cy="627800"/>
            </a:xfrm>
            <a:prstGeom prst="rightArrow">
              <a:avLst>
                <a:gd name="adj1" fmla="val 25902"/>
                <a:gd name="adj2" fmla="val 254383"/>
              </a:avLst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088518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69A7057B-3EEF-F20B-2EE9-CFA5CF78D453}"/>
              </a:ext>
            </a:extLst>
          </p:cNvPr>
          <p:cNvGrpSpPr/>
          <p:nvPr/>
        </p:nvGrpSpPr>
        <p:grpSpPr>
          <a:xfrm>
            <a:off x="13652" y="-9725"/>
            <a:ext cx="12098378" cy="6850702"/>
            <a:chOff x="13652" y="-9725"/>
            <a:chExt cx="12098378" cy="6850702"/>
          </a:xfrm>
        </p:grpSpPr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B98C66D4-FE63-CC6B-D4AA-15E5E625D991}"/>
                </a:ext>
              </a:extLst>
            </p:cNvPr>
            <p:cNvGrpSpPr/>
            <p:nvPr/>
          </p:nvGrpSpPr>
          <p:grpSpPr>
            <a:xfrm>
              <a:off x="13652" y="8573"/>
              <a:ext cx="12098378" cy="6832404"/>
              <a:chOff x="13652" y="8573"/>
              <a:chExt cx="12098378" cy="6832404"/>
            </a:xfrm>
          </p:grpSpPr>
          <p:grpSp>
            <p:nvGrpSpPr>
              <p:cNvPr id="19" name="Группа 18">
                <a:extLst>
                  <a:ext uri="{FF2B5EF4-FFF2-40B4-BE49-F238E27FC236}">
                    <a16:creationId xmlns:a16="http://schemas.microsoft.com/office/drawing/2014/main" id="{ABD91E26-B8A7-D8C5-7B9A-9C86E49F3BA7}"/>
                  </a:ext>
                </a:extLst>
              </p:cNvPr>
              <p:cNvGrpSpPr/>
              <p:nvPr/>
            </p:nvGrpSpPr>
            <p:grpSpPr>
              <a:xfrm>
                <a:off x="13652" y="8573"/>
                <a:ext cx="12098378" cy="6832404"/>
                <a:chOff x="13652" y="8573"/>
                <a:chExt cx="12098378" cy="6832404"/>
              </a:xfrm>
            </p:grpSpPr>
            <p:grpSp>
              <p:nvGrpSpPr>
                <p:cNvPr id="17" name="Группа 16">
                  <a:extLst>
                    <a:ext uri="{FF2B5EF4-FFF2-40B4-BE49-F238E27FC236}">
                      <a16:creationId xmlns:a16="http://schemas.microsoft.com/office/drawing/2014/main" id="{35A31C5E-6269-7F3B-5D08-7BCC108A285A}"/>
                    </a:ext>
                  </a:extLst>
                </p:cNvPr>
                <p:cNvGrpSpPr/>
                <p:nvPr/>
              </p:nvGrpSpPr>
              <p:grpSpPr>
                <a:xfrm>
                  <a:off x="13652" y="8573"/>
                  <a:ext cx="12098378" cy="6832404"/>
                  <a:chOff x="13652" y="8573"/>
                  <a:chExt cx="12098378" cy="6832404"/>
                </a:xfrm>
              </p:grpSpPr>
              <p:sp>
                <p:nvSpPr>
                  <p:cNvPr id="32" name="Надпись 46">
                    <a:extLst>
                      <a:ext uri="{FF2B5EF4-FFF2-40B4-BE49-F238E27FC236}">
                        <a16:creationId xmlns:a16="http://schemas.microsoft.com/office/drawing/2014/main" id="{4F32CC95-9484-5596-CD2F-86DD9C2E9E09}"/>
                      </a:ext>
                    </a:extLst>
                  </p:cNvPr>
                  <p:cNvSpPr txBox="1"/>
                  <p:nvPr/>
                </p:nvSpPr>
                <p:spPr>
                  <a:xfrm>
                    <a:off x="13652" y="8573"/>
                    <a:ext cx="4336415" cy="1524000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1890713" marR="0" lvl="0" indent="-1981200" algn="l" defTabSz="914400" rtl="0" eaLnBrk="1" fontAlgn="auto" latinLnBrk="0" hangingPunct="1">
                      <a:lnSpc>
                        <a:spcPct val="80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26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a:t>Тема:</a:t>
                    </a:r>
                    <a:r>
                      <a:rPr kumimoji="0" lang="ru-RU" sz="2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ru-RU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>
                          <a:glow rad="228600">
                            <a:srgbClr val="70AD47">
                              <a:satMod val="175000"/>
                              <a:alpha val="40000"/>
                            </a:srgbClr>
                          </a:glow>
                        </a:effectLst>
                        <a:uLnTx/>
                        <a:uFillTx/>
                        <a:latin typeface="Arial" panose="020B0604020202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12</a:t>
                    </a:r>
                    <a:r>
                      <a:rPr kumimoji="0" lang="ru-RU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>
                          <a:glow rad="228600">
                            <a:srgbClr val="70AD47">
                              <a:satMod val="175000"/>
                              <a:alpha val="40000"/>
                            </a:srgbClr>
                          </a:glow>
                        </a:effectLst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 ТОНН</a:t>
                    </a:r>
                    <a:r>
                      <a:rPr kumimoji="0" lang="ru-RU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>
                          <a:glow rad="228600">
                            <a:srgbClr val="70AD47">
                              <a:satMod val="175000"/>
                              <a:alpha val="40000"/>
                            </a:srgbClr>
                          </a:glow>
                        </a:effectLst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>
                          <a:glow rad="228600">
                            <a:srgbClr val="70AD47">
                              <a:satMod val="175000"/>
                              <a:alpha val="40000"/>
                            </a:srgbClr>
                          </a:glow>
                        </a:effectLst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ВЕЩЕСТВА </a:t>
                    </a:r>
                    <a:b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>
                          <a:glow rad="228600">
                            <a:srgbClr val="70AD47">
                              <a:satMod val="175000"/>
                              <a:alpha val="40000"/>
                            </a:srgbClr>
                          </a:glow>
                        </a:effectLst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</a:b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>
                          <a:glow rad="228600">
                            <a:srgbClr val="70AD47">
                              <a:satMod val="175000"/>
                              <a:alpha val="40000"/>
                            </a:srgbClr>
                          </a:glow>
                        </a:effectLst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В ОБЫЧНОЙ</a:t>
                    </a:r>
                    <a:b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>
                          <a:glow rad="228600">
                            <a:srgbClr val="70AD47">
                              <a:satMod val="175000"/>
                              <a:alpha val="40000"/>
                            </a:srgbClr>
                          </a:glow>
                        </a:effectLst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</a:b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>
                          <a:glow rad="228600">
                            <a:srgbClr val="70AD47">
                              <a:satMod val="175000"/>
                              <a:alpha val="40000"/>
                            </a:srgbClr>
                          </a:glow>
                        </a:effectLst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КРУЖКЕ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glow rad="228600">
                          <a:srgbClr val="70AD47">
                            <a:satMod val="175000"/>
                            <a:alpha val="40000"/>
                          </a:srgbClr>
                        </a:glow>
                      </a:effectLst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 </a:t>
                    </a:r>
                  </a:p>
                </p:txBody>
              </p:sp>
              <p:cxnSp>
                <p:nvCxnSpPr>
                  <p:cNvPr id="6" name="Прямая соединительная линия 5">
                    <a:extLst>
                      <a:ext uri="{FF2B5EF4-FFF2-40B4-BE49-F238E27FC236}">
                        <a16:creationId xmlns:a16="http://schemas.microsoft.com/office/drawing/2014/main" id="{A43D0C2A-4CFA-E69E-EE03-A08F8C2FDC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5767043" y="1259951"/>
                    <a:ext cx="1251929" cy="2087452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" name="Прямая соединительная линия 4">
                    <a:extLst>
                      <a:ext uri="{FF2B5EF4-FFF2-40B4-BE49-F238E27FC236}">
                        <a16:creationId xmlns:a16="http://schemas.microsoft.com/office/drawing/2014/main" id="{3058E6D4-9BCF-3C3D-751F-26A76428431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528086" y="3502026"/>
                    <a:ext cx="2456354" cy="1819803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" name="Прямая соединительная линия 3">
                    <a:extLst>
                      <a:ext uri="{FF2B5EF4-FFF2-40B4-BE49-F238E27FC236}">
                        <a16:creationId xmlns:a16="http://schemas.microsoft.com/office/drawing/2014/main" id="{5EF99B25-F7EE-313A-09DB-E1C7E2A72B6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3349316" y="2541136"/>
                    <a:ext cx="3589782" cy="908675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" name="Прямая соединительная линия 2">
                    <a:extLst>
                      <a:ext uri="{FF2B5EF4-FFF2-40B4-BE49-F238E27FC236}">
                        <a16:creationId xmlns:a16="http://schemas.microsoft.com/office/drawing/2014/main" id="{514E9988-AB08-B0FA-08F8-A02F939C099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081202" y="2957448"/>
                    <a:ext cx="3210280" cy="473775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" name="Прямая соединительная линия 1">
                    <a:extLst>
                      <a:ext uri="{FF2B5EF4-FFF2-40B4-BE49-F238E27FC236}">
                        <a16:creationId xmlns:a16="http://schemas.microsoft.com/office/drawing/2014/main" id="{EE64003A-DA9D-DB09-D855-52E18E493A9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040562" y="3451543"/>
                    <a:ext cx="1497942" cy="2071082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" name="Овал 9">
                    <a:extLst>
                      <a:ext uri="{FF2B5EF4-FFF2-40B4-BE49-F238E27FC236}">
                        <a16:creationId xmlns:a16="http://schemas.microsoft.com/office/drawing/2014/main" id="{CA9286F6-DC34-2A85-5715-D0AEF8B0A18B}"/>
                      </a:ext>
                    </a:extLst>
                  </p:cNvPr>
                  <p:cNvSpPr/>
                  <p:nvPr/>
                </p:nvSpPr>
                <p:spPr>
                  <a:xfrm>
                    <a:off x="5960427" y="2410778"/>
                    <a:ext cx="2190115" cy="219011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" name="Надпись 1">
                    <a:extLst>
                      <a:ext uri="{FF2B5EF4-FFF2-40B4-BE49-F238E27FC236}">
                        <a16:creationId xmlns:a16="http://schemas.microsoft.com/office/drawing/2014/main" id="{2D60A1AE-833F-B951-2C99-BB154E69CEE8}"/>
                      </a:ext>
                    </a:extLst>
                  </p:cNvPr>
                  <p:cNvSpPr txBox="1"/>
                  <p:nvPr/>
                </p:nvSpPr>
                <p:spPr>
                  <a:xfrm>
                    <a:off x="192786" y="433705"/>
                    <a:ext cx="1688465" cy="1263650"/>
                  </a:xfrm>
                  <a:custGeom>
                    <a:avLst/>
                    <a:gdLst>
                      <a:gd name="connsiteX0" fmla="*/ 0 w 1688465"/>
                      <a:gd name="connsiteY0" fmla="*/ 0 h 1263650"/>
                      <a:gd name="connsiteX1" fmla="*/ 545937 w 1688465"/>
                      <a:gd name="connsiteY1" fmla="*/ 0 h 1263650"/>
                      <a:gd name="connsiteX2" fmla="*/ 1108759 w 1688465"/>
                      <a:gd name="connsiteY2" fmla="*/ 0 h 1263650"/>
                      <a:gd name="connsiteX3" fmla="*/ 1688465 w 1688465"/>
                      <a:gd name="connsiteY3" fmla="*/ 0 h 1263650"/>
                      <a:gd name="connsiteX4" fmla="*/ 1688465 w 1688465"/>
                      <a:gd name="connsiteY4" fmla="*/ 433853 h 1263650"/>
                      <a:gd name="connsiteX5" fmla="*/ 1688465 w 1688465"/>
                      <a:gd name="connsiteY5" fmla="*/ 817160 h 1263650"/>
                      <a:gd name="connsiteX6" fmla="*/ 1688465 w 1688465"/>
                      <a:gd name="connsiteY6" fmla="*/ 1263650 h 1263650"/>
                      <a:gd name="connsiteX7" fmla="*/ 1091874 w 1688465"/>
                      <a:gd name="connsiteY7" fmla="*/ 1263650 h 1263650"/>
                      <a:gd name="connsiteX8" fmla="*/ 495283 w 1688465"/>
                      <a:gd name="connsiteY8" fmla="*/ 1263650 h 1263650"/>
                      <a:gd name="connsiteX9" fmla="*/ 0 w 1688465"/>
                      <a:gd name="connsiteY9" fmla="*/ 1263650 h 1263650"/>
                      <a:gd name="connsiteX10" fmla="*/ 0 w 1688465"/>
                      <a:gd name="connsiteY10" fmla="*/ 855070 h 1263650"/>
                      <a:gd name="connsiteX11" fmla="*/ 0 w 1688465"/>
                      <a:gd name="connsiteY11" fmla="*/ 433853 h 1263650"/>
                      <a:gd name="connsiteX12" fmla="*/ 0 w 1688465"/>
                      <a:gd name="connsiteY12" fmla="*/ 0 h 1263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88465" h="1263650" fill="none" extrusionOk="0">
                        <a:moveTo>
                          <a:pt x="0" y="0"/>
                        </a:moveTo>
                        <a:cubicBezTo>
                          <a:pt x="160555" y="-45031"/>
                          <a:pt x="432238" y="64652"/>
                          <a:pt x="545937" y="0"/>
                        </a:cubicBezTo>
                        <a:cubicBezTo>
                          <a:pt x="659636" y="-64652"/>
                          <a:pt x="988650" y="48169"/>
                          <a:pt x="1108759" y="0"/>
                        </a:cubicBezTo>
                        <a:cubicBezTo>
                          <a:pt x="1228868" y="-48169"/>
                          <a:pt x="1502346" y="54487"/>
                          <a:pt x="1688465" y="0"/>
                        </a:cubicBezTo>
                        <a:cubicBezTo>
                          <a:pt x="1705104" y="190692"/>
                          <a:pt x="1668522" y="241699"/>
                          <a:pt x="1688465" y="433853"/>
                        </a:cubicBezTo>
                        <a:cubicBezTo>
                          <a:pt x="1708408" y="626007"/>
                          <a:pt x="1667131" y="683742"/>
                          <a:pt x="1688465" y="817160"/>
                        </a:cubicBezTo>
                        <a:cubicBezTo>
                          <a:pt x="1709799" y="950578"/>
                          <a:pt x="1649252" y="1048178"/>
                          <a:pt x="1688465" y="1263650"/>
                        </a:cubicBezTo>
                        <a:cubicBezTo>
                          <a:pt x="1461577" y="1273618"/>
                          <a:pt x="1361010" y="1218905"/>
                          <a:pt x="1091874" y="1263650"/>
                        </a:cubicBezTo>
                        <a:cubicBezTo>
                          <a:pt x="822738" y="1308395"/>
                          <a:pt x="639763" y="1195097"/>
                          <a:pt x="495283" y="1263650"/>
                        </a:cubicBezTo>
                        <a:cubicBezTo>
                          <a:pt x="350803" y="1332203"/>
                          <a:pt x="102974" y="1238548"/>
                          <a:pt x="0" y="1263650"/>
                        </a:cubicBezTo>
                        <a:cubicBezTo>
                          <a:pt x="-40015" y="1154088"/>
                          <a:pt x="293" y="1031476"/>
                          <a:pt x="0" y="855070"/>
                        </a:cubicBezTo>
                        <a:cubicBezTo>
                          <a:pt x="-293" y="678664"/>
                          <a:pt x="16467" y="522931"/>
                          <a:pt x="0" y="433853"/>
                        </a:cubicBezTo>
                        <a:cubicBezTo>
                          <a:pt x="-16467" y="344775"/>
                          <a:pt x="43408" y="155181"/>
                          <a:pt x="0" y="0"/>
                        </a:cubicBezTo>
                        <a:close/>
                      </a:path>
                      <a:path w="1688465" h="1263650" stroke="0" extrusionOk="0">
                        <a:moveTo>
                          <a:pt x="0" y="0"/>
                        </a:moveTo>
                        <a:cubicBezTo>
                          <a:pt x="165795" y="-8634"/>
                          <a:pt x="288050" y="58612"/>
                          <a:pt x="545937" y="0"/>
                        </a:cubicBezTo>
                        <a:cubicBezTo>
                          <a:pt x="803824" y="-58612"/>
                          <a:pt x="953251" y="44304"/>
                          <a:pt x="1058105" y="0"/>
                        </a:cubicBezTo>
                        <a:cubicBezTo>
                          <a:pt x="1162959" y="-44304"/>
                          <a:pt x="1440439" y="17962"/>
                          <a:pt x="1688465" y="0"/>
                        </a:cubicBezTo>
                        <a:cubicBezTo>
                          <a:pt x="1736134" y="166317"/>
                          <a:pt x="1646543" y="207905"/>
                          <a:pt x="1688465" y="408580"/>
                        </a:cubicBezTo>
                        <a:cubicBezTo>
                          <a:pt x="1730387" y="609255"/>
                          <a:pt x="1668754" y="611285"/>
                          <a:pt x="1688465" y="804524"/>
                        </a:cubicBezTo>
                        <a:cubicBezTo>
                          <a:pt x="1708176" y="997763"/>
                          <a:pt x="1664840" y="1156970"/>
                          <a:pt x="1688465" y="1263650"/>
                        </a:cubicBezTo>
                        <a:cubicBezTo>
                          <a:pt x="1573136" y="1282186"/>
                          <a:pt x="1275295" y="1223289"/>
                          <a:pt x="1125643" y="1263650"/>
                        </a:cubicBezTo>
                        <a:cubicBezTo>
                          <a:pt x="975991" y="1304011"/>
                          <a:pt x="809314" y="1250813"/>
                          <a:pt x="529052" y="1263650"/>
                        </a:cubicBezTo>
                        <a:cubicBezTo>
                          <a:pt x="248790" y="1276487"/>
                          <a:pt x="192842" y="1249158"/>
                          <a:pt x="0" y="1263650"/>
                        </a:cubicBezTo>
                        <a:cubicBezTo>
                          <a:pt x="-49528" y="1093625"/>
                          <a:pt x="42062" y="1040340"/>
                          <a:pt x="0" y="842433"/>
                        </a:cubicBezTo>
                        <a:cubicBezTo>
                          <a:pt x="-42062" y="644526"/>
                          <a:pt x="13096" y="593944"/>
                          <a:pt x="0" y="433853"/>
                        </a:cubicBezTo>
                        <a:cubicBezTo>
                          <a:pt x="-13096" y="273762"/>
                          <a:pt x="24424" y="114175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6350">
                    <a:solidFill>
                      <a:prstClr val="black"/>
                    </a:solidFill>
                    <a:extLst>
                      <a:ext uri="{C807C97D-BFC1-408E-A445-0C87EB9F89A2}">
                        <ask:lineSketchStyleProps xmlns:ask="http://schemas.microsoft.com/office/drawing/2018/sketchyshapes" sd="1219033472">
                          <a:prstGeom prst="rect">
                            <a:avLst/>
                          </a:prstGeom>
                          <ask:type>
                            <ask:lineSketchScribble/>
                          </ask:type>
                        </ask:lineSketchStyleProps>
                      </a:ext>
                    </a:extLst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120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________________</a:t>
                    </a:r>
                    <a:r>
                      <a: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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a:t>величина, показывающая, насколько тело инертно.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" name="Надпись 2">
                    <a:extLst>
                      <a:ext uri="{FF2B5EF4-FFF2-40B4-BE49-F238E27FC236}">
                        <a16:creationId xmlns:a16="http://schemas.microsoft.com/office/drawing/2014/main" id="{822BF703-909E-C0A5-BB7A-E9CC2C21030F}"/>
                      </a:ext>
                    </a:extLst>
                  </p:cNvPr>
                  <p:cNvSpPr txBox="1"/>
                  <p:nvPr/>
                </p:nvSpPr>
                <p:spPr>
                  <a:xfrm>
                    <a:off x="173101" y="1781810"/>
                    <a:ext cx="1688465" cy="1271905"/>
                  </a:xfrm>
                  <a:custGeom>
                    <a:avLst/>
                    <a:gdLst>
                      <a:gd name="connsiteX0" fmla="*/ 0 w 1688465"/>
                      <a:gd name="connsiteY0" fmla="*/ 0 h 1271905"/>
                      <a:gd name="connsiteX1" fmla="*/ 512168 w 1688465"/>
                      <a:gd name="connsiteY1" fmla="*/ 0 h 1271905"/>
                      <a:gd name="connsiteX2" fmla="*/ 1058105 w 1688465"/>
                      <a:gd name="connsiteY2" fmla="*/ 0 h 1271905"/>
                      <a:gd name="connsiteX3" fmla="*/ 1688465 w 1688465"/>
                      <a:gd name="connsiteY3" fmla="*/ 0 h 1271905"/>
                      <a:gd name="connsiteX4" fmla="*/ 1688465 w 1688465"/>
                      <a:gd name="connsiteY4" fmla="*/ 449406 h 1271905"/>
                      <a:gd name="connsiteX5" fmla="*/ 1688465 w 1688465"/>
                      <a:gd name="connsiteY5" fmla="*/ 886094 h 1271905"/>
                      <a:gd name="connsiteX6" fmla="*/ 1688465 w 1688465"/>
                      <a:gd name="connsiteY6" fmla="*/ 1271905 h 1271905"/>
                      <a:gd name="connsiteX7" fmla="*/ 1091874 w 1688465"/>
                      <a:gd name="connsiteY7" fmla="*/ 1271905 h 1271905"/>
                      <a:gd name="connsiteX8" fmla="*/ 579706 w 1688465"/>
                      <a:gd name="connsiteY8" fmla="*/ 1271905 h 1271905"/>
                      <a:gd name="connsiteX9" fmla="*/ 0 w 1688465"/>
                      <a:gd name="connsiteY9" fmla="*/ 1271905 h 1271905"/>
                      <a:gd name="connsiteX10" fmla="*/ 0 w 1688465"/>
                      <a:gd name="connsiteY10" fmla="*/ 822499 h 1271905"/>
                      <a:gd name="connsiteX11" fmla="*/ 0 w 1688465"/>
                      <a:gd name="connsiteY11" fmla="*/ 436687 h 1271905"/>
                      <a:gd name="connsiteX12" fmla="*/ 0 w 1688465"/>
                      <a:gd name="connsiteY12" fmla="*/ 0 h 1271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88465" h="1271905" fill="none" extrusionOk="0">
                        <a:moveTo>
                          <a:pt x="0" y="0"/>
                        </a:moveTo>
                        <a:cubicBezTo>
                          <a:pt x="195817" y="-55548"/>
                          <a:pt x="338506" y="8784"/>
                          <a:pt x="512168" y="0"/>
                        </a:cubicBezTo>
                        <a:cubicBezTo>
                          <a:pt x="685830" y="-8784"/>
                          <a:pt x="928907" y="8681"/>
                          <a:pt x="1058105" y="0"/>
                        </a:cubicBezTo>
                        <a:cubicBezTo>
                          <a:pt x="1187303" y="-8681"/>
                          <a:pt x="1524969" y="70424"/>
                          <a:pt x="1688465" y="0"/>
                        </a:cubicBezTo>
                        <a:cubicBezTo>
                          <a:pt x="1693801" y="94904"/>
                          <a:pt x="1666304" y="226872"/>
                          <a:pt x="1688465" y="449406"/>
                        </a:cubicBezTo>
                        <a:cubicBezTo>
                          <a:pt x="1710626" y="671940"/>
                          <a:pt x="1679037" y="778160"/>
                          <a:pt x="1688465" y="886094"/>
                        </a:cubicBezTo>
                        <a:cubicBezTo>
                          <a:pt x="1697893" y="994028"/>
                          <a:pt x="1684582" y="1174158"/>
                          <a:pt x="1688465" y="1271905"/>
                        </a:cubicBezTo>
                        <a:cubicBezTo>
                          <a:pt x="1509905" y="1304946"/>
                          <a:pt x="1367940" y="1271702"/>
                          <a:pt x="1091874" y="1271905"/>
                        </a:cubicBezTo>
                        <a:cubicBezTo>
                          <a:pt x="815808" y="1272108"/>
                          <a:pt x="723884" y="1226353"/>
                          <a:pt x="579706" y="1271905"/>
                        </a:cubicBezTo>
                        <a:cubicBezTo>
                          <a:pt x="435528" y="1317457"/>
                          <a:pt x="117610" y="1259165"/>
                          <a:pt x="0" y="1271905"/>
                        </a:cubicBezTo>
                        <a:cubicBezTo>
                          <a:pt x="-24247" y="1169099"/>
                          <a:pt x="24295" y="937782"/>
                          <a:pt x="0" y="822499"/>
                        </a:cubicBezTo>
                        <a:cubicBezTo>
                          <a:pt x="-24295" y="707216"/>
                          <a:pt x="4953" y="584372"/>
                          <a:pt x="0" y="436687"/>
                        </a:cubicBezTo>
                        <a:cubicBezTo>
                          <a:pt x="-4953" y="289002"/>
                          <a:pt x="19309" y="116286"/>
                          <a:pt x="0" y="0"/>
                        </a:cubicBezTo>
                        <a:close/>
                      </a:path>
                      <a:path w="1688465" h="1271905" stroke="0" extrusionOk="0">
                        <a:moveTo>
                          <a:pt x="0" y="0"/>
                        </a:moveTo>
                        <a:cubicBezTo>
                          <a:pt x="189423" y="-49770"/>
                          <a:pt x="365577" y="61505"/>
                          <a:pt x="579706" y="0"/>
                        </a:cubicBezTo>
                        <a:cubicBezTo>
                          <a:pt x="793835" y="-61505"/>
                          <a:pt x="1040345" y="18683"/>
                          <a:pt x="1159413" y="0"/>
                        </a:cubicBezTo>
                        <a:cubicBezTo>
                          <a:pt x="1278481" y="-18683"/>
                          <a:pt x="1487139" y="33460"/>
                          <a:pt x="1688465" y="0"/>
                        </a:cubicBezTo>
                        <a:cubicBezTo>
                          <a:pt x="1695413" y="151283"/>
                          <a:pt x="1642911" y="231074"/>
                          <a:pt x="1688465" y="385811"/>
                        </a:cubicBezTo>
                        <a:cubicBezTo>
                          <a:pt x="1734019" y="540548"/>
                          <a:pt x="1666551" y="692699"/>
                          <a:pt x="1688465" y="784341"/>
                        </a:cubicBezTo>
                        <a:cubicBezTo>
                          <a:pt x="1710379" y="875983"/>
                          <a:pt x="1657475" y="1058248"/>
                          <a:pt x="1688465" y="1271905"/>
                        </a:cubicBezTo>
                        <a:cubicBezTo>
                          <a:pt x="1491073" y="1316868"/>
                          <a:pt x="1388541" y="1225773"/>
                          <a:pt x="1108759" y="1271905"/>
                        </a:cubicBezTo>
                        <a:cubicBezTo>
                          <a:pt x="828977" y="1318037"/>
                          <a:pt x="775815" y="1267639"/>
                          <a:pt x="562822" y="1271905"/>
                        </a:cubicBezTo>
                        <a:cubicBezTo>
                          <a:pt x="349829" y="1276171"/>
                          <a:pt x="236080" y="1207905"/>
                          <a:pt x="0" y="1271905"/>
                        </a:cubicBezTo>
                        <a:cubicBezTo>
                          <a:pt x="-43029" y="1116273"/>
                          <a:pt x="7316" y="1043161"/>
                          <a:pt x="0" y="886094"/>
                        </a:cubicBezTo>
                        <a:cubicBezTo>
                          <a:pt x="-7316" y="729027"/>
                          <a:pt x="41788" y="644388"/>
                          <a:pt x="0" y="436687"/>
                        </a:cubicBezTo>
                        <a:cubicBezTo>
                          <a:pt x="-41788" y="228986"/>
                          <a:pt x="40517" y="97514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6350">
                    <a:solidFill>
                      <a:prstClr val="black"/>
                    </a:solidFill>
                    <a:extLst>
                      <a:ext uri="{C807C97D-BFC1-408E-A445-0C87EB9F89A2}">
                        <ask:lineSketchStyleProps xmlns:ask="http://schemas.microsoft.com/office/drawing/2018/sketchyshapes" sd="2181918364">
                          <a:prstGeom prst="rect">
                            <a:avLst/>
                          </a:prstGeom>
                          <ask:type>
                            <ask:lineSketchScribble/>
                          </ask:type>
                        </ask:lineSketchStyleProps>
                      </a:ext>
                    </a:extLst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120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________________ </a:t>
                    </a:r>
                    <a:r>
                      <a: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</a:t>
                    </a:r>
                    <a:r>
                      <a: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a:t>вид материи. </a:t>
                    </a:r>
                    <a:br>
                      <a: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</a:br>
                    <a:r>
                      <a: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a:t>То, из чего состоят физические тела.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a:t> 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a:t> 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 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 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" name="Надпись 3">
                    <a:extLst>
                      <a:ext uri="{FF2B5EF4-FFF2-40B4-BE49-F238E27FC236}">
                        <a16:creationId xmlns:a16="http://schemas.microsoft.com/office/drawing/2014/main" id="{F99FED08-D23E-2151-6E4C-C19701024928}"/>
                      </a:ext>
                    </a:extLst>
                  </p:cNvPr>
                  <p:cNvSpPr txBox="1"/>
                  <p:nvPr/>
                </p:nvSpPr>
                <p:spPr>
                  <a:xfrm>
                    <a:off x="168656" y="3132455"/>
                    <a:ext cx="1694815" cy="1437640"/>
                  </a:xfrm>
                  <a:custGeom>
                    <a:avLst/>
                    <a:gdLst>
                      <a:gd name="connsiteX0" fmla="*/ 0 w 1694815"/>
                      <a:gd name="connsiteY0" fmla="*/ 0 h 1437640"/>
                      <a:gd name="connsiteX1" fmla="*/ 581886 w 1694815"/>
                      <a:gd name="connsiteY1" fmla="*/ 0 h 1437640"/>
                      <a:gd name="connsiteX2" fmla="*/ 1112929 w 1694815"/>
                      <a:gd name="connsiteY2" fmla="*/ 0 h 1437640"/>
                      <a:gd name="connsiteX3" fmla="*/ 1694815 w 1694815"/>
                      <a:gd name="connsiteY3" fmla="*/ 0 h 1437640"/>
                      <a:gd name="connsiteX4" fmla="*/ 1694815 w 1694815"/>
                      <a:gd name="connsiteY4" fmla="*/ 493590 h 1437640"/>
                      <a:gd name="connsiteX5" fmla="*/ 1694815 w 1694815"/>
                      <a:gd name="connsiteY5" fmla="*/ 929674 h 1437640"/>
                      <a:gd name="connsiteX6" fmla="*/ 1694815 w 1694815"/>
                      <a:gd name="connsiteY6" fmla="*/ 1437640 h 1437640"/>
                      <a:gd name="connsiteX7" fmla="*/ 1095980 w 1694815"/>
                      <a:gd name="connsiteY7" fmla="*/ 1437640 h 1437640"/>
                      <a:gd name="connsiteX8" fmla="*/ 514094 w 1694815"/>
                      <a:gd name="connsiteY8" fmla="*/ 1437640 h 1437640"/>
                      <a:gd name="connsiteX9" fmla="*/ 0 w 1694815"/>
                      <a:gd name="connsiteY9" fmla="*/ 1437640 h 1437640"/>
                      <a:gd name="connsiteX10" fmla="*/ 0 w 1694815"/>
                      <a:gd name="connsiteY10" fmla="*/ 958427 h 1437640"/>
                      <a:gd name="connsiteX11" fmla="*/ 0 w 1694815"/>
                      <a:gd name="connsiteY11" fmla="*/ 450461 h 1437640"/>
                      <a:gd name="connsiteX12" fmla="*/ 0 w 1694815"/>
                      <a:gd name="connsiteY12" fmla="*/ 0 h 1437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94815" h="1437640" fill="none" extrusionOk="0">
                        <a:moveTo>
                          <a:pt x="0" y="0"/>
                        </a:moveTo>
                        <a:cubicBezTo>
                          <a:pt x="163746" y="-22614"/>
                          <a:pt x="309518" y="55983"/>
                          <a:pt x="581886" y="0"/>
                        </a:cubicBezTo>
                        <a:cubicBezTo>
                          <a:pt x="854254" y="-55983"/>
                          <a:pt x="869475" y="38201"/>
                          <a:pt x="1112929" y="0"/>
                        </a:cubicBezTo>
                        <a:cubicBezTo>
                          <a:pt x="1356383" y="-38201"/>
                          <a:pt x="1539582" y="1156"/>
                          <a:pt x="1694815" y="0"/>
                        </a:cubicBezTo>
                        <a:cubicBezTo>
                          <a:pt x="1699681" y="185188"/>
                          <a:pt x="1665840" y="371156"/>
                          <a:pt x="1694815" y="493590"/>
                        </a:cubicBezTo>
                        <a:cubicBezTo>
                          <a:pt x="1723790" y="616024"/>
                          <a:pt x="1643138" y="765175"/>
                          <a:pt x="1694815" y="929674"/>
                        </a:cubicBezTo>
                        <a:cubicBezTo>
                          <a:pt x="1746492" y="1094173"/>
                          <a:pt x="1670080" y="1306555"/>
                          <a:pt x="1694815" y="1437640"/>
                        </a:cubicBezTo>
                        <a:cubicBezTo>
                          <a:pt x="1458927" y="1488263"/>
                          <a:pt x="1301009" y="1430323"/>
                          <a:pt x="1095980" y="1437640"/>
                        </a:cubicBezTo>
                        <a:cubicBezTo>
                          <a:pt x="890951" y="1444957"/>
                          <a:pt x="712413" y="1426148"/>
                          <a:pt x="514094" y="1437640"/>
                        </a:cubicBezTo>
                        <a:cubicBezTo>
                          <a:pt x="315775" y="1449132"/>
                          <a:pt x="229352" y="1426840"/>
                          <a:pt x="0" y="1437640"/>
                        </a:cubicBezTo>
                        <a:cubicBezTo>
                          <a:pt x="-5259" y="1279960"/>
                          <a:pt x="16602" y="1143426"/>
                          <a:pt x="0" y="958427"/>
                        </a:cubicBezTo>
                        <a:cubicBezTo>
                          <a:pt x="-16602" y="773428"/>
                          <a:pt x="40456" y="572547"/>
                          <a:pt x="0" y="450461"/>
                        </a:cubicBezTo>
                        <a:cubicBezTo>
                          <a:pt x="-40456" y="328375"/>
                          <a:pt x="27753" y="153662"/>
                          <a:pt x="0" y="0"/>
                        </a:cubicBezTo>
                        <a:close/>
                      </a:path>
                      <a:path w="1694815" h="1437640" stroke="0" extrusionOk="0">
                        <a:moveTo>
                          <a:pt x="0" y="0"/>
                        </a:moveTo>
                        <a:cubicBezTo>
                          <a:pt x="250089" y="-14407"/>
                          <a:pt x="311189" y="57826"/>
                          <a:pt x="564938" y="0"/>
                        </a:cubicBezTo>
                        <a:cubicBezTo>
                          <a:pt x="818687" y="-57826"/>
                          <a:pt x="939357" y="8014"/>
                          <a:pt x="1079032" y="0"/>
                        </a:cubicBezTo>
                        <a:cubicBezTo>
                          <a:pt x="1218707" y="-8014"/>
                          <a:pt x="1526031" y="46993"/>
                          <a:pt x="1694815" y="0"/>
                        </a:cubicBezTo>
                        <a:cubicBezTo>
                          <a:pt x="1695528" y="124860"/>
                          <a:pt x="1672644" y="262252"/>
                          <a:pt x="1694815" y="436084"/>
                        </a:cubicBezTo>
                        <a:cubicBezTo>
                          <a:pt x="1716986" y="609916"/>
                          <a:pt x="1674690" y="762707"/>
                          <a:pt x="1694815" y="872168"/>
                        </a:cubicBezTo>
                        <a:cubicBezTo>
                          <a:pt x="1714940" y="981629"/>
                          <a:pt x="1667873" y="1184012"/>
                          <a:pt x="1694815" y="1437640"/>
                        </a:cubicBezTo>
                        <a:cubicBezTo>
                          <a:pt x="1557439" y="1450773"/>
                          <a:pt x="1356894" y="1404150"/>
                          <a:pt x="1146825" y="1437640"/>
                        </a:cubicBezTo>
                        <a:cubicBezTo>
                          <a:pt x="936756" y="1471130"/>
                          <a:pt x="830818" y="1403621"/>
                          <a:pt x="564938" y="1437640"/>
                        </a:cubicBezTo>
                        <a:cubicBezTo>
                          <a:pt x="299058" y="1471659"/>
                          <a:pt x="178172" y="1377200"/>
                          <a:pt x="0" y="1437640"/>
                        </a:cubicBezTo>
                        <a:cubicBezTo>
                          <a:pt x="-5005" y="1320296"/>
                          <a:pt x="58846" y="1110186"/>
                          <a:pt x="0" y="929674"/>
                        </a:cubicBezTo>
                        <a:cubicBezTo>
                          <a:pt x="-58846" y="749162"/>
                          <a:pt x="7707" y="633204"/>
                          <a:pt x="0" y="450461"/>
                        </a:cubicBezTo>
                        <a:cubicBezTo>
                          <a:pt x="-7707" y="267718"/>
                          <a:pt x="29437" y="1189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6350">
                    <a:solidFill>
                      <a:prstClr val="black"/>
                    </a:solidFill>
                    <a:extLst>
                      <a:ext uri="{C807C97D-BFC1-408E-A445-0C87EB9F89A2}">
                        <ask:lineSketchStyleProps xmlns:ask="http://schemas.microsoft.com/office/drawing/2018/sketchyshapes" sd="653822234">
                          <a:prstGeom prst="rect">
                            <a:avLst/>
                          </a:prstGeom>
                          <ask:type>
                            <ask:lineSketchScribble/>
                          </ask:type>
                        </ask:lineSketchStyleProps>
                      </a:ext>
                    </a:extLst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120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________________ </a:t>
                    </a:r>
                    <a:r>
                      <a: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</a:t>
                    </a:r>
                    <a:r>
                      <a: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a:t>количественная характеристика </a:t>
                    </a:r>
                    <a:r>
                      <a: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пространства</a:t>
                    </a:r>
                    <a:r>
                      <a: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a:t>, занимаемого </a:t>
                    </a:r>
                    <a:r>
                      <a: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телом</a:t>
                    </a:r>
                    <a:r>
                      <a: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a:t>.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a:t> 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a:t> 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 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 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1" name="Овал 10">
                    <a:extLst>
                      <a:ext uri="{FF2B5EF4-FFF2-40B4-BE49-F238E27FC236}">
                        <a16:creationId xmlns:a16="http://schemas.microsoft.com/office/drawing/2014/main" id="{8E6214B8-F3D8-B53F-5824-A8B6C5CE24F5}"/>
                      </a:ext>
                    </a:extLst>
                  </p:cNvPr>
                  <p:cNvSpPr/>
                  <p:nvPr/>
                </p:nvSpPr>
                <p:spPr>
                  <a:xfrm>
                    <a:off x="7138191" y="4209120"/>
                    <a:ext cx="2627630" cy="26276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" name="Овал 11">
                    <a:extLst>
                      <a:ext uri="{FF2B5EF4-FFF2-40B4-BE49-F238E27FC236}">
                        <a16:creationId xmlns:a16="http://schemas.microsoft.com/office/drawing/2014/main" id="{3039FC1A-45EC-D0B4-4154-043DDD57A0EE}"/>
                      </a:ext>
                    </a:extLst>
                  </p:cNvPr>
                  <p:cNvSpPr/>
                  <p:nvPr/>
                </p:nvSpPr>
                <p:spPr>
                  <a:xfrm>
                    <a:off x="3078010" y="3549065"/>
                    <a:ext cx="3352824" cy="329191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" name="Овал 12">
                    <a:extLst>
                      <a:ext uri="{FF2B5EF4-FFF2-40B4-BE49-F238E27FC236}">
                        <a16:creationId xmlns:a16="http://schemas.microsoft.com/office/drawing/2014/main" id="{189E49A3-D837-23C6-5040-4C2A5C9CC323}"/>
                      </a:ext>
                    </a:extLst>
                  </p:cNvPr>
                  <p:cNvSpPr/>
                  <p:nvPr/>
                </p:nvSpPr>
                <p:spPr>
                  <a:xfrm>
                    <a:off x="8335978" y="1224029"/>
                    <a:ext cx="3361132" cy="33611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" name="Овал 13">
                    <a:extLst>
                      <a:ext uri="{FF2B5EF4-FFF2-40B4-BE49-F238E27FC236}">
                        <a16:creationId xmlns:a16="http://schemas.microsoft.com/office/drawing/2014/main" id="{D0EE8862-613B-CBE3-7A1C-81B848DD70DB}"/>
                      </a:ext>
                    </a:extLst>
                  </p:cNvPr>
                  <p:cNvSpPr/>
                  <p:nvPr/>
                </p:nvSpPr>
                <p:spPr>
                  <a:xfrm>
                    <a:off x="4442141" y="22166"/>
                    <a:ext cx="2627630" cy="26276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Овал 14">
                    <a:extLst>
                      <a:ext uri="{FF2B5EF4-FFF2-40B4-BE49-F238E27FC236}">
                        <a16:creationId xmlns:a16="http://schemas.microsoft.com/office/drawing/2014/main" id="{E9617B9F-1B38-F939-A62B-6F3093573CA3}"/>
                      </a:ext>
                    </a:extLst>
                  </p:cNvPr>
                  <p:cNvSpPr/>
                  <p:nvPr/>
                </p:nvSpPr>
                <p:spPr>
                  <a:xfrm>
                    <a:off x="2038905" y="1226686"/>
                    <a:ext cx="2628900" cy="26289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" name="Стрелка: изогнутая 15">
                    <a:extLst>
                      <a:ext uri="{FF2B5EF4-FFF2-40B4-BE49-F238E27FC236}">
                        <a16:creationId xmlns:a16="http://schemas.microsoft.com/office/drawing/2014/main" id="{32E1E4CF-64C4-F6DA-74D2-345375F0C473}"/>
                      </a:ext>
                    </a:extLst>
                  </p:cNvPr>
                  <p:cNvSpPr/>
                  <p:nvPr/>
                </p:nvSpPr>
                <p:spPr>
                  <a:xfrm rot="1098203">
                    <a:off x="3962912" y="631658"/>
                    <a:ext cx="1049900" cy="1084499"/>
                  </a:xfrm>
                  <a:prstGeom prst="bentArrow">
                    <a:avLst>
                      <a:gd name="adj1" fmla="val 21729"/>
                      <a:gd name="adj2" fmla="val 44696"/>
                      <a:gd name="adj3" fmla="val 45718"/>
                      <a:gd name="adj4" fmla="val 65085"/>
                    </a:avLst>
                  </a:prstGeom>
                  <a:ln/>
                </p:spPr>
                <p:style>
                  <a:lnRef idx="2">
                    <a:schemeClr val="accent6">
                      <a:shade val="15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" name="Стрелка: изогнутая 17">
                    <a:extLst>
                      <a:ext uri="{FF2B5EF4-FFF2-40B4-BE49-F238E27FC236}">
                        <a16:creationId xmlns:a16="http://schemas.microsoft.com/office/drawing/2014/main" id="{E1475933-A51A-7C59-5582-BFE451ECA45D}"/>
                      </a:ext>
                    </a:extLst>
                  </p:cNvPr>
                  <p:cNvSpPr/>
                  <p:nvPr/>
                </p:nvSpPr>
                <p:spPr>
                  <a:xfrm rot="8868893">
                    <a:off x="9645099" y="4540782"/>
                    <a:ext cx="1208182" cy="1021904"/>
                  </a:xfrm>
                  <a:prstGeom prst="bentArrow">
                    <a:avLst>
                      <a:gd name="adj1" fmla="val 21536"/>
                      <a:gd name="adj2" fmla="val 50000"/>
                      <a:gd name="adj3" fmla="val 48434"/>
                      <a:gd name="adj4" fmla="val 60768"/>
                    </a:avLst>
                  </a:prstGeom>
                  <a:ln/>
                </p:spPr>
                <p:style>
                  <a:lnRef idx="2">
                    <a:schemeClr val="accent6">
                      <a:shade val="15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" name="Стрелка: изогнутая 19">
                    <a:extLst>
                      <a:ext uri="{FF2B5EF4-FFF2-40B4-BE49-F238E27FC236}">
                        <a16:creationId xmlns:a16="http://schemas.microsoft.com/office/drawing/2014/main" id="{C37D1698-DD5F-5A03-5AC2-EE7413B56422}"/>
                      </a:ext>
                    </a:extLst>
                  </p:cNvPr>
                  <p:cNvSpPr/>
                  <p:nvPr/>
                </p:nvSpPr>
                <p:spPr>
                  <a:xfrm rot="1450554">
                    <a:off x="5312626" y="3186026"/>
                    <a:ext cx="1029529" cy="848577"/>
                  </a:xfrm>
                  <a:prstGeom prst="bentArrow">
                    <a:avLst>
                      <a:gd name="adj1" fmla="val 19562"/>
                      <a:gd name="adj2" fmla="val 44696"/>
                      <a:gd name="adj3" fmla="val 45718"/>
                      <a:gd name="adj4" fmla="val 57469"/>
                    </a:avLst>
                  </a:prstGeom>
                  <a:ln/>
                </p:spPr>
                <p:style>
                  <a:lnRef idx="2">
                    <a:schemeClr val="accent6">
                      <a:shade val="15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" name="Прямоугольник 20">
                    <a:extLst>
                      <a:ext uri="{FF2B5EF4-FFF2-40B4-BE49-F238E27FC236}">
                        <a16:creationId xmlns:a16="http://schemas.microsoft.com/office/drawing/2014/main" id="{BC5E6E5C-2CDC-27D2-49BA-D2540C9E7F66}"/>
                      </a:ext>
                    </a:extLst>
                  </p:cNvPr>
                  <p:cNvSpPr/>
                  <p:nvPr/>
                </p:nvSpPr>
                <p:spPr>
                  <a:xfrm>
                    <a:off x="173101" y="4649470"/>
                    <a:ext cx="1688465" cy="2123440"/>
                  </a:xfrm>
                  <a:custGeom>
                    <a:avLst/>
                    <a:gdLst>
                      <a:gd name="connsiteX0" fmla="*/ 0 w 1688465"/>
                      <a:gd name="connsiteY0" fmla="*/ 0 h 2123440"/>
                      <a:gd name="connsiteX1" fmla="*/ 579706 w 1688465"/>
                      <a:gd name="connsiteY1" fmla="*/ 0 h 2123440"/>
                      <a:gd name="connsiteX2" fmla="*/ 1108759 w 1688465"/>
                      <a:gd name="connsiteY2" fmla="*/ 0 h 2123440"/>
                      <a:gd name="connsiteX3" fmla="*/ 1688465 w 1688465"/>
                      <a:gd name="connsiteY3" fmla="*/ 0 h 2123440"/>
                      <a:gd name="connsiteX4" fmla="*/ 1688465 w 1688465"/>
                      <a:gd name="connsiteY4" fmla="*/ 509626 h 2123440"/>
                      <a:gd name="connsiteX5" fmla="*/ 1688465 w 1688465"/>
                      <a:gd name="connsiteY5" fmla="*/ 1040486 h 2123440"/>
                      <a:gd name="connsiteX6" fmla="*/ 1688465 w 1688465"/>
                      <a:gd name="connsiteY6" fmla="*/ 1550111 h 2123440"/>
                      <a:gd name="connsiteX7" fmla="*/ 1688465 w 1688465"/>
                      <a:gd name="connsiteY7" fmla="*/ 2123440 h 2123440"/>
                      <a:gd name="connsiteX8" fmla="*/ 1108759 w 1688465"/>
                      <a:gd name="connsiteY8" fmla="*/ 2123440 h 2123440"/>
                      <a:gd name="connsiteX9" fmla="*/ 562822 w 1688465"/>
                      <a:gd name="connsiteY9" fmla="*/ 2123440 h 2123440"/>
                      <a:gd name="connsiteX10" fmla="*/ 0 w 1688465"/>
                      <a:gd name="connsiteY10" fmla="*/ 2123440 h 2123440"/>
                      <a:gd name="connsiteX11" fmla="*/ 0 w 1688465"/>
                      <a:gd name="connsiteY11" fmla="*/ 1635049 h 2123440"/>
                      <a:gd name="connsiteX12" fmla="*/ 0 w 1688465"/>
                      <a:gd name="connsiteY12" fmla="*/ 1125423 h 2123440"/>
                      <a:gd name="connsiteX13" fmla="*/ 0 w 1688465"/>
                      <a:gd name="connsiteY13" fmla="*/ 552094 h 2123440"/>
                      <a:gd name="connsiteX14" fmla="*/ 0 w 1688465"/>
                      <a:gd name="connsiteY14" fmla="*/ 0 h 2123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88465" h="2123440" extrusionOk="0">
                        <a:moveTo>
                          <a:pt x="0" y="0"/>
                        </a:moveTo>
                        <a:cubicBezTo>
                          <a:pt x="238999" y="-18924"/>
                          <a:pt x="402212" y="40107"/>
                          <a:pt x="579706" y="0"/>
                        </a:cubicBezTo>
                        <a:cubicBezTo>
                          <a:pt x="757200" y="-40107"/>
                          <a:pt x="936095" y="39124"/>
                          <a:pt x="1108759" y="0"/>
                        </a:cubicBezTo>
                        <a:cubicBezTo>
                          <a:pt x="1281423" y="-39124"/>
                          <a:pt x="1517767" y="54206"/>
                          <a:pt x="1688465" y="0"/>
                        </a:cubicBezTo>
                        <a:cubicBezTo>
                          <a:pt x="1723933" y="191621"/>
                          <a:pt x="1685502" y="379119"/>
                          <a:pt x="1688465" y="509626"/>
                        </a:cubicBezTo>
                        <a:cubicBezTo>
                          <a:pt x="1691428" y="640133"/>
                          <a:pt x="1633657" y="812148"/>
                          <a:pt x="1688465" y="1040486"/>
                        </a:cubicBezTo>
                        <a:cubicBezTo>
                          <a:pt x="1743273" y="1268824"/>
                          <a:pt x="1647003" y="1343809"/>
                          <a:pt x="1688465" y="1550111"/>
                        </a:cubicBezTo>
                        <a:cubicBezTo>
                          <a:pt x="1729927" y="1756414"/>
                          <a:pt x="1679429" y="1883880"/>
                          <a:pt x="1688465" y="2123440"/>
                        </a:cubicBezTo>
                        <a:cubicBezTo>
                          <a:pt x="1517208" y="2140442"/>
                          <a:pt x="1246181" y="2101598"/>
                          <a:pt x="1108759" y="2123440"/>
                        </a:cubicBezTo>
                        <a:cubicBezTo>
                          <a:pt x="971337" y="2145282"/>
                          <a:pt x="746568" y="2081872"/>
                          <a:pt x="562822" y="2123440"/>
                        </a:cubicBezTo>
                        <a:cubicBezTo>
                          <a:pt x="379076" y="2165008"/>
                          <a:pt x="217993" y="2097847"/>
                          <a:pt x="0" y="2123440"/>
                        </a:cubicBezTo>
                        <a:cubicBezTo>
                          <a:pt x="-57651" y="1894595"/>
                          <a:pt x="36916" y="1815252"/>
                          <a:pt x="0" y="1635049"/>
                        </a:cubicBezTo>
                        <a:cubicBezTo>
                          <a:pt x="-36916" y="1454846"/>
                          <a:pt x="34510" y="1328871"/>
                          <a:pt x="0" y="1125423"/>
                        </a:cubicBezTo>
                        <a:cubicBezTo>
                          <a:pt x="-34510" y="921975"/>
                          <a:pt x="24392" y="834772"/>
                          <a:pt x="0" y="552094"/>
                        </a:cubicBezTo>
                        <a:cubicBezTo>
                          <a:pt x="-24392" y="269416"/>
                          <a:pt x="4689" y="227478"/>
                          <a:pt x="0" y="0"/>
                        </a:cubicBezTo>
                        <a:close/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  <a:extLst>
                      <a:ext uri="{C807C97D-BFC1-408E-A445-0C87EB9F89A2}">
                        <ask:lineSketchStyleProps xmlns:ask="http://schemas.microsoft.com/office/drawing/2018/sketchyshapes" sd="1576895463">
                          <a:prstGeom prst="rect">
                            <a:avLst/>
                          </a:prstGeom>
                          <ask:type>
                            <ask:lineSketchScribble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28" name="Рисунок 27">
                    <a:extLst>
                      <a:ext uri="{FF2B5EF4-FFF2-40B4-BE49-F238E27FC236}">
                        <a16:creationId xmlns:a16="http://schemas.microsoft.com/office/drawing/2014/main" id="{CB76146C-A4C3-AFFC-414F-1839FDCCEB5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887" t="8271" r="4887" b="9023"/>
                  <a:stretch/>
                </p:blipFill>
                <p:spPr bwMode="auto">
                  <a:xfrm>
                    <a:off x="6417627" y="2749233"/>
                    <a:ext cx="1463675" cy="1341755"/>
                  </a:xfrm>
                  <a:prstGeom prst="rect">
                    <a:avLst/>
                  </a:prstGeom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sp>
                <p:nvSpPr>
                  <p:cNvPr id="29" name="Надпись 36">
                    <a:extLst>
                      <a:ext uri="{FF2B5EF4-FFF2-40B4-BE49-F238E27FC236}">
                        <a16:creationId xmlns:a16="http://schemas.microsoft.com/office/drawing/2014/main" id="{9C393054-2774-0155-10FD-1CCFDA6BC5E7}"/>
                      </a:ext>
                    </a:extLst>
                  </p:cNvPr>
                  <p:cNvSpPr txBox="1"/>
                  <p:nvPr/>
                </p:nvSpPr>
                <p:spPr>
                  <a:xfrm>
                    <a:off x="6342062" y="3977958"/>
                    <a:ext cx="1518920" cy="522605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V = </a:t>
                    </a:r>
                    <a:r>
                      <a:rPr kumimoji="0" lang="ru-RU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3</a:t>
                    </a:r>
                    <a:r>
                      <a:rPr kumimoji="0" lang="en-US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00 c</a:t>
                    </a:r>
                    <a:r>
                      <a:rPr kumimoji="0" lang="ru-RU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м</a:t>
                    </a:r>
                    <a:r>
                      <a:rPr kumimoji="0" lang="en-US" sz="2000" b="1" i="1" u="none" strike="noStrike" kern="1200" cap="none" spc="0" normalizeH="0" baseline="3000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3</a:t>
                    </a:r>
                    <a:endParaRPr kumimoji="0" lang="ru-RU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0" name="Надпись 38">
                    <a:extLst>
                      <a:ext uri="{FF2B5EF4-FFF2-40B4-BE49-F238E27FC236}">
                        <a16:creationId xmlns:a16="http://schemas.microsoft.com/office/drawing/2014/main" id="{8E23662C-B752-8E8F-9878-144DD41F9BC4}"/>
                      </a:ext>
                    </a:extLst>
                  </p:cNvPr>
                  <p:cNvSpPr txBox="1"/>
                  <p:nvPr/>
                </p:nvSpPr>
                <p:spPr>
                  <a:xfrm>
                    <a:off x="6370002" y="3425508"/>
                    <a:ext cx="1195705" cy="469900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тонн</a:t>
                    </a:r>
                    <a:endParaRPr kumimoji="0" lang="ru-RU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1" name="Надпись 39">
                    <a:extLst>
                      <a:ext uri="{FF2B5EF4-FFF2-40B4-BE49-F238E27FC236}">
                        <a16:creationId xmlns:a16="http://schemas.microsoft.com/office/drawing/2014/main" id="{C0402D3E-8CC4-6B73-83B7-23B147FE6561}"/>
                      </a:ext>
                    </a:extLst>
                  </p:cNvPr>
                  <p:cNvSpPr txBox="1"/>
                  <p:nvPr/>
                </p:nvSpPr>
                <p:spPr>
                  <a:xfrm>
                    <a:off x="7221537" y="2817813"/>
                    <a:ext cx="1196340" cy="1664970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0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?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3" name="Надпись 37">
                    <a:extLst>
                      <a:ext uri="{FF2B5EF4-FFF2-40B4-BE49-F238E27FC236}">
                        <a16:creationId xmlns:a16="http://schemas.microsoft.com/office/drawing/2014/main" id="{9D1E81C0-FFB2-197D-FA5D-07E4DDDF5392}"/>
                      </a:ext>
                    </a:extLst>
                  </p:cNvPr>
                  <p:cNvSpPr txBox="1"/>
                  <p:nvPr/>
                </p:nvSpPr>
                <p:spPr>
                  <a:xfrm>
                    <a:off x="6318567" y="2513013"/>
                    <a:ext cx="1196340" cy="1589405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8000" b="1" i="0" u="none" strike="noStrike" kern="1200" cap="none" spc="-50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12</a:t>
                    </a:r>
                    <a:endParaRPr kumimoji="0" lang="ru-RU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4" name="Группа 33">
                    <a:extLst>
                      <a:ext uri="{FF2B5EF4-FFF2-40B4-BE49-F238E27FC236}">
                        <a16:creationId xmlns:a16="http://schemas.microsoft.com/office/drawing/2014/main" id="{8DCFCF84-085F-D8E0-92C0-F49E2658EA20}"/>
                      </a:ext>
                    </a:extLst>
                  </p:cNvPr>
                  <p:cNvGrpSpPr/>
                  <p:nvPr/>
                </p:nvGrpSpPr>
                <p:grpSpPr>
                  <a:xfrm>
                    <a:off x="141986" y="4577715"/>
                    <a:ext cx="1770381" cy="2240282"/>
                    <a:chOff x="0" y="0"/>
                    <a:chExt cx="1770529" cy="2240282"/>
                  </a:xfrm>
                </p:grpSpPr>
                <p:grpSp>
                  <p:nvGrpSpPr>
                    <p:cNvPr id="35" name="Группа 34">
                      <a:extLst>
                        <a:ext uri="{FF2B5EF4-FFF2-40B4-BE49-F238E27FC236}">
                          <a16:creationId xmlns:a16="http://schemas.microsoft.com/office/drawing/2014/main" id="{5055BE0C-C0BF-9182-B692-AE097F72C8A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9098" y="0"/>
                      <a:ext cx="1281431" cy="2240282"/>
                      <a:chOff x="0" y="0"/>
                      <a:chExt cx="1281431" cy="2240735"/>
                    </a:xfrm>
                  </p:grpSpPr>
                  <p:grpSp>
                    <p:nvGrpSpPr>
                      <p:cNvPr id="39" name="Группа 38">
                        <a:extLst>
                          <a:ext uri="{FF2B5EF4-FFF2-40B4-BE49-F238E27FC236}">
                            <a16:creationId xmlns:a16="http://schemas.microsoft.com/office/drawing/2014/main" id="{429C613A-6DAF-B301-A440-6AEB3E6B256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0" y="0"/>
                        <a:ext cx="1281431" cy="2240735"/>
                        <a:chOff x="0" y="0"/>
                        <a:chExt cx="1281431" cy="2240735"/>
                      </a:xfrm>
                    </p:grpSpPr>
                    <p:sp>
                      <p:nvSpPr>
                        <p:cNvPr id="41" name="Надпись 644748388">
                          <a:extLst>
                            <a:ext uri="{FF2B5EF4-FFF2-40B4-BE49-F238E27FC236}">
                              <a16:creationId xmlns:a16="http://schemas.microsoft.com/office/drawing/2014/main" id="{0BD46297-A700-AAF4-5D70-A95F0D961981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77793" y="0"/>
                          <a:ext cx="575688" cy="331151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1 м</a:t>
                          </a:r>
                          <a:endParaRPr kumimoji="0" lang="ru-RU" sz="11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grpSp>
                      <p:nvGrpSpPr>
                        <p:cNvPr id="42" name="Группа 41">
                          <a:extLst>
                            <a:ext uri="{FF2B5EF4-FFF2-40B4-BE49-F238E27FC236}">
                              <a16:creationId xmlns:a16="http://schemas.microsoft.com/office/drawing/2014/main" id="{E229AAF3-552B-696D-A58A-5055D66907B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0" y="266219"/>
                          <a:ext cx="1281431" cy="1974516"/>
                          <a:chOff x="0" y="0"/>
                          <a:chExt cx="1282001" cy="1974805"/>
                        </a:xfrm>
                      </p:grpSpPr>
                      <p:sp>
                        <p:nvSpPr>
                          <p:cNvPr id="43" name="Куб 42">
                            <a:extLst>
                              <a:ext uri="{FF2B5EF4-FFF2-40B4-BE49-F238E27FC236}">
                                <a16:creationId xmlns:a16="http://schemas.microsoft.com/office/drawing/2014/main" id="{BE5847B5-9B96-A4B3-616C-194636EC53A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6299" y="925975"/>
                            <a:ext cx="806450" cy="806450"/>
                          </a:xfrm>
                          <a:prstGeom prst="cube">
                            <a:avLst>
                              <a:gd name="adj" fmla="val 30357"/>
                            </a:avLst>
                          </a:prstGeom>
                          <a:noFill/>
                          <a:ln w="28575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ru-R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44" name="Прямоугольник 43">
                            <a:extLst>
                              <a:ext uri="{FF2B5EF4-FFF2-40B4-BE49-F238E27FC236}">
                                <a16:creationId xmlns:a16="http://schemas.microsoft.com/office/drawing/2014/main" id="{81B74A43-8791-A057-E2D3-9A749D6045D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77793" y="243069"/>
                            <a:ext cx="576000" cy="576000"/>
                          </a:xfrm>
                          <a:prstGeom prst="rect">
                            <a:avLst/>
                          </a:prstGeom>
                          <a:noFill/>
                          <a:ln w="28575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ru-R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45" name="Надпись 2075957503">
                            <a:extLst>
                              <a:ext uri="{FF2B5EF4-FFF2-40B4-BE49-F238E27FC236}">
                                <a16:creationId xmlns:a16="http://schemas.microsoft.com/office/drawing/2014/main" id="{01F6B998-E7DA-B232-D788-B33F6F48FEB4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706056" y="312517"/>
                            <a:ext cx="575945" cy="331200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7000"/>
                              </a:lnSpc>
                              <a:spcBef>
                                <a:spcPts val="0"/>
                              </a:spcBef>
                              <a:spcAft>
                                <a:spcPts val="8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ru-RU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1 м</a:t>
                            </a:r>
                            <a:endParaRPr kumimoji="0" lang="ru-RU" sz="11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46" name="Надпись 760805820">
                            <a:extLst>
                              <a:ext uri="{FF2B5EF4-FFF2-40B4-BE49-F238E27FC236}">
                                <a16:creationId xmlns:a16="http://schemas.microsoft.com/office/drawing/2014/main" id="{7C0B26AA-E4F2-CE36-908B-9810801F9A3C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0" y="1643605"/>
                            <a:ext cx="575945" cy="331200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7000"/>
                              </a:lnSpc>
                              <a:spcBef>
                                <a:spcPts val="0"/>
                              </a:spcBef>
                              <a:spcAft>
                                <a:spcPts val="8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ru-RU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1 м</a:t>
                            </a:r>
                            <a:endParaRPr kumimoji="0" lang="ru-RU" sz="11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47" name="Надпись 1704707255">
                            <a:extLst>
                              <a:ext uri="{FF2B5EF4-FFF2-40B4-BE49-F238E27FC236}">
                                <a16:creationId xmlns:a16="http://schemas.microsoft.com/office/drawing/2014/main" id="{F7A90B71-EA72-8BBC-6136-104927BB319F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 rot="18908129">
                            <a:off x="520861" y="1495787"/>
                            <a:ext cx="575945" cy="331200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7000"/>
                              </a:lnSpc>
                              <a:spcBef>
                                <a:spcPts val="0"/>
                              </a:spcBef>
                              <a:spcAft>
                                <a:spcPts val="8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ru-RU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1 м</a:t>
                            </a:r>
                            <a:endParaRPr kumimoji="0" lang="ru-RU" sz="11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48" name="Надпись 927128537">
                            <a:extLst>
                              <a:ext uri="{FF2B5EF4-FFF2-40B4-BE49-F238E27FC236}">
                                <a16:creationId xmlns:a16="http://schemas.microsoft.com/office/drawing/2014/main" id="{C0A1ACA7-F9B0-5494-807E-4F75EA40B4DB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706056" y="1076446"/>
                            <a:ext cx="575945" cy="331200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7000"/>
                              </a:lnSpc>
                              <a:spcBef>
                                <a:spcPts val="0"/>
                              </a:spcBef>
                              <a:spcAft>
                                <a:spcPts val="8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ru-RU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1 м</a:t>
                            </a:r>
                            <a:endParaRPr kumimoji="0" lang="ru-RU" sz="11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49" name="Надпись 656352100">
                            <a:extLst>
                              <a:ext uri="{FF2B5EF4-FFF2-40B4-BE49-F238E27FC236}">
                                <a16:creationId xmlns:a16="http://schemas.microsoft.com/office/drawing/2014/main" id="{648C51D6-81E6-7E45-FEE3-05C9646748DC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254643" y="0"/>
                            <a:ext cx="575945" cy="331200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7000"/>
                              </a:lnSpc>
                              <a:spcBef>
                                <a:spcPts val="0"/>
                              </a:spcBef>
                              <a:spcAft>
                                <a:spcPts val="8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ru-RU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1 м</a:t>
                            </a:r>
                            <a:endParaRPr kumimoji="0" lang="ru-RU" sz="11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</p:grpSp>
                  </p:grpSp>
                  <p:cxnSp>
                    <p:nvCxnSpPr>
                      <p:cNvPr id="40" name="Прямая соединительная линия 39">
                        <a:extLst>
                          <a:ext uri="{FF2B5EF4-FFF2-40B4-BE49-F238E27FC236}">
                            <a16:creationId xmlns:a16="http://schemas.microsoft.com/office/drawing/2014/main" id="{0CB95C5F-0B5A-632B-0579-6E5EE5B0C948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289367" y="266218"/>
                        <a:ext cx="576050" cy="0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  <a:headEnd type="none" w="med" len="med"/>
                        <a:tailEnd type="non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36" name="Надпись 1">
                      <a:extLst>
                        <a:ext uri="{FF2B5EF4-FFF2-40B4-BE49-F238E27FC236}">
                          <a16:creationId xmlns:a16="http://schemas.microsoft.com/office/drawing/2014/main" id="{B1FA99BC-B63C-266B-D056-AB90DB5060C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0" y="14176"/>
                      <a:ext cx="561315" cy="49766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м</a:t>
                      </a:r>
                      <a:endParaRPr kumimoji="0" lang="ru-RU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7" name="Надпись 1">
                      <a:extLst>
                        <a:ext uri="{FF2B5EF4-FFF2-40B4-BE49-F238E27FC236}">
                          <a16:creationId xmlns:a16="http://schemas.microsoft.com/office/drawing/2014/main" id="{D5434CF6-598E-C3A1-75F7-7C81040763F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0" y="552893"/>
                      <a:ext cx="561315" cy="49766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kumimoji="0" lang="ru-RU" sz="2000" b="1" i="1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8" name="Надпись 1">
                      <a:extLst>
                        <a:ext uri="{FF2B5EF4-FFF2-40B4-BE49-F238E27FC236}">
                          <a16:creationId xmlns:a16="http://schemas.microsoft.com/office/drawing/2014/main" id="{59D70BBF-E290-65E5-6663-EB891BC6137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0" y="1467293"/>
                      <a:ext cx="561315" cy="49766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kumimoji="0" lang="ru-RU" sz="2000" b="1" i="1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61" name="Стрелка: изогнутая 60">
                    <a:extLst>
                      <a:ext uri="{FF2B5EF4-FFF2-40B4-BE49-F238E27FC236}">
                        <a16:creationId xmlns:a16="http://schemas.microsoft.com/office/drawing/2014/main" id="{883FC4B4-3F46-15C2-2E2D-B85C1FB979B5}"/>
                      </a:ext>
                    </a:extLst>
                  </p:cNvPr>
                  <p:cNvSpPr/>
                  <p:nvPr/>
                </p:nvSpPr>
                <p:spPr>
                  <a:xfrm rot="11771568">
                    <a:off x="5954549" y="5636934"/>
                    <a:ext cx="1161831" cy="1021904"/>
                  </a:xfrm>
                  <a:prstGeom prst="bentArrow">
                    <a:avLst>
                      <a:gd name="adj1" fmla="val 21536"/>
                      <a:gd name="adj2" fmla="val 50000"/>
                      <a:gd name="adj3" fmla="val 48434"/>
                      <a:gd name="adj4" fmla="val 60768"/>
                    </a:avLst>
                  </a:prstGeom>
                  <a:ln/>
                </p:spPr>
                <p:style>
                  <a:lnRef idx="2">
                    <a:schemeClr val="accent6">
                      <a:shade val="15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" name="Стрелка: изогнутая 67">
                    <a:extLst>
                      <a:ext uri="{FF2B5EF4-FFF2-40B4-BE49-F238E27FC236}">
                        <a16:creationId xmlns:a16="http://schemas.microsoft.com/office/drawing/2014/main" id="{5C034907-2CAE-6A35-42BF-E5A638314449}"/>
                      </a:ext>
                    </a:extLst>
                  </p:cNvPr>
                  <p:cNvSpPr/>
                  <p:nvPr/>
                </p:nvSpPr>
                <p:spPr>
                  <a:xfrm rot="2586256">
                    <a:off x="7199017" y="1075513"/>
                    <a:ext cx="1467931" cy="1084499"/>
                  </a:xfrm>
                  <a:prstGeom prst="bentArrow">
                    <a:avLst>
                      <a:gd name="adj1" fmla="val 21729"/>
                      <a:gd name="adj2" fmla="val 44696"/>
                      <a:gd name="adj3" fmla="val 45718"/>
                      <a:gd name="adj4" fmla="val 65085"/>
                    </a:avLst>
                  </a:prstGeom>
                  <a:ln/>
                </p:spPr>
                <p:style>
                  <a:lnRef idx="2">
                    <a:schemeClr val="accent6">
                      <a:shade val="15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6AE91A43-CF1E-DEAB-FF4D-6F289A515677}"/>
                      </a:ext>
                    </a:extLst>
                  </p:cNvPr>
                  <p:cNvSpPr txBox="1"/>
                  <p:nvPr/>
                </p:nvSpPr>
                <p:spPr>
                  <a:xfrm>
                    <a:off x="229245" y="517300"/>
                    <a:ext cx="1480285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400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__________</a:t>
                    </a:r>
                    <a:endParaRPr kumimoji="0" lang="ru-RU" sz="900" strike="noStrike" kern="1200" cap="none" spc="0" normalizeH="0" baseline="0" noProof="0" dirty="0">
                      <a:ln>
                        <a:noFill/>
                      </a:ln>
                      <a:solidFill>
                        <a:schemeClr val="bg1">
                          <a:lumMod val="50000"/>
                        </a:schemeClr>
                      </a:solidFill>
                      <a:effectLst/>
                      <a:uLnTx/>
                      <a:uFillTx/>
                      <a:latin typeface="Georgia" panose="02040502050405020303" pitchFamily="18" charset="0"/>
                    </a:endParaRPr>
                  </a:p>
                </p:txBody>
              </p:sp>
              <p:grpSp>
                <p:nvGrpSpPr>
                  <p:cNvPr id="54" name="Группа 53">
                    <a:extLst>
                      <a:ext uri="{FF2B5EF4-FFF2-40B4-BE49-F238E27FC236}">
                        <a16:creationId xmlns:a16="http://schemas.microsoft.com/office/drawing/2014/main" id="{2CC44D69-22D6-7867-3AD3-B652BE39FC4E}"/>
                      </a:ext>
                    </a:extLst>
                  </p:cNvPr>
                  <p:cNvGrpSpPr/>
                  <p:nvPr/>
                </p:nvGrpSpPr>
                <p:grpSpPr>
                  <a:xfrm>
                    <a:off x="7156767" y="74593"/>
                    <a:ext cx="4955263" cy="1106366"/>
                    <a:chOff x="7156767" y="74593"/>
                    <a:chExt cx="4955263" cy="1106366"/>
                  </a:xfrm>
                </p:grpSpPr>
                <p:sp>
                  <p:nvSpPr>
                    <p:cNvPr id="55" name="Надпись 8">
                      <a:extLst>
                        <a:ext uri="{FF2B5EF4-FFF2-40B4-BE49-F238E27FC236}">
                          <a16:creationId xmlns:a16="http://schemas.microsoft.com/office/drawing/2014/main" id="{E9CCDCE6-E634-DC3A-E439-22E1E9EFC94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56767" y="74593"/>
                      <a:ext cx="4955263" cy="1106366"/>
                    </a:xfrm>
                    <a:custGeom>
                      <a:avLst/>
                      <a:gdLst>
                        <a:gd name="connsiteX0" fmla="*/ 0 w 4955263"/>
                        <a:gd name="connsiteY0" fmla="*/ 0 h 1106366"/>
                        <a:gd name="connsiteX1" fmla="*/ 649690 w 4955263"/>
                        <a:gd name="connsiteY1" fmla="*/ 0 h 1106366"/>
                        <a:gd name="connsiteX2" fmla="*/ 1249827 w 4955263"/>
                        <a:gd name="connsiteY2" fmla="*/ 0 h 1106366"/>
                        <a:gd name="connsiteX3" fmla="*/ 1800412 w 4955263"/>
                        <a:gd name="connsiteY3" fmla="*/ 0 h 1106366"/>
                        <a:gd name="connsiteX4" fmla="*/ 2350997 w 4955263"/>
                        <a:gd name="connsiteY4" fmla="*/ 0 h 1106366"/>
                        <a:gd name="connsiteX5" fmla="*/ 3000687 w 4955263"/>
                        <a:gd name="connsiteY5" fmla="*/ 0 h 1106366"/>
                        <a:gd name="connsiteX6" fmla="*/ 3600824 w 4955263"/>
                        <a:gd name="connsiteY6" fmla="*/ 0 h 1106366"/>
                        <a:gd name="connsiteX7" fmla="*/ 4002751 w 4955263"/>
                        <a:gd name="connsiteY7" fmla="*/ 0 h 1106366"/>
                        <a:gd name="connsiteX8" fmla="*/ 4955263 w 4955263"/>
                        <a:gd name="connsiteY8" fmla="*/ 0 h 1106366"/>
                        <a:gd name="connsiteX9" fmla="*/ 4955263 w 4955263"/>
                        <a:gd name="connsiteY9" fmla="*/ 575310 h 1106366"/>
                        <a:gd name="connsiteX10" fmla="*/ 4955263 w 4955263"/>
                        <a:gd name="connsiteY10" fmla="*/ 1106366 h 1106366"/>
                        <a:gd name="connsiteX11" fmla="*/ 4503783 w 4955263"/>
                        <a:gd name="connsiteY11" fmla="*/ 1106366 h 1106366"/>
                        <a:gd name="connsiteX12" fmla="*/ 3854093 w 4955263"/>
                        <a:gd name="connsiteY12" fmla="*/ 1106366 h 1106366"/>
                        <a:gd name="connsiteX13" fmla="*/ 3353061 w 4955263"/>
                        <a:gd name="connsiteY13" fmla="*/ 1106366 h 1106366"/>
                        <a:gd name="connsiteX14" fmla="*/ 2703371 w 4955263"/>
                        <a:gd name="connsiteY14" fmla="*/ 1106366 h 1106366"/>
                        <a:gd name="connsiteX15" fmla="*/ 2251892 w 4955263"/>
                        <a:gd name="connsiteY15" fmla="*/ 1106366 h 1106366"/>
                        <a:gd name="connsiteX16" fmla="*/ 1849965 w 4955263"/>
                        <a:gd name="connsiteY16" fmla="*/ 1106366 h 1106366"/>
                        <a:gd name="connsiteX17" fmla="*/ 1448038 w 4955263"/>
                        <a:gd name="connsiteY17" fmla="*/ 1106366 h 1106366"/>
                        <a:gd name="connsiteX18" fmla="*/ 847901 w 4955263"/>
                        <a:gd name="connsiteY18" fmla="*/ 1106366 h 1106366"/>
                        <a:gd name="connsiteX19" fmla="*/ 0 w 4955263"/>
                        <a:gd name="connsiteY19" fmla="*/ 1106366 h 1106366"/>
                        <a:gd name="connsiteX20" fmla="*/ 0 w 4955263"/>
                        <a:gd name="connsiteY20" fmla="*/ 553183 h 1106366"/>
                        <a:gd name="connsiteX21" fmla="*/ 0 w 4955263"/>
                        <a:gd name="connsiteY21" fmla="*/ 0 h 11063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4955263" h="1106366" fill="none" extrusionOk="0">
                          <a:moveTo>
                            <a:pt x="0" y="0"/>
                          </a:moveTo>
                          <a:cubicBezTo>
                            <a:pt x="221367" y="-4929"/>
                            <a:pt x="419294" y="48867"/>
                            <a:pt x="649690" y="0"/>
                          </a:cubicBezTo>
                          <a:cubicBezTo>
                            <a:pt x="880086" y="-48867"/>
                            <a:pt x="1079998" y="47249"/>
                            <a:pt x="1249827" y="0"/>
                          </a:cubicBezTo>
                          <a:cubicBezTo>
                            <a:pt x="1419656" y="-47249"/>
                            <a:pt x="1641456" y="14508"/>
                            <a:pt x="1800412" y="0"/>
                          </a:cubicBezTo>
                          <a:cubicBezTo>
                            <a:pt x="1959369" y="-14508"/>
                            <a:pt x="2121072" y="5123"/>
                            <a:pt x="2350997" y="0"/>
                          </a:cubicBezTo>
                          <a:cubicBezTo>
                            <a:pt x="2580923" y="-5123"/>
                            <a:pt x="2727254" y="23655"/>
                            <a:pt x="3000687" y="0"/>
                          </a:cubicBezTo>
                          <a:cubicBezTo>
                            <a:pt x="3274120" y="-23655"/>
                            <a:pt x="3453016" y="28296"/>
                            <a:pt x="3600824" y="0"/>
                          </a:cubicBezTo>
                          <a:cubicBezTo>
                            <a:pt x="3748632" y="-28296"/>
                            <a:pt x="3915065" y="47789"/>
                            <a:pt x="4002751" y="0"/>
                          </a:cubicBezTo>
                          <a:cubicBezTo>
                            <a:pt x="4090437" y="-47789"/>
                            <a:pt x="4758316" y="5890"/>
                            <a:pt x="4955263" y="0"/>
                          </a:cubicBezTo>
                          <a:cubicBezTo>
                            <a:pt x="4962312" y="204400"/>
                            <a:pt x="4941560" y="375408"/>
                            <a:pt x="4955263" y="575310"/>
                          </a:cubicBezTo>
                          <a:cubicBezTo>
                            <a:pt x="4968966" y="775212"/>
                            <a:pt x="4922650" y="903972"/>
                            <a:pt x="4955263" y="1106366"/>
                          </a:cubicBezTo>
                          <a:cubicBezTo>
                            <a:pt x="4791163" y="1155486"/>
                            <a:pt x="4630033" y="1092516"/>
                            <a:pt x="4503783" y="1106366"/>
                          </a:cubicBezTo>
                          <a:cubicBezTo>
                            <a:pt x="4377533" y="1120216"/>
                            <a:pt x="4085363" y="1043839"/>
                            <a:pt x="3854093" y="1106366"/>
                          </a:cubicBezTo>
                          <a:cubicBezTo>
                            <a:pt x="3622823" y="1168893"/>
                            <a:pt x="3529809" y="1100856"/>
                            <a:pt x="3353061" y="1106366"/>
                          </a:cubicBezTo>
                          <a:cubicBezTo>
                            <a:pt x="3176313" y="1111876"/>
                            <a:pt x="2957377" y="1089814"/>
                            <a:pt x="2703371" y="1106366"/>
                          </a:cubicBezTo>
                          <a:cubicBezTo>
                            <a:pt x="2449365" y="1122918"/>
                            <a:pt x="2366471" y="1099997"/>
                            <a:pt x="2251892" y="1106366"/>
                          </a:cubicBezTo>
                          <a:cubicBezTo>
                            <a:pt x="2137313" y="1112735"/>
                            <a:pt x="2040710" y="1065165"/>
                            <a:pt x="1849965" y="1106366"/>
                          </a:cubicBezTo>
                          <a:cubicBezTo>
                            <a:pt x="1659220" y="1147567"/>
                            <a:pt x="1643678" y="1083062"/>
                            <a:pt x="1448038" y="1106366"/>
                          </a:cubicBezTo>
                          <a:cubicBezTo>
                            <a:pt x="1252398" y="1129670"/>
                            <a:pt x="986878" y="1040614"/>
                            <a:pt x="847901" y="1106366"/>
                          </a:cubicBezTo>
                          <a:cubicBezTo>
                            <a:pt x="708924" y="1172118"/>
                            <a:pt x="396169" y="1100966"/>
                            <a:pt x="0" y="1106366"/>
                          </a:cubicBezTo>
                          <a:cubicBezTo>
                            <a:pt x="-45797" y="984616"/>
                            <a:pt x="29985" y="755165"/>
                            <a:pt x="0" y="553183"/>
                          </a:cubicBezTo>
                          <a:cubicBezTo>
                            <a:pt x="-29985" y="351201"/>
                            <a:pt x="35466" y="204844"/>
                            <a:pt x="0" y="0"/>
                          </a:cubicBezTo>
                          <a:close/>
                        </a:path>
                        <a:path w="4955263" h="1106366" stroke="0" extrusionOk="0">
                          <a:moveTo>
                            <a:pt x="0" y="0"/>
                          </a:moveTo>
                          <a:cubicBezTo>
                            <a:pt x="120561" y="-57029"/>
                            <a:pt x="352608" y="20460"/>
                            <a:pt x="501032" y="0"/>
                          </a:cubicBezTo>
                          <a:cubicBezTo>
                            <a:pt x="649456" y="-20460"/>
                            <a:pt x="793329" y="36377"/>
                            <a:pt x="902959" y="0"/>
                          </a:cubicBezTo>
                          <a:cubicBezTo>
                            <a:pt x="1012589" y="-36377"/>
                            <a:pt x="1330680" y="70295"/>
                            <a:pt x="1552649" y="0"/>
                          </a:cubicBezTo>
                          <a:cubicBezTo>
                            <a:pt x="1774618" y="-70295"/>
                            <a:pt x="1869625" y="47893"/>
                            <a:pt x="2053681" y="0"/>
                          </a:cubicBezTo>
                          <a:cubicBezTo>
                            <a:pt x="2237737" y="-47893"/>
                            <a:pt x="2321190" y="18250"/>
                            <a:pt x="2554713" y="0"/>
                          </a:cubicBezTo>
                          <a:cubicBezTo>
                            <a:pt x="2788236" y="-18250"/>
                            <a:pt x="3012358" y="52051"/>
                            <a:pt x="3204403" y="0"/>
                          </a:cubicBezTo>
                          <a:cubicBezTo>
                            <a:pt x="3396448" y="-52051"/>
                            <a:pt x="3496319" y="53619"/>
                            <a:pt x="3655883" y="0"/>
                          </a:cubicBezTo>
                          <a:cubicBezTo>
                            <a:pt x="3815447" y="-53619"/>
                            <a:pt x="4004161" y="12013"/>
                            <a:pt x="4305573" y="0"/>
                          </a:cubicBezTo>
                          <a:cubicBezTo>
                            <a:pt x="4606985" y="-12013"/>
                            <a:pt x="4741871" y="31045"/>
                            <a:pt x="4955263" y="0"/>
                          </a:cubicBezTo>
                          <a:cubicBezTo>
                            <a:pt x="4977468" y="181023"/>
                            <a:pt x="4905492" y="413150"/>
                            <a:pt x="4955263" y="553183"/>
                          </a:cubicBezTo>
                          <a:cubicBezTo>
                            <a:pt x="5005034" y="693216"/>
                            <a:pt x="4922822" y="953916"/>
                            <a:pt x="4955263" y="1106366"/>
                          </a:cubicBezTo>
                          <a:cubicBezTo>
                            <a:pt x="4833828" y="1130624"/>
                            <a:pt x="4503218" y="1067914"/>
                            <a:pt x="4355126" y="1106366"/>
                          </a:cubicBezTo>
                          <a:cubicBezTo>
                            <a:pt x="4207034" y="1144818"/>
                            <a:pt x="3868072" y="1061240"/>
                            <a:pt x="3705436" y="1106366"/>
                          </a:cubicBezTo>
                          <a:cubicBezTo>
                            <a:pt x="3542800" y="1151492"/>
                            <a:pt x="3360756" y="1053626"/>
                            <a:pt x="3055746" y="1106366"/>
                          </a:cubicBezTo>
                          <a:cubicBezTo>
                            <a:pt x="2750736" y="1159106"/>
                            <a:pt x="2789816" y="1059305"/>
                            <a:pt x="2604266" y="1106366"/>
                          </a:cubicBezTo>
                          <a:cubicBezTo>
                            <a:pt x="2418716" y="1153427"/>
                            <a:pt x="2237709" y="1088064"/>
                            <a:pt x="2053681" y="1106366"/>
                          </a:cubicBezTo>
                          <a:cubicBezTo>
                            <a:pt x="1869654" y="1124668"/>
                            <a:pt x="1595992" y="1099669"/>
                            <a:pt x="1403991" y="1106366"/>
                          </a:cubicBezTo>
                          <a:cubicBezTo>
                            <a:pt x="1211990" y="1113063"/>
                            <a:pt x="968347" y="1068711"/>
                            <a:pt x="853406" y="1106366"/>
                          </a:cubicBezTo>
                          <a:cubicBezTo>
                            <a:pt x="738465" y="1144021"/>
                            <a:pt x="337826" y="1019491"/>
                            <a:pt x="0" y="1106366"/>
                          </a:cubicBezTo>
                          <a:cubicBezTo>
                            <a:pt x="-34777" y="973649"/>
                            <a:pt x="36731" y="798207"/>
                            <a:pt x="0" y="575310"/>
                          </a:cubicBezTo>
                          <a:cubicBezTo>
                            <a:pt x="-36731" y="352413"/>
                            <a:pt x="23946" y="240786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 w="6350">
                      <a:solidFill>
                        <a:prstClr val="black"/>
                      </a:solidFill>
                      <a:extLst>
                        <a:ext uri="{C807C97D-BFC1-408E-A445-0C87EB9F89A2}">
                          <ask:lineSketchStyleProps xmlns:ask="http://schemas.microsoft.com/office/drawing/2018/sketchyshapes" sd="1219033472">
                            <a:prstGeom prst="rect">
                              <a:avLst/>
                            </a:prstGeom>
                            <ask:type>
                              <ask:lineSketchScribble/>
                            </ask:type>
                          </ask:lineSketchStyleProps>
                        </a:ext>
                      </a:extLst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p:txBody>
                </p:sp>
                <p:cxnSp>
                  <p:nvCxnSpPr>
                    <p:cNvPr id="63" name="Прямая соединительная линия 62">
                      <a:extLst>
                        <a:ext uri="{FF2B5EF4-FFF2-40B4-BE49-F238E27FC236}">
                          <a16:creationId xmlns:a16="http://schemas.microsoft.com/office/drawing/2014/main" id="{F1929F92-D274-4D2F-6971-5059D445B97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235825" y="347977"/>
                      <a:ext cx="4779963" cy="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4" name="Прямая соединительная линия 63">
                      <a:extLst>
                        <a:ext uri="{FF2B5EF4-FFF2-40B4-BE49-F238E27FC236}">
                          <a16:creationId xmlns:a16="http://schemas.microsoft.com/office/drawing/2014/main" id="{12A2B3A7-FA2F-61C4-8F4A-A9AA985DFA9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235825" y="655159"/>
                      <a:ext cx="4779963" cy="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" name="Прямая соединительная линия 64">
                      <a:extLst>
                        <a:ext uri="{FF2B5EF4-FFF2-40B4-BE49-F238E27FC236}">
                          <a16:creationId xmlns:a16="http://schemas.microsoft.com/office/drawing/2014/main" id="{A375E92A-54B2-A917-4824-515A0C71E75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235825" y="962341"/>
                      <a:ext cx="4779963" cy="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97F1A224-AAED-F1D2-F0E8-C8B19FE870B3}"/>
                      </a:ext>
                    </a:extLst>
                  </p:cNvPr>
                  <p:cNvSpPr txBox="1"/>
                  <p:nvPr/>
                </p:nvSpPr>
                <p:spPr>
                  <a:xfrm>
                    <a:off x="229245" y="1809333"/>
                    <a:ext cx="1480285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400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__________</a:t>
                    </a:r>
                    <a:endParaRPr kumimoji="0" lang="ru-RU" sz="900" strike="noStrike" kern="1200" cap="none" spc="0" normalizeH="0" baseline="0" noProof="0" dirty="0">
                      <a:ln>
                        <a:noFill/>
                      </a:ln>
                      <a:solidFill>
                        <a:schemeClr val="bg1">
                          <a:lumMod val="50000"/>
                        </a:schemeClr>
                      </a:solidFill>
                      <a:effectLst/>
                      <a:uLnTx/>
                      <a:uFillTx/>
                      <a:latin typeface="Georgia" panose="02040502050405020303" pitchFamily="18" charset="0"/>
                    </a:endParaRPr>
                  </a:p>
                </p:txBody>
              </p:sp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0474A7BA-2EE2-E39F-2AA3-96FF36440395}"/>
                      </a:ext>
                    </a:extLst>
                  </p:cNvPr>
                  <p:cNvSpPr txBox="1"/>
                  <p:nvPr/>
                </p:nvSpPr>
                <p:spPr>
                  <a:xfrm>
                    <a:off x="229245" y="3149885"/>
                    <a:ext cx="1480285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400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__________</a:t>
                    </a:r>
                    <a:endParaRPr kumimoji="0" lang="ru-RU" sz="900" strike="noStrike" kern="1200" cap="none" spc="0" normalizeH="0" baseline="0" noProof="0" dirty="0">
                      <a:ln>
                        <a:noFill/>
                      </a:ln>
                      <a:solidFill>
                        <a:schemeClr val="bg1">
                          <a:lumMod val="50000"/>
                        </a:schemeClr>
                      </a:solidFill>
                      <a:effectLst/>
                      <a:uLnTx/>
                      <a:uFillTx/>
                      <a:latin typeface="Georgia" panose="02040502050405020303" pitchFamily="18" charset="0"/>
                    </a:endParaRPr>
                  </a:p>
                </p:txBody>
              </p:sp>
            </p:grp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A3938C76-05E4-E83A-9D45-253A12B1230E}"/>
                    </a:ext>
                  </a:extLst>
                </p:cNvPr>
                <p:cNvSpPr txBox="1"/>
                <p:nvPr/>
              </p:nvSpPr>
              <p:spPr>
                <a:xfrm>
                  <a:off x="229245" y="412935"/>
                  <a:ext cx="132496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0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Масса</a:t>
                  </a:r>
                  <a:endPara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CDFBBC92-D48E-3F23-49D3-FC876F058E40}"/>
                    </a:ext>
                  </a:extLst>
                </p:cNvPr>
                <p:cNvSpPr txBox="1"/>
                <p:nvPr/>
              </p:nvSpPr>
              <p:spPr>
                <a:xfrm>
                  <a:off x="192786" y="1716891"/>
                  <a:ext cx="1456479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0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Вещество</a:t>
                  </a:r>
                  <a:endPara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342A5CC5-755D-604F-DB87-84E7A2C688FE}"/>
                    </a:ext>
                  </a:extLst>
                </p:cNvPr>
                <p:cNvSpPr txBox="1"/>
                <p:nvPr/>
              </p:nvSpPr>
              <p:spPr>
                <a:xfrm>
                  <a:off x="192786" y="3080305"/>
                  <a:ext cx="1456479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0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Объём</a:t>
                  </a:r>
                  <a:endPara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084E9FB-8DD7-349F-27C6-380417A09C09}"/>
                    </a:ext>
                  </a:extLst>
                </p:cNvPr>
                <p:cNvSpPr txBox="1"/>
                <p:nvPr/>
              </p:nvSpPr>
              <p:spPr>
                <a:xfrm>
                  <a:off x="2175456" y="1530033"/>
                  <a:ext cx="240273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36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Вещество</a:t>
                  </a:r>
                  <a:endPara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Надпись 45">
                <a:extLst>
                  <a:ext uri="{FF2B5EF4-FFF2-40B4-BE49-F238E27FC236}">
                    <a16:creationId xmlns:a16="http://schemas.microsoft.com/office/drawing/2014/main" id="{14644A98-4E47-1F28-13B5-86AD2FE20060}"/>
                  </a:ext>
                </a:extLst>
              </p:cNvPr>
              <p:cNvSpPr txBox="1"/>
              <p:nvPr/>
            </p:nvSpPr>
            <p:spPr>
              <a:xfrm>
                <a:off x="2275712" y="2114046"/>
                <a:ext cx="2136001" cy="753864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масса –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m</a:t>
                </a:r>
                <a:br>
                  <a:rPr lang="ru-RU" sz="3200" dirty="0">
                    <a:solidFill>
                      <a:prstClr val="black"/>
                    </a:solidFill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</a:b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г, </a:t>
                </a:r>
                <a:r>
                  <a:rPr kumimoji="0" lang="ru-RU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кг</a:t>
                </a:r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, т</a:t>
                </a:r>
                <a:endPara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Надпись 46">
                <a:extLst>
                  <a:ext uri="{FF2B5EF4-FFF2-40B4-BE49-F238E27FC236}">
                    <a16:creationId xmlns:a16="http://schemas.microsoft.com/office/drawing/2014/main" id="{27007B6B-4AB8-0C03-23AF-DED929B81EA0}"/>
                  </a:ext>
                </a:extLst>
              </p:cNvPr>
              <p:cNvSpPr txBox="1"/>
              <p:nvPr/>
            </p:nvSpPr>
            <p:spPr>
              <a:xfrm>
                <a:off x="2295857" y="2931798"/>
                <a:ext cx="2126148" cy="753864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объём –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V</a:t>
                </a:r>
                <a:br>
                  <a:rPr lang="ru-RU" sz="3200" dirty="0">
                    <a:solidFill>
                      <a:prstClr val="black"/>
                    </a:solidFill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</a:br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см</a:t>
                </a:r>
                <a:r>
                  <a:rPr kumimoji="0" lang="ru-RU" sz="32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3</a:t>
                </a:r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, </a:t>
                </a:r>
                <a:r>
                  <a:rPr kumimoji="0" lang="ru-RU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м</a:t>
                </a:r>
                <a:r>
                  <a:rPr kumimoji="0" lang="ru-RU" sz="3200" b="1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3</a:t>
                </a:r>
                <a:endPara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3" name="Надпись 37">
              <a:extLst>
                <a:ext uri="{FF2B5EF4-FFF2-40B4-BE49-F238E27FC236}">
                  <a16:creationId xmlns:a16="http://schemas.microsoft.com/office/drawing/2014/main" id="{B7CE1F50-D7F2-6648-7053-4236DC0E734C}"/>
                </a:ext>
              </a:extLst>
            </p:cNvPr>
            <p:cNvSpPr txBox="1"/>
            <p:nvPr/>
          </p:nvSpPr>
          <p:spPr>
            <a:xfrm>
              <a:off x="5186328" y="-9725"/>
              <a:ext cx="1196340" cy="2519719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73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?</a:t>
              </a: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6618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E6B19D85-BFE6-2CF6-D613-BB0B40666927}"/>
              </a:ext>
            </a:extLst>
          </p:cNvPr>
          <p:cNvGrpSpPr/>
          <p:nvPr/>
        </p:nvGrpSpPr>
        <p:grpSpPr>
          <a:xfrm>
            <a:off x="28936" y="0"/>
            <a:ext cx="11858264" cy="6759615"/>
            <a:chOff x="28936" y="0"/>
            <a:chExt cx="11858264" cy="6759615"/>
          </a:xfrm>
        </p:grpSpPr>
        <p:sp>
          <p:nvSpPr>
            <p:cNvPr id="3" name="Надпись 49">
              <a:extLst>
                <a:ext uri="{FF2B5EF4-FFF2-40B4-BE49-F238E27FC236}">
                  <a16:creationId xmlns:a16="http://schemas.microsoft.com/office/drawing/2014/main" id="{D91D1B35-66F9-D871-1C59-3DCC77300228}"/>
                </a:ext>
              </a:extLst>
            </p:cNvPr>
            <p:cNvSpPr txBox="1"/>
            <p:nvPr/>
          </p:nvSpPr>
          <p:spPr>
            <a:xfrm>
              <a:off x="2662179" y="4420062"/>
              <a:ext cx="3335773" cy="2339553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V</a:t>
              </a:r>
              <a:r>
                <a:rPr kumimoji="0" lang="ru-RU" sz="44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1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 </a:t>
              </a:r>
              <a:r>
                <a:rPr lang="ru-RU" sz="4400" dirty="0">
                  <a:solidFill>
                    <a:prstClr val="black"/>
                  </a:solidFill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	  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V</a:t>
              </a:r>
              <a:r>
                <a:rPr kumimoji="0" lang="ru-RU" sz="44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2</a:t>
              </a:r>
              <a:br>
                <a:rPr kumimoji="0" lang="ru-R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m</a:t>
              </a:r>
              <a:r>
                <a:rPr kumimoji="0" lang="ru-RU" sz="44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1</a:t>
              </a:r>
              <a:r>
                <a:rPr lang="ru-RU" sz="4400" baseline="-25000" dirty="0">
                  <a:solidFill>
                    <a:prstClr val="black"/>
                  </a:solidFill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	  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m</a:t>
              </a:r>
              <a:r>
                <a:rPr kumimoji="0" lang="ru-RU" sz="44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2</a:t>
              </a:r>
              <a:br>
                <a:rPr lang="ru-RU" sz="4400" b="1" baseline="-25000" dirty="0">
                  <a:solidFill>
                    <a:prstClr val="black"/>
                  </a:solidFill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r>
                <a:rPr lang="ru-RU" sz="4400" b="1" dirty="0">
                  <a:solidFill>
                    <a:prstClr val="black"/>
                  </a:solidFill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вещества …</a:t>
              </a:r>
              <a:r>
                <a:rPr kumimoji="0" lang="ru-R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 </a:t>
              </a:r>
              <a:br>
                <a:rPr kumimoji="0" lang="ru-R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endPara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  <p:pic>
          <p:nvPicPr>
            <p:cNvPr id="2" name="Рисунок 1" descr="Весы правосудия со сплошной заливкой">
              <a:extLst>
                <a:ext uri="{FF2B5EF4-FFF2-40B4-BE49-F238E27FC236}">
                  <a16:creationId xmlns:a16="http://schemas.microsoft.com/office/drawing/2014/main" id="{EB351E82-8828-CA45-652B-6E3F5B64E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136265" y="425442"/>
              <a:ext cx="2427252" cy="2427252"/>
            </a:xfrm>
            <a:prstGeom prst="rect">
              <a:avLst/>
            </a:prstGeom>
          </p:spPr>
        </p:pic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024C7395-03B0-55E4-F130-7BC57F109307}"/>
                </a:ext>
              </a:extLst>
            </p:cNvPr>
            <p:cNvCxnSpPr/>
            <p:nvPr/>
          </p:nvCxnSpPr>
          <p:spPr>
            <a:xfrm>
              <a:off x="6096000" y="208344"/>
              <a:ext cx="0" cy="655127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7DD7165B-568C-9704-3F70-B8BE1EB427DB}"/>
                </a:ext>
              </a:extLst>
            </p:cNvPr>
            <p:cNvCxnSpPr/>
            <p:nvPr/>
          </p:nvCxnSpPr>
          <p:spPr>
            <a:xfrm>
              <a:off x="486136" y="3460830"/>
              <a:ext cx="1140106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3" name="Рисунок 12" descr="Значок со сплошной заливкой">
              <a:extLst>
                <a:ext uri="{FF2B5EF4-FFF2-40B4-BE49-F238E27FC236}">
                  <a16:creationId xmlns:a16="http://schemas.microsoft.com/office/drawing/2014/main" id="{08E94687-5823-6527-5ED8-4B7679D52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194049" y="0"/>
              <a:ext cx="914400" cy="914400"/>
            </a:xfrm>
            <a:prstGeom prst="rect">
              <a:avLst/>
            </a:prstGeom>
          </p:spPr>
        </p:pic>
        <p:pic>
          <p:nvPicPr>
            <p:cNvPr id="15" name="Рисунок 14" descr="Значок 3 со сплошной заливкой">
              <a:extLst>
                <a:ext uri="{FF2B5EF4-FFF2-40B4-BE49-F238E27FC236}">
                  <a16:creationId xmlns:a16="http://schemas.microsoft.com/office/drawing/2014/main" id="{4EDA3B31-8F3F-2B1A-FC86-8B98CAA3C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936" y="3420255"/>
              <a:ext cx="914400" cy="914400"/>
            </a:xfrm>
            <a:prstGeom prst="rect">
              <a:avLst/>
            </a:prstGeom>
          </p:spPr>
        </p:pic>
        <p:pic>
          <p:nvPicPr>
            <p:cNvPr id="17" name="Рисунок 16" descr="Значок 4 со сплошной заливкой">
              <a:extLst>
                <a:ext uri="{FF2B5EF4-FFF2-40B4-BE49-F238E27FC236}">
                  <a16:creationId xmlns:a16="http://schemas.microsoft.com/office/drawing/2014/main" id="{C4B49CB9-17DA-5611-EE38-4695AD0FF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141068" y="3420255"/>
              <a:ext cx="914400" cy="914400"/>
            </a:xfrm>
            <a:prstGeom prst="rect">
              <a:avLst/>
            </a:prstGeom>
          </p:spPr>
        </p:pic>
        <p:pic>
          <p:nvPicPr>
            <p:cNvPr id="19" name="Рисунок 18" descr="Значок 1 со сплошной заливкой">
              <a:extLst>
                <a:ext uri="{FF2B5EF4-FFF2-40B4-BE49-F238E27FC236}">
                  <a16:creationId xmlns:a16="http://schemas.microsoft.com/office/drawing/2014/main" id="{7AA8D826-6A02-8036-AA40-E8ED2BDD6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8936" y="0"/>
              <a:ext cx="914400" cy="914400"/>
            </a:xfrm>
            <a:prstGeom prst="rect">
              <a:avLst/>
            </a:prstGeom>
          </p:spPr>
        </p:pic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38841CBD-628B-0317-D474-BAC7ECE9BE6B}"/>
                </a:ext>
              </a:extLst>
            </p:cNvPr>
            <p:cNvGrpSpPr/>
            <p:nvPr/>
          </p:nvGrpSpPr>
          <p:grpSpPr>
            <a:xfrm>
              <a:off x="2151913" y="1571578"/>
              <a:ext cx="540000" cy="972000"/>
              <a:chOff x="2177666" y="1267198"/>
              <a:chExt cx="540000" cy="972000"/>
            </a:xfrm>
          </p:grpSpPr>
          <p:sp>
            <p:nvSpPr>
              <p:cNvPr id="20" name="Цилиндр 19">
                <a:extLst>
                  <a:ext uri="{FF2B5EF4-FFF2-40B4-BE49-F238E27FC236}">
                    <a16:creationId xmlns:a16="http://schemas.microsoft.com/office/drawing/2014/main" id="{C862E65A-F7C1-0BFD-D9C2-622F239E1CC9}"/>
                  </a:ext>
                </a:extLst>
              </p:cNvPr>
              <p:cNvSpPr/>
              <p:nvPr/>
            </p:nvSpPr>
            <p:spPr>
              <a:xfrm>
                <a:off x="2213666" y="1267198"/>
                <a:ext cx="468000" cy="972000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6" name="Рисунок 15" descr="Значок 1 со сплошной заливкой">
                <a:extLst>
                  <a:ext uri="{FF2B5EF4-FFF2-40B4-BE49-F238E27FC236}">
                    <a16:creationId xmlns:a16="http://schemas.microsoft.com/office/drawing/2014/main" id="{848EEC85-1B20-262B-F349-B667F69413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177666" y="1483198"/>
                <a:ext cx="540000" cy="540000"/>
              </a:xfrm>
              <a:prstGeom prst="rect">
                <a:avLst/>
              </a:prstGeom>
            </p:spPr>
          </p:pic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CD4580D0-6356-A2A9-DF9F-0FCCA681DB38}"/>
                </a:ext>
              </a:extLst>
            </p:cNvPr>
            <p:cNvGrpSpPr/>
            <p:nvPr/>
          </p:nvGrpSpPr>
          <p:grpSpPr>
            <a:xfrm>
              <a:off x="3785736" y="1571578"/>
              <a:ext cx="540000" cy="972000"/>
              <a:chOff x="3958872" y="1264435"/>
              <a:chExt cx="540000" cy="972000"/>
            </a:xfrm>
          </p:grpSpPr>
          <p:sp>
            <p:nvSpPr>
              <p:cNvPr id="23" name="Цилиндр 22">
                <a:extLst>
                  <a:ext uri="{FF2B5EF4-FFF2-40B4-BE49-F238E27FC236}">
                    <a16:creationId xmlns:a16="http://schemas.microsoft.com/office/drawing/2014/main" id="{50222459-887A-7BD8-B934-E980A0A74F13}"/>
                  </a:ext>
                </a:extLst>
              </p:cNvPr>
              <p:cNvSpPr/>
              <p:nvPr/>
            </p:nvSpPr>
            <p:spPr>
              <a:xfrm>
                <a:off x="3994872" y="1264435"/>
                <a:ext cx="468000" cy="972000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21" name="Рисунок 20" descr="Значок со сплошной заливкой">
                <a:extLst>
                  <a:ext uri="{FF2B5EF4-FFF2-40B4-BE49-F238E27FC236}">
                    <a16:creationId xmlns:a16="http://schemas.microsoft.com/office/drawing/2014/main" id="{860FC78B-C8BF-98D4-BE61-600152C097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3958872" y="1480435"/>
                <a:ext cx="540000" cy="540000"/>
              </a:xfrm>
              <a:prstGeom prst="rect">
                <a:avLst/>
              </a:prstGeom>
            </p:spPr>
          </p:pic>
        </p:grpSp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F8DCDAFB-29A3-2D08-4426-0CFAC759612F}"/>
                </a:ext>
              </a:extLst>
            </p:cNvPr>
            <p:cNvGrpSpPr/>
            <p:nvPr/>
          </p:nvGrpSpPr>
          <p:grpSpPr>
            <a:xfrm>
              <a:off x="7035097" y="1642783"/>
              <a:ext cx="540000" cy="972000"/>
              <a:chOff x="1818831" y="1233486"/>
              <a:chExt cx="540000" cy="972000"/>
            </a:xfrm>
          </p:grpSpPr>
          <p:sp>
            <p:nvSpPr>
              <p:cNvPr id="33" name="Цилиндр 32">
                <a:extLst>
                  <a:ext uri="{FF2B5EF4-FFF2-40B4-BE49-F238E27FC236}">
                    <a16:creationId xmlns:a16="http://schemas.microsoft.com/office/drawing/2014/main" id="{F75AB04A-614F-53EC-9036-82FAE2F05133}"/>
                  </a:ext>
                </a:extLst>
              </p:cNvPr>
              <p:cNvSpPr/>
              <p:nvPr/>
            </p:nvSpPr>
            <p:spPr>
              <a:xfrm>
                <a:off x="1854831" y="1233486"/>
                <a:ext cx="468000" cy="972000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4" name="Рисунок 33" descr="Значок 1 со сплошной заливкой">
                <a:extLst>
                  <a:ext uri="{FF2B5EF4-FFF2-40B4-BE49-F238E27FC236}">
                    <a16:creationId xmlns:a16="http://schemas.microsoft.com/office/drawing/2014/main" id="{745CA08C-ECDB-F524-E163-B8A18F9D38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818831" y="1449486"/>
                <a:ext cx="540000" cy="540000"/>
              </a:xfrm>
              <a:prstGeom prst="rect">
                <a:avLst/>
              </a:prstGeom>
            </p:spPr>
          </p:pic>
        </p:grp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1C25CBC6-FF79-5746-155F-02B5A818845D}"/>
                </a:ext>
              </a:extLst>
            </p:cNvPr>
            <p:cNvGrpSpPr/>
            <p:nvPr/>
          </p:nvGrpSpPr>
          <p:grpSpPr>
            <a:xfrm>
              <a:off x="11088686" y="1536332"/>
              <a:ext cx="540000" cy="972000"/>
              <a:chOff x="3600037" y="1230723"/>
              <a:chExt cx="540000" cy="972000"/>
            </a:xfrm>
          </p:grpSpPr>
          <p:sp>
            <p:nvSpPr>
              <p:cNvPr id="36" name="Цилиндр 35">
                <a:extLst>
                  <a:ext uri="{FF2B5EF4-FFF2-40B4-BE49-F238E27FC236}">
                    <a16:creationId xmlns:a16="http://schemas.microsoft.com/office/drawing/2014/main" id="{B4C60C59-0335-E6EE-9C6C-12B3CA1D14D6}"/>
                  </a:ext>
                </a:extLst>
              </p:cNvPr>
              <p:cNvSpPr/>
              <p:nvPr/>
            </p:nvSpPr>
            <p:spPr>
              <a:xfrm>
                <a:off x="3636037" y="1230723"/>
                <a:ext cx="468000" cy="972000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37" name="Рисунок 36" descr="Значок со сплошной заливкой">
                <a:extLst>
                  <a:ext uri="{FF2B5EF4-FFF2-40B4-BE49-F238E27FC236}">
                    <a16:creationId xmlns:a16="http://schemas.microsoft.com/office/drawing/2014/main" id="{842C6EF2-45AE-DE5B-FCE5-303402D35B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3600037" y="1446723"/>
                <a:ext cx="540000" cy="540000"/>
              </a:xfrm>
              <a:prstGeom prst="rect">
                <a:avLst/>
              </a:prstGeom>
            </p:spPr>
          </p:pic>
        </p:grpSp>
        <p:sp>
          <p:nvSpPr>
            <p:cNvPr id="41" name="Цилиндр 40">
              <a:extLst>
                <a:ext uri="{FF2B5EF4-FFF2-40B4-BE49-F238E27FC236}">
                  <a16:creationId xmlns:a16="http://schemas.microsoft.com/office/drawing/2014/main" id="{0EA5C8DA-67E8-016A-D870-F522F772FD88}"/>
                </a:ext>
              </a:extLst>
            </p:cNvPr>
            <p:cNvSpPr/>
            <p:nvPr/>
          </p:nvSpPr>
          <p:spPr>
            <a:xfrm>
              <a:off x="7934047" y="4671808"/>
              <a:ext cx="764578" cy="1587968"/>
            </a:xfrm>
            <a:prstGeom prst="can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5A3F2C58-7F4A-FA4A-E35C-37A58101F7BB}"/>
                    </a:ext>
                  </a:extLst>
                </p:cNvPr>
                <p:cNvSpPr txBox="1"/>
                <p:nvPr/>
              </p:nvSpPr>
              <p:spPr>
                <a:xfrm>
                  <a:off x="6677181" y="4537868"/>
                  <a:ext cx="935513" cy="18317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ru-RU" sz="6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num>
                          <m:den>
                            <m:r>
                              <a:rPr lang="en-US" sz="66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den>
                        </m:f>
                      </m:oMath>
                    </m:oMathPara>
                  </a14:m>
                  <a:endParaRPr lang="ru-RU" sz="6600" dirty="0"/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5A3F2C58-7F4A-FA4A-E35C-37A58101F7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7181" y="4537868"/>
                  <a:ext cx="935513" cy="1831784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Цилиндр 48">
              <a:extLst>
                <a:ext uri="{FF2B5EF4-FFF2-40B4-BE49-F238E27FC236}">
                  <a16:creationId xmlns:a16="http://schemas.microsoft.com/office/drawing/2014/main" id="{7046604B-14DC-2FD0-3DD1-AE1AFF8507E4}"/>
                </a:ext>
              </a:extLst>
            </p:cNvPr>
            <p:cNvSpPr/>
            <p:nvPr/>
          </p:nvSpPr>
          <p:spPr>
            <a:xfrm>
              <a:off x="9129062" y="4671808"/>
              <a:ext cx="764578" cy="1587968"/>
            </a:xfrm>
            <a:prstGeom prst="can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8D90CAB1-861F-E192-6A97-55A3D494BB22}"/>
                </a:ext>
              </a:extLst>
            </p:cNvPr>
            <p:cNvCxnSpPr>
              <a:cxnSpLocks/>
            </p:cNvCxnSpPr>
            <p:nvPr/>
          </p:nvCxnSpPr>
          <p:spPr>
            <a:xfrm>
              <a:off x="8948218" y="5477268"/>
              <a:ext cx="1126266" cy="0"/>
            </a:xfrm>
            <a:prstGeom prst="line">
              <a:avLst/>
            </a:prstGeom>
            <a:ln w="38100"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9E1B73A6-6A1D-39E7-E170-489694C4F25F}"/>
                    </a:ext>
                  </a:extLst>
                </p:cNvPr>
                <p:cNvSpPr txBox="1"/>
                <p:nvPr/>
              </p:nvSpPr>
              <p:spPr>
                <a:xfrm>
                  <a:off x="10376938" y="3761079"/>
                  <a:ext cx="1423497" cy="16194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ru-RU" sz="4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/2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/2</m:t>
                            </m:r>
                          </m:den>
                        </m:f>
                      </m:oMath>
                    </m:oMathPara>
                  </a14:m>
                  <a:endParaRPr lang="ru-RU" sz="6600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9E1B73A6-6A1D-39E7-E170-489694C4F2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76938" y="3761079"/>
                  <a:ext cx="1423497" cy="161948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" name="Рисунок 7" descr="Неуравновешенные веса со сплошной заливкой">
              <a:extLst>
                <a:ext uri="{FF2B5EF4-FFF2-40B4-BE49-F238E27FC236}">
                  <a16:creationId xmlns:a16="http://schemas.microsoft.com/office/drawing/2014/main" id="{48E860E2-B081-F9BE-DB05-9769EE343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97804" y="4099776"/>
              <a:ext cx="2160000" cy="2160000"/>
            </a:xfrm>
            <a:prstGeom prst="rect">
              <a:avLst/>
            </a:prstGeom>
          </p:spPr>
        </p:pic>
      </p:grpSp>
      <p:sp>
        <p:nvSpPr>
          <p:cNvPr id="9" name="Фигура, имеющая форму буквы L 8">
            <a:extLst>
              <a:ext uri="{FF2B5EF4-FFF2-40B4-BE49-F238E27FC236}">
                <a16:creationId xmlns:a16="http://schemas.microsoft.com/office/drawing/2014/main" id="{CD7AFA3F-C4C2-4E71-E7BA-5D688A061941}"/>
              </a:ext>
            </a:extLst>
          </p:cNvPr>
          <p:cNvSpPr/>
          <p:nvPr/>
        </p:nvSpPr>
        <p:spPr>
          <a:xfrm rot="16200000">
            <a:off x="2502076" y="-2828402"/>
            <a:ext cx="7369184" cy="12514804"/>
          </a:xfrm>
          <a:prstGeom prst="corner">
            <a:avLst>
              <a:gd name="adj1" fmla="val 83707"/>
              <a:gd name="adj2" fmla="val 49137"/>
            </a:avLst>
          </a:prstGeom>
          <a:solidFill>
            <a:srgbClr val="FFFFFF">
              <a:alpha val="9686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3448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E6B19D85-BFE6-2CF6-D613-BB0B40666927}"/>
              </a:ext>
            </a:extLst>
          </p:cNvPr>
          <p:cNvGrpSpPr/>
          <p:nvPr/>
        </p:nvGrpSpPr>
        <p:grpSpPr>
          <a:xfrm>
            <a:off x="28936" y="0"/>
            <a:ext cx="11858264" cy="6759615"/>
            <a:chOff x="28936" y="0"/>
            <a:chExt cx="11858264" cy="6759615"/>
          </a:xfrm>
        </p:grpSpPr>
        <p:sp>
          <p:nvSpPr>
            <p:cNvPr id="3" name="Надпись 49">
              <a:extLst>
                <a:ext uri="{FF2B5EF4-FFF2-40B4-BE49-F238E27FC236}">
                  <a16:creationId xmlns:a16="http://schemas.microsoft.com/office/drawing/2014/main" id="{D91D1B35-66F9-D871-1C59-3DCC77300228}"/>
                </a:ext>
              </a:extLst>
            </p:cNvPr>
            <p:cNvSpPr txBox="1"/>
            <p:nvPr/>
          </p:nvSpPr>
          <p:spPr>
            <a:xfrm>
              <a:off x="2662179" y="4420062"/>
              <a:ext cx="3335773" cy="2339553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V</a:t>
              </a:r>
              <a:r>
                <a:rPr kumimoji="0" lang="ru-RU" sz="44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1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 </a:t>
              </a:r>
              <a:r>
                <a:rPr lang="ru-RU" sz="4400" dirty="0">
                  <a:solidFill>
                    <a:prstClr val="black"/>
                  </a:solidFill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	  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V</a:t>
              </a:r>
              <a:r>
                <a:rPr kumimoji="0" lang="ru-RU" sz="44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2</a:t>
              </a:r>
              <a:br>
                <a:rPr kumimoji="0" lang="ru-R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m</a:t>
              </a:r>
              <a:r>
                <a:rPr kumimoji="0" lang="ru-RU" sz="44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1</a:t>
              </a:r>
              <a:r>
                <a:rPr lang="ru-RU" sz="4400" baseline="-25000" dirty="0">
                  <a:solidFill>
                    <a:prstClr val="black"/>
                  </a:solidFill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	  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m</a:t>
              </a:r>
              <a:r>
                <a:rPr kumimoji="0" lang="ru-RU" sz="44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2</a:t>
              </a:r>
              <a:br>
                <a:rPr lang="ru-RU" sz="4400" b="1" baseline="-25000" dirty="0">
                  <a:solidFill>
                    <a:prstClr val="black"/>
                  </a:solidFill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r>
                <a:rPr lang="ru-RU" sz="4400" b="1" dirty="0">
                  <a:solidFill>
                    <a:prstClr val="black"/>
                  </a:solidFill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вещества …</a:t>
              </a:r>
              <a:r>
                <a:rPr kumimoji="0" lang="ru-R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 </a:t>
              </a:r>
              <a:br>
                <a:rPr kumimoji="0" lang="ru-R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endPara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  <p:pic>
          <p:nvPicPr>
            <p:cNvPr id="2" name="Рисунок 1" descr="Весы правосудия со сплошной заливкой">
              <a:extLst>
                <a:ext uri="{FF2B5EF4-FFF2-40B4-BE49-F238E27FC236}">
                  <a16:creationId xmlns:a16="http://schemas.microsoft.com/office/drawing/2014/main" id="{EB351E82-8828-CA45-652B-6E3F5B64E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136265" y="425442"/>
              <a:ext cx="2427252" cy="2427252"/>
            </a:xfrm>
            <a:prstGeom prst="rect">
              <a:avLst/>
            </a:prstGeom>
          </p:spPr>
        </p:pic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024C7395-03B0-55E4-F130-7BC57F109307}"/>
                </a:ext>
              </a:extLst>
            </p:cNvPr>
            <p:cNvCxnSpPr/>
            <p:nvPr/>
          </p:nvCxnSpPr>
          <p:spPr>
            <a:xfrm>
              <a:off x="6096000" y="208344"/>
              <a:ext cx="0" cy="655127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7DD7165B-568C-9704-3F70-B8BE1EB427DB}"/>
                </a:ext>
              </a:extLst>
            </p:cNvPr>
            <p:cNvCxnSpPr/>
            <p:nvPr/>
          </p:nvCxnSpPr>
          <p:spPr>
            <a:xfrm>
              <a:off x="486136" y="3460830"/>
              <a:ext cx="1140106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3" name="Рисунок 12" descr="Значок со сплошной заливкой">
              <a:extLst>
                <a:ext uri="{FF2B5EF4-FFF2-40B4-BE49-F238E27FC236}">
                  <a16:creationId xmlns:a16="http://schemas.microsoft.com/office/drawing/2014/main" id="{08E94687-5823-6527-5ED8-4B7679D52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194049" y="0"/>
              <a:ext cx="914400" cy="914400"/>
            </a:xfrm>
            <a:prstGeom prst="rect">
              <a:avLst/>
            </a:prstGeom>
          </p:spPr>
        </p:pic>
        <p:pic>
          <p:nvPicPr>
            <p:cNvPr id="15" name="Рисунок 14" descr="Значок 3 со сплошной заливкой">
              <a:extLst>
                <a:ext uri="{FF2B5EF4-FFF2-40B4-BE49-F238E27FC236}">
                  <a16:creationId xmlns:a16="http://schemas.microsoft.com/office/drawing/2014/main" id="{4EDA3B31-8F3F-2B1A-FC86-8B98CAA3C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936" y="3420255"/>
              <a:ext cx="914400" cy="914400"/>
            </a:xfrm>
            <a:prstGeom prst="rect">
              <a:avLst/>
            </a:prstGeom>
          </p:spPr>
        </p:pic>
        <p:pic>
          <p:nvPicPr>
            <p:cNvPr id="17" name="Рисунок 16" descr="Значок 4 со сплошной заливкой">
              <a:extLst>
                <a:ext uri="{FF2B5EF4-FFF2-40B4-BE49-F238E27FC236}">
                  <a16:creationId xmlns:a16="http://schemas.microsoft.com/office/drawing/2014/main" id="{C4B49CB9-17DA-5611-EE38-4695AD0FF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141068" y="3420255"/>
              <a:ext cx="914400" cy="914400"/>
            </a:xfrm>
            <a:prstGeom prst="rect">
              <a:avLst/>
            </a:prstGeom>
          </p:spPr>
        </p:pic>
        <p:pic>
          <p:nvPicPr>
            <p:cNvPr id="19" name="Рисунок 18" descr="Значок 1 со сплошной заливкой">
              <a:extLst>
                <a:ext uri="{FF2B5EF4-FFF2-40B4-BE49-F238E27FC236}">
                  <a16:creationId xmlns:a16="http://schemas.microsoft.com/office/drawing/2014/main" id="{7AA8D826-6A02-8036-AA40-E8ED2BDD6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8936" y="0"/>
              <a:ext cx="914400" cy="914400"/>
            </a:xfrm>
            <a:prstGeom prst="rect">
              <a:avLst/>
            </a:prstGeom>
          </p:spPr>
        </p:pic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38841CBD-628B-0317-D474-BAC7ECE9BE6B}"/>
                </a:ext>
              </a:extLst>
            </p:cNvPr>
            <p:cNvGrpSpPr/>
            <p:nvPr/>
          </p:nvGrpSpPr>
          <p:grpSpPr>
            <a:xfrm>
              <a:off x="2151913" y="1571578"/>
              <a:ext cx="540000" cy="972000"/>
              <a:chOff x="2177666" y="1267198"/>
              <a:chExt cx="540000" cy="972000"/>
            </a:xfrm>
          </p:grpSpPr>
          <p:sp>
            <p:nvSpPr>
              <p:cNvPr id="20" name="Цилиндр 19">
                <a:extLst>
                  <a:ext uri="{FF2B5EF4-FFF2-40B4-BE49-F238E27FC236}">
                    <a16:creationId xmlns:a16="http://schemas.microsoft.com/office/drawing/2014/main" id="{C862E65A-F7C1-0BFD-D9C2-622F239E1CC9}"/>
                  </a:ext>
                </a:extLst>
              </p:cNvPr>
              <p:cNvSpPr/>
              <p:nvPr/>
            </p:nvSpPr>
            <p:spPr>
              <a:xfrm>
                <a:off x="2213666" y="1267198"/>
                <a:ext cx="468000" cy="972000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6" name="Рисунок 15" descr="Значок 1 со сплошной заливкой">
                <a:extLst>
                  <a:ext uri="{FF2B5EF4-FFF2-40B4-BE49-F238E27FC236}">
                    <a16:creationId xmlns:a16="http://schemas.microsoft.com/office/drawing/2014/main" id="{848EEC85-1B20-262B-F349-B667F69413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177666" y="1483198"/>
                <a:ext cx="540000" cy="540000"/>
              </a:xfrm>
              <a:prstGeom prst="rect">
                <a:avLst/>
              </a:prstGeom>
            </p:spPr>
          </p:pic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CD4580D0-6356-A2A9-DF9F-0FCCA681DB38}"/>
                </a:ext>
              </a:extLst>
            </p:cNvPr>
            <p:cNvGrpSpPr/>
            <p:nvPr/>
          </p:nvGrpSpPr>
          <p:grpSpPr>
            <a:xfrm>
              <a:off x="3785736" y="1571578"/>
              <a:ext cx="540000" cy="972000"/>
              <a:chOff x="3958872" y="1264435"/>
              <a:chExt cx="540000" cy="972000"/>
            </a:xfrm>
          </p:grpSpPr>
          <p:sp>
            <p:nvSpPr>
              <p:cNvPr id="23" name="Цилиндр 22">
                <a:extLst>
                  <a:ext uri="{FF2B5EF4-FFF2-40B4-BE49-F238E27FC236}">
                    <a16:creationId xmlns:a16="http://schemas.microsoft.com/office/drawing/2014/main" id="{50222459-887A-7BD8-B934-E980A0A74F13}"/>
                  </a:ext>
                </a:extLst>
              </p:cNvPr>
              <p:cNvSpPr/>
              <p:nvPr/>
            </p:nvSpPr>
            <p:spPr>
              <a:xfrm>
                <a:off x="3994872" y="1264435"/>
                <a:ext cx="468000" cy="972000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21" name="Рисунок 20" descr="Значок со сплошной заливкой">
                <a:extLst>
                  <a:ext uri="{FF2B5EF4-FFF2-40B4-BE49-F238E27FC236}">
                    <a16:creationId xmlns:a16="http://schemas.microsoft.com/office/drawing/2014/main" id="{860FC78B-C8BF-98D4-BE61-600152C097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3958872" y="1480435"/>
                <a:ext cx="540000" cy="540000"/>
              </a:xfrm>
              <a:prstGeom prst="rect">
                <a:avLst/>
              </a:prstGeom>
            </p:spPr>
          </p:pic>
        </p:grpSp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F8DCDAFB-29A3-2D08-4426-0CFAC759612F}"/>
                </a:ext>
              </a:extLst>
            </p:cNvPr>
            <p:cNvGrpSpPr/>
            <p:nvPr/>
          </p:nvGrpSpPr>
          <p:grpSpPr>
            <a:xfrm>
              <a:off x="7035097" y="1642783"/>
              <a:ext cx="540000" cy="972000"/>
              <a:chOff x="1818831" y="1233486"/>
              <a:chExt cx="540000" cy="972000"/>
            </a:xfrm>
          </p:grpSpPr>
          <p:sp>
            <p:nvSpPr>
              <p:cNvPr id="33" name="Цилиндр 32">
                <a:extLst>
                  <a:ext uri="{FF2B5EF4-FFF2-40B4-BE49-F238E27FC236}">
                    <a16:creationId xmlns:a16="http://schemas.microsoft.com/office/drawing/2014/main" id="{F75AB04A-614F-53EC-9036-82FAE2F05133}"/>
                  </a:ext>
                </a:extLst>
              </p:cNvPr>
              <p:cNvSpPr/>
              <p:nvPr/>
            </p:nvSpPr>
            <p:spPr>
              <a:xfrm>
                <a:off x="1854831" y="1233486"/>
                <a:ext cx="468000" cy="972000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4" name="Рисунок 33" descr="Значок 1 со сплошной заливкой">
                <a:extLst>
                  <a:ext uri="{FF2B5EF4-FFF2-40B4-BE49-F238E27FC236}">
                    <a16:creationId xmlns:a16="http://schemas.microsoft.com/office/drawing/2014/main" id="{745CA08C-ECDB-F524-E163-B8A18F9D38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818831" y="1449486"/>
                <a:ext cx="540000" cy="540000"/>
              </a:xfrm>
              <a:prstGeom prst="rect">
                <a:avLst/>
              </a:prstGeom>
            </p:spPr>
          </p:pic>
        </p:grp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1C25CBC6-FF79-5746-155F-02B5A818845D}"/>
                </a:ext>
              </a:extLst>
            </p:cNvPr>
            <p:cNvGrpSpPr/>
            <p:nvPr/>
          </p:nvGrpSpPr>
          <p:grpSpPr>
            <a:xfrm>
              <a:off x="11088686" y="1536332"/>
              <a:ext cx="540000" cy="972000"/>
              <a:chOff x="3600037" y="1230723"/>
              <a:chExt cx="540000" cy="972000"/>
            </a:xfrm>
          </p:grpSpPr>
          <p:sp>
            <p:nvSpPr>
              <p:cNvPr id="36" name="Цилиндр 35">
                <a:extLst>
                  <a:ext uri="{FF2B5EF4-FFF2-40B4-BE49-F238E27FC236}">
                    <a16:creationId xmlns:a16="http://schemas.microsoft.com/office/drawing/2014/main" id="{B4C60C59-0335-E6EE-9C6C-12B3CA1D14D6}"/>
                  </a:ext>
                </a:extLst>
              </p:cNvPr>
              <p:cNvSpPr/>
              <p:nvPr/>
            </p:nvSpPr>
            <p:spPr>
              <a:xfrm>
                <a:off x="3636037" y="1230723"/>
                <a:ext cx="468000" cy="972000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37" name="Рисунок 36" descr="Значок со сплошной заливкой">
                <a:extLst>
                  <a:ext uri="{FF2B5EF4-FFF2-40B4-BE49-F238E27FC236}">
                    <a16:creationId xmlns:a16="http://schemas.microsoft.com/office/drawing/2014/main" id="{842C6EF2-45AE-DE5B-FCE5-303402D35B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3600037" y="1446723"/>
                <a:ext cx="540000" cy="540000"/>
              </a:xfrm>
              <a:prstGeom prst="rect">
                <a:avLst/>
              </a:prstGeom>
            </p:spPr>
          </p:pic>
        </p:grpSp>
        <p:sp>
          <p:nvSpPr>
            <p:cNvPr id="41" name="Цилиндр 40">
              <a:extLst>
                <a:ext uri="{FF2B5EF4-FFF2-40B4-BE49-F238E27FC236}">
                  <a16:creationId xmlns:a16="http://schemas.microsoft.com/office/drawing/2014/main" id="{0EA5C8DA-67E8-016A-D870-F522F772FD88}"/>
                </a:ext>
              </a:extLst>
            </p:cNvPr>
            <p:cNvSpPr/>
            <p:nvPr/>
          </p:nvSpPr>
          <p:spPr>
            <a:xfrm>
              <a:off x="7934047" y="4671808"/>
              <a:ext cx="764578" cy="1587968"/>
            </a:xfrm>
            <a:prstGeom prst="can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5A3F2C58-7F4A-FA4A-E35C-37A58101F7BB}"/>
                    </a:ext>
                  </a:extLst>
                </p:cNvPr>
                <p:cNvSpPr txBox="1"/>
                <p:nvPr/>
              </p:nvSpPr>
              <p:spPr>
                <a:xfrm>
                  <a:off x="6677181" y="4537868"/>
                  <a:ext cx="935513" cy="18317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ru-RU" sz="6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num>
                          <m:den>
                            <m:r>
                              <a:rPr lang="en-US" sz="66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den>
                        </m:f>
                      </m:oMath>
                    </m:oMathPara>
                  </a14:m>
                  <a:endParaRPr lang="ru-RU" sz="6600" dirty="0"/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5A3F2C58-7F4A-FA4A-E35C-37A58101F7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7181" y="4537868"/>
                  <a:ext cx="935513" cy="1831784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Цилиндр 48">
              <a:extLst>
                <a:ext uri="{FF2B5EF4-FFF2-40B4-BE49-F238E27FC236}">
                  <a16:creationId xmlns:a16="http://schemas.microsoft.com/office/drawing/2014/main" id="{7046604B-14DC-2FD0-3DD1-AE1AFF8507E4}"/>
                </a:ext>
              </a:extLst>
            </p:cNvPr>
            <p:cNvSpPr/>
            <p:nvPr/>
          </p:nvSpPr>
          <p:spPr>
            <a:xfrm>
              <a:off x="9129062" y="4671808"/>
              <a:ext cx="764578" cy="1587968"/>
            </a:xfrm>
            <a:prstGeom prst="can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8D90CAB1-861F-E192-6A97-55A3D494BB22}"/>
                </a:ext>
              </a:extLst>
            </p:cNvPr>
            <p:cNvCxnSpPr>
              <a:cxnSpLocks/>
            </p:cNvCxnSpPr>
            <p:nvPr/>
          </p:nvCxnSpPr>
          <p:spPr>
            <a:xfrm>
              <a:off x="8948218" y="5477268"/>
              <a:ext cx="1126266" cy="0"/>
            </a:xfrm>
            <a:prstGeom prst="line">
              <a:avLst/>
            </a:prstGeom>
            <a:ln w="38100"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9E1B73A6-6A1D-39E7-E170-489694C4F25F}"/>
                    </a:ext>
                  </a:extLst>
                </p:cNvPr>
                <p:cNvSpPr txBox="1"/>
                <p:nvPr/>
              </p:nvSpPr>
              <p:spPr>
                <a:xfrm>
                  <a:off x="10376938" y="3761079"/>
                  <a:ext cx="1423497" cy="16194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ru-RU" sz="4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/2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/2</m:t>
                            </m:r>
                          </m:den>
                        </m:f>
                      </m:oMath>
                    </m:oMathPara>
                  </a14:m>
                  <a:endParaRPr lang="ru-RU" sz="6600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9E1B73A6-6A1D-39E7-E170-489694C4F2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76938" y="3761079"/>
                  <a:ext cx="1423497" cy="161948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" name="Рисунок 7" descr="Неуравновешенные веса со сплошной заливкой">
              <a:extLst>
                <a:ext uri="{FF2B5EF4-FFF2-40B4-BE49-F238E27FC236}">
                  <a16:creationId xmlns:a16="http://schemas.microsoft.com/office/drawing/2014/main" id="{48E860E2-B081-F9BE-DB05-9769EE343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97804" y="4099776"/>
              <a:ext cx="2160000" cy="2160000"/>
            </a:xfrm>
            <a:prstGeom prst="rect">
              <a:avLst/>
            </a:prstGeom>
          </p:spPr>
        </p:pic>
      </p:grpSp>
      <p:sp>
        <p:nvSpPr>
          <p:cNvPr id="5" name="Фигура, имеющая форму буквы L 4">
            <a:extLst>
              <a:ext uri="{FF2B5EF4-FFF2-40B4-BE49-F238E27FC236}">
                <a16:creationId xmlns:a16="http://schemas.microsoft.com/office/drawing/2014/main" id="{01E74706-649F-D680-FB56-25FFB1354E6D}"/>
              </a:ext>
            </a:extLst>
          </p:cNvPr>
          <p:cNvSpPr/>
          <p:nvPr/>
        </p:nvSpPr>
        <p:spPr>
          <a:xfrm rot="16200000">
            <a:off x="2288077" y="-2889135"/>
            <a:ext cx="7996523" cy="12514804"/>
          </a:xfrm>
          <a:prstGeom prst="corner">
            <a:avLst>
              <a:gd name="adj1" fmla="val 1345"/>
              <a:gd name="adj2" fmla="val 48206"/>
            </a:avLst>
          </a:prstGeom>
          <a:solidFill>
            <a:srgbClr val="FFFFFF">
              <a:alpha val="9686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9481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E6B19D85-BFE6-2CF6-D613-BB0B40666927}"/>
              </a:ext>
            </a:extLst>
          </p:cNvPr>
          <p:cNvGrpSpPr/>
          <p:nvPr/>
        </p:nvGrpSpPr>
        <p:grpSpPr>
          <a:xfrm>
            <a:off x="28936" y="0"/>
            <a:ext cx="11858264" cy="6759615"/>
            <a:chOff x="28936" y="0"/>
            <a:chExt cx="11858264" cy="6759615"/>
          </a:xfrm>
        </p:grpSpPr>
        <p:sp>
          <p:nvSpPr>
            <p:cNvPr id="3" name="Надпись 49">
              <a:extLst>
                <a:ext uri="{FF2B5EF4-FFF2-40B4-BE49-F238E27FC236}">
                  <a16:creationId xmlns:a16="http://schemas.microsoft.com/office/drawing/2014/main" id="{D91D1B35-66F9-D871-1C59-3DCC77300228}"/>
                </a:ext>
              </a:extLst>
            </p:cNvPr>
            <p:cNvSpPr txBox="1"/>
            <p:nvPr/>
          </p:nvSpPr>
          <p:spPr>
            <a:xfrm>
              <a:off x="2662179" y="4420062"/>
              <a:ext cx="3335773" cy="2339553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V</a:t>
              </a:r>
              <a:r>
                <a:rPr kumimoji="0" lang="ru-RU" sz="44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1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 </a:t>
              </a:r>
              <a:r>
                <a:rPr lang="ru-RU" sz="4400" dirty="0">
                  <a:solidFill>
                    <a:prstClr val="black"/>
                  </a:solidFill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	  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V</a:t>
              </a:r>
              <a:r>
                <a:rPr kumimoji="0" lang="ru-RU" sz="44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2</a:t>
              </a:r>
              <a:br>
                <a:rPr kumimoji="0" lang="ru-R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m</a:t>
              </a:r>
              <a:r>
                <a:rPr kumimoji="0" lang="ru-RU" sz="44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1</a:t>
              </a:r>
              <a:r>
                <a:rPr lang="ru-RU" sz="4400" baseline="-25000" dirty="0">
                  <a:solidFill>
                    <a:prstClr val="black"/>
                  </a:solidFill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	  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m</a:t>
              </a:r>
              <a:r>
                <a:rPr kumimoji="0" lang="ru-RU" sz="44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2</a:t>
              </a:r>
              <a:br>
                <a:rPr lang="ru-RU" sz="4400" b="1" baseline="-25000" dirty="0">
                  <a:solidFill>
                    <a:prstClr val="black"/>
                  </a:solidFill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r>
                <a:rPr lang="ru-RU" sz="4400" b="1" dirty="0">
                  <a:solidFill>
                    <a:prstClr val="black"/>
                  </a:solidFill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вещества …</a:t>
              </a:r>
              <a:r>
                <a:rPr kumimoji="0" lang="ru-R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 </a:t>
              </a:r>
              <a:br>
                <a:rPr kumimoji="0" lang="ru-R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endPara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  <p:pic>
          <p:nvPicPr>
            <p:cNvPr id="2" name="Рисунок 1" descr="Весы правосудия со сплошной заливкой">
              <a:extLst>
                <a:ext uri="{FF2B5EF4-FFF2-40B4-BE49-F238E27FC236}">
                  <a16:creationId xmlns:a16="http://schemas.microsoft.com/office/drawing/2014/main" id="{EB351E82-8828-CA45-652B-6E3F5B64E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136265" y="425442"/>
              <a:ext cx="2427252" cy="2427252"/>
            </a:xfrm>
            <a:prstGeom prst="rect">
              <a:avLst/>
            </a:prstGeom>
          </p:spPr>
        </p:pic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024C7395-03B0-55E4-F130-7BC57F109307}"/>
                </a:ext>
              </a:extLst>
            </p:cNvPr>
            <p:cNvCxnSpPr/>
            <p:nvPr/>
          </p:nvCxnSpPr>
          <p:spPr>
            <a:xfrm>
              <a:off x="6096000" y="208344"/>
              <a:ext cx="0" cy="655127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7DD7165B-568C-9704-3F70-B8BE1EB427DB}"/>
                </a:ext>
              </a:extLst>
            </p:cNvPr>
            <p:cNvCxnSpPr/>
            <p:nvPr/>
          </p:nvCxnSpPr>
          <p:spPr>
            <a:xfrm>
              <a:off x="486136" y="3460830"/>
              <a:ext cx="1140106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3" name="Рисунок 12" descr="Значок со сплошной заливкой">
              <a:extLst>
                <a:ext uri="{FF2B5EF4-FFF2-40B4-BE49-F238E27FC236}">
                  <a16:creationId xmlns:a16="http://schemas.microsoft.com/office/drawing/2014/main" id="{08E94687-5823-6527-5ED8-4B7679D52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194049" y="0"/>
              <a:ext cx="914400" cy="914400"/>
            </a:xfrm>
            <a:prstGeom prst="rect">
              <a:avLst/>
            </a:prstGeom>
          </p:spPr>
        </p:pic>
        <p:pic>
          <p:nvPicPr>
            <p:cNvPr id="15" name="Рисунок 14" descr="Значок 3 со сплошной заливкой">
              <a:extLst>
                <a:ext uri="{FF2B5EF4-FFF2-40B4-BE49-F238E27FC236}">
                  <a16:creationId xmlns:a16="http://schemas.microsoft.com/office/drawing/2014/main" id="{4EDA3B31-8F3F-2B1A-FC86-8B98CAA3C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936" y="3420255"/>
              <a:ext cx="914400" cy="914400"/>
            </a:xfrm>
            <a:prstGeom prst="rect">
              <a:avLst/>
            </a:prstGeom>
          </p:spPr>
        </p:pic>
        <p:pic>
          <p:nvPicPr>
            <p:cNvPr id="17" name="Рисунок 16" descr="Значок 4 со сплошной заливкой">
              <a:extLst>
                <a:ext uri="{FF2B5EF4-FFF2-40B4-BE49-F238E27FC236}">
                  <a16:creationId xmlns:a16="http://schemas.microsoft.com/office/drawing/2014/main" id="{C4B49CB9-17DA-5611-EE38-4695AD0FF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141068" y="3420255"/>
              <a:ext cx="914400" cy="914400"/>
            </a:xfrm>
            <a:prstGeom prst="rect">
              <a:avLst/>
            </a:prstGeom>
          </p:spPr>
        </p:pic>
        <p:pic>
          <p:nvPicPr>
            <p:cNvPr id="19" name="Рисунок 18" descr="Значок 1 со сплошной заливкой">
              <a:extLst>
                <a:ext uri="{FF2B5EF4-FFF2-40B4-BE49-F238E27FC236}">
                  <a16:creationId xmlns:a16="http://schemas.microsoft.com/office/drawing/2014/main" id="{7AA8D826-6A02-8036-AA40-E8ED2BDD6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8936" y="0"/>
              <a:ext cx="914400" cy="914400"/>
            </a:xfrm>
            <a:prstGeom prst="rect">
              <a:avLst/>
            </a:prstGeom>
          </p:spPr>
        </p:pic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38841CBD-628B-0317-D474-BAC7ECE9BE6B}"/>
                </a:ext>
              </a:extLst>
            </p:cNvPr>
            <p:cNvGrpSpPr/>
            <p:nvPr/>
          </p:nvGrpSpPr>
          <p:grpSpPr>
            <a:xfrm>
              <a:off x="2151913" y="1571578"/>
              <a:ext cx="540000" cy="972000"/>
              <a:chOff x="2177666" y="1267198"/>
              <a:chExt cx="540000" cy="972000"/>
            </a:xfrm>
          </p:grpSpPr>
          <p:sp>
            <p:nvSpPr>
              <p:cNvPr id="20" name="Цилиндр 19">
                <a:extLst>
                  <a:ext uri="{FF2B5EF4-FFF2-40B4-BE49-F238E27FC236}">
                    <a16:creationId xmlns:a16="http://schemas.microsoft.com/office/drawing/2014/main" id="{C862E65A-F7C1-0BFD-D9C2-622F239E1CC9}"/>
                  </a:ext>
                </a:extLst>
              </p:cNvPr>
              <p:cNvSpPr/>
              <p:nvPr/>
            </p:nvSpPr>
            <p:spPr>
              <a:xfrm>
                <a:off x="2213666" y="1267198"/>
                <a:ext cx="468000" cy="972000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6" name="Рисунок 15" descr="Значок 1 со сплошной заливкой">
                <a:extLst>
                  <a:ext uri="{FF2B5EF4-FFF2-40B4-BE49-F238E27FC236}">
                    <a16:creationId xmlns:a16="http://schemas.microsoft.com/office/drawing/2014/main" id="{848EEC85-1B20-262B-F349-B667F69413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177666" y="1483198"/>
                <a:ext cx="540000" cy="540000"/>
              </a:xfrm>
              <a:prstGeom prst="rect">
                <a:avLst/>
              </a:prstGeom>
            </p:spPr>
          </p:pic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CD4580D0-6356-A2A9-DF9F-0FCCA681DB38}"/>
                </a:ext>
              </a:extLst>
            </p:cNvPr>
            <p:cNvGrpSpPr/>
            <p:nvPr/>
          </p:nvGrpSpPr>
          <p:grpSpPr>
            <a:xfrm>
              <a:off x="3785736" y="1571578"/>
              <a:ext cx="540000" cy="972000"/>
              <a:chOff x="3958872" y="1264435"/>
              <a:chExt cx="540000" cy="972000"/>
            </a:xfrm>
          </p:grpSpPr>
          <p:sp>
            <p:nvSpPr>
              <p:cNvPr id="23" name="Цилиндр 22">
                <a:extLst>
                  <a:ext uri="{FF2B5EF4-FFF2-40B4-BE49-F238E27FC236}">
                    <a16:creationId xmlns:a16="http://schemas.microsoft.com/office/drawing/2014/main" id="{50222459-887A-7BD8-B934-E980A0A74F13}"/>
                  </a:ext>
                </a:extLst>
              </p:cNvPr>
              <p:cNvSpPr/>
              <p:nvPr/>
            </p:nvSpPr>
            <p:spPr>
              <a:xfrm>
                <a:off x="3994872" y="1264435"/>
                <a:ext cx="468000" cy="972000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21" name="Рисунок 20" descr="Значок со сплошной заливкой">
                <a:extLst>
                  <a:ext uri="{FF2B5EF4-FFF2-40B4-BE49-F238E27FC236}">
                    <a16:creationId xmlns:a16="http://schemas.microsoft.com/office/drawing/2014/main" id="{860FC78B-C8BF-98D4-BE61-600152C097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3958872" y="1480435"/>
                <a:ext cx="540000" cy="540000"/>
              </a:xfrm>
              <a:prstGeom prst="rect">
                <a:avLst/>
              </a:prstGeom>
            </p:spPr>
          </p:pic>
        </p:grpSp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F8DCDAFB-29A3-2D08-4426-0CFAC759612F}"/>
                </a:ext>
              </a:extLst>
            </p:cNvPr>
            <p:cNvGrpSpPr/>
            <p:nvPr/>
          </p:nvGrpSpPr>
          <p:grpSpPr>
            <a:xfrm>
              <a:off x="7035097" y="1642783"/>
              <a:ext cx="540000" cy="972000"/>
              <a:chOff x="1818831" y="1233486"/>
              <a:chExt cx="540000" cy="972000"/>
            </a:xfrm>
          </p:grpSpPr>
          <p:sp>
            <p:nvSpPr>
              <p:cNvPr id="33" name="Цилиндр 32">
                <a:extLst>
                  <a:ext uri="{FF2B5EF4-FFF2-40B4-BE49-F238E27FC236}">
                    <a16:creationId xmlns:a16="http://schemas.microsoft.com/office/drawing/2014/main" id="{F75AB04A-614F-53EC-9036-82FAE2F05133}"/>
                  </a:ext>
                </a:extLst>
              </p:cNvPr>
              <p:cNvSpPr/>
              <p:nvPr/>
            </p:nvSpPr>
            <p:spPr>
              <a:xfrm>
                <a:off x="1854831" y="1233486"/>
                <a:ext cx="468000" cy="972000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4" name="Рисунок 33" descr="Значок 1 со сплошной заливкой">
                <a:extLst>
                  <a:ext uri="{FF2B5EF4-FFF2-40B4-BE49-F238E27FC236}">
                    <a16:creationId xmlns:a16="http://schemas.microsoft.com/office/drawing/2014/main" id="{745CA08C-ECDB-F524-E163-B8A18F9D38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818831" y="1449486"/>
                <a:ext cx="540000" cy="540000"/>
              </a:xfrm>
              <a:prstGeom prst="rect">
                <a:avLst/>
              </a:prstGeom>
            </p:spPr>
          </p:pic>
        </p:grp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1C25CBC6-FF79-5746-155F-02B5A818845D}"/>
                </a:ext>
              </a:extLst>
            </p:cNvPr>
            <p:cNvGrpSpPr/>
            <p:nvPr/>
          </p:nvGrpSpPr>
          <p:grpSpPr>
            <a:xfrm>
              <a:off x="11088686" y="1536332"/>
              <a:ext cx="540000" cy="972000"/>
              <a:chOff x="3600037" y="1230723"/>
              <a:chExt cx="540000" cy="972000"/>
            </a:xfrm>
          </p:grpSpPr>
          <p:sp>
            <p:nvSpPr>
              <p:cNvPr id="36" name="Цилиндр 35">
                <a:extLst>
                  <a:ext uri="{FF2B5EF4-FFF2-40B4-BE49-F238E27FC236}">
                    <a16:creationId xmlns:a16="http://schemas.microsoft.com/office/drawing/2014/main" id="{B4C60C59-0335-E6EE-9C6C-12B3CA1D14D6}"/>
                  </a:ext>
                </a:extLst>
              </p:cNvPr>
              <p:cNvSpPr/>
              <p:nvPr/>
            </p:nvSpPr>
            <p:spPr>
              <a:xfrm>
                <a:off x="3636037" y="1230723"/>
                <a:ext cx="468000" cy="972000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37" name="Рисунок 36" descr="Значок со сплошной заливкой">
                <a:extLst>
                  <a:ext uri="{FF2B5EF4-FFF2-40B4-BE49-F238E27FC236}">
                    <a16:creationId xmlns:a16="http://schemas.microsoft.com/office/drawing/2014/main" id="{842C6EF2-45AE-DE5B-FCE5-303402D35B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3600037" y="1446723"/>
                <a:ext cx="540000" cy="540000"/>
              </a:xfrm>
              <a:prstGeom prst="rect">
                <a:avLst/>
              </a:prstGeom>
            </p:spPr>
          </p:pic>
        </p:grpSp>
        <p:sp>
          <p:nvSpPr>
            <p:cNvPr id="41" name="Цилиндр 40">
              <a:extLst>
                <a:ext uri="{FF2B5EF4-FFF2-40B4-BE49-F238E27FC236}">
                  <a16:creationId xmlns:a16="http://schemas.microsoft.com/office/drawing/2014/main" id="{0EA5C8DA-67E8-016A-D870-F522F772FD88}"/>
                </a:ext>
              </a:extLst>
            </p:cNvPr>
            <p:cNvSpPr/>
            <p:nvPr/>
          </p:nvSpPr>
          <p:spPr>
            <a:xfrm>
              <a:off x="7934047" y="4671808"/>
              <a:ext cx="764578" cy="1587968"/>
            </a:xfrm>
            <a:prstGeom prst="can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5A3F2C58-7F4A-FA4A-E35C-37A58101F7BB}"/>
                    </a:ext>
                  </a:extLst>
                </p:cNvPr>
                <p:cNvSpPr txBox="1"/>
                <p:nvPr/>
              </p:nvSpPr>
              <p:spPr>
                <a:xfrm>
                  <a:off x="6677181" y="4537868"/>
                  <a:ext cx="935513" cy="18317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ru-RU" sz="6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num>
                          <m:den>
                            <m:r>
                              <a:rPr lang="en-US" sz="66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den>
                        </m:f>
                      </m:oMath>
                    </m:oMathPara>
                  </a14:m>
                  <a:endParaRPr lang="ru-RU" sz="6600" dirty="0"/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5A3F2C58-7F4A-FA4A-E35C-37A58101F7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7181" y="4537868"/>
                  <a:ext cx="935513" cy="1831784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Цилиндр 48">
              <a:extLst>
                <a:ext uri="{FF2B5EF4-FFF2-40B4-BE49-F238E27FC236}">
                  <a16:creationId xmlns:a16="http://schemas.microsoft.com/office/drawing/2014/main" id="{7046604B-14DC-2FD0-3DD1-AE1AFF8507E4}"/>
                </a:ext>
              </a:extLst>
            </p:cNvPr>
            <p:cNvSpPr/>
            <p:nvPr/>
          </p:nvSpPr>
          <p:spPr>
            <a:xfrm>
              <a:off x="9129062" y="4671808"/>
              <a:ext cx="764578" cy="1587968"/>
            </a:xfrm>
            <a:prstGeom prst="can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8D90CAB1-861F-E192-6A97-55A3D494BB22}"/>
                </a:ext>
              </a:extLst>
            </p:cNvPr>
            <p:cNvCxnSpPr>
              <a:cxnSpLocks/>
            </p:cNvCxnSpPr>
            <p:nvPr/>
          </p:nvCxnSpPr>
          <p:spPr>
            <a:xfrm>
              <a:off x="8948218" y="5477268"/>
              <a:ext cx="1126266" cy="0"/>
            </a:xfrm>
            <a:prstGeom prst="line">
              <a:avLst/>
            </a:prstGeom>
            <a:ln w="38100"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9E1B73A6-6A1D-39E7-E170-489694C4F25F}"/>
                    </a:ext>
                  </a:extLst>
                </p:cNvPr>
                <p:cNvSpPr txBox="1"/>
                <p:nvPr/>
              </p:nvSpPr>
              <p:spPr>
                <a:xfrm>
                  <a:off x="10376938" y="3761079"/>
                  <a:ext cx="1423497" cy="16194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ru-RU" sz="4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/2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/2</m:t>
                            </m:r>
                          </m:den>
                        </m:f>
                      </m:oMath>
                    </m:oMathPara>
                  </a14:m>
                  <a:endParaRPr lang="ru-RU" sz="6600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9E1B73A6-6A1D-39E7-E170-489694C4F2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76938" y="3761079"/>
                  <a:ext cx="1423497" cy="161948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" name="Рисунок 7" descr="Неуравновешенные веса со сплошной заливкой">
              <a:extLst>
                <a:ext uri="{FF2B5EF4-FFF2-40B4-BE49-F238E27FC236}">
                  <a16:creationId xmlns:a16="http://schemas.microsoft.com/office/drawing/2014/main" id="{48E860E2-B081-F9BE-DB05-9769EE343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97804" y="4099776"/>
              <a:ext cx="2160000" cy="2160000"/>
            </a:xfrm>
            <a:prstGeom prst="rect">
              <a:avLst/>
            </a:prstGeom>
          </p:spPr>
        </p:pic>
      </p:grpSp>
      <p:sp>
        <p:nvSpPr>
          <p:cNvPr id="4" name="Фигура, имеющая форму буквы L 3">
            <a:extLst>
              <a:ext uri="{FF2B5EF4-FFF2-40B4-BE49-F238E27FC236}">
                <a16:creationId xmlns:a16="http://schemas.microsoft.com/office/drawing/2014/main" id="{671BE53C-9FE2-A8CD-E646-D5263B502EF5}"/>
              </a:ext>
            </a:extLst>
          </p:cNvPr>
          <p:cNvSpPr/>
          <p:nvPr/>
        </p:nvSpPr>
        <p:spPr>
          <a:xfrm rot="16200000">
            <a:off x="5299690" y="268200"/>
            <a:ext cx="7996523" cy="6222564"/>
          </a:xfrm>
          <a:prstGeom prst="corner">
            <a:avLst>
              <a:gd name="adj1" fmla="val 1345"/>
              <a:gd name="adj2" fmla="val 62209"/>
            </a:avLst>
          </a:prstGeom>
          <a:solidFill>
            <a:srgbClr val="FFFFFF">
              <a:alpha val="9686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8179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69A7057B-3EEF-F20B-2EE9-CFA5CF78D453}"/>
              </a:ext>
            </a:extLst>
          </p:cNvPr>
          <p:cNvGrpSpPr/>
          <p:nvPr/>
        </p:nvGrpSpPr>
        <p:grpSpPr>
          <a:xfrm>
            <a:off x="13652" y="8573"/>
            <a:ext cx="12098378" cy="6832404"/>
            <a:chOff x="13652" y="8573"/>
            <a:chExt cx="12098378" cy="6832404"/>
          </a:xfrm>
        </p:grpSpPr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B98C66D4-FE63-CC6B-D4AA-15E5E625D991}"/>
                </a:ext>
              </a:extLst>
            </p:cNvPr>
            <p:cNvGrpSpPr/>
            <p:nvPr/>
          </p:nvGrpSpPr>
          <p:grpSpPr>
            <a:xfrm>
              <a:off x="13652" y="8573"/>
              <a:ext cx="12098378" cy="6832404"/>
              <a:chOff x="13652" y="8573"/>
              <a:chExt cx="12098378" cy="6832404"/>
            </a:xfrm>
          </p:grpSpPr>
          <p:grpSp>
            <p:nvGrpSpPr>
              <p:cNvPr id="19" name="Группа 18">
                <a:extLst>
                  <a:ext uri="{FF2B5EF4-FFF2-40B4-BE49-F238E27FC236}">
                    <a16:creationId xmlns:a16="http://schemas.microsoft.com/office/drawing/2014/main" id="{ABD91E26-B8A7-D8C5-7B9A-9C86E49F3BA7}"/>
                  </a:ext>
                </a:extLst>
              </p:cNvPr>
              <p:cNvGrpSpPr/>
              <p:nvPr/>
            </p:nvGrpSpPr>
            <p:grpSpPr>
              <a:xfrm>
                <a:off x="13652" y="8573"/>
                <a:ext cx="12098378" cy="6832404"/>
                <a:chOff x="13652" y="8573"/>
                <a:chExt cx="12098378" cy="6832404"/>
              </a:xfrm>
            </p:grpSpPr>
            <p:grpSp>
              <p:nvGrpSpPr>
                <p:cNvPr id="17" name="Группа 16">
                  <a:extLst>
                    <a:ext uri="{FF2B5EF4-FFF2-40B4-BE49-F238E27FC236}">
                      <a16:creationId xmlns:a16="http://schemas.microsoft.com/office/drawing/2014/main" id="{35A31C5E-6269-7F3B-5D08-7BCC108A285A}"/>
                    </a:ext>
                  </a:extLst>
                </p:cNvPr>
                <p:cNvGrpSpPr/>
                <p:nvPr/>
              </p:nvGrpSpPr>
              <p:grpSpPr>
                <a:xfrm>
                  <a:off x="13652" y="8573"/>
                  <a:ext cx="12098378" cy="6832404"/>
                  <a:chOff x="13652" y="8573"/>
                  <a:chExt cx="12098378" cy="6832404"/>
                </a:xfrm>
              </p:grpSpPr>
              <p:sp>
                <p:nvSpPr>
                  <p:cNvPr id="32" name="Надпись 46">
                    <a:extLst>
                      <a:ext uri="{FF2B5EF4-FFF2-40B4-BE49-F238E27FC236}">
                        <a16:creationId xmlns:a16="http://schemas.microsoft.com/office/drawing/2014/main" id="{4F32CC95-9484-5596-CD2F-86DD9C2E9E09}"/>
                      </a:ext>
                    </a:extLst>
                  </p:cNvPr>
                  <p:cNvSpPr txBox="1"/>
                  <p:nvPr/>
                </p:nvSpPr>
                <p:spPr>
                  <a:xfrm>
                    <a:off x="13652" y="8573"/>
                    <a:ext cx="4336415" cy="1524000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1890713" marR="0" lvl="0" indent="-1981200" algn="l" defTabSz="914400" rtl="0" eaLnBrk="1" fontAlgn="auto" latinLnBrk="0" hangingPunct="1">
                      <a:lnSpc>
                        <a:spcPct val="80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26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a:t>Тема:</a:t>
                    </a:r>
                    <a:r>
                      <a:rPr kumimoji="0" lang="ru-RU" sz="2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ru-RU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>
                          <a:glow rad="228600">
                            <a:srgbClr val="70AD47">
                              <a:satMod val="175000"/>
                              <a:alpha val="40000"/>
                            </a:srgbClr>
                          </a:glow>
                        </a:effectLst>
                        <a:uLnTx/>
                        <a:uFillTx/>
                        <a:latin typeface="Arial" panose="020B0604020202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12</a:t>
                    </a:r>
                    <a:r>
                      <a:rPr kumimoji="0" lang="ru-RU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>
                          <a:glow rad="228600">
                            <a:srgbClr val="70AD47">
                              <a:satMod val="175000"/>
                              <a:alpha val="40000"/>
                            </a:srgbClr>
                          </a:glow>
                        </a:effectLst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 ТОНН</a:t>
                    </a:r>
                    <a:r>
                      <a:rPr kumimoji="0" lang="ru-RU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>
                          <a:glow rad="228600">
                            <a:srgbClr val="70AD47">
                              <a:satMod val="175000"/>
                              <a:alpha val="40000"/>
                            </a:srgbClr>
                          </a:glow>
                        </a:effectLst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>
                          <a:glow rad="228600">
                            <a:srgbClr val="70AD47">
                              <a:satMod val="175000"/>
                              <a:alpha val="40000"/>
                            </a:srgbClr>
                          </a:glow>
                        </a:effectLst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ВЕЩЕСТВА </a:t>
                    </a:r>
                    <a:b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>
                          <a:glow rad="228600">
                            <a:srgbClr val="70AD47">
                              <a:satMod val="175000"/>
                              <a:alpha val="40000"/>
                            </a:srgbClr>
                          </a:glow>
                        </a:effectLst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</a:b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>
                          <a:glow rad="228600">
                            <a:srgbClr val="70AD47">
                              <a:satMod val="175000"/>
                              <a:alpha val="40000"/>
                            </a:srgbClr>
                          </a:glow>
                        </a:effectLst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В ОБЫЧНОЙ</a:t>
                    </a:r>
                    <a:b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>
                          <a:glow rad="228600">
                            <a:srgbClr val="70AD47">
                              <a:satMod val="175000"/>
                              <a:alpha val="40000"/>
                            </a:srgbClr>
                          </a:glow>
                        </a:effectLst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</a:b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>
                          <a:glow rad="228600">
                            <a:srgbClr val="70AD47">
                              <a:satMod val="175000"/>
                              <a:alpha val="40000"/>
                            </a:srgbClr>
                          </a:glow>
                        </a:effectLst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КРУЖКЕ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glow rad="228600">
                          <a:srgbClr val="70AD47">
                            <a:satMod val="175000"/>
                            <a:alpha val="40000"/>
                          </a:srgbClr>
                        </a:glow>
                      </a:effectLst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 </a:t>
                    </a:r>
                  </a:p>
                </p:txBody>
              </p:sp>
              <p:cxnSp>
                <p:nvCxnSpPr>
                  <p:cNvPr id="6" name="Прямая соединительная линия 5">
                    <a:extLst>
                      <a:ext uri="{FF2B5EF4-FFF2-40B4-BE49-F238E27FC236}">
                        <a16:creationId xmlns:a16="http://schemas.microsoft.com/office/drawing/2014/main" id="{A43D0C2A-4CFA-E69E-EE03-A08F8C2FDC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5767043" y="1259951"/>
                    <a:ext cx="1251929" cy="2087452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" name="Прямая соединительная линия 4">
                    <a:extLst>
                      <a:ext uri="{FF2B5EF4-FFF2-40B4-BE49-F238E27FC236}">
                        <a16:creationId xmlns:a16="http://schemas.microsoft.com/office/drawing/2014/main" id="{3058E6D4-9BCF-3C3D-751F-26A76428431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528086" y="3502026"/>
                    <a:ext cx="2456354" cy="1819803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" name="Прямая соединительная линия 3">
                    <a:extLst>
                      <a:ext uri="{FF2B5EF4-FFF2-40B4-BE49-F238E27FC236}">
                        <a16:creationId xmlns:a16="http://schemas.microsoft.com/office/drawing/2014/main" id="{5EF99B25-F7EE-313A-09DB-E1C7E2A72B6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3349316" y="2541136"/>
                    <a:ext cx="3589782" cy="908675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" name="Прямая соединительная линия 2">
                    <a:extLst>
                      <a:ext uri="{FF2B5EF4-FFF2-40B4-BE49-F238E27FC236}">
                        <a16:creationId xmlns:a16="http://schemas.microsoft.com/office/drawing/2014/main" id="{514E9988-AB08-B0FA-08F8-A02F939C099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081202" y="2957448"/>
                    <a:ext cx="3210280" cy="473775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" name="Прямая соединительная линия 1">
                    <a:extLst>
                      <a:ext uri="{FF2B5EF4-FFF2-40B4-BE49-F238E27FC236}">
                        <a16:creationId xmlns:a16="http://schemas.microsoft.com/office/drawing/2014/main" id="{EE64003A-DA9D-DB09-D855-52E18E493A9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040562" y="3451543"/>
                    <a:ext cx="1497942" cy="2071082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" name="Овал 9">
                    <a:extLst>
                      <a:ext uri="{FF2B5EF4-FFF2-40B4-BE49-F238E27FC236}">
                        <a16:creationId xmlns:a16="http://schemas.microsoft.com/office/drawing/2014/main" id="{CA9286F6-DC34-2A85-5715-D0AEF8B0A18B}"/>
                      </a:ext>
                    </a:extLst>
                  </p:cNvPr>
                  <p:cNvSpPr/>
                  <p:nvPr/>
                </p:nvSpPr>
                <p:spPr>
                  <a:xfrm>
                    <a:off x="5960427" y="2410778"/>
                    <a:ext cx="2190115" cy="219011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" name="Надпись 1">
                    <a:extLst>
                      <a:ext uri="{FF2B5EF4-FFF2-40B4-BE49-F238E27FC236}">
                        <a16:creationId xmlns:a16="http://schemas.microsoft.com/office/drawing/2014/main" id="{2D60A1AE-833F-B951-2C99-BB154E69CEE8}"/>
                      </a:ext>
                    </a:extLst>
                  </p:cNvPr>
                  <p:cNvSpPr txBox="1"/>
                  <p:nvPr/>
                </p:nvSpPr>
                <p:spPr>
                  <a:xfrm>
                    <a:off x="192786" y="433705"/>
                    <a:ext cx="1688465" cy="1263650"/>
                  </a:xfrm>
                  <a:custGeom>
                    <a:avLst/>
                    <a:gdLst>
                      <a:gd name="connsiteX0" fmla="*/ 0 w 1688465"/>
                      <a:gd name="connsiteY0" fmla="*/ 0 h 1263650"/>
                      <a:gd name="connsiteX1" fmla="*/ 545937 w 1688465"/>
                      <a:gd name="connsiteY1" fmla="*/ 0 h 1263650"/>
                      <a:gd name="connsiteX2" fmla="*/ 1108759 w 1688465"/>
                      <a:gd name="connsiteY2" fmla="*/ 0 h 1263650"/>
                      <a:gd name="connsiteX3" fmla="*/ 1688465 w 1688465"/>
                      <a:gd name="connsiteY3" fmla="*/ 0 h 1263650"/>
                      <a:gd name="connsiteX4" fmla="*/ 1688465 w 1688465"/>
                      <a:gd name="connsiteY4" fmla="*/ 433853 h 1263650"/>
                      <a:gd name="connsiteX5" fmla="*/ 1688465 w 1688465"/>
                      <a:gd name="connsiteY5" fmla="*/ 817160 h 1263650"/>
                      <a:gd name="connsiteX6" fmla="*/ 1688465 w 1688465"/>
                      <a:gd name="connsiteY6" fmla="*/ 1263650 h 1263650"/>
                      <a:gd name="connsiteX7" fmla="*/ 1091874 w 1688465"/>
                      <a:gd name="connsiteY7" fmla="*/ 1263650 h 1263650"/>
                      <a:gd name="connsiteX8" fmla="*/ 495283 w 1688465"/>
                      <a:gd name="connsiteY8" fmla="*/ 1263650 h 1263650"/>
                      <a:gd name="connsiteX9" fmla="*/ 0 w 1688465"/>
                      <a:gd name="connsiteY9" fmla="*/ 1263650 h 1263650"/>
                      <a:gd name="connsiteX10" fmla="*/ 0 w 1688465"/>
                      <a:gd name="connsiteY10" fmla="*/ 855070 h 1263650"/>
                      <a:gd name="connsiteX11" fmla="*/ 0 w 1688465"/>
                      <a:gd name="connsiteY11" fmla="*/ 433853 h 1263650"/>
                      <a:gd name="connsiteX12" fmla="*/ 0 w 1688465"/>
                      <a:gd name="connsiteY12" fmla="*/ 0 h 1263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88465" h="1263650" fill="none" extrusionOk="0">
                        <a:moveTo>
                          <a:pt x="0" y="0"/>
                        </a:moveTo>
                        <a:cubicBezTo>
                          <a:pt x="160555" y="-45031"/>
                          <a:pt x="432238" y="64652"/>
                          <a:pt x="545937" y="0"/>
                        </a:cubicBezTo>
                        <a:cubicBezTo>
                          <a:pt x="659636" y="-64652"/>
                          <a:pt x="988650" y="48169"/>
                          <a:pt x="1108759" y="0"/>
                        </a:cubicBezTo>
                        <a:cubicBezTo>
                          <a:pt x="1228868" y="-48169"/>
                          <a:pt x="1502346" y="54487"/>
                          <a:pt x="1688465" y="0"/>
                        </a:cubicBezTo>
                        <a:cubicBezTo>
                          <a:pt x="1705104" y="190692"/>
                          <a:pt x="1668522" y="241699"/>
                          <a:pt x="1688465" y="433853"/>
                        </a:cubicBezTo>
                        <a:cubicBezTo>
                          <a:pt x="1708408" y="626007"/>
                          <a:pt x="1667131" y="683742"/>
                          <a:pt x="1688465" y="817160"/>
                        </a:cubicBezTo>
                        <a:cubicBezTo>
                          <a:pt x="1709799" y="950578"/>
                          <a:pt x="1649252" y="1048178"/>
                          <a:pt x="1688465" y="1263650"/>
                        </a:cubicBezTo>
                        <a:cubicBezTo>
                          <a:pt x="1461577" y="1273618"/>
                          <a:pt x="1361010" y="1218905"/>
                          <a:pt x="1091874" y="1263650"/>
                        </a:cubicBezTo>
                        <a:cubicBezTo>
                          <a:pt x="822738" y="1308395"/>
                          <a:pt x="639763" y="1195097"/>
                          <a:pt x="495283" y="1263650"/>
                        </a:cubicBezTo>
                        <a:cubicBezTo>
                          <a:pt x="350803" y="1332203"/>
                          <a:pt x="102974" y="1238548"/>
                          <a:pt x="0" y="1263650"/>
                        </a:cubicBezTo>
                        <a:cubicBezTo>
                          <a:pt x="-40015" y="1154088"/>
                          <a:pt x="293" y="1031476"/>
                          <a:pt x="0" y="855070"/>
                        </a:cubicBezTo>
                        <a:cubicBezTo>
                          <a:pt x="-293" y="678664"/>
                          <a:pt x="16467" y="522931"/>
                          <a:pt x="0" y="433853"/>
                        </a:cubicBezTo>
                        <a:cubicBezTo>
                          <a:pt x="-16467" y="344775"/>
                          <a:pt x="43408" y="155181"/>
                          <a:pt x="0" y="0"/>
                        </a:cubicBezTo>
                        <a:close/>
                      </a:path>
                      <a:path w="1688465" h="1263650" stroke="0" extrusionOk="0">
                        <a:moveTo>
                          <a:pt x="0" y="0"/>
                        </a:moveTo>
                        <a:cubicBezTo>
                          <a:pt x="165795" y="-8634"/>
                          <a:pt x="288050" y="58612"/>
                          <a:pt x="545937" y="0"/>
                        </a:cubicBezTo>
                        <a:cubicBezTo>
                          <a:pt x="803824" y="-58612"/>
                          <a:pt x="953251" y="44304"/>
                          <a:pt x="1058105" y="0"/>
                        </a:cubicBezTo>
                        <a:cubicBezTo>
                          <a:pt x="1162959" y="-44304"/>
                          <a:pt x="1440439" y="17962"/>
                          <a:pt x="1688465" y="0"/>
                        </a:cubicBezTo>
                        <a:cubicBezTo>
                          <a:pt x="1736134" y="166317"/>
                          <a:pt x="1646543" y="207905"/>
                          <a:pt x="1688465" y="408580"/>
                        </a:cubicBezTo>
                        <a:cubicBezTo>
                          <a:pt x="1730387" y="609255"/>
                          <a:pt x="1668754" y="611285"/>
                          <a:pt x="1688465" y="804524"/>
                        </a:cubicBezTo>
                        <a:cubicBezTo>
                          <a:pt x="1708176" y="997763"/>
                          <a:pt x="1664840" y="1156970"/>
                          <a:pt x="1688465" y="1263650"/>
                        </a:cubicBezTo>
                        <a:cubicBezTo>
                          <a:pt x="1573136" y="1282186"/>
                          <a:pt x="1275295" y="1223289"/>
                          <a:pt x="1125643" y="1263650"/>
                        </a:cubicBezTo>
                        <a:cubicBezTo>
                          <a:pt x="975991" y="1304011"/>
                          <a:pt x="809314" y="1250813"/>
                          <a:pt x="529052" y="1263650"/>
                        </a:cubicBezTo>
                        <a:cubicBezTo>
                          <a:pt x="248790" y="1276487"/>
                          <a:pt x="192842" y="1249158"/>
                          <a:pt x="0" y="1263650"/>
                        </a:cubicBezTo>
                        <a:cubicBezTo>
                          <a:pt x="-49528" y="1093625"/>
                          <a:pt x="42062" y="1040340"/>
                          <a:pt x="0" y="842433"/>
                        </a:cubicBezTo>
                        <a:cubicBezTo>
                          <a:pt x="-42062" y="644526"/>
                          <a:pt x="13096" y="593944"/>
                          <a:pt x="0" y="433853"/>
                        </a:cubicBezTo>
                        <a:cubicBezTo>
                          <a:pt x="-13096" y="273762"/>
                          <a:pt x="24424" y="114175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6350">
                    <a:solidFill>
                      <a:prstClr val="black"/>
                    </a:solidFill>
                    <a:extLst>
                      <a:ext uri="{C807C97D-BFC1-408E-A445-0C87EB9F89A2}">
                        <ask:lineSketchStyleProps xmlns:ask="http://schemas.microsoft.com/office/drawing/2018/sketchyshapes" sd="1219033472">
                          <a:prstGeom prst="rect">
                            <a:avLst/>
                          </a:prstGeom>
                          <ask:type>
                            <ask:lineSketchScribble/>
                          </ask:type>
                        </ask:lineSketchStyleProps>
                      </a:ext>
                    </a:extLst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120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________________</a:t>
                    </a:r>
                    <a:r>
                      <a: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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a:t>величина, показывающая, насколько тело инертно.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" name="Надпись 2">
                    <a:extLst>
                      <a:ext uri="{FF2B5EF4-FFF2-40B4-BE49-F238E27FC236}">
                        <a16:creationId xmlns:a16="http://schemas.microsoft.com/office/drawing/2014/main" id="{822BF703-909E-C0A5-BB7A-E9CC2C21030F}"/>
                      </a:ext>
                    </a:extLst>
                  </p:cNvPr>
                  <p:cNvSpPr txBox="1"/>
                  <p:nvPr/>
                </p:nvSpPr>
                <p:spPr>
                  <a:xfrm>
                    <a:off x="173101" y="1781810"/>
                    <a:ext cx="1688465" cy="1271905"/>
                  </a:xfrm>
                  <a:custGeom>
                    <a:avLst/>
                    <a:gdLst>
                      <a:gd name="connsiteX0" fmla="*/ 0 w 1688465"/>
                      <a:gd name="connsiteY0" fmla="*/ 0 h 1271905"/>
                      <a:gd name="connsiteX1" fmla="*/ 512168 w 1688465"/>
                      <a:gd name="connsiteY1" fmla="*/ 0 h 1271905"/>
                      <a:gd name="connsiteX2" fmla="*/ 1058105 w 1688465"/>
                      <a:gd name="connsiteY2" fmla="*/ 0 h 1271905"/>
                      <a:gd name="connsiteX3" fmla="*/ 1688465 w 1688465"/>
                      <a:gd name="connsiteY3" fmla="*/ 0 h 1271905"/>
                      <a:gd name="connsiteX4" fmla="*/ 1688465 w 1688465"/>
                      <a:gd name="connsiteY4" fmla="*/ 449406 h 1271905"/>
                      <a:gd name="connsiteX5" fmla="*/ 1688465 w 1688465"/>
                      <a:gd name="connsiteY5" fmla="*/ 886094 h 1271905"/>
                      <a:gd name="connsiteX6" fmla="*/ 1688465 w 1688465"/>
                      <a:gd name="connsiteY6" fmla="*/ 1271905 h 1271905"/>
                      <a:gd name="connsiteX7" fmla="*/ 1091874 w 1688465"/>
                      <a:gd name="connsiteY7" fmla="*/ 1271905 h 1271905"/>
                      <a:gd name="connsiteX8" fmla="*/ 579706 w 1688465"/>
                      <a:gd name="connsiteY8" fmla="*/ 1271905 h 1271905"/>
                      <a:gd name="connsiteX9" fmla="*/ 0 w 1688465"/>
                      <a:gd name="connsiteY9" fmla="*/ 1271905 h 1271905"/>
                      <a:gd name="connsiteX10" fmla="*/ 0 w 1688465"/>
                      <a:gd name="connsiteY10" fmla="*/ 822499 h 1271905"/>
                      <a:gd name="connsiteX11" fmla="*/ 0 w 1688465"/>
                      <a:gd name="connsiteY11" fmla="*/ 436687 h 1271905"/>
                      <a:gd name="connsiteX12" fmla="*/ 0 w 1688465"/>
                      <a:gd name="connsiteY12" fmla="*/ 0 h 1271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88465" h="1271905" fill="none" extrusionOk="0">
                        <a:moveTo>
                          <a:pt x="0" y="0"/>
                        </a:moveTo>
                        <a:cubicBezTo>
                          <a:pt x="195817" y="-55548"/>
                          <a:pt x="338506" y="8784"/>
                          <a:pt x="512168" y="0"/>
                        </a:cubicBezTo>
                        <a:cubicBezTo>
                          <a:pt x="685830" y="-8784"/>
                          <a:pt x="928907" y="8681"/>
                          <a:pt x="1058105" y="0"/>
                        </a:cubicBezTo>
                        <a:cubicBezTo>
                          <a:pt x="1187303" y="-8681"/>
                          <a:pt x="1524969" y="70424"/>
                          <a:pt x="1688465" y="0"/>
                        </a:cubicBezTo>
                        <a:cubicBezTo>
                          <a:pt x="1693801" y="94904"/>
                          <a:pt x="1666304" y="226872"/>
                          <a:pt x="1688465" y="449406"/>
                        </a:cubicBezTo>
                        <a:cubicBezTo>
                          <a:pt x="1710626" y="671940"/>
                          <a:pt x="1679037" y="778160"/>
                          <a:pt x="1688465" y="886094"/>
                        </a:cubicBezTo>
                        <a:cubicBezTo>
                          <a:pt x="1697893" y="994028"/>
                          <a:pt x="1684582" y="1174158"/>
                          <a:pt x="1688465" y="1271905"/>
                        </a:cubicBezTo>
                        <a:cubicBezTo>
                          <a:pt x="1509905" y="1304946"/>
                          <a:pt x="1367940" y="1271702"/>
                          <a:pt x="1091874" y="1271905"/>
                        </a:cubicBezTo>
                        <a:cubicBezTo>
                          <a:pt x="815808" y="1272108"/>
                          <a:pt x="723884" y="1226353"/>
                          <a:pt x="579706" y="1271905"/>
                        </a:cubicBezTo>
                        <a:cubicBezTo>
                          <a:pt x="435528" y="1317457"/>
                          <a:pt x="117610" y="1259165"/>
                          <a:pt x="0" y="1271905"/>
                        </a:cubicBezTo>
                        <a:cubicBezTo>
                          <a:pt x="-24247" y="1169099"/>
                          <a:pt x="24295" y="937782"/>
                          <a:pt x="0" y="822499"/>
                        </a:cubicBezTo>
                        <a:cubicBezTo>
                          <a:pt x="-24295" y="707216"/>
                          <a:pt x="4953" y="584372"/>
                          <a:pt x="0" y="436687"/>
                        </a:cubicBezTo>
                        <a:cubicBezTo>
                          <a:pt x="-4953" y="289002"/>
                          <a:pt x="19309" y="116286"/>
                          <a:pt x="0" y="0"/>
                        </a:cubicBezTo>
                        <a:close/>
                      </a:path>
                      <a:path w="1688465" h="1271905" stroke="0" extrusionOk="0">
                        <a:moveTo>
                          <a:pt x="0" y="0"/>
                        </a:moveTo>
                        <a:cubicBezTo>
                          <a:pt x="189423" y="-49770"/>
                          <a:pt x="365577" y="61505"/>
                          <a:pt x="579706" y="0"/>
                        </a:cubicBezTo>
                        <a:cubicBezTo>
                          <a:pt x="793835" y="-61505"/>
                          <a:pt x="1040345" y="18683"/>
                          <a:pt x="1159413" y="0"/>
                        </a:cubicBezTo>
                        <a:cubicBezTo>
                          <a:pt x="1278481" y="-18683"/>
                          <a:pt x="1487139" y="33460"/>
                          <a:pt x="1688465" y="0"/>
                        </a:cubicBezTo>
                        <a:cubicBezTo>
                          <a:pt x="1695413" y="151283"/>
                          <a:pt x="1642911" y="231074"/>
                          <a:pt x="1688465" y="385811"/>
                        </a:cubicBezTo>
                        <a:cubicBezTo>
                          <a:pt x="1734019" y="540548"/>
                          <a:pt x="1666551" y="692699"/>
                          <a:pt x="1688465" y="784341"/>
                        </a:cubicBezTo>
                        <a:cubicBezTo>
                          <a:pt x="1710379" y="875983"/>
                          <a:pt x="1657475" y="1058248"/>
                          <a:pt x="1688465" y="1271905"/>
                        </a:cubicBezTo>
                        <a:cubicBezTo>
                          <a:pt x="1491073" y="1316868"/>
                          <a:pt x="1388541" y="1225773"/>
                          <a:pt x="1108759" y="1271905"/>
                        </a:cubicBezTo>
                        <a:cubicBezTo>
                          <a:pt x="828977" y="1318037"/>
                          <a:pt x="775815" y="1267639"/>
                          <a:pt x="562822" y="1271905"/>
                        </a:cubicBezTo>
                        <a:cubicBezTo>
                          <a:pt x="349829" y="1276171"/>
                          <a:pt x="236080" y="1207905"/>
                          <a:pt x="0" y="1271905"/>
                        </a:cubicBezTo>
                        <a:cubicBezTo>
                          <a:pt x="-43029" y="1116273"/>
                          <a:pt x="7316" y="1043161"/>
                          <a:pt x="0" y="886094"/>
                        </a:cubicBezTo>
                        <a:cubicBezTo>
                          <a:pt x="-7316" y="729027"/>
                          <a:pt x="41788" y="644388"/>
                          <a:pt x="0" y="436687"/>
                        </a:cubicBezTo>
                        <a:cubicBezTo>
                          <a:pt x="-41788" y="228986"/>
                          <a:pt x="40517" y="97514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6350">
                    <a:solidFill>
                      <a:prstClr val="black"/>
                    </a:solidFill>
                    <a:extLst>
                      <a:ext uri="{C807C97D-BFC1-408E-A445-0C87EB9F89A2}">
                        <ask:lineSketchStyleProps xmlns:ask="http://schemas.microsoft.com/office/drawing/2018/sketchyshapes" sd="2181918364">
                          <a:prstGeom prst="rect">
                            <a:avLst/>
                          </a:prstGeom>
                          <ask:type>
                            <ask:lineSketchScribble/>
                          </ask:type>
                        </ask:lineSketchStyleProps>
                      </a:ext>
                    </a:extLst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120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________________ </a:t>
                    </a:r>
                    <a:r>
                      <a: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</a:t>
                    </a:r>
                    <a:r>
                      <a: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a:t>вид материи. </a:t>
                    </a:r>
                    <a:br>
                      <a: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</a:br>
                    <a:r>
                      <a: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a:t>То, из чего состоят физические тела.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a:t> 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a:t> 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 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 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" name="Надпись 3">
                    <a:extLst>
                      <a:ext uri="{FF2B5EF4-FFF2-40B4-BE49-F238E27FC236}">
                        <a16:creationId xmlns:a16="http://schemas.microsoft.com/office/drawing/2014/main" id="{F99FED08-D23E-2151-6E4C-C19701024928}"/>
                      </a:ext>
                    </a:extLst>
                  </p:cNvPr>
                  <p:cNvSpPr txBox="1"/>
                  <p:nvPr/>
                </p:nvSpPr>
                <p:spPr>
                  <a:xfrm>
                    <a:off x="168656" y="3132455"/>
                    <a:ext cx="1694815" cy="1437640"/>
                  </a:xfrm>
                  <a:custGeom>
                    <a:avLst/>
                    <a:gdLst>
                      <a:gd name="connsiteX0" fmla="*/ 0 w 1694815"/>
                      <a:gd name="connsiteY0" fmla="*/ 0 h 1437640"/>
                      <a:gd name="connsiteX1" fmla="*/ 581886 w 1694815"/>
                      <a:gd name="connsiteY1" fmla="*/ 0 h 1437640"/>
                      <a:gd name="connsiteX2" fmla="*/ 1112929 w 1694815"/>
                      <a:gd name="connsiteY2" fmla="*/ 0 h 1437640"/>
                      <a:gd name="connsiteX3" fmla="*/ 1694815 w 1694815"/>
                      <a:gd name="connsiteY3" fmla="*/ 0 h 1437640"/>
                      <a:gd name="connsiteX4" fmla="*/ 1694815 w 1694815"/>
                      <a:gd name="connsiteY4" fmla="*/ 493590 h 1437640"/>
                      <a:gd name="connsiteX5" fmla="*/ 1694815 w 1694815"/>
                      <a:gd name="connsiteY5" fmla="*/ 929674 h 1437640"/>
                      <a:gd name="connsiteX6" fmla="*/ 1694815 w 1694815"/>
                      <a:gd name="connsiteY6" fmla="*/ 1437640 h 1437640"/>
                      <a:gd name="connsiteX7" fmla="*/ 1095980 w 1694815"/>
                      <a:gd name="connsiteY7" fmla="*/ 1437640 h 1437640"/>
                      <a:gd name="connsiteX8" fmla="*/ 514094 w 1694815"/>
                      <a:gd name="connsiteY8" fmla="*/ 1437640 h 1437640"/>
                      <a:gd name="connsiteX9" fmla="*/ 0 w 1694815"/>
                      <a:gd name="connsiteY9" fmla="*/ 1437640 h 1437640"/>
                      <a:gd name="connsiteX10" fmla="*/ 0 w 1694815"/>
                      <a:gd name="connsiteY10" fmla="*/ 958427 h 1437640"/>
                      <a:gd name="connsiteX11" fmla="*/ 0 w 1694815"/>
                      <a:gd name="connsiteY11" fmla="*/ 450461 h 1437640"/>
                      <a:gd name="connsiteX12" fmla="*/ 0 w 1694815"/>
                      <a:gd name="connsiteY12" fmla="*/ 0 h 1437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94815" h="1437640" fill="none" extrusionOk="0">
                        <a:moveTo>
                          <a:pt x="0" y="0"/>
                        </a:moveTo>
                        <a:cubicBezTo>
                          <a:pt x="163746" y="-22614"/>
                          <a:pt x="309518" y="55983"/>
                          <a:pt x="581886" y="0"/>
                        </a:cubicBezTo>
                        <a:cubicBezTo>
                          <a:pt x="854254" y="-55983"/>
                          <a:pt x="869475" y="38201"/>
                          <a:pt x="1112929" y="0"/>
                        </a:cubicBezTo>
                        <a:cubicBezTo>
                          <a:pt x="1356383" y="-38201"/>
                          <a:pt x="1539582" y="1156"/>
                          <a:pt x="1694815" y="0"/>
                        </a:cubicBezTo>
                        <a:cubicBezTo>
                          <a:pt x="1699681" y="185188"/>
                          <a:pt x="1665840" y="371156"/>
                          <a:pt x="1694815" y="493590"/>
                        </a:cubicBezTo>
                        <a:cubicBezTo>
                          <a:pt x="1723790" y="616024"/>
                          <a:pt x="1643138" y="765175"/>
                          <a:pt x="1694815" y="929674"/>
                        </a:cubicBezTo>
                        <a:cubicBezTo>
                          <a:pt x="1746492" y="1094173"/>
                          <a:pt x="1670080" y="1306555"/>
                          <a:pt x="1694815" y="1437640"/>
                        </a:cubicBezTo>
                        <a:cubicBezTo>
                          <a:pt x="1458927" y="1488263"/>
                          <a:pt x="1301009" y="1430323"/>
                          <a:pt x="1095980" y="1437640"/>
                        </a:cubicBezTo>
                        <a:cubicBezTo>
                          <a:pt x="890951" y="1444957"/>
                          <a:pt x="712413" y="1426148"/>
                          <a:pt x="514094" y="1437640"/>
                        </a:cubicBezTo>
                        <a:cubicBezTo>
                          <a:pt x="315775" y="1449132"/>
                          <a:pt x="229352" y="1426840"/>
                          <a:pt x="0" y="1437640"/>
                        </a:cubicBezTo>
                        <a:cubicBezTo>
                          <a:pt x="-5259" y="1279960"/>
                          <a:pt x="16602" y="1143426"/>
                          <a:pt x="0" y="958427"/>
                        </a:cubicBezTo>
                        <a:cubicBezTo>
                          <a:pt x="-16602" y="773428"/>
                          <a:pt x="40456" y="572547"/>
                          <a:pt x="0" y="450461"/>
                        </a:cubicBezTo>
                        <a:cubicBezTo>
                          <a:pt x="-40456" y="328375"/>
                          <a:pt x="27753" y="153662"/>
                          <a:pt x="0" y="0"/>
                        </a:cubicBezTo>
                        <a:close/>
                      </a:path>
                      <a:path w="1694815" h="1437640" stroke="0" extrusionOk="0">
                        <a:moveTo>
                          <a:pt x="0" y="0"/>
                        </a:moveTo>
                        <a:cubicBezTo>
                          <a:pt x="250089" y="-14407"/>
                          <a:pt x="311189" y="57826"/>
                          <a:pt x="564938" y="0"/>
                        </a:cubicBezTo>
                        <a:cubicBezTo>
                          <a:pt x="818687" y="-57826"/>
                          <a:pt x="939357" y="8014"/>
                          <a:pt x="1079032" y="0"/>
                        </a:cubicBezTo>
                        <a:cubicBezTo>
                          <a:pt x="1218707" y="-8014"/>
                          <a:pt x="1526031" y="46993"/>
                          <a:pt x="1694815" y="0"/>
                        </a:cubicBezTo>
                        <a:cubicBezTo>
                          <a:pt x="1695528" y="124860"/>
                          <a:pt x="1672644" y="262252"/>
                          <a:pt x="1694815" y="436084"/>
                        </a:cubicBezTo>
                        <a:cubicBezTo>
                          <a:pt x="1716986" y="609916"/>
                          <a:pt x="1674690" y="762707"/>
                          <a:pt x="1694815" y="872168"/>
                        </a:cubicBezTo>
                        <a:cubicBezTo>
                          <a:pt x="1714940" y="981629"/>
                          <a:pt x="1667873" y="1184012"/>
                          <a:pt x="1694815" y="1437640"/>
                        </a:cubicBezTo>
                        <a:cubicBezTo>
                          <a:pt x="1557439" y="1450773"/>
                          <a:pt x="1356894" y="1404150"/>
                          <a:pt x="1146825" y="1437640"/>
                        </a:cubicBezTo>
                        <a:cubicBezTo>
                          <a:pt x="936756" y="1471130"/>
                          <a:pt x="830818" y="1403621"/>
                          <a:pt x="564938" y="1437640"/>
                        </a:cubicBezTo>
                        <a:cubicBezTo>
                          <a:pt x="299058" y="1471659"/>
                          <a:pt x="178172" y="1377200"/>
                          <a:pt x="0" y="1437640"/>
                        </a:cubicBezTo>
                        <a:cubicBezTo>
                          <a:pt x="-5005" y="1320296"/>
                          <a:pt x="58846" y="1110186"/>
                          <a:pt x="0" y="929674"/>
                        </a:cubicBezTo>
                        <a:cubicBezTo>
                          <a:pt x="-58846" y="749162"/>
                          <a:pt x="7707" y="633204"/>
                          <a:pt x="0" y="450461"/>
                        </a:cubicBezTo>
                        <a:cubicBezTo>
                          <a:pt x="-7707" y="267718"/>
                          <a:pt x="29437" y="1189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6350">
                    <a:solidFill>
                      <a:prstClr val="black"/>
                    </a:solidFill>
                    <a:extLst>
                      <a:ext uri="{C807C97D-BFC1-408E-A445-0C87EB9F89A2}">
                        <ask:lineSketchStyleProps xmlns:ask="http://schemas.microsoft.com/office/drawing/2018/sketchyshapes" sd="653822234">
                          <a:prstGeom prst="rect">
                            <a:avLst/>
                          </a:prstGeom>
                          <ask:type>
                            <ask:lineSketchScribble/>
                          </ask:type>
                        </ask:lineSketchStyleProps>
                      </a:ext>
                    </a:extLst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120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________________ </a:t>
                    </a:r>
                    <a:r>
                      <a: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</a:t>
                    </a:r>
                    <a:r>
                      <a: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a:t>количественная характеристика </a:t>
                    </a:r>
                    <a:r>
                      <a: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пространства</a:t>
                    </a:r>
                    <a:r>
                      <a: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a:t>, занимаемого </a:t>
                    </a:r>
                    <a:r>
                      <a: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телом</a:t>
                    </a:r>
                    <a:r>
                      <a: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a:t>.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a:t> 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a:t> 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 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 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1" name="Овал 10">
                    <a:extLst>
                      <a:ext uri="{FF2B5EF4-FFF2-40B4-BE49-F238E27FC236}">
                        <a16:creationId xmlns:a16="http://schemas.microsoft.com/office/drawing/2014/main" id="{8E6214B8-F3D8-B53F-5824-A8B6C5CE24F5}"/>
                      </a:ext>
                    </a:extLst>
                  </p:cNvPr>
                  <p:cNvSpPr/>
                  <p:nvPr/>
                </p:nvSpPr>
                <p:spPr>
                  <a:xfrm>
                    <a:off x="7138191" y="4209120"/>
                    <a:ext cx="2627630" cy="26276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" name="Овал 11">
                    <a:extLst>
                      <a:ext uri="{FF2B5EF4-FFF2-40B4-BE49-F238E27FC236}">
                        <a16:creationId xmlns:a16="http://schemas.microsoft.com/office/drawing/2014/main" id="{3039FC1A-45EC-D0B4-4154-043DDD57A0EE}"/>
                      </a:ext>
                    </a:extLst>
                  </p:cNvPr>
                  <p:cNvSpPr/>
                  <p:nvPr/>
                </p:nvSpPr>
                <p:spPr>
                  <a:xfrm>
                    <a:off x="3078010" y="3549065"/>
                    <a:ext cx="3352824" cy="329191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" name="Овал 12">
                    <a:extLst>
                      <a:ext uri="{FF2B5EF4-FFF2-40B4-BE49-F238E27FC236}">
                        <a16:creationId xmlns:a16="http://schemas.microsoft.com/office/drawing/2014/main" id="{189E49A3-D837-23C6-5040-4C2A5C9CC323}"/>
                      </a:ext>
                    </a:extLst>
                  </p:cNvPr>
                  <p:cNvSpPr/>
                  <p:nvPr/>
                </p:nvSpPr>
                <p:spPr>
                  <a:xfrm>
                    <a:off x="8335978" y="1224029"/>
                    <a:ext cx="3361132" cy="33611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" name="Овал 13">
                    <a:extLst>
                      <a:ext uri="{FF2B5EF4-FFF2-40B4-BE49-F238E27FC236}">
                        <a16:creationId xmlns:a16="http://schemas.microsoft.com/office/drawing/2014/main" id="{D0EE8862-613B-CBE3-7A1C-81B848DD70DB}"/>
                      </a:ext>
                    </a:extLst>
                  </p:cNvPr>
                  <p:cNvSpPr/>
                  <p:nvPr/>
                </p:nvSpPr>
                <p:spPr>
                  <a:xfrm>
                    <a:off x="4442141" y="22166"/>
                    <a:ext cx="2627630" cy="26276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Овал 14">
                    <a:extLst>
                      <a:ext uri="{FF2B5EF4-FFF2-40B4-BE49-F238E27FC236}">
                        <a16:creationId xmlns:a16="http://schemas.microsoft.com/office/drawing/2014/main" id="{E9617B9F-1B38-F939-A62B-6F3093573CA3}"/>
                      </a:ext>
                    </a:extLst>
                  </p:cNvPr>
                  <p:cNvSpPr/>
                  <p:nvPr/>
                </p:nvSpPr>
                <p:spPr>
                  <a:xfrm>
                    <a:off x="2038905" y="1226686"/>
                    <a:ext cx="2628900" cy="26289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" name="Стрелка: изогнутая 15">
                    <a:extLst>
                      <a:ext uri="{FF2B5EF4-FFF2-40B4-BE49-F238E27FC236}">
                        <a16:creationId xmlns:a16="http://schemas.microsoft.com/office/drawing/2014/main" id="{32E1E4CF-64C4-F6DA-74D2-345375F0C473}"/>
                      </a:ext>
                    </a:extLst>
                  </p:cNvPr>
                  <p:cNvSpPr/>
                  <p:nvPr/>
                </p:nvSpPr>
                <p:spPr>
                  <a:xfrm rot="1098203">
                    <a:off x="3962912" y="631658"/>
                    <a:ext cx="1049900" cy="1084499"/>
                  </a:xfrm>
                  <a:prstGeom prst="bentArrow">
                    <a:avLst>
                      <a:gd name="adj1" fmla="val 21729"/>
                      <a:gd name="adj2" fmla="val 44696"/>
                      <a:gd name="adj3" fmla="val 45718"/>
                      <a:gd name="adj4" fmla="val 65085"/>
                    </a:avLst>
                  </a:prstGeom>
                  <a:ln/>
                </p:spPr>
                <p:style>
                  <a:lnRef idx="2">
                    <a:schemeClr val="accent6">
                      <a:shade val="15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" name="Стрелка: изогнутая 17">
                    <a:extLst>
                      <a:ext uri="{FF2B5EF4-FFF2-40B4-BE49-F238E27FC236}">
                        <a16:creationId xmlns:a16="http://schemas.microsoft.com/office/drawing/2014/main" id="{E1475933-A51A-7C59-5582-BFE451ECA45D}"/>
                      </a:ext>
                    </a:extLst>
                  </p:cNvPr>
                  <p:cNvSpPr/>
                  <p:nvPr/>
                </p:nvSpPr>
                <p:spPr>
                  <a:xfrm rot="8868893">
                    <a:off x="9645099" y="4540782"/>
                    <a:ext cx="1208182" cy="1021904"/>
                  </a:xfrm>
                  <a:prstGeom prst="bentArrow">
                    <a:avLst>
                      <a:gd name="adj1" fmla="val 21536"/>
                      <a:gd name="adj2" fmla="val 50000"/>
                      <a:gd name="adj3" fmla="val 48434"/>
                      <a:gd name="adj4" fmla="val 60768"/>
                    </a:avLst>
                  </a:prstGeom>
                  <a:ln/>
                </p:spPr>
                <p:style>
                  <a:lnRef idx="2">
                    <a:schemeClr val="accent6">
                      <a:shade val="15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" name="Стрелка: изогнутая 19">
                    <a:extLst>
                      <a:ext uri="{FF2B5EF4-FFF2-40B4-BE49-F238E27FC236}">
                        <a16:creationId xmlns:a16="http://schemas.microsoft.com/office/drawing/2014/main" id="{C37D1698-DD5F-5A03-5AC2-EE7413B56422}"/>
                      </a:ext>
                    </a:extLst>
                  </p:cNvPr>
                  <p:cNvSpPr/>
                  <p:nvPr/>
                </p:nvSpPr>
                <p:spPr>
                  <a:xfrm rot="1450554">
                    <a:off x="5312626" y="3186026"/>
                    <a:ext cx="1029529" cy="848577"/>
                  </a:xfrm>
                  <a:prstGeom prst="bentArrow">
                    <a:avLst>
                      <a:gd name="adj1" fmla="val 19562"/>
                      <a:gd name="adj2" fmla="val 44696"/>
                      <a:gd name="adj3" fmla="val 45718"/>
                      <a:gd name="adj4" fmla="val 57469"/>
                    </a:avLst>
                  </a:prstGeom>
                  <a:ln/>
                </p:spPr>
                <p:style>
                  <a:lnRef idx="2">
                    <a:schemeClr val="accent6">
                      <a:shade val="15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" name="Прямоугольник 20">
                    <a:extLst>
                      <a:ext uri="{FF2B5EF4-FFF2-40B4-BE49-F238E27FC236}">
                        <a16:creationId xmlns:a16="http://schemas.microsoft.com/office/drawing/2014/main" id="{BC5E6E5C-2CDC-27D2-49BA-D2540C9E7F66}"/>
                      </a:ext>
                    </a:extLst>
                  </p:cNvPr>
                  <p:cNvSpPr/>
                  <p:nvPr/>
                </p:nvSpPr>
                <p:spPr>
                  <a:xfrm>
                    <a:off x="173101" y="4649470"/>
                    <a:ext cx="1688465" cy="2123440"/>
                  </a:xfrm>
                  <a:custGeom>
                    <a:avLst/>
                    <a:gdLst>
                      <a:gd name="connsiteX0" fmla="*/ 0 w 1688465"/>
                      <a:gd name="connsiteY0" fmla="*/ 0 h 2123440"/>
                      <a:gd name="connsiteX1" fmla="*/ 579706 w 1688465"/>
                      <a:gd name="connsiteY1" fmla="*/ 0 h 2123440"/>
                      <a:gd name="connsiteX2" fmla="*/ 1108759 w 1688465"/>
                      <a:gd name="connsiteY2" fmla="*/ 0 h 2123440"/>
                      <a:gd name="connsiteX3" fmla="*/ 1688465 w 1688465"/>
                      <a:gd name="connsiteY3" fmla="*/ 0 h 2123440"/>
                      <a:gd name="connsiteX4" fmla="*/ 1688465 w 1688465"/>
                      <a:gd name="connsiteY4" fmla="*/ 509626 h 2123440"/>
                      <a:gd name="connsiteX5" fmla="*/ 1688465 w 1688465"/>
                      <a:gd name="connsiteY5" fmla="*/ 1040486 h 2123440"/>
                      <a:gd name="connsiteX6" fmla="*/ 1688465 w 1688465"/>
                      <a:gd name="connsiteY6" fmla="*/ 1550111 h 2123440"/>
                      <a:gd name="connsiteX7" fmla="*/ 1688465 w 1688465"/>
                      <a:gd name="connsiteY7" fmla="*/ 2123440 h 2123440"/>
                      <a:gd name="connsiteX8" fmla="*/ 1108759 w 1688465"/>
                      <a:gd name="connsiteY8" fmla="*/ 2123440 h 2123440"/>
                      <a:gd name="connsiteX9" fmla="*/ 562822 w 1688465"/>
                      <a:gd name="connsiteY9" fmla="*/ 2123440 h 2123440"/>
                      <a:gd name="connsiteX10" fmla="*/ 0 w 1688465"/>
                      <a:gd name="connsiteY10" fmla="*/ 2123440 h 2123440"/>
                      <a:gd name="connsiteX11" fmla="*/ 0 w 1688465"/>
                      <a:gd name="connsiteY11" fmla="*/ 1635049 h 2123440"/>
                      <a:gd name="connsiteX12" fmla="*/ 0 w 1688465"/>
                      <a:gd name="connsiteY12" fmla="*/ 1125423 h 2123440"/>
                      <a:gd name="connsiteX13" fmla="*/ 0 w 1688465"/>
                      <a:gd name="connsiteY13" fmla="*/ 552094 h 2123440"/>
                      <a:gd name="connsiteX14" fmla="*/ 0 w 1688465"/>
                      <a:gd name="connsiteY14" fmla="*/ 0 h 2123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88465" h="2123440" extrusionOk="0">
                        <a:moveTo>
                          <a:pt x="0" y="0"/>
                        </a:moveTo>
                        <a:cubicBezTo>
                          <a:pt x="238999" y="-18924"/>
                          <a:pt x="402212" y="40107"/>
                          <a:pt x="579706" y="0"/>
                        </a:cubicBezTo>
                        <a:cubicBezTo>
                          <a:pt x="757200" y="-40107"/>
                          <a:pt x="936095" y="39124"/>
                          <a:pt x="1108759" y="0"/>
                        </a:cubicBezTo>
                        <a:cubicBezTo>
                          <a:pt x="1281423" y="-39124"/>
                          <a:pt x="1517767" y="54206"/>
                          <a:pt x="1688465" y="0"/>
                        </a:cubicBezTo>
                        <a:cubicBezTo>
                          <a:pt x="1723933" y="191621"/>
                          <a:pt x="1685502" y="379119"/>
                          <a:pt x="1688465" y="509626"/>
                        </a:cubicBezTo>
                        <a:cubicBezTo>
                          <a:pt x="1691428" y="640133"/>
                          <a:pt x="1633657" y="812148"/>
                          <a:pt x="1688465" y="1040486"/>
                        </a:cubicBezTo>
                        <a:cubicBezTo>
                          <a:pt x="1743273" y="1268824"/>
                          <a:pt x="1647003" y="1343809"/>
                          <a:pt x="1688465" y="1550111"/>
                        </a:cubicBezTo>
                        <a:cubicBezTo>
                          <a:pt x="1729927" y="1756414"/>
                          <a:pt x="1679429" y="1883880"/>
                          <a:pt x="1688465" y="2123440"/>
                        </a:cubicBezTo>
                        <a:cubicBezTo>
                          <a:pt x="1517208" y="2140442"/>
                          <a:pt x="1246181" y="2101598"/>
                          <a:pt x="1108759" y="2123440"/>
                        </a:cubicBezTo>
                        <a:cubicBezTo>
                          <a:pt x="971337" y="2145282"/>
                          <a:pt x="746568" y="2081872"/>
                          <a:pt x="562822" y="2123440"/>
                        </a:cubicBezTo>
                        <a:cubicBezTo>
                          <a:pt x="379076" y="2165008"/>
                          <a:pt x="217993" y="2097847"/>
                          <a:pt x="0" y="2123440"/>
                        </a:cubicBezTo>
                        <a:cubicBezTo>
                          <a:pt x="-57651" y="1894595"/>
                          <a:pt x="36916" y="1815252"/>
                          <a:pt x="0" y="1635049"/>
                        </a:cubicBezTo>
                        <a:cubicBezTo>
                          <a:pt x="-36916" y="1454846"/>
                          <a:pt x="34510" y="1328871"/>
                          <a:pt x="0" y="1125423"/>
                        </a:cubicBezTo>
                        <a:cubicBezTo>
                          <a:pt x="-34510" y="921975"/>
                          <a:pt x="24392" y="834772"/>
                          <a:pt x="0" y="552094"/>
                        </a:cubicBezTo>
                        <a:cubicBezTo>
                          <a:pt x="-24392" y="269416"/>
                          <a:pt x="4689" y="227478"/>
                          <a:pt x="0" y="0"/>
                        </a:cubicBezTo>
                        <a:close/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  <a:extLst>
                      <a:ext uri="{C807C97D-BFC1-408E-A445-0C87EB9F89A2}">
                        <ask:lineSketchStyleProps xmlns:ask="http://schemas.microsoft.com/office/drawing/2018/sketchyshapes" sd="1576895463">
                          <a:prstGeom prst="rect">
                            <a:avLst/>
                          </a:prstGeom>
                          <ask:type>
                            <ask:lineSketchScribble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28" name="Рисунок 27">
                    <a:extLst>
                      <a:ext uri="{FF2B5EF4-FFF2-40B4-BE49-F238E27FC236}">
                        <a16:creationId xmlns:a16="http://schemas.microsoft.com/office/drawing/2014/main" id="{CB76146C-A4C3-AFFC-414F-1839FDCCEB5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887" t="8271" r="4887" b="9023"/>
                  <a:stretch/>
                </p:blipFill>
                <p:spPr bwMode="auto">
                  <a:xfrm>
                    <a:off x="6417627" y="2749233"/>
                    <a:ext cx="1463675" cy="1341755"/>
                  </a:xfrm>
                  <a:prstGeom prst="rect">
                    <a:avLst/>
                  </a:prstGeom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sp>
                <p:nvSpPr>
                  <p:cNvPr id="29" name="Надпись 36">
                    <a:extLst>
                      <a:ext uri="{FF2B5EF4-FFF2-40B4-BE49-F238E27FC236}">
                        <a16:creationId xmlns:a16="http://schemas.microsoft.com/office/drawing/2014/main" id="{9C393054-2774-0155-10FD-1CCFDA6BC5E7}"/>
                      </a:ext>
                    </a:extLst>
                  </p:cNvPr>
                  <p:cNvSpPr txBox="1"/>
                  <p:nvPr/>
                </p:nvSpPr>
                <p:spPr>
                  <a:xfrm>
                    <a:off x="6342062" y="3977958"/>
                    <a:ext cx="1518920" cy="522605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V = </a:t>
                    </a:r>
                    <a:r>
                      <a:rPr kumimoji="0" lang="ru-RU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3</a:t>
                    </a:r>
                    <a:r>
                      <a:rPr kumimoji="0" lang="en-US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00 c</a:t>
                    </a:r>
                    <a:r>
                      <a:rPr kumimoji="0" lang="ru-RU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м</a:t>
                    </a:r>
                    <a:r>
                      <a:rPr kumimoji="0" lang="en-US" sz="2000" b="1" i="1" u="none" strike="noStrike" kern="1200" cap="none" spc="0" normalizeH="0" baseline="3000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3</a:t>
                    </a:r>
                    <a:endParaRPr kumimoji="0" lang="ru-RU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0" name="Надпись 38">
                    <a:extLst>
                      <a:ext uri="{FF2B5EF4-FFF2-40B4-BE49-F238E27FC236}">
                        <a16:creationId xmlns:a16="http://schemas.microsoft.com/office/drawing/2014/main" id="{8E23662C-B752-8E8F-9878-144DD41F9BC4}"/>
                      </a:ext>
                    </a:extLst>
                  </p:cNvPr>
                  <p:cNvSpPr txBox="1"/>
                  <p:nvPr/>
                </p:nvSpPr>
                <p:spPr>
                  <a:xfrm>
                    <a:off x="6370002" y="3425508"/>
                    <a:ext cx="1195705" cy="469900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тонн</a:t>
                    </a:r>
                    <a:endParaRPr kumimoji="0" lang="ru-RU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1" name="Надпись 39">
                    <a:extLst>
                      <a:ext uri="{FF2B5EF4-FFF2-40B4-BE49-F238E27FC236}">
                        <a16:creationId xmlns:a16="http://schemas.microsoft.com/office/drawing/2014/main" id="{C0402D3E-8CC4-6B73-83B7-23B147FE6561}"/>
                      </a:ext>
                    </a:extLst>
                  </p:cNvPr>
                  <p:cNvSpPr txBox="1"/>
                  <p:nvPr/>
                </p:nvSpPr>
                <p:spPr>
                  <a:xfrm>
                    <a:off x="7221537" y="2817813"/>
                    <a:ext cx="1196340" cy="1664970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0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?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3" name="Надпись 37">
                    <a:extLst>
                      <a:ext uri="{FF2B5EF4-FFF2-40B4-BE49-F238E27FC236}">
                        <a16:creationId xmlns:a16="http://schemas.microsoft.com/office/drawing/2014/main" id="{9D1E81C0-FFB2-197D-FA5D-07E4DDDF5392}"/>
                      </a:ext>
                    </a:extLst>
                  </p:cNvPr>
                  <p:cNvSpPr txBox="1"/>
                  <p:nvPr/>
                </p:nvSpPr>
                <p:spPr>
                  <a:xfrm>
                    <a:off x="6318567" y="2513013"/>
                    <a:ext cx="1196340" cy="1589405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8000" b="1" i="0" u="none" strike="noStrike" kern="1200" cap="none" spc="-50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12</a:t>
                    </a:r>
                    <a:endParaRPr kumimoji="0" lang="ru-RU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4" name="Группа 33">
                    <a:extLst>
                      <a:ext uri="{FF2B5EF4-FFF2-40B4-BE49-F238E27FC236}">
                        <a16:creationId xmlns:a16="http://schemas.microsoft.com/office/drawing/2014/main" id="{8DCFCF84-085F-D8E0-92C0-F49E2658EA20}"/>
                      </a:ext>
                    </a:extLst>
                  </p:cNvPr>
                  <p:cNvGrpSpPr/>
                  <p:nvPr/>
                </p:nvGrpSpPr>
                <p:grpSpPr>
                  <a:xfrm>
                    <a:off x="141986" y="4577715"/>
                    <a:ext cx="1770381" cy="2240282"/>
                    <a:chOff x="0" y="0"/>
                    <a:chExt cx="1770529" cy="2240282"/>
                  </a:xfrm>
                </p:grpSpPr>
                <p:grpSp>
                  <p:nvGrpSpPr>
                    <p:cNvPr id="35" name="Группа 34">
                      <a:extLst>
                        <a:ext uri="{FF2B5EF4-FFF2-40B4-BE49-F238E27FC236}">
                          <a16:creationId xmlns:a16="http://schemas.microsoft.com/office/drawing/2014/main" id="{5055BE0C-C0BF-9182-B692-AE097F72C8A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9098" y="0"/>
                      <a:ext cx="1281431" cy="2240282"/>
                      <a:chOff x="0" y="0"/>
                      <a:chExt cx="1281431" cy="2240735"/>
                    </a:xfrm>
                  </p:grpSpPr>
                  <p:grpSp>
                    <p:nvGrpSpPr>
                      <p:cNvPr id="39" name="Группа 38">
                        <a:extLst>
                          <a:ext uri="{FF2B5EF4-FFF2-40B4-BE49-F238E27FC236}">
                            <a16:creationId xmlns:a16="http://schemas.microsoft.com/office/drawing/2014/main" id="{429C613A-6DAF-B301-A440-6AEB3E6B256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0" y="0"/>
                        <a:ext cx="1281431" cy="2240735"/>
                        <a:chOff x="0" y="0"/>
                        <a:chExt cx="1281431" cy="2240735"/>
                      </a:xfrm>
                    </p:grpSpPr>
                    <p:sp>
                      <p:nvSpPr>
                        <p:cNvPr id="41" name="Надпись 644748388">
                          <a:extLst>
                            <a:ext uri="{FF2B5EF4-FFF2-40B4-BE49-F238E27FC236}">
                              <a16:creationId xmlns:a16="http://schemas.microsoft.com/office/drawing/2014/main" id="{0BD46297-A700-AAF4-5D70-A95F0D961981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77793" y="0"/>
                          <a:ext cx="575688" cy="331151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1 м</a:t>
                          </a:r>
                          <a:endParaRPr kumimoji="0" lang="ru-RU" sz="11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grpSp>
                      <p:nvGrpSpPr>
                        <p:cNvPr id="42" name="Группа 41">
                          <a:extLst>
                            <a:ext uri="{FF2B5EF4-FFF2-40B4-BE49-F238E27FC236}">
                              <a16:creationId xmlns:a16="http://schemas.microsoft.com/office/drawing/2014/main" id="{E229AAF3-552B-696D-A58A-5055D66907B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0" y="266219"/>
                          <a:ext cx="1281431" cy="1974516"/>
                          <a:chOff x="0" y="0"/>
                          <a:chExt cx="1282001" cy="1974805"/>
                        </a:xfrm>
                      </p:grpSpPr>
                      <p:sp>
                        <p:nvSpPr>
                          <p:cNvPr id="43" name="Куб 42">
                            <a:extLst>
                              <a:ext uri="{FF2B5EF4-FFF2-40B4-BE49-F238E27FC236}">
                                <a16:creationId xmlns:a16="http://schemas.microsoft.com/office/drawing/2014/main" id="{BE5847B5-9B96-A4B3-616C-194636EC53A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6299" y="925975"/>
                            <a:ext cx="806450" cy="806450"/>
                          </a:xfrm>
                          <a:prstGeom prst="cube">
                            <a:avLst>
                              <a:gd name="adj" fmla="val 30357"/>
                            </a:avLst>
                          </a:prstGeom>
                          <a:noFill/>
                          <a:ln w="28575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ru-R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44" name="Прямоугольник 43">
                            <a:extLst>
                              <a:ext uri="{FF2B5EF4-FFF2-40B4-BE49-F238E27FC236}">
                                <a16:creationId xmlns:a16="http://schemas.microsoft.com/office/drawing/2014/main" id="{81B74A43-8791-A057-E2D3-9A749D6045D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77793" y="243069"/>
                            <a:ext cx="576000" cy="576000"/>
                          </a:xfrm>
                          <a:prstGeom prst="rect">
                            <a:avLst/>
                          </a:prstGeom>
                          <a:noFill/>
                          <a:ln w="28575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ru-R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45" name="Надпись 2075957503">
                            <a:extLst>
                              <a:ext uri="{FF2B5EF4-FFF2-40B4-BE49-F238E27FC236}">
                                <a16:creationId xmlns:a16="http://schemas.microsoft.com/office/drawing/2014/main" id="{01F6B998-E7DA-B232-D788-B33F6F48FEB4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706056" y="312517"/>
                            <a:ext cx="575945" cy="331200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7000"/>
                              </a:lnSpc>
                              <a:spcBef>
                                <a:spcPts val="0"/>
                              </a:spcBef>
                              <a:spcAft>
                                <a:spcPts val="8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ru-RU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1 м</a:t>
                            </a:r>
                            <a:endParaRPr kumimoji="0" lang="ru-RU" sz="11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46" name="Надпись 760805820">
                            <a:extLst>
                              <a:ext uri="{FF2B5EF4-FFF2-40B4-BE49-F238E27FC236}">
                                <a16:creationId xmlns:a16="http://schemas.microsoft.com/office/drawing/2014/main" id="{7C0B26AA-E4F2-CE36-908B-9810801F9A3C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0" y="1643605"/>
                            <a:ext cx="575945" cy="331200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7000"/>
                              </a:lnSpc>
                              <a:spcBef>
                                <a:spcPts val="0"/>
                              </a:spcBef>
                              <a:spcAft>
                                <a:spcPts val="8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ru-RU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1 м</a:t>
                            </a:r>
                            <a:endParaRPr kumimoji="0" lang="ru-RU" sz="11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47" name="Надпись 1704707255">
                            <a:extLst>
                              <a:ext uri="{FF2B5EF4-FFF2-40B4-BE49-F238E27FC236}">
                                <a16:creationId xmlns:a16="http://schemas.microsoft.com/office/drawing/2014/main" id="{F7A90B71-EA72-8BBC-6136-104927BB319F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 rot="18908129">
                            <a:off x="520861" y="1495787"/>
                            <a:ext cx="575945" cy="331200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7000"/>
                              </a:lnSpc>
                              <a:spcBef>
                                <a:spcPts val="0"/>
                              </a:spcBef>
                              <a:spcAft>
                                <a:spcPts val="8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ru-RU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1 м</a:t>
                            </a:r>
                            <a:endParaRPr kumimoji="0" lang="ru-RU" sz="11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48" name="Надпись 927128537">
                            <a:extLst>
                              <a:ext uri="{FF2B5EF4-FFF2-40B4-BE49-F238E27FC236}">
                                <a16:creationId xmlns:a16="http://schemas.microsoft.com/office/drawing/2014/main" id="{C0A1ACA7-F9B0-5494-807E-4F75EA40B4DB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706056" y="1076446"/>
                            <a:ext cx="575945" cy="331200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7000"/>
                              </a:lnSpc>
                              <a:spcBef>
                                <a:spcPts val="0"/>
                              </a:spcBef>
                              <a:spcAft>
                                <a:spcPts val="8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ru-RU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1 м</a:t>
                            </a:r>
                            <a:endParaRPr kumimoji="0" lang="ru-RU" sz="11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49" name="Надпись 656352100">
                            <a:extLst>
                              <a:ext uri="{FF2B5EF4-FFF2-40B4-BE49-F238E27FC236}">
                                <a16:creationId xmlns:a16="http://schemas.microsoft.com/office/drawing/2014/main" id="{648C51D6-81E6-7E45-FEE3-05C9646748DC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254643" y="0"/>
                            <a:ext cx="575945" cy="331200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7000"/>
                              </a:lnSpc>
                              <a:spcBef>
                                <a:spcPts val="0"/>
                              </a:spcBef>
                              <a:spcAft>
                                <a:spcPts val="8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ru-RU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1 м</a:t>
                            </a:r>
                            <a:endParaRPr kumimoji="0" lang="ru-RU" sz="11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</p:grpSp>
                  </p:grpSp>
                  <p:cxnSp>
                    <p:nvCxnSpPr>
                      <p:cNvPr id="40" name="Прямая соединительная линия 39">
                        <a:extLst>
                          <a:ext uri="{FF2B5EF4-FFF2-40B4-BE49-F238E27FC236}">
                            <a16:creationId xmlns:a16="http://schemas.microsoft.com/office/drawing/2014/main" id="{0CB95C5F-0B5A-632B-0579-6E5EE5B0C948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289367" y="266218"/>
                        <a:ext cx="576050" cy="0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  <a:headEnd type="none" w="med" len="med"/>
                        <a:tailEnd type="non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36" name="Надпись 1">
                      <a:extLst>
                        <a:ext uri="{FF2B5EF4-FFF2-40B4-BE49-F238E27FC236}">
                          <a16:creationId xmlns:a16="http://schemas.microsoft.com/office/drawing/2014/main" id="{B1FA99BC-B63C-266B-D056-AB90DB5060C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0" y="14176"/>
                      <a:ext cx="561315" cy="49766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м</a:t>
                      </a:r>
                      <a:endParaRPr kumimoji="0" lang="ru-RU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7" name="Надпись 1">
                      <a:extLst>
                        <a:ext uri="{FF2B5EF4-FFF2-40B4-BE49-F238E27FC236}">
                          <a16:creationId xmlns:a16="http://schemas.microsoft.com/office/drawing/2014/main" id="{D5434CF6-598E-C3A1-75F7-7C81040763F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0" y="552893"/>
                      <a:ext cx="561315" cy="49766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kumimoji="0" lang="ru-RU" sz="2000" b="1" i="1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8" name="Надпись 1">
                      <a:extLst>
                        <a:ext uri="{FF2B5EF4-FFF2-40B4-BE49-F238E27FC236}">
                          <a16:creationId xmlns:a16="http://schemas.microsoft.com/office/drawing/2014/main" id="{59D70BBF-E290-65E5-6663-EB891BC6137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0" y="1467293"/>
                      <a:ext cx="561315" cy="49766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kumimoji="0" lang="ru-RU" sz="2000" b="1" i="1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61" name="Стрелка: изогнутая 60">
                    <a:extLst>
                      <a:ext uri="{FF2B5EF4-FFF2-40B4-BE49-F238E27FC236}">
                        <a16:creationId xmlns:a16="http://schemas.microsoft.com/office/drawing/2014/main" id="{883FC4B4-3F46-15C2-2E2D-B85C1FB979B5}"/>
                      </a:ext>
                    </a:extLst>
                  </p:cNvPr>
                  <p:cNvSpPr/>
                  <p:nvPr/>
                </p:nvSpPr>
                <p:spPr>
                  <a:xfrm rot="11771568">
                    <a:off x="5954549" y="5636934"/>
                    <a:ext cx="1161831" cy="1021904"/>
                  </a:xfrm>
                  <a:prstGeom prst="bentArrow">
                    <a:avLst>
                      <a:gd name="adj1" fmla="val 21536"/>
                      <a:gd name="adj2" fmla="val 50000"/>
                      <a:gd name="adj3" fmla="val 48434"/>
                      <a:gd name="adj4" fmla="val 60768"/>
                    </a:avLst>
                  </a:prstGeom>
                  <a:ln/>
                </p:spPr>
                <p:style>
                  <a:lnRef idx="2">
                    <a:schemeClr val="accent6">
                      <a:shade val="15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" name="Стрелка: изогнутая 67">
                    <a:extLst>
                      <a:ext uri="{FF2B5EF4-FFF2-40B4-BE49-F238E27FC236}">
                        <a16:creationId xmlns:a16="http://schemas.microsoft.com/office/drawing/2014/main" id="{5C034907-2CAE-6A35-42BF-E5A638314449}"/>
                      </a:ext>
                    </a:extLst>
                  </p:cNvPr>
                  <p:cNvSpPr/>
                  <p:nvPr/>
                </p:nvSpPr>
                <p:spPr>
                  <a:xfrm rot="2586256">
                    <a:off x="7199017" y="1075513"/>
                    <a:ext cx="1467931" cy="1084499"/>
                  </a:xfrm>
                  <a:prstGeom prst="bentArrow">
                    <a:avLst>
                      <a:gd name="adj1" fmla="val 21729"/>
                      <a:gd name="adj2" fmla="val 44696"/>
                      <a:gd name="adj3" fmla="val 45718"/>
                      <a:gd name="adj4" fmla="val 65085"/>
                    </a:avLst>
                  </a:prstGeom>
                  <a:ln/>
                </p:spPr>
                <p:style>
                  <a:lnRef idx="2">
                    <a:schemeClr val="accent6">
                      <a:shade val="15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6AE91A43-CF1E-DEAB-FF4D-6F289A515677}"/>
                      </a:ext>
                    </a:extLst>
                  </p:cNvPr>
                  <p:cNvSpPr txBox="1"/>
                  <p:nvPr/>
                </p:nvSpPr>
                <p:spPr>
                  <a:xfrm>
                    <a:off x="229245" y="517300"/>
                    <a:ext cx="1480285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400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__________</a:t>
                    </a:r>
                    <a:endParaRPr kumimoji="0" lang="ru-RU" sz="900" strike="noStrike" kern="1200" cap="none" spc="0" normalizeH="0" baseline="0" noProof="0" dirty="0">
                      <a:ln>
                        <a:noFill/>
                      </a:ln>
                      <a:solidFill>
                        <a:schemeClr val="bg1">
                          <a:lumMod val="50000"/>
                        </a:schemeClr>
                      </a:solidFill>
                      <a:effectLst/>
                      <a:uLnTx/>
                      <a:uFillTx/>
                      <a:latin typeface="Georgia" panose="02040502050405020303" pitchFamily="18" charset="0"/>
                    </a:endParaRPr>
                  </a:p>
                </p:txBody>
              </p:sp>
              <p:grpSp>
                <p:nvGrpSpPr>
                  <p:cNvPr id="54" name="Группа 53">
                    <a:extLst>
                      <a:ext uri="{FF2B5EF4-FFF2-40B4-BE49-F238E27FC236}">
                        <a16:creationId xmlns:a16="http://schemas.microsoft.com/office/drawing/2014/main" id="{2CC44D69-22D6-7867-3AD3-B652BE39FC4E}"/>
                      </a:ext>
                    </a:extLst>
                  </p:cNvPr>
                  <p:cNvGrpSpPr/>
                  <p:nvPr/>
                </p:nvGrpSpPr>
                <p:grpSpPr>
                  <a:xfrm>
                    <a:off x="7156767" y="74593"/>
                    <a:ext cx="4955263" cy="1106366"/>
                    <a:chOff x="7156767" y="74593"/>
                    <a:chExt cx="4955263" cy="1106366"/>
                  </a:xfrm>
                </p:grpSpPr>
                <p:sp>
                  <p:nvSpPr>
                    <p:cNvPr id="55" name="Надпись 8">
                      <a:extLst>
                        <a:ext uri="{FF2B5EF4-FFF2-40B4-BE49-F238E27FC236}">
                          <a16:creationId xmlns:a16="http://schemas.microsoft.com/office/drawing/2014/main" id="{E9CCDCE6-E634-DC3A-E439-22E1E9EFC94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56767" y="74593"/>
                      <a:ext cx="4955263" cy="1106366"/>
                    </a:xfrm>
                    <a:custGeom>
                      <a:avLst/>
                      <a:gdLst>
                        <a:gd name="connsiteX0" fmla="*/ 0 w 4955263"/>
                        <a:gd name="connsiteY0" fmla="*/ 0 h 1106366"/>
                        <a:gd name="connsiteX1" fmla="*/ 649690 w 4955263"/>
                        <a:gd name="connsiteY1" fmla="*/ 0 h 1106366"/>
                        <a:gd name="connsiteX2" fmla="*/ 1249827 w 4955263"/>
                        <a:gd name="connsiteY2" fmla="*/ 0 h 1106366"/>
                        <a:gd name="connsiteX3" fmla="*/ 1800412 w 4955263"/>
                        <a:gd name="connsiteY3" fmla="*/ 0 h 1106366"/>
                        <a:gd name="connsiteX4" fmla="*/ 2350997 w 4955263"/>
                        <a:gd name="connsiteY4" fmla="*/ 0 h 1106366"/>
                        <a:gd name="connsiteX5" fmla="*/ 3000687 w 4955263"/>
                        <a:gd name="connsiteY5" fmla="*/ 0 h 1106366"/>
                        <a:gd name="connsiteX6" fmla="*/ 3600824 w 4955263"/>
                        <a:gd name="connsiteY6" fmla="*/ 0 h 1106366"/>
                        <a:gd name="connsiteX7" fmla="*/ 4002751 w 4955263"/>
                        <a:gd name="connsiteY7" fmla="*/ 0 h 1106366"/>
                        <a:gd name="connsiteX8" fmla="*/ 4955263 w 4955263"/>
                        <a:gd name="connsiteY8" fmla="*/ 0 h 1106366"/>
                        <a:gd name="connsiteX9" fmla="*/ 4955263 w 4955263"/>
                        <a:gd name="connsiteY9" fmla="*/ 575310 h 1106366"/>
                        <a:gd name="connsiteX10" fmla="*/ 4955263 w 4955263"/>
                        <a:gd name="connsiteY10" fmla="*/ 1106366 h 1106366"/>
                        <a:gd name="connsiteX11" fmla="*/ 4503783 w 4955263"/>
                        <a:gd name="connsiteY11" fmla="*/ 1106366 h 1106366"/>
                        <a:gd name="connsiteX12" fmla="*/ 3854093 w 4955263"/>
                        <a:gd name="connsiteY12" fmla="*/ 1106366 h 1106366"/>
                        <a:gd name="connsiteX13" fmla="*/ 3353061 w 4955263"/>
                        <a:gd name="connsiteY13" fmla="*/ 1106366 h 1106366"/>
                        <a:gd name="connsiteX14" fmla="*/ 2703371 w 4955263"/>
                        <a:gd name="connsiteY14" fmla="*/ 1106366 h 1106366"/>
                        <a:gd name="connsiteX15" fmla="*/ 2251892 w 4955263"/>
                        <a:gd name="connsiteY15" fmla="*/ 1106366 h 1106366"/>
                        <a:gd name="connsiteX16" fmla="*/ 1849965 w 4955263"/>
                        <a:gd name="connsiteY16" fmla="*/ 1106366 h 1106366"/>
                        <a:gd name="connsiteX17" fmla="*/ 1448038 w 4955263"/>
                        <a:gd name="connsiteY17" fmla="*/ 1106366 h 1106366"/>
                        <a:gd name="connsiteX18" fmla="*/ 847901 w 4955263"/>
                        <a:gd name="connsiteY18" fmla="*/ 1106366 h 1106366"/>
                        <a:gd name="connsiteX19" fmla="*/ 0 w 4955263"/>
                        <a:gd name="connsiteY19" fmla="*/ 1106366 h 1106366"/>
                        <a:gd name="connsiteX20" fmla="*/ 0 w 4955263"/>
                        <a:gd name="connsiteY20" fmla="*/ 553183 h 1106366"/>
                        <a:gd name="connsiteX21" fmla="*/ 0 w 4955263"/>
                        <a:gd name="connsiteY21" fmla="*/ 0 h 11063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4955263" h="1106366" fill="none" extrusionOk="0">
                          <a:moveTo>
                            <a:pt x="0" y="0"/>
                          </a:moveTo>
                          <a:cubicBezTo>
                            <a:pt x="221367" y="-4929"/>
                            <a:pt x="419294" y="48867"/>
                            <a:pt x="649690" y="0"/>
                          </a:cubicBezTo>
                          <a:cubicBezTo>
                            <a:pt x="880086" y="-48867"/>
                            <a:pt x="1079998" y="47249"/>
                            <a:pt x="1249827" y="0"/>
                          </a:cubicBezTo>
                          <a:cubicBezTo>
                            <a:pt x="1419656" y="-47249"/>
                            <a:pt x="1641456" y="14508"/>
                            <a:pt x="1800412" y="0"/>
                          </a:cubicBezTo>
                          <a:cubicBezTo>
                            <a:pt x="1959369" y="-14508"/>
                            <a:pt x="2121072" y="5123"/>
                            <a:pt x="2350997" y="0"/>
                          </a:cubicBezTo>
                          <a:cubicBezTo>
                            <a:pt x="2580923" y="-5123"/>
                            <a:pt x="2727254" y="23655"/>
                            <a:pt x="3000687" y="0"/>
                          </a:cubicBezTo>
                          <a:cubicBezTo>
                            <a:pt x="3274120" y="-23655"/>
                            <a:pt x="3453016" y="28296"/>
                            <a:pt x="3600824" y="0"/>
                          </a:cubicBezTo>
                          <a:cubicBezTo>
                            <a:pt x="3748632" y="-28296"/>
                            <a:pt x="3915065" y="47789"/>
                            <a:pt x="4002751" y="0"/>
                          </a:cubicBezTo>
                          <a:cubicBezTo>
                            <a:pt x="4090437" y="-47789"/>
                            <a:pt x="4758316" y="5890"/>
                            <a:pt x="4955263" y="0"/>
                          </a:cubicBezTo>
                          <a:cubicBezTo>
                            <a:pt x="4962312" y="204400"/>
                            <a:pt x="4941560" y="375408"/>
                            <a:pt x="4955263" y="575310"/>
                          </a:cubicBezTo>
                          <a:cubicBezTo>
                            <a:pt x="4968966" y="775212"/>
                            <a:pt x="4922650" y="903972"/>
                            <a:pt x="4955263" y="1106366"/>
                          </a:cubicBezTo>
                          <a:cubicBezTo>
                            <a:pt x="4791163" y="1155486"/>
                            <a:pt x="4630033" y="1092516"/>
                            <a:pt x="4503783" y="1106366"/>
                          </a:cubicBezTo>
                          <a:cubicBezTo>
                            <a:pt x="4377533" y="1120216"/>
                            <a:pt x="4085363" y="1043839"/>
                            <a:pt x="3854093" y="1106366"/>
                          </a:cubicBezTo>
                          <a:cubicBezTo>
                            <a:pt x="3622823" y="1168893"/>
                            <a:pt x="3529809" y="1100856"/>
                            <a:pt x="3353061" y="1106366"/>
                          </a:cubicBezTo>
                          <a:cubicBezTo>
                            <a:pt x="3176313" y="1111876"/>
                            <a:pt x="2957377" y="1089814"/>
                            <a:pt x="2703371" y="1106366"/>
                          </a:cubicBezTo>
                          <a:cubicBezTo>
                            <a:pt x="2449365" y="1122918"/>
                            <a:pt x="2366471" y="1099997"/>
                            <a:pt x="2251892" y="1106366"/>
                          </a:cubicBezTo>
                          <a:cubicBezTo>
                            <a:pt x="2137313" y="1112735"/>
                            <a:pt x="2040710" y="1065165"/>
                            <a:pt x="1849965" y="1106366"/>
                          </a:cubicBezTo>
                          <a:cubicBezTo>
                            <a:pt x="1659220" y="1147567"/>
                            <a:pt x="1643678" y="1083062"/>
                            <a:pt x="1448038" y="1106366"/>
                          </a:cubicBezTo>
                          <a:cubicBezTo>
                            <a:pt x="1252398" y="1129670"/>
                            <a:pt x="986878" y="1040614"/>
                            <a:pt x="847901" y="1106366"/>
                          </a:cubicBezTo>
                          <a:cubicBezTo>
                            <a:pt x="708924" y="1172118"/>
                            <a:pt x="396169" y="1100966"/>
                            <a:pt x="0" y="1106366"/>
                          </a:cubicBezTo>
                          <a:cubicBezTo>
                            <a:pt x="-45797" y="984616"/>
                            <a:pt x="29985" y="755165"/>
                            <a:pt x="0" y="553183"/>
                          </a:cubicBezTo>
                          <a:cubicBezTo>
                            <a:pt x="-29985" y="351201"/>
                            <a:pt x="35466" y="204844"/>
                            <a:pt x="0" y="0"/>
                          </a:cubicBezTo>
                          <a:close/>
                        </a:path>
                        <a:path w="4955263" h="1106366" stroke="0" extrusionOk="0">
                          <a:moveTo>
                            <a:pt x="0" y="0"/>
                          </a:moveTo>
                          <a:cubicBezTo>
                            <a:pt x="120561" y="-57029"/>
                            <a:pt x="352608" y="20460"/>
                            <a:pt x="501032" y="0"/>
                          </a:cubicBezTo>
                          <a:cubicBezTo>
                            <a:pt x="649456" y="-20460"/>
                            <a:pt x="793329" y="36377"/>
                            <a:pt x="902959" y="0"/>
                          </a:cubicBezTo>
                          <a:cubicBezTo>
                            <a:pt x="1012589" y="-36377"/>
                            <a:pt x="1330680" y="70295"/>
                            <a:pt x="1552649" y="0"/>
                          </a:cubicBezTo>
                          <a:cubicBezTo>
                            <a:pt x="1774618" y="-70295"/>
                            <a:pt x="1869625" y="47893"/>
                            <a:pt x="2053681" y="0"/>
                          </a:cubicBezTo>
                          <a:cubicBezTo>
                            <a:pt x="2237737" y="-47893"/>
                            <a:pt x="2321190" y="18250"/>
                            <a:pt x="2554713" y="0"/>
                          </a:cubicBezTo>
                          <a:cubicBezTo>
                            <a:pt x="2788236" y="-18250"/>
                            <a:pt x="3012358" y="52051"/>
                            <a:pt x="3204403" y="0"/>
                          </a:cubicBezTo>
                          <a:cubicBezTo>
                            <a:pt x="3396448" y="-52051"/>
                            <a:pt x="3496319" y="53619"/>
                            <a:pt x="3655883" y="0"/>
                          </a:cubicBezTo>
                          <a:cubicBezTo>
                            <a:pt x="3815447" y="-53619"/>
                            <a:pt x="4004161" y="12013"/>
                            <a:pt x="4305573" y="0"/>
                          </a:cubicBezTo>
                          <a:cubicBezTo>
                            <a:pt x="4606985" y="-12013"/>
                            <a:pt x="4741871" y="31045"/>
                            <a:pt x="4955263" y="0"/>
                          </a:cubicBezTo>
                          <a:cubicBezTo>
                            <a:pt x="4977468" y="181023"/>
                            <a:pt x="4905492" y="413150"/>
                            <a:pt x="4955263" y="553183"/>
                          </a:cubicBezTo>
                          <a:cubicBezTo>
                            <a:pt x="5005034" y="693216"/>
                            <a:pt x="4922822" y="953916"/>
                            <a:pt x="4955263" y="1106366"/>
                          </a:cubicBezTo>
                          <a:cubicBezTo>
                            <a:pt x="4833828" y="1130624"/>
                            <a:pt x="4503218" y="1067914"/>
                            <a:pt x="4355126" y="1106366"/>
                          </a:cubicBezTo>
                          <a:cubicBezTo>
                            <a:pt x="4207034" y="1144818"/>
                            <a:pt x="3868072" y="1061240"/>
                            <a:pt x="3705436" y="1106366"/>
                          </a:cubicBezTo>
                          <a:cubicBezTo>
                            <a:pt x="3542800" y="1151492"/>
                            <a:pt x="3360756" y="1053626"/>
                            <a:pt x="3055746" y="1106366"/>
                          </a:cubicBezTo>
                          <a:cubicBezTo>
                            <a:pt x="2750736" y="1159106"/>
                            <a:pt x="2789816" y="1059305"/>
                            <a:pt x="2604266" y="1106366"/>
                          </a:cubicBezTo>
                          <a:cubicBezTo>
                            <a:pt x="2418716" y="1153427"/>
                            <a:pt x="2237709" y="1088064"/>
                            <a:pt x="2053681" y="1106366"/>
                          </a:cubicBezTo>
                          <a:cubicBezTo>
                            <a:pt x="1869654" y="1124668"/>
                            <a:pt x="1595992" y="1099669"/>
                            <a:pt x="1403991" y="1106366"/>
                          </a:cubicBezTo>
                          <a:cubicBezTo>
                            <a:pt x="1211990" y="1113063"/>
                            <a:pt x="968347" y="1068711"/>
                            <a:pt x="853406" y="1106366"/>
                          </a:cubicBezTo>
                          <a:cubicBezTo>
                            <a:pt x="738465" y="1144021"/>
                            <a:pt x="337826" y="1019491"/>
                            <a:pt x="0" y="1106366"/>
                          </a:cubicBezTo>
                          <a:cubicBezTo>
                            <a:pt x="-34777" y="973649"/>
                            <a:pt x="36731" y="798207"/>
                            <a:pt x="0" y="575310"/>
                          </a:cubicBezTo>
                          <a:cubicBezTo>
                            <a:pt x="-36731" y="352413"/>
                            <a:pt x="23946" y="240786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 w="6350">
                      <a:solidFill>
                        <a:prstClr val="black"/>
                      </a:solidFill>
                      <a:extLst>
                        <a:ext uri="{C807C97D-BFC1-408E-A445-0C87EB9F89A2}">
                          <ask:lineSketchStyleProps xmlns:ask="http://schemas.microsoft.com/office/drawing/2018/sketchyshapes" sd="1219033472">
                            <a:prstGeom prst="rect">
                              <a:avLst/>
                            </a:prstGeom>
                            <ask:type>
                              <ask:lineSketchScribble/>
                            </ask:type>
                          </ask:lineSketchStyleProps>
                        </a:ext>
                      </a:extLst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p:txBody>
                </p:sp>
                <p:cxnSp>
                  <p:nvCxnSpPr>
                    <p:cNvPr id="63" name="Прямая соединительная линия 62">
                      <a:extLst>
                        <a:ext uri="{FF2B5EF4-FFF2-40B4-BE49-F238E27FC236}">
                          <a16:creationId xmlns:a16="http://schemas.microsoft.com/office/drawing/2014/main" id="{F1929F92-D274-4D2F-6971-5059D445B97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235825" y="347977"/>
                      <a:ext cx="4779963" cy="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4" name="Прямая соединительная линия 63">
                      <a:extLst>
                        <a:ext uri="{FF2B5EF4-FFF2-40B4-BE49-F238E27FC236}">
                          <a16:creationId xmlns:a16="http://schemas.microsoft.com/office/drawing/2014/main" id="{12A2B3A7-FA2F-61C4-8F4A-A9AA985DFA9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235825" y="655159"/>
                      <a:ext cx="4779963" cy="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" name="Прямая соединительная линия 64">
                      <a:extLst>
                        <a:ext uri="{FF2B5EF4-FFF2-40B4-BE49-F238E27FC236}">
                          <a16:creationId xmlns:a16="http://schemas.microsoft.com/office/drawing/2014/main" id="{A375E92A-54B2-A917-4824-515A0C71E75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235825" y="962341"/>
                      <a:ext cx="4779963" cy="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97F1A224-AAED-F1D2-F0E8-C8B19FE870B3}"/>
                      </a:ext>
                    </a:extLst>
                  </p:cNvPr>
                  <p:cNvSpPr txBox="1"/>
                  <p:nvPr/>
                </p:nvSpPr>
                <p:spPr>
                  <a:xfrm>
                    <a:off x="229245" y="1809333"/>
                    <a:ext cx="1480285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400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__________</a:t>
                    </a:r>
                    <a:endParaRPr kumimoji="0" lang="ru-RU" sz="900" strike="noStrike" kern="1200" cap="none" spc="0" normalizeH="0" baseline="0" noProof="0" dirty="0">
                      <a:ln>
                        <a:noFill/>
                      </a:ln>
                      <a:solidFill>
                        <a:schemeClr val="bg1">
                          <a:lumMod val="50000"/>
                        </a:schemeClr>
                      </a:solidFill>
                      <a:effectLst/>
                      <a:uLnTx/>
                      <a:uFillTx/>
                      <a:latin typeface="Georgia" panose="02040502050405020303" pitchFamily="18" charset="0"/>
                    </a:endParaRPr>
                  </a:p>
                </p:txBody>
              </p:sp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0474A7BA-2EE2-E39F-2AA3-96FF36440395}"/>
                      </a:ext>
                    </a:extLst>
                  </p:cNvPr>
                  <p:cNvSpPr txBox="1"/>
                  <p:nvPr/>
                </p:nvSpPr>
                <p:spPr>
                  <a:xfrm>
                    <a:off x="229245" y="3149885"/>
                    <a:ext cx="1480285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400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__________</a:t>
                    </a:r>
                    <a:endParaRPr kumimoji="0" lang="ru-RU" sz="900" strike="noStrike" kern="1200" cap="none" spc="0" normalizeH="0" baseline="0" noProof="0" dirty="0">
                      <a:ln>
                        <a:noFill/>
                      </a:ln>
                      <a:solidFill>
                        <a:schemeClr val="bg1">
                          <a:lumMod val="50000"/>
                        </a:schemeClr>
                      </a:solidFill>
                      <a:effectLst/>
                      <a:uLnTx/>
                      <a:uFillTx/>
                      <a:latin typeface="Georgia" panose="02040502050405020303" pitchFamily="18" charset="0"/>
                    </a:endParaRPr>
                  </a:p>
                </p:txBody>
              </p:sp>
            </p:grp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A3938C76-05E4-E83A-9D45-253A12B1230E}"/>
                    </a:ext>
                  </a:extLst>
                </p:cNvPr>
                <p:cNvSpPr txBox="1"/>
                <p:nvPr/>
              </p:nvSpPr>
              <p:spPr>
                <a:xfrm>
                  <a:off x="229245" y="412935"/>
                  <a:ext cx="132496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0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Масса</a:t>
                  </a:r>
                  <a:endPara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CDFBBC92-D48E-3F23-49D3-FC876F058E40}"/>
                    </a:ext>
                  </a:extLst>
                </p:cNvPr>
                <p:cNvSpPr txBox="1"/>
                <p:nvPr/>
              </p:nvSpPr>
              <p:spPr>
                <a:xfrm>
                  <a:off x="192786" y="1716891"/>
                  <a:ext cx="1456479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0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Вещество</a:t>
                  </a:r>
                  <a:endPara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342A5CC5-755D-604F-DB87-84E7A2C688FE}"/>
                    </a:ext>
                  </a:extLst>
                </p:cNvPr>
                <p:cNvSpPr txBox="1"/>
                <p:nvPr/>
              </p:nvSpPr>
              <p:spPr>
                <a:xfrm>
                  <a:off x="192786" y="3080305"/>
                  <a:ext cx="1456479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0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Объём</a:t>
                  </a:r>
                  <a:endPara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084E9FB-8DD7-349F-27C6-380417A09C09}"/>
                    </a:ext>
                  </a:extLst>
                </p:cNvPr>
                <p:cNvSpPr txBox="1"/>
                <p:nvPr/>
              </p:nvSpPr>
              <p:spPr>
                <a:xfrm>
                  <a:off x="2175456" y="1530033"/>
                  <a:ext cx="240273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36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Вещество</a:t>
                  </a:r>
                  <a:endPara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Надпись 45">
                <a:extLst>
                  <a:ext uri="{FF2B5EF4-FFF2-40B4-BE49-F238E27FC236}">
                    <a16:creationId xmlns:a16="http://schemas.microsoft.com/office/drawing/2014/main" id="{14644A98-4E47-1F28-13B5-86AD2FE20060}"/>
                  </a:ext>
                </a:extLst>
              </p:cNvPr>
              <p:cNvSpPr txBox="1"/>
              <p:nvPr/>
            </p:nvSpPr>
            <p:spPr>
              <a:xfrm>
                <a:off x="2275712" y="2114046"/>
                <a:ext cx="2136001" cy="753864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масса –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m</a:t>
                </a:r>
                <a:br>
                  <a:rPr lang="ru-RU" sz="3200" dirty="0">
                    <a:solidFill>
                      <a:prstClr val="black"/>
                    </a:solidFill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</a:b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г, </a:t>
                </a:r>
                <a:r>
                  <a:rPr kumimoji="0" lang="ru-RU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кг</a:t>
                </a:r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, т</a:t>
                </a:r>
                <a:endPara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Надпись 46">
                <a:extLst>
                  <a:ext uri="{FF2B5EF4-FFF2-40B4-BE49-F238E27FC236}">
                    <a16:creationId xmlns:a16="http://schemas.microsoft.com/office/drawing/2014/main" id="{27007B6B-4AB8-0C03-23AF-DED929B81EA0}"/>
                  </a:ext>
                </a:extLst>
              </p:cNvPr>
              <p:cNvSpPr txBox="1"/>
              <p:nvPr/>
            </p:nvSpPr>
            <p:spPr>
              <a:xfrm>
                <a:off x="2295857" y="2931798"/>
                <a:ext cx="2126148" cy="753864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объём –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V</a:t>
                </a:r>
                <a:br>
                  <a:rPr lang="ru-RU" sz="3200" dirty="0">
                    <a:solidFill>
                      <a:prstClr val="black"/>
                    </a:solidFill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</a:br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см</a:t>
                </a:r>
                <a:r>
                  <a:rPr kumimoji="0" lang="ru-RU" sz="32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3</a:t>
                </a:r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, </a:t>
                </a:r>
                <a:r>
                  <a:rPr kumimoji="0" lang="ru-RU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м</a:t>
                </a:r>
                <a:r>
                  <a:rPr kumimoji="0" lang="ru-RU" sz="3200" b="1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3</a:t>
                </a:r>
                <a:endPara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3" name="Надпись 37">
              <a:extLst>
                <a:ext uri="{FF2B5EF4-FFF2-40B4-BE49-F238E27FC236}">
                  <a16:creationId xmlns:a16="http://schemas.microsoft.com/office/drawing/2014/main" id="{B7CE1F50-D7F2-6648-7053-4236DC0E734C}"/>
                </a:ext>
              </a:extLst>
            </p:cNvPr>
            <p:cNvSpPr txBox="1"/>
            <p:nvPr/>
          </p:nvSpPr>
          <p:spPr>
            <a:xfrm>
              <a:off x="9543612" y="1561914"/>
              <a:ext cx="1196340" cy="2519719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73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?</a:t>
              </a: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</p:grpSp>
      <p:sp>
        <p:nvSpPr>
          <p:cNvPr id="59" name="Надпись 49">
            <a:extLst>
              <a:ext uri="{FF2B5EF4-FFF2-40B4-BE49-F238E27FC236}">
                <a16:creationId xmlns:a16="http://schemas.microsoft.com/office/drawing/2014/main" id="{98A18345-1E4B-333B-A3DF-840918BD47BA}"/>
              </a:ext>
            </a:extLst>
          </p:cNvPr>
          <p:cNvSpPr txBox="1"/>
          <p:nvPr/>
        </p:nvSpPr>
        <p:spPr>
          <a:xfrm>
            <a:off x="4496246" y="484378"/>
            <a:ext cx="2595245" cy="204533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Если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</a:t>
            </a:r>
            <a:r>
              <a:rPr kumimoji="0" lang="ru-RU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 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=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</a:t>
            </a:r>
            <a:r>
              <a:rPr kumimoji="0" lang="ru-RU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2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а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</a:t>
            </a:r>
            <a:r>
              <a:rPr kumimoji="0" lang="ru-RU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1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Malgun Gothic" panose="020B0503020000020004" pitchFamily="34" charset="-127"/>
                <a:cs typeface="Times New Roman" panose="02020603050405020304" pitchFamily="18" charset="0"/>
                <a:sym typeface="Symbol" panose="05050102010706020507" pitchFamily="18" charset="2"/>
              </a:rPr>
              <a:t>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</a:t>
            </a:r>
            <a:r>
              <a:rPr kumimoji="0" lang="ru-RU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2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то </a:t>
            </a:r>
            <a:r>
              <a:rPr kumimoji="0" lang="ru-RU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algun Gothic" panose="020B0503020000020004" pitchFamily="34" charset="-127"/>
                <a:cs typeface="Times New Roman" panose="02020603050405020304" pitchFamily="18" charset="0"/>
              </a:rPr>
              <a:t>вещества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РАЗНЫЕ!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598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61713424-5077-6BD5-E709-C21EEAD0D699}"/>
              </a:ext>
            </a:extLst>
          </p:cNvPr>
          <p:cNvGrpSpPr/>
          <p:nvPr/>
        </p:nvGrpSpPr>
        <p:grpSpPr>
          <a:xfrm>
            <a:off x="28936" y="0"/>
            <a:ext cx="11858264" cy="6759615"/>
            <a:chOff x="28936" y="0"/>
            <a:chExt cx="11858264" cy="6759615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E6B19D85-BFE6-2CF6-D613-BB0B40666927}"/>
                </a:ext>
              </a:extLst>
            </p:cNvPr>
            <p:cNvGrpSpPr/>
            <p:nvPr/>
          </p:nvGrpSpPr>
          <p:grpSpPr>
            <a:xfrm>
              <a:off x="28936" y="0"/>
              <a:ext cx="11858264" cy="6759615"/>
              <a:chOff x="28936" y="0"/>
              <a:chExt cx="11858264" cy="6759615"/>
            </a:xfrm>
          </p:grpSpPr>
          <p:pic>
            <p:nvPicPr>
              <p:cNvPr id="2" name="Рисунок 1" descr="Весы правосудия со сплошной заливкой">
                <a:extLst>
                  <a:ext uri="{FF2B5EF4-FFF2-40B4-BE49-F238E27FC236}">
                    <a16:creationId xmlns:a16="http://schemas.microsoft.com/office/drawing/2014/main" id="{EB351E82-8828-CA45-652B-6E3F5B64EF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36265" y="425442"/>
                <a:ext cx="2427252" cy="2427252"/>
              </a:xfrm>
              <a:prstGeom prst="rect">
                <a:avLst/>
              </a:prstGeom>
            </p:spPr>
          </p:pic>
          <p:cxnSp>
            <p:nvCxnSpPr>
              <p:cNvPr id="6" name="Прямая соединительная линия 5">
                <a:extLst>
                  <a:ext uri="{FF2B5EF4-FFF2-40B4-BE49-F238E27FC236}">
                    <a16:creationId xmlns:a16="http://schemas.microsoft.com/office/drawing/2014/main" id="{024C7395-03B0-55E4-F130-7BC57F109307}"/>
                  </a:ext>
                </a:extLst>
              </p:cNvPr>
              <p:cNvCxnSpPr/>
              <p:nvPr/>
            </p:nvCxnSpPr>
            <p:spPr>
              <a:xfrm>
                <a:off x="6096000" y="208344"/>
                <a:ext cx="0" cy="6551271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Прямая соединительная линия 9">
                <a:extLst>
                  <a:ext uri="{FF2B5EF4-FFF2-40B4-BE49-F238E27FC236}">
                    <a16:creationId xmlns:a16="http://schemas.microsoft.com/office/drawing/2014/main" id="{7DD7165B-568C-9704-3F70-B8BE1EB427DB}"/>
                  </a:ext>
                </a:extLst>
              </p:cNvPr>
              <p:cNvCxnSpPr/>
              <p:nvPr/>
            </p:nvCxnSpPr>
            <p:spPr>
              <a:xfrm>
                <a:off x="486136" y="3460830"/>
                <a:ext cx="1140106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3" name="Рисунок 12" descr="Значок со сплошной заливкой">
                <a:extLst>
                  <a:ext uri="{FF2B5EF4-FFF2-40B4-BE49-F238E27FC236}">
                    <a16:creationId xmlns:a16="http://schemas.microsoft.com/office/drawing/2014/main" id="{08E94687-5823-6527-5ED8-4B7679D528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194049" y="0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5" name="Рисунок 14" descr="Значок 3 со сплошной заливкой">
                <a:extLst>
                  <a:ext uri="{FF2B5EF4-FFF2-40B4-BE49-F238E27FC236}">
                    <a16:creationId xmlns:a16="http://schemas.microsoft.com/office/drawing/2014/main" id="{4EDA3B31-8F3F-2B1A-FC86-8B98CAA3C1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8936" y="3420255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7" name="Рисунок 16" descr="Значок 4 со сплошной заливкой">
                <a:extLst>
                  <a:ext uri="{FF2B5EF4-FFF2-40B4-BE49-F238E27FC236}">
                    <a16:creationId xmlns:a16="http://schemas.microsoft.com/office/drawing/2014/main" id="{C4B49CB9-17DA-5611-EE38-4695AD0FF5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141068" y="3420255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9" name="Рисунок 18" descr="Значок 1 со сплошной заливкой">
                <a:extLst>
                  <a:ext uri="{FF2B5EF4-FFF2-40B4-BE49-F238E27FC236}">
                    <a16:creationId xmlns:a16="http://schemas.microsoft.com/office/drawing/2014/main" id="{7AA8D826-6A02-8036-AA40-E8ED2BDD64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28936" y="0"/>
                <a:ext cx="914400" cy="914400"/>
              </a:xfrm>
              <a:prstGeom prst="rect">
                <a:avLst/>
              </a:prstGeom>
            </p:spPr>
          </p:pic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38841CBD-628B-0317-D474-BAC7ECE9BE6B}"/>
                  </a:ext>
                </a:extLst>
              </p:cNvPr>
              <p:cNvGrpSpPr/>
              <p:nvPr/>
            </p:nvGrpSpPr>
            <p:grpSpPr>
              <a:xfrm>
                <a:off x="2151913" y="1571578"/>
                <a:ext cx="540000" cy="972000"/>
                <a:chOff x="2177666" y="1267198"/>
                <a:chExt cx="540000" cy="972000"/>
              </a:xfrm>
            </p:grpSpPr>
            <p:sp>
              <p:nvSpPr>
                <p:cNvPr id="20" name="Цилиндр 19">
                  <a:extLst>
                    <a:ext uri="{FF2B5EF4-FFF2-40B4-BE49-F238E27FC236}">
                      <a16:creationId xmlns:a16="http://schemas.microsoft.com/office/drawing/2014/main" id="{C862E65A-F7C1-0BFD-D9C2-622F239E1CC9}"/>
                    </a:ext>
                  </a:extLst>
                </p:cNvPr>
                <p:cNvSpPr/>
                <p:nvPr/>
              </p:nvSpPr>
              <p:spPr>
                <a:xfrm>
                  <a:off x="2213666" y="1267198"/>
                  <a:ext cx="468000" cy="972000"/>
                </a:xfrm>
                <a:prstGeom prst="can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16" name="Рисунок 15" descr="Значок 1 со сплошной заливкой">
                  <a:extLst>
                    <a:ext uri="{FF2B5EF4-FFF2-40B4-BE49-F238E27FC236}">
                      <a16:creationId xmlns:a16="http://schemas.microsoft.com/office/drawing/2014/main" id="{848EEC85-1B20-262B-F349-B667F69413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77666" y="1483198"/>
                  <a:ext cx="540000" cy="540000"/>
                </a:xfrm>
                <a:prstGeom prst="rect">
                  <a:avLst/>
                </a:prstGeom>
              </p:spPr>
            </p:pic>
          </p:grpSp>
          <p:grpSp>
            <p:nvGrpSpPr>
              <p:cNvPr id="30" name="Группа 29">
                <a:extLst>
                  <a:ext uri="{FF2B5EF4-FFF2-40B4-BE49-F238E27FC236}">
                    <a16:creationId xmlns:a16="http://schemas.microsoft.com/office/drawing/2014/main" id="{CD4580D0-6356-A2A9-DF9F-0FCCA681DB38}"/>
                  </a:ext>
                </a:extLst>
              </p:cNvPr>
              <p:cNvGrpSpPr/>
              <p:nvPr/>
            </p:nvGrpSpPr>
            <p:grpSpPr>
              <a:xfrm>
                <a:off x="3785736" y="1571578"/>
                <a:ext cx="540000" cy="972000"/>
                <a:chOff x="3958872" y="1264435"/>
                <a:chExt cx="540000" cy="972000"/>
              </a:xfrm>
            </p:grpSpPr>
            <p:sp>
              <p:nvSpPr>
                <p:cNvPr id="23" name="Цилиндр 22">
                  <a:extLst>
                    <a:ext uri="{FF2B5EF4-FFF2-40B4-BE49-F238E27FC236}">
                      <a16:creationId xmlns:a16="http://schemas.microsoft.com/office/drawing/2014/main" id="{50222459-887A-7BD8-B934-E980A0A74F13}"/>
                    </a:ext>
                  </a:extLst>
                </p:cNvPr>
                <p:cNvSpPr/>
                <p:nvPr/>
              </p:nvSpPr>
              <p:spPr>
                <a:xfrm>
                  <a:off x="3994872" y="1264435"/>
                  <a:ext cx="468000" cy="972000"/>
                </a:xfrm>
                <a:prstGeom prst="can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21" name="Рисунок 20" descr="Значок со сплошной заливкой">
                  <a:extLst>
                    <a:ext uri="{FF2B5EF4-FFF2-40B4-BE49-F238E27FC236}">
                      <a16:creationId xmlns:a16="http://schemas.microsoft.com/office/drawing/2014/main" id="{860FC78B-C8BF-98D4-BE61-600152C097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58872" y="1480435"/>
                  <a:ext cx="540000" cy="540000"/>
                </a:xfrm>
                <a:prstGeom prst="rect">
                  <a:avLst/>
                </a:prstGeom>
              </p:spPr>
            </p:pic>
          </p:grpSp>
          <p:grpSp>
            <p:nvGrpSpPr>
              <p:cNvPr id="32" name="Группа 31">
                <a:extLst>
                  <a:ext uri="{FF2B5EF4-FFF2-40B4-BE49-F238E27FC236}">
                    <a16:creationId xmlns:a16="http://schemas.microsoft.com/office/drawing/2014/main" id="{F8DCDAFB-29A3-2D08-4426-0CFAC759612F}"/>
                  </a:ext>
                </a:extLst>
              </p:cNvPr>
              <p:cNvGrpSpPr/>
              <p:nvPr/>
            </p:nvGrpSpPr>
            <p:grpSpPr>
              <a:xfrm>
                <a:off x="7035097" y="1642783"/>
                <a:ext cx="540000" cy="972000"/>
                <a:chOff x="1818831" y="1233486"/>
                <a:chExt cx="540000" cy="972000"/>
              </a:xfrm>
            </p:grpSpPr>
            <p:sp>
              <p:nvSpPr>
                <p:cNvPr id="33" name="Цилиндр 32">
                  <a:extLst>
                    <a:ext uri="{FF2B5EF4-FFF2-40B4-BE49-F238E27FC236}">
                      <a16:creationId xmlns:a16="http://schemas.microsoft.com/office/drawing/2014/main" id="{F75AB04A-614F-53EC-9036-82FAE2F05133}"/>
                    </a:ext>
                  </a:extLst>
                </p:cNvPr>
                <p:cNvSpPr/>
                <p:nvPr/>
              </p:nvSpPr>
              <p:spPr>
                <a:xfrm>
                  <a:off x="1854831" y="1233486"/>
                  <a:ext cx="468000" cy="972000"/>
                </a:xfrm>
                <a:prstGeom prst="can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34" name="Рисунок 33" descr="Значок 1 со сплошной заливкой">
                  <a:extLst>
                    <a:ext uri="{FF2B5EF4-FFF2-40B4-BE49-F238E27FC236}">
                      <a16:creationId xmlns:a16="http://schemas.microsoft.com/office/drawing/2014/main" id="{745CA08C-ECDB-F524-E163-B8A18F9D38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18831" y="1449486"/>
                  <a:ext cx="540000" cy="540000"/>
                </a:xfrm>
                <a:prstGeom prst="rect">
                  <a:avLst/>
                </a:prstGeom>
              </p:spPr>
            </p:pic>
          </p:grpSp>
          <p:grpSp>
            <p:nvGrpSpPr>
              <p:cNvPr id="35" name="Группа 34">
                <a:extLst>
                  <a:ext uri="{FF2B5EF4-FFF2-40B4-BE49-F238E27FC236}">
                    <a16:creationId xmlns:a16="http://schemas.microsoft.com/office/drawing/2014/main" id="{1C25CBC6-FF79-5746-155F-02B5A818845D}"/>
                  </a:ext>
                </a:extLst>
              </p:cNvPr>
              <p:cNvGrpSpPr/>
              <p:nvPr/>
            </p:nvGrpSpPr>
            <p:grpSpPr>
              <a:xfrm>
                <a:off x="11088686" y="1536332"/>
                <a:ext cx="540000" cy="972000"/>
                <a:chOff x="3600037" y="1230723"/>
                <a:chExt cx="540000" cy="972000"/>
              </a:xfrm>
            </p:grpSpPr>
            <p:sp>
              <p:nvSpPr>
                <p:cNvPr id="36" name="Цилиндр 35">
                  <a:extLst>
                    <a:ext uri="{FF2B5EF4-FFF2-40B4-BE49-F238E27FC236}">
                      <a16:creationId xmlns:a16="http://schemas.microsoft.com/office/drawing/2014/main" id="{B4C60C59-0335-E6EE-9C6C-12B3CA1D14D6}"/>
                    </a:ext>
                  </a:extLst>
                </p:cNvPr>
                <p:cNvSpPr/>
                <p:nvPr/>
              </p:nvSpPr>
              <p:spPr>
                <a:xfrm>
                  <a:off x="3636037" y="1230723"/>
                  <a:ext cx="468000" cy="972000"/>
                </a:xfrm>
                <a:prstGeom prst="can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37" name="Рисунок 36" descr="Значок со сплошной заливкой">
                  <a:extLst>
                    <a:ext uri="{FF2B5EF4-FFF2-40B4-BE49-F238E27FC236}">
                      <a16:creationId xmlns:a16="http://schemas.microsoft.com/office/drawing/2014/main" id="{842C6EF2-45AE-DE5B-FCE5-303402D35B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00037" y="1446723"/>
                  <a:ext cx="540000" cy="540000"/>
                </a:xfrm>
                <a:prstGeom prst="rect">
                  <a:avLst/>
                </a:prstGeom>
              </p:spPr>
            </p:pic>
          </p:grpSp>
          <p:sp>
            <p:nvSpPr>
              <p:cNvPr id="41" name="Цилиндр 40">
                <a:extLst>
                  <a:ext uri="{FF2B5EF4-FFF2-40B4-BE49-F238E27FC236}">
                    <a16:creationId xmlns:a16="http://schemas.microsoft.com/office/drawing/2014/main" id="{0EA5C8DA-67E8-016A-D870-F522F772FD88}"/>
                  </a:ext>
                </a:extLst>
              </p:cNvPr>
              <p:cNvSpPr/>
              <p:nvPr/>
            </p:nvSpPr>
            <p:spPr>
              <a:xfrm>
                <a:off x="7934047" y="4671808"/>
                <a:ext cx="764578" cy="1587968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5A3F2C58-7F4A-FA4A-E35C-37A58101F7BB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181" y="4537868"/>
                    <a:ext cx="935513" cy="183178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ru-RU" sz="66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den>
                          </m:f>
                        </m:oMath>
                      </m:oMathPara>
                    </a14:m>
                    <a:endParaRPr lang="ru-RU" sz="6600" dirty="0"/>
                  </a:p>
                </p:txBody>
              </p:sp>
            </mc:Choice>
            <mc:Fallback xmlns=""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5A3F2C58-7F4A-FA4A-E35C-37A58101F7B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181" y="4537868"/>
                    <a:ext cx="935513" cy="1831784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9" name="Цилиндр 48">
                <a:extLst>
                  <a:ext uri="{FF2B5EF4-FFF2-40B4-BE49-F238E27FC236}">
                    <a16:creationId xmlns:a16="http://schemas.microsoft.com/office/drawing/2014/main" id="{7046604B-14DC-2FD0-3DD1-AE1AFF8507E4}"/>
                  </a:ext>
                </a:extLst>
              </p:cNvPr>
              <p:cNvSpPr/>
              <p:nvPr/>
            </p:nvSpPr>
            <p:spPr>
              <a:xfrm>
                <a:off x="9129062" y="4671808"/>
                <a:ext cx="764578" cy="1587968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28" name="Прямая соединительная линия 27">
                <a:extLst>
                  <a:ext uri="{FF2B5EF4-FFF2-40B4-BE49-F238E27FC236}">
                    <a16:creationId xmlns:a16="http://schemas.microsoft.com/office/drawing/2014/main" id="{8D90CAB1-861F-E192-6A97-55A3D494BB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48218" y="5477268"/>
                <a:ext cx="1126266" cy="0"/>
              </a:xfrm>
              <a:prstGeom prst="line">
                <a:avLst/>
              </a:prstGeom>
              <a:ln w="38100">
                <a:prstDash val="lg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9E1B73A6-6A1D-39E7-E170-489694C4F25F}"/>
                      </a:ext>
                    </a:extLst>
                  </p:cNvPr>
                  <p:cNvSpPr txBox="1"/>
                  <p:nvPr/>
                </p:nvSpPr>
                <p:spPr>
                  <a:xfrm>
                    <a:off x="10376938" y="3761079"/>
                    <a:ext cx="1423497" cy="161948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ru-RU" sz="48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num>
                            <m:den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den>
                          </m:f>
                        </m:oMath>
                      </m:oMathPara>
                    </a14:m>
                    <a:endParaRPr lang="ru-RU" sz="6600" dirty="0"/>
                  </a:p>
                </p:txBody>
              </p:sp>
            </mc:Choice>
            <mc:Fallback xmlns="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9E1B73A6-6A1D-39E7-E170-489694C4F25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76938" y="3761079"/>
                    <a:ext cx="1423497" cy="1619482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8" name="Рисунок 7" descr="Неуравновешенные веса со сплошной заливкой">
                <a:extLst>
                  <a:ext uri="{FF2B5EF4-FFF2-40B4-BE49-F238E27FC236}">
                    <a16:creationId xmlns:a16="http://schemas.microsoft.com/office/drawing/2014/main" id="{48E860E2-B081-F9BE-DB05-9769EE3439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597804" y="4099776"/>
                <a:ext cx="2160000" cy="2160000"/>
              </a:xfrm>
              <a:prstGeom prst="rect">
                <a:avLst/>
              </a:prstGeom>
            </p:spPr>
          </p:pic>
        </p:grpSp>
        <p:sp>
          <p:nvSpPr>
            <p:cNvPr id="4" name="Надпись 49">
              <a:extLst>
                <a:ext uri="{FF2B5EF4-FFF2-40B4-BE49-F238E27FC236}">
                  <a16:creationId xmlns:a16="http://schemas.microsoft.com/office/drawing/2014/main" id="{CD5B2750-CCAD-8D2C-F421-A6EC1AA41F22}"/>
                </a:ext>
              </a:extLst>
            </p:cNvPr>
            <p:cNvSpPr txBox="1"/>
            <p:nvPr/>
          </p:nvSpPr>
          <p:spPr>
            <a:xfrm>
              <a:off x="2430965" y="3816912"/>
              <a:ext cx="3762918" cy="2339553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ru-RU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Если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V</a:t>
              </a:r>
              <a:r>
                <a:rPr kumimoji="0" lang="ru-RU" sz="44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1</a:t>
              </a:r>
              <a:r>
                <a:rPr lang="ru-RU" sz="4400" dirty="0">
                  <a:solidFill>
                    <a:prstClr val="black"/>
                  </a:solidFill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 </a:t>
              </a:r>
              <a:r>
                <a:rPr lang="ru-RU" sz="4400" b="1" dirty="0">
                  <a:solidFill>
                    <a:srgbClr val="00B050"/>
                  </a:solidFill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=</a:t>
              </a:r>
              <a:r>
                <a:rPr lang="ru-RU" sz="4400" dirty="0">
                  <a:solidFill>
                    <a:prstClr val="black"/>
                  </a:solidFill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V</a:t>
              </a:r>
              <a:r>
                <a:rPr kumimoji="0" lang="ru-RU" sz="44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2</a:t>
              </a:r>
              <a:r>
                <a:rPr kumimoji="0" lang="ru-RU" sz="4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, </a:t>
              </a:r>
              <a:br>
                <a:rPr kumimoji="0" lang="ru-RU" sz="4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r>
                <a:rPr kumimoji="0" lang="ru-RU" sz="4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а</a:t>
              </a:r>
              <a:r>
                <a:rPr lang="ru-RU" sz="4400" dirty="0">
                  <a:solidFill>
                    <a:prstClr val="black"/>
                  </a:solidFill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m</a:t>
              </a:r>
              <a:r>
                <a:rPr kumimoji="0" lang="ru-RU" sz="44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1 </a:t>
              </a:r>
              <a:r>
                <a:rPr lang="ru-RU" sz="4400" b="1" dirty="0">
                  <a:solidFill>
                    <a:srgbClr val="00B050"/>
                  </a:solidFill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Symbol" panose="05050102010706020507" pitchFamily="18" charset="2"/>
                </a:rPr>
                <a:t></a:t>
              </a:r>
              <a:r>
                <a:rPr lang="ru-RU" sz="4400" b="1" dirty="0">
                  <a:solidFill>
                    <a:prstClr val="black"/>
                  </a:solidFill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m</a:t>
              </a:r>
              <a:r>
                <a:rPr kumimoji="0" lang="ru-RU" sz="44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2</a:t>
              </a:r>
              <a:r>
                <a:rPr kumimoji="0" lang="ru-RU" sz="4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 , </a:t>
              </a:r>
              <a:br>
                <a:rPr kumimoji="0" lang="ru-RU" sz="4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r>
                <a:rPr kumimoji="0" lang="ru-RU" sz="4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то </a:t>
              </a:r>
              <a:r>
                <a:rPr lang="ru-RU" sz="4400" b="1" dirty="0">
                  <a:solidFill>
                    <a:srgbClr val="00B050"/>
                  </a:solidFill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вещества разные</a:t>
              </a:r>
              <a:r>
                <a:rPr lang="ru-RU" sz="4400" dirty="0">
                  <a:solidFill>
                    <a:prstClr val="black"/>
                  </a:solidFill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!</a:t>
              </a:r>
              <a:br>
                <a:rPr kumimoji="0" lang="ru-R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endPara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9735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6EA77E57-1D50-1C6E-6139-19FD0E1CA1F6}"/>
              </a:ext>
            </a:extLst>
          </p:cNvPr>
          <p:cNvGrpSpPr/>
          <p:nvPr/>
        </p:nvGrpSpPr>
        <p:grpSpPr>
          <a:xfrm>
            <a:off x="13652" y="8573"/>
            <a:ext cx="12098378" cy="6832404"/>
            <a:chOff x="13652" y="8573"/>
            <a:chExt cx="12098378" cy="6832404"/>
          </a:xfrm>
        </p:grpSpPr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B98C66D4-FE63-CC6B-D4AA-15E5E625D991}"/>
                </a:ext>
              </a:extLst>
            </p:cNvPr>
            <p:cNvGrpSpPr/>
            <p:nvPr/>
          </p:nvGrpSpPr>
          <p:grpSpPr>
            <a:xfrm>
              <a:off x="13652" y="8573"/>
              <a:ext cx="12098378" cy="6832404"/>
              <a:chOff x="13652" y="8573"/>
              <a:chExt cx="12098378" cy="6832404"/>
            </a:xfrm>
          </p:grpSpPr>
          <p:grpSp>
            <p:nvGrpSpPr>
              <p:cNvPr id="19" name="Группа 18">
                <a:extLst>
                  <a:ext uri="{FF2B5EF4-FFF2-40B4-BE49-F238E27FC236}">
                    <a16:creationId xmlns:a16="http://schemas.microsoft.com/office/drawing/2014/main" id="{ABD91E26-B8A7-D8C5-7B9A-9C86E49F3BA7}"/>
                  </a:ext>
                </a:extLst>
              </p:cNvPr>
              <p:cNvGrpSpPr/>
              <p:nvPr/>
            </p:nvGrpSpPr>
            <p:grpSpPr>
              <a:xfrm>
                <a:off x="13652" y="8573"/>
                <a:ext cx="12098378" cy="6832404"/>
                <a:chOff x="13652" y="8573"/>
                <a:chExt cx="12098378" cy="6832404"/>
              </a:xfrm>
            </p:grpSpPr>
            <p:grpSp>
              <p:nvGrpSpPr>
                <p:cNvPr id="17" name="Группа 16">
                  <a:extLst>
                    <a:ext uri="{FF2B5EF4-FFF2-40B4-BE49-F238E27FC236}">
                      <a16:creationId xmlns:a16="http://schemas.microsoft.com/office/drawing/2014/main" id="{35A31C5E-6269-7F3B-5D08-7BCC108A285A}"/>
                    </a:ext>
                  </a:extLst>
                </p:cNvPr>
                <p:cNvGrpSpPr/>
                <p:nvPr/>
              </p:nvGrpSpPr>
              <p:grpSpPr>
                <a:xfrm>
                  <a:off x="13652" y="8573"/>
                  <a:ext cx="12098378" cy="6832404"/>
                  <a:chOff x="13652" y="8573"/>
                  <a:chExt cx="12098378" cy="6832404"/>
                </a:xfrm>
              </p:grpSpPr>
              <p:sp>
                <p:nvSpPr>
                  <p:cNvPr id="32" name="Надпись 46">
                    <a:extLst>
                      <a:ext uri="{FF2B5EF4-FFF2-40B4-BE49-F238E27FC236}">
                        <a16:creationId xmlns:a16="http://schemas.microsoft.com/office/drawing/2014/main" id="{4F32CC95-9484-5596-CD2F-86DD9C2E9E09}"/>
                      </a:ext>
                    </a:extLst>
                  </p:cNvPr>
                  <p:cNvSpPr txBox="1"/>
                  <p:nvPr/>
                </p:nvSpPr>
                <p:spPr>
                  <a:xfrm>
                    <a:off x="13652" y="8573"/>
                    <a:ext cx="4336415" cy="1524000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1890713" marR="0" lvl="0" indent="-1981200" algn="l" defTabSz="914400" rtl="0" eaLnBrk="1" fontAlgn="auto" latinLnBrk="0" hangingPunct="1">
                      <a:lnSpc>
                        <a:spcPct val="80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26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a:t>Тема:</a:t>
                    </a:r>
                    <a:r>
                      <a:rPr kumimoji="0" lang="ru-RU" sz="2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ru-RU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>
                          <a:glow rad="228600">
                            <a:srgbClr val="70AD47">
                              <a:satMod val="175000"/>
                              <a:alpha val="40000"/>
                            </a:srgbClr>
                          </a:glow>
                        </a:effectLst>
                        <a:uLnTx/>
                        <a:uFillTx/>
                        <a:latin typeface="Arial" panose="020B0604020202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12</a:t>
                    </a:r>
                    <a:r>
                      <a:rPr kumimoji="0" lang="ru-RU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>
                          <a:glow rad="228600">
                            <a:srgbClr val="70AD47">
                              <a:satMod val="175000"/>
                              <a:alpha val="40000"/>
                            </a:srgbClr>
                          </a:glow>
                        </a:effectLst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 ТОНН</a:t>
                    </a:r>
                    <a:r>
                      <a:rPr kumimoji="0" lang="ru-RU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>
                          <a:glow rad="228600">
                            <a:srgbClr val="70AD47">
                              <a:satMod val="175000"/>
                              <a:alpha val="40000"/>
                            </a:srgbClr>
                          </a:glow>
                        </a:effectLst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>
                          <a:glow rad="228600">
                            <a:srgbClr val="70AD47">
                              <a:satMod val="175000"/>
                              <a:alpha val="40000"/>
                            </a:srgbClr>
                          </a:glow>
                        </a:effectLst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ВЕЩЕСТВА </a:t>
                    </a:r>
                    <a:b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>
                          <a:glow rad="228600">
                            <a:srgbClr val="70AD47">
                              <a:satMod val="175000"/>
                              <a:alpha val="40000"/>
                            </a:srgbClr>
                          </a:glow>
                        </a:effectLst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</a:b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>
                          <a:glow rad="228600">
                            <a:srgbClr val="70AD47">
                              <a:satMod val="175000"/>
                              <a:alpha val="40000"/>
                            </a:srgbClr>
                          </a:glow>
                        </a:effectLst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В ОБЫЧНОЙ</a:t>
                    </a:r>
                    <a:b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>
                          <a:glow rad="228600">
                            <a:srgbClr val="70AD47">
                              <a:satMod val="175000"/>
                              <a:alpha val="40000"/>
                            </a:srgbClr>
                          </a:glow>
                        </a:effectLst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</a:b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>
                          <a:glow rad="228600">
                            <a:srgbClr val="70AD47">
                              <a:satMod val="175000"/>
                              <a:alpha val="40000"/>
                            </a:srgbClr>
                          </a:glow>
                        </a:effectLst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КРУЖКЕ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glow rad="228600">
                          <a:srgbClr val="70AD47">
                            <a:satMod val="175000"/>
                            <a:alpha val="40000"/>
                          </a:srgbClr>
                        </a:glow>
                      </a:effectLst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 </a:t>
                    </a:r>
                  </a:p>
                </p:txBody>
              </p:sp>
              <p:cxnSp>
                <p:nvCxnSpPr>
                  <p:cNvPr id="6" name="Прямая соединительная линия 5">
                    <a:extLst>
                      <a:ext uri="{FF2B5EF4-FFF2-40B4-BE49-F238E27FC236}">
                        <a16:creationId xmlns:a16="http://schemas.microsoft.com/office/drawing/2014/main" id="{A43D0C2A-4CFA-E69E-EE03-A08F8C2FDC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5767043" y="1259951"/>
                    <a:ext cx="1251929" cy="2087452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" name="Прямая соединительная линия 4">
                    <a:extLst>
                      <a:ext uri="{FF2B5EF4-FFF2-40B4-BE49-F238E27FC236}">
                        <a16:creationId xmlns:a16="http://schemas.microsoft.com/office/drawing/2014/main" id="{3058E6D4-9BCF-3C3D-751F-26A76428431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528086" y="3502026"/>
                    <a:ext cx="2456354" cy="1819803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" name="Прямая соединительная линия 3">
                    <a:extLst>
                      <a:ext uri="{FF2B5EF4-FFF2-40B4-BE49-F238E27FC236}">
                        <a16:creationId xmlns:a16="http://schemas.microsoft.com/office/drawing/2014/main" id="{5EF99B25-F7EE-313A-09DB-E1C7E2A72B6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3349316" y="2541136"/>
                    <a:ext cx="3589782" cy="908675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" name="Прямая соединительная линия 2">
                    <a:extLst>
                      <a:ext uri="{FF2B5EF4-FFF2-40B4-BE49-F238E27FC236}">
                        <a16:creationId xmlns:a16="http://schemas.microsoft.com/office/drawing/2014/main" id="{514E9988-AB08-B0FA-08F8-A02F939C099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081202" y="2957448"/>
                    <a:ext cx="3210280" cy="473775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" name="Прямая соединительная линия 1">
                    <a:extLst>
                      <a:ext uri="{FF2B5EF4-FFF2-40B4-BE49-F238E27FC236}">
                        <a16:creationId xmlns:a16="http://schemas.microsoft.com/office/drawing/2014/main" id="{EE64003A-DA9D-DB09-D855-52E18E493A9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040562" y="3451543"/>
                    <a:ext cx="1497942" cy="2071082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" name="Овал 9">
                    <a:extLst>
                      <a:ext uri="{FF2B5EF4-FFF2-40B4-BE49-F238E27FC236}">
                        <a16:creationId xmlns:a16="http://schemas.microsoft.com/office/drawing/2014/main" id="{CA9286F6-DC34-2A85-5715-D0AEF8B0A18B}"/>
                      </a:ext>
                    </a:extLst>
                  </p:cNvPr>
                  <p:cNvSpPr/>
                  <p:nvPr/>
                </p:nvSpPr>
                <p:spPr>
                  <a:xfrm>
                    <a:off x="5960427" y="2410778"/>
                    <a:ext cx="2190115" cy="219011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" name="Надпись 1">
                    <a:extLst>
                      <a:ext uri="{FF2B5EF4-FFF2-40B4-BE49-F238E27FC236}">
                        <a16:creationId xmlns:a16="http://schemas.microsoft.com/office/drawing/2014/main" id="{2D60A1AE-833F-B951-2C99-BB154E69CEE8}"/>
                      </a:ext>
                    </a:extLst>
                  </p:cNvPr>
                  <p:cNvSpPr txBox="1"/>
                  <p:nvPr/>
                </p:nvSpPr>
                <p:spPr>
                  <a:xfrm>
                    <a:off x="192786" y="433705"/>
                    <a:ext cx="1688465" cy="1263650"/>
                  </a:xfrm>
                  <a:custGeom>
                    <a:avLst/>
                    <a:gdLst>
                      <a:gd name="connsiteX0" fmla="*/ 0 w 1688465"/>
                      <a:gd name="connsiteY0" fmla="*/ 0 h 1263650"/>
                      <a:gd name="connsiteX1" fmla="*/ 545937 w 1688465"/>
                      <a:gd name="connsiteY1" fmla="*/ 0 h 1263650"/>
                      <a:gd name="connsiteX2" fmla="*/ 1108759 w 1688465"/>
                      <a:gd name="connsiteY2" fmla="*/ 0 h 1263650"/>
                      <a:gd name="connsiteX3" fmla="*/ 1688465 w 1688465"/>
                      <a:gd name="connsiteY3" fmla="*/ 0 h 1263650"/>
                      <a:gd name="connsiteX4" fmla="*/ 1688465 w 1688465"/>
                      <a:gd name="connsiteY4" fmla="*/ 433853 h 1263650"/>
                      <a:gd name="connsiteX5" fmla="*/ 1688465 w 1688465"/>
                      <a:gd name="connsiteY5" fmla="*/ 817160 h 1263650"/>
                      <a:gd name="connsiteX6" fmla="*/ 1688465 w 1688465"/>
                      <a:gd name="connsiteY6" fmla="*/ 1263650 h 1263650"/>
                      <a:gd name="connsiteX7" fmla="*/ 1091874 w 1688465"/>
                      <a:gd name="connsiteY7" fmla="*/ 1263650 h 1263650"/>
                      <a:gd name="connsiteX8" fmla="*/ 495283 w 1688465"/>
                      <a:gd name="connsiteY8" fmla="*/ 1263650 h 1263650"/>
                      <a:gd name="connsiteX9" fmla="*/ 0 w 1688465"/>
                      <a:gd name="connsiteY9" fmla="*/ 1263650 h 1263650"/>
                      <a:gd name="connsiteX10" fmla="*/ 0 w 1688465"/>
                      <a:gd name="connsiteY10" fmla="*/ 855070 h 1263650"/>
                      <a:gd name="connsiteX11" fmla="*/ 0 w 1688465"/>
                      <a:gd name="connsiteY11" fmla="*/ 433853 h 1263650"/>
                      <a:gd name="connsiteX12" fmla="*/ 0 w 1688465"/>
                      <a:gd name="connsiteY12" fmla="*/ 0 h 1263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88465" h="1263650" fill="none" extrusionOk="0">
                        <a:moveTo>
                          <a:pt x="0" y="0"/>
                        </a:moveTo>
                        <a:cubicBezTo>
                          <a:pt x="160555" y="-45031"/>
                          <a:pt x="432238" y="64652"/>
                          <a:pt x="545937" y="0"/>
                        </a:cubicBezTo>
                        <a:cubicBezTo>
                          <a:pt x="659636" y="-64652"/>
                          <a:pt x="988650" y="48169"/>
                          <a:pt x="1108759" y="0"/>
                        </a:cubicBezTo>
                        <a:cubicBezTo>
                          <a:pt x="1228868" y="-48169"/>
                          <a:pt x="1502346" y="54487"/>
                          <a:pt x="1688465" y="0"/>
                        </a:cubicBezTo>
                        <a:cubicBezTo>
                          <a:pt x="1705104" y="190692"/>
                          <a:pt x="1668522" y="241699"/>
                          <a:pt x="1688465" y="433853"/>
                        </a:cubicBezTo>
                        <a:cubicBezTo>
                          <a:pt x="1708408" y="626007"/>
                          <a:pt x="1667131" y="683742"/>
                          <a:pt x="1688465" y="817160"/>
                        </a:cubicBezTo>
                        <a:cubicBezTo>
                          <a:pt x="1709799" y="950578"/>
                          <a:pt x="1649252" y="1048178"/>
                          <a:pt x="1688465" y="1263650"/>
                        </a:cubicBezTo>
                        <a:cubicBezTo>
                          <a:pt x="1461577" y="1273618"/>
                          <a:pt x="1361010" y="1218905"/>
                          <a:pt x="1091874" y="1263650"/>
                        </a:cubicBezTo>
                        <a:cubicBezTo>
                          <a:pt x="822738" y="1308395"/>
                          <a:pt x="639763" y="1195097"/>
                          <a:pt x="495283" y="1263650"/>
                        </a:cubicBezTo>
                        <a:cubicBezTo>
                          <a:pt x="350803" y="1332203"/>
                          <a:pt x="102974" y="1238548"/>
                          <a:pt x="0" y="1263650"/>
                        </a:cubicBezTo>
                        <a:cubicBezTo>
                          <a:pt x="-40015" y="1154088"/>
                          <a:pt x="293" y="1031476"/>
                          <a:pt x="0" y="855070"/>
                        </a:cubicBezTo>
                        <a:cubicBezTo>
                          <a:pt x="-293" y="678664"/>
                          <a:pt x="16467" y="522931"/>
                          <a:pt x="0" y="433853"/>
                        </a:cubicBezTo>
                        <a:cubicBezTo>
                          <a:pt x="-16467" y="344775"/>
                          <a:pt x="43408" y="155181"/>
                          <a:pt x="0" y="0"/>
                        </a:cubicBezTo>
                        <a:close/>
                      </a:path>
                      <a:path w="1688465" h="1263650" stroke="0" extrusionOk="0">
                        <a:moveTo>
                          <a:pt x="0" y="0"/>
                        </a:moveTo>
                        <a:cubicBezTo>
                          <a:pt x="165795" y="-8634"/>
                          <a:pt x="288050" y="58612"/>
                          <a:pt x="545937" y="0"/>
                        </a:cubicBezTo>
                        <a:cubicBezTo>
                          <a:pt x="803824" y="-58612"/>
                          <a:pt x="953251" y="44304"/>
                          <a:pt x="1058105" y="0"/>
                        </a:cubicBezTo>
                        <a:cubicBezTo>
                          <a:pt x="1162959" y="-44304"/>
                          <a:pt x="1440439" y="17962"/>
                          <a:pt x="1688465" y="0"/>
                        </a:cubicBezTo>
                        <a:cubicBezTo>
                          <a:pt x="1736134" y="166317"/>
                          <a:pt x="1646543" y="207905"/>
                          <a:pt x="1688465" y="408580"/>
                        </a:cubicBezTo>
                        <a:cubicBezTo>
                          <a:pt x="1730387" y="609255"/>
                          <a:pt x="1668754" y="611285"/>
                          <a:pt x="1688465" y="804524"/>
                        </a:cubicBezTo>
                        <a:cubicBezTo>
                          <a:pt x="1708176" y="997763"/>
                          <a:pt x="1664840" y="1156970"/>
                          <a:pt x="1688465" y="1263650"/>
                        </a:cubicBezTo>
                        <a:cubicBezTo>
                          <a:pt x="1573136" y="1282186"/>
                          <a:pt x="1275295" y="1223289"/>
                          <a:pt x="1125643" y="1263650"/>
                        </a:cubicBezTo>
                        <a:cubicBezTo>
                          <a:pt x="975991" y="1304011"/>
                          <a:pt x="809314" y="1250813"/>
                          <a:pt x="529052" y="1263650"/>
                        </a:cubicBezTo>
                        <a:cubicBezTo>
                          <a:pt x="248790" y="1276487"/>
                          <a:pt x="192842" y="1249158"/>
                          <a:pt x="0" y="1263650"/>
                        </a:cubicBezTo>
                        <a:cubicBezTo>
                          <a:pt x="-49528" y="1093625"/>
                          <a:pt x="42062" y="1040340"/>
                          <a:pt x="0" y="842433"/>
                        </a:cubicBezTo>
                        <a:cubicBezTo>
                          <a:pt x="-42062" y="644526"/>
                          <a:pt x="13096" y="593944"/>
                          <a:pt x="0" y="433853"/>
                        </a:cubicBezTo>
                        <a:cubicBezTo>
                          <a:pt x="-13096" y="273762"/>
                          <a:pt x="24424" y="114175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6350">
                    <a:solidFill>
                      <a:prstClr val="black"/>
                    </a:solidFill>
                    <a:extLst>
                      <a:ext uri="{C807C97D-BFC1-408E-A445-0C87EB9F89A2}">
                        <ask:lineSketchStyleProps xmlns:ask="http://schemas.microsoft.com/office/drawing/2018/sketchyshapes" sd="1219033472">
                          <a:prstGeom prst="rect">
                            <a:avLst/>
                          </a:prstGeom>
                          <ask:type>
                            <ask:lineSketchScribble/>
                          </ask:type>
                        </ask:lineSketchStyleProps>
                      </a:ext>
                    </a:extLst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120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________________</a:t>
                    </a:r>
                    <a:r>
                      <a: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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a:t>величина, показывающая, насколько тело инертно.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" name="Надпись 2">
                    <a:extLst>
                      <a:ext uri="{FF2B5EF4-FFF2-40B4-BE49-F238E27FC236}">
                        <a16:creationId xmlns:a16="http://schemas.microsoft.com/office/drawing/2014/main" id="{822BF703-909E-C0A5-BB7A-E9CC2C21030F}"/>
                      </a:ext>
                    </a:extLst>
                  </p:cNvPr>
                  <p:cNvSpPr txBox="1"/>
                  <p:nvPr/>
                </p:nvSpPr>
                <p:spPr>
                  <a:xfrm>
                    <a:off x="173101" y="1781810"/>
                    <a:ext cx="1688465" cy="1271905"/>
                  </a:xfrm>
                  <a:custGeom>
                    <a:avLst/>
                    <a:gdLst>
                      <a:gd name="connsiteX0" fmla="*/ 0 w 1688465"/>
                      <a:gd name="connsiteY0" fmla="*/ 0 h 1271905"/>
                      <a:gd name="connsiteX1" fmla="*/ 512168 w 1688465"/>
                      <a:gd name="connsiteY1" fmla="*/ 0 h 1271905"/>
                      <a:gd name="connsiteX2" fmla="*/ 1058105 w 1688465"/>
                      <a:gd name="connsiteY2" fmla="*/ 0 h 1271905"/>
                      <a:gd name="connsiteX3" fmla="*/ 1688465 w 1688465"/>
                      <a:gd name="connsiteY3" fmla="*/ 0 h 1271905"/>
                      <a:gd name="connsiteX4" fmla="*/ 1688465 w 1688465"/>
                      <a:gd name="connsiteY4" fmla="*/ 449406 h 1271905"/>
                      <a:gd name="connsiteX5" fmla="*/ 1688465 w 1688465"/>
                      <a:gd name="connsiteY5" fmla="*/ 886094 h 1271905"/>
                      <a:gd name="connsiteX6" fmla="*/ 1688465 w 1688465"/>
                      <a:gd name="connsiteY6" fmla="*/ 1271905 h 1271905"/>
                      <a:gd name="connsiteX7" fmla="*/ 1091874 w 1688465"/>
                      <a:gd name="connsiteY7" fmla="*/ 1271905 h 1271905"/>
                      <a:gd name="connsiteX8" fmla="*/ 579706 w 1688465"/>
                      <a:gd name="connsiteY8" fmla="*/ 1271905 h 1271905"/>
                      <a:gd name="connsiteX9" fmla="*/ 0 w 1688465"/>
                      <a:gd name="connsiteY9" fmla="*/ 1271905 h 1271905"/>
                      <a:gd name="connsiteX10" fmla="*/ 0 w 1688465"/>
                      <a:gd name="connsiteY10" fmla="*/ 822499 h 1271905"/>
                      <a:gd name="connsiteX11" fmla="*/ 0 w 1688465"/>
                      <a:gd name="connsiteY11" fmla="*/ 436687 h 1271905"/>
                      <a:gd name="connsiteX12" fmla="*/ 0 w 1688465"/>
                      <a:gd name="connsiteY12" fmla="*/ 0 h 1271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88465" h="1271905" fill="none" extrusionOk="0">
                        <a:moveTo>
                          <a:pt x="0" y="0"/>
                        </a:moveTo>
                        <a:cubicBezTo>
                          <a:pt x="195817" y="-55548"/>
                          <a:pt x="338506" y="8784"/>
                          <a:pt x="512168" y="0"/>
                        </a:cubicBezTo>
                        <a:cubicBezTo>
                          <a:pt x="685830" y="-8784"/>
                          <a:pt x="928907" y="8681"/>
                          <a:pt x="1058105" y="0"/>
                        </a:cubicBezTo>
                        <a:cubicBezTo>
                          <a:pt x="1187303" y="-8681"/>
                          <a:pt x="1524969" y="70424"/>
                          <a:pt x="1688465" y="0"/>
                        </a:cubicBezTo>
                        <a:cubicBezTo>
                          <a:pt x="1693801" y="94904"/>
                          <a:pt x="1666304" y="226872"/>
                          <a:pt x="1688465" y="449406"/>
                        </a:cubicBezTo>
                        <a:cubicBezTo>
                          <a:pt x="1710626" y="671940"/>
                          <a:pt x="1679037" y="778160"/>
                          <a:pt x="1688465" y="886094"/>
                        </a:cubicBezTo>
                        <a:cubicBezTo>
                          <a:pt x="1697893" y="994028"/>
                          <a:pt x="1684582" y="1174158"/>
                          <a:pt x="1688465" y="1271905"/>
                        </a:cubicBezTo>
                        <a:cubicBezTo>
                          <a:pt x="1509905" y="1304946"/>
                          <a:pt x="1367940" y="1271702"/>
                          <a:pt x="1091874" y="1271905"/>
                        </a:cubicBezTo>
                        <a:cubicBezTo>
                          <a:pt x="815808" y="1272108"/>
                          <a:pt x="723884" y="1226353"/>
                          <a:pt x="579706" y="1271905"/>
                        </a:cubicBezTo>
                        <a:cubicBezTo>
                          <a:pt x="435528" y="1317457"/>
                          <a:pt x="117610" y="1259165"/>
                          <a:pt x="0" y="1271905"/>
                        </a:cubicBezTo>
                        <a:cubicBezTo>
                          <a:pt x="-24247" y="1169099"/>
                          <a:pt x="24295" y="937782"/>
                          <a:pt x="0" y="822499"/>
                        </a:cubicBezTo>
                        <a:cubicBezTo>
                          <a:pt x="-24295" y="707216"/>
                          <a:pt x="4953" y="584372"/>
                          <a:pt x="0" y="436687"/>
                        </a:cubicBezTo>
                        <a:cubicBezTo>
                          <a:pt x="-4953" y="289002"/>
                          <a:pt x="19309" y="116286"/>
                          <a:pt x="0" y="0"/>
                        </a:cubicBezTo>
                        <a:close/>
                      </a:path>
                      <a:path w="1688465" h="1271905" stroke="0" extrusionOk="0">
                        <a:moveTo>
                          <a:pt x="0" y="0"/>
                        </a:moveTo>
                        <a:cubicBezTo>
                          <a:pt x="189423" y="-49770"/>
                          <a:pt x="365577" y="61505"/>
                          <a:pt x="579706" y="0"/>
                        </a:cubicBezTo>
                        <a:cubicBezTo>
                          <a:pt x="793835" y="-61505"/>
                          <a:pt x="1040345" y="18683"/>
                          <a:pt x="1159413" y="0"/>
                        </a:cubicBezTo>
                        <a:cubicBezTo>
                          <a:pt x="1278481" y="-18683"/>
                          <a:pt x="1487139" y="33460"/>
                          <a:pt x="1688465" y="0"/>
                        </a:cubicBezTo>
                        <a:cubicBezTo>
                          <a:pt x="1695413" y="151283"/>
                          <a:pt x="1642911" y="231074"/>
                          <a:pt x="1688465" y="385811"/>
                        </a:cubicBezTo>
                        <a:cubicBezTo>
                          <a:pt x="1734019" y="540548"/>
                          <a:pt x="1666551" y="692699"/>
                          <a:pt x="1688465" y="784341"/>
                        </a:cubicBezTo>
                        <a:cubicBezTo>
                          <a:pt x="1710379" y="875983"/>
                          <a:pt x="1657475" y="1058248"/>
                          <a:pt x="1688465" y="1271905"/>
                        </a:cubicBezTo>
                        <a:cubicBezTo>
                          <a:pt x="1491073" y="1316868"/>
                          <a:pt x="1388541" y="1225773"/>
                          <a:pt x="1108759" y="1271905"/>
                        </a:cubicBezTo>
                        <a:cubicBezTo>
                          <a:pt x="828977" y="1318037"/>
                          <a:pt x="775815" y="1267639"/>
                          <a:pt x="562822" y="1271905"/>
                        </a:cubicBezTo>
                        <a:cubicBezTo>
                          <a:pt x="349829" y="1276171"/>
                          <a:pt x="236080" y="1207905"/>
                          <a:pt x="0" y="1271905"/>
                        </a:cubicBezTo>
                        <a:cubicBezTo>
                          <a:pt x="-43029" y="1116273"/>
                          <a:pt x="7316" y="1043161"/>
                          <a:pt x="0" y="886094"/>
                        </a:cubicBezTo>
                        <a:cubicBezTo>
                          <a:pt x="-7316" y="729027"/>
                          <a:pt x="41788" y="644388"/>
                          <a:pt x="0" y="436687"/>
                        </a:cubicBezTo>
                        <a:cubicBezTo>
                          <a:pt x="-41788" y="228986"/>
                          <a:pt x="40517" y="97514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6350">
                    <a:solidFill>
                      <a:prstClr val="black"/>
                    </a:solidFill>
                    <a:extLst>
                      <a:ext uri="{C807C97D-BFC1-408E-A445-0C87EB9F89A2}">
                        <ask:lineSketchStyleProps xmlns:ask="http://schemas.microsoft.com/office/drawing/2018/sketchyshapes" sd="2181918364">
                          <a:prstGeom prst="rect">
                            <a:avLst/>
                          </a:prstGeom>
                          <ask:type>
                            <ask:lineSketchScribble/>
                          </ask:type>
                        </ask:lineSketchStyleProps>
                      </a:ext>
                    </a:extLst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120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________________ </a:t>
                    </a:r>
                    <a:r>
                      <a: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</a:t>
                    </a:r>
                    <a:r>
                      <a: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a:t>вид материи. </a:t>
                    </a:r>
                    <a:br>
                      <a: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</a:br>
                    <a:r>
                      <a: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a:t>То, из чего состоят физические тела.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a:t> 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a:t> 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 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 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" name="Надпись 3">
                    <a:extLst>
                      <a:ext uri="{FF2B5EF4-FFF2-40B4-BE49-F238E27FC236}">
                        <a16:creationId xmlns:a16="http://schemas.microsoft.com/office/drawing/2014/main" id="{F99FED08-D23E-2151-6E4C-C19701024928}"/>
                      </a:ext>
                    </a:extLst>
                  </p:cNvPr>
                  <p:cNvSpPr txBox="1"/>
                  <p:nvPr/>
                </p:nvSpPr>
                <p:spPr>
                  <a:xfrm>
                    <a:off x="168656" y="3132455"/>
                    <a:ext cx="1694815" cy="1437640"/>
                  </a:xfrm>
                  <a:custGeom>
                    <a:avLst/>
                    <a:gdLst>
                      <a:gd name="connsiteX0" fmla="*/ 0 w 1694815"/>
                      <a:gd name="connsiteY0" fmla="*/ 0 h 1437640"/>
                      <a:gd name="connsiteX1" fmla="*/ 581886 w 1694815"/>
                      <a:gd name="connsiteY1" fmla="*/ 0 h 1437640"/>
                      <a:gd name="connsiteX2" fmla="*/ 1112929 w 1694815"/>
                      <a:gd name="connsiteY2" fmla="*/ 0 h 1437640"/>
                      <a:gd name="connsiteX3" fmla="*/ 1694815 w 1694815"/>
                      <a:gd name="connsiteY3" fmla="*/ 0 h 1437640"/>
                      <a:gd name="connsiteX4" fmla="*/ 1694815 w 1694815"/>
                      <a:gd name="connsiteY4" fmla="*/ 493590 h 1437640"/>
                      <a:gd name="connsiteX5" fmla="*/ 1694815 w 1694815"/>
                      <a:gd name="connsiteY5" fmla="*/ 929674 h 1437640"/>
                      <a:gd name="connsiteX6" fmla="*/ 1694815 w 1694815"/>
                      <a:gd name="connsiteY6" fmla="*/ 1437640 h 1437640"/>
                      <a:gd name="connsiteX7" fmla="*/ 1095980 w 1694815"/>
                      <a:gd name="connsiteY7" fmla="*/ 1437640 h 1437640"/>
                      <a:gd name="connsiteX8" fmla="*/ 514094 w 1694815"/>
                      <a:gd name="connsiteY8" fmla="*/ 1437640 h 1437640"/>
                      <a:gd name="connsiteX9" fmla="*/ 0 w 1694815"/>
                      <a:gd name="connsiteY9" fmla="*/ 1437640 h 1437640"/>
                      <a:gd name="connsiteX10" fmla="*/ 0 w 1694815"/>
                      <a:gd name="connsiteY10" fmla="*/ 958427 h 1437640"/>
                      <a:gd name="connsiteX11" fmla="*/ 0 w 1694815"/>
                      <a:gd name="connsiteY11" fmla="*/ 450461 h 1437640"/>
                      <a:gd name="connsiteX12" fmla="*/ 0 w 1694815"/>
                      <a:gd name="connsiteY12" fmla="*/ 0 h 1437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94815" h="1437640" fill="none" extrusionOk="0">
                        <a:moveTo>
                          <a:pt x="0" y="0"/>
                        </a:moveTo>
                        <a:cubicBezTo>
                          <a:pt x="163746" y="-22614"/>
                          <a:pt x="309518" y="55983"/>
                          <a:pt x="581886" y="0"/>
                        </a:cubicBezTo>
                        <a:cubicBezTo>
                          <a:pt x="854254" y="-55983"/>
                          <a:pt x="869475" y="38201"/>
                          <a:pt x="1112929" y="0"/>
                        </a:cubicBezTo>
                        <a:cubicBezTo>
                          <a:pt x="1356383" y="-38201"/>
                          <a:pt x="1539582" y="1156"/>
                          <a:pt x="1694815" y="0"/>
                        </a:cubicBezTo>
                        <a:cubicBezTo>
                          <a:pt x="1699681" y="185188"/>
                          <a:pt x="1665840" y="371156"/>
                          <a:pt x="1694815" y="493590"/>
                        </a:cubicBezTo>
                        <a:cubicBezTo>
                          <a:pt x="1723790" y="616024"/>
                          <a:pt x="1643138" y="765175"/>
                          <a:pt x="1694815" y="929674"/>
                        </a:cubicBezTo>
                        <a:cubicBezTo>
                          <a:pt x="1746492" y="1094173"/>
                          <a:pt x="1670080" y="1306555"/>
                          <a:pt x="1694815" y="1437640"/>
                        </a:cubicBezTo>
                        <a:cubicBezTo>
                          <a:pt x="1458927" y="1488263"/>
                          <a:pt x="1301009" y="1430323"/>
                          <a:pt x="1095980" y="1437640"/>
                        </a:cubicBezTo>
                        <a:cubicBezTo>
                          <a:pt x="890951" y="1444957"/>
                          <a:pt x="712413" y="1426148"/>
                          <a:pt x="514094" y="1437640"/>
                        </a:cubicBezTo>
                        <a:cubicBezTo>
                          <a:pt x="315775" y="1449132"/>
                          <a:pt x="229352" y="1426840"/>
                          <a:pt x="0" y="1437640"/>
                        </a:cubicBezTo>
                        <a:cubicBezTo>
                          <a:pt x="-5259" y="1279960"/>
                          <a:pt x="16602" y="1143426"/>
                          <a:pt x="0" y="958427"/>
                        </a:cubicBezTo>
                        <a:cubicBezTo>
                          <a:pt x="-16602" y="773428"/>
                          <a:pt x="40456" y="572547"/>
                          <a:pt x="0" y="450461"/>
                        </a:cubicBezTo>
                        <a:cubicBezTo>
                          <a:pt x="-40456" y="328375"/>
                          <a:pt x="27753" y="153662"/>
                          <a:pt x="0" y="0"/>
                        </a:cubicBezTo>
                        <a:close/>
                      </a:path>
                      <a:path w="1694815" h="1437640" stroke="0" extrusionOk="0">
                        <a:moveTo>
                          <a:pt x="0" y="0"/>
                        </a:moveTo>
                        <a:cubicBezTo>
                          <a:pt x="250089" y="-14407"/>
                          <a:pt x="311189" y="57826"/>
                          <a:pt x="564938" y="0"/>
                        </a:cubicBezTo>
                        <a:cubicBezTo>
                          <a:pt x="818687" y="-57826"/>
                          <a:pt x="939357" y="8014"/>
                          <a:pt x="1079032" y="0"/>
                        </a:cubicBezTo>
                        <a:cubicBezTo>
                          <a:pt x="1218707" y="-8014"/>
                          <a:pt x="1526031" y="46993"/>
                          <a:pt x="1694815" y="0"/>
                        </a:cubicBezTo>
                        <a:cubicBezTo>
                          <a:pt x="1695528" y="124860"/>
                          <a:pt x="1672644" y="262252"/>
                          <a:pt x="1694815" y="436084"/>
                        </a:cubicBezTo>
                        <a:cubicBezTo>
                          <a:pt x="1716986" y="609916"/>
                          <a:pt x="1674690" y="762707"/>
                          <a:pt x="1694815" y="872168"/>
                        </a:cubicBezTo>
                        <a:cubicBezTo>
                          <a:pt x="1714940" y="981629"/>
                          <a:pt x="1667873" y="1184012"/>
                          <a:pt x="1694815" y="1437640"/>
                        </a:cubicBezTo>
                        <a:cubicBezTo>
                          <a:pt x="1557439" y="1450773"/>
                          <a:pt x="1356894" y="1404150"/>
                          <a:pt x="1146825" y="1437640"/>
                        </a:cubicBezTo>
                        <a:cubicBezTo>
                          <a:pt x="936756" y="1471130"/>
                          <a:pt x="830818" y="1403621"/>
                          <a:pt x="564938" y="1437640"/>
                        </a:cubicBezTo>
                        <a:cubicBezTo>
                          <a:pt x="299058" y="1471659"/>
                          <a:pt x="178172" y="1377200"/>
                          <a:pt x="0" y="1437640"/>
                        </a:cubicBezTo>
                        <a:cubicBezTo>
                          <a:pt x="-5005" y="1320296"/>
                          <a:pt x="58846" y="1110186"/>
                          <a:pt x="0" y="929674"/>
                        </a:cubicBezTo>
                        <a:cubicBezTo>
                          <a:pt x="-58846" y="749162"/>
                          <a:pt x="7707" y="633204"/>
                          <a:pt x="0" y="450461"/>
                        </a:cubicBezTo>
                        <a:cubicBezTo>
                          <a:pt x="-7707" y="267718"/>
                          <a:pt x="29437" y="1189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6350">
                    <a:solidFill>
                      <a:prstClr val="black"/>
                    </a:solidFill>
                    <a:extLst>
                      <a:ext uri="{C807C97D-BFC1-408E-A445-0C87EB9F89A2}">
                        <ask:lineSketchStyleProps xmlns:ask="http://schemas.microsoft.com/office/drawing/2018/sketchyshapes" sd="653822234">
                          <a:prstGeom prst="rect">
                            <a:avLst/>
                          </a:prstGeom>
                          <ask:type>
                            <ask:lineSketchScribble/>
                          </ask:type>
                        </ask:lineSketchStyleProps>
                      </a:ext>
                    </a:extLst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120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________________ </a:t>
                    </a:r>
                    <a:r>
                      <a: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</a:t>
                    </a:r>
                    <a:r>
                      <a: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a:t>количественная характеристика </a:t>
                    </a:r>
                    <a:r>
                      <a: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пространства</a:t>
                    </a:r>
                    <a:r>
                      <a: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a:t>, занимаемого </a:t>
                    </a:r>
                    <a:r>
                      <a: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телом</a:t>
                    </a:r>
                    <a:r>
                      <a: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a:t>.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a:t> 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a:t> 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 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 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1" name="Овал 10">
                    <a:extLst>
                      <a:ext uri="{FF2B5EF4-FFF2-40B4-BE49-F238E27FC236}">
                        <a16:creationId xmlns:a16="http://schemas.microsoft.com/office/drawing/2014/main" id="{8E6214B8-F3D8-B53F-5824-A8B6C5CE24F5}"/>
                      </a:ext>
                    </a:extLst>
                  </p:cNvPr>
                  <p:cNvSpPr/>
                  <p:nvPr/>
                </p:nvSpPr>
                <p:spPr>
                  <a:xfrm>
                    <a:off x="7138191" y="4209120"/>
                    <a:ext cx="2627630" cy="26276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" name="Овал 11">
                    <a:extLst>
                      <a:ext uri="{FF2B5EF4-FFF2-40B4-BE49-F238E27FC236}">
                        <a16:creationId xmlns:a16="http://schemas.microsoft.com/office/drawing/2014/main" id="{3039FC1A-45EC-D0B4-4154-043DDD57A0EE}"/>
                      </a:ext>
                    </a:extLst>
                  </p:cNvPr>
                  <p:cNvSpPr/>
                  <p:nvPr/>
                </p:nvSpPr>
                <p:spPr>
                  <a:xfrm>
                    <a:off x="3078010" y="3549065"/>
                    <a:ext cx="3352824" cy="329191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" name="Овал 12">
                    <a:extLst>
                      <a:ext uri="{FF2B5EF4-FFF2-40B4-BE49-F238E27FC236}">
                        <a16:creationId xmlns:a16="http://schemas.microsoft.com/office/drawing/2014/main" id="{189E49A3-D837-23C6-5040-4C2A5C9CC323}"/>
                      </a:ext>
                    </a:extLst>
                  </p:cNvPr>
                  <p:cNvSpPr/>
                  <p:nvPr/>
                </p:nvSpPr>
                <p:spPr>
                  <a:xfrm>
                    <a:off x="8335978" y="1224029"/>
                    <a:ext cx="3361132" cy="33611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" name="Овал 13">
                    <a:extLst>
                      <a:ext uri="{FF2B5EF4-FFF2-40B4-BE49-F238E27FC236}">
                        <a16:creationId xmlns:a16="http://schemas.microsoft.com/office/drawing/2014/main" id="{D0EE8862-613B-CBE3-7A1C-81B848DD70DB}"/>
                      </a:ext>
                    </a:extLst>
                  </p:cNvPr>
                  <p:cNvSpPr/>
                  <p:nvPr/>
                </p:nvSpPr>
                <p:spPr>
                  <a:xfrm>
                    <a:off x="4442141" y="22166"/>
                    <a:ext cx="2627630" cy="26276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Овал 14">
                    <a:extLst>
                      <a:ext uri="{FF2B5EF4-FFF2-40B4-BE49-F238E27FC236}">
                        <a16:creationId xmlns:a16="http://schemas.microsoft.com/office/drawing/2014/main" id="{E9617B9F-1B38-F939-A62B-6F3093573CA3}"/>
                      </a:ext>
                    </a:extLst>
                  </p:cNvPr>
                  <p:cNvSpPr/>
                  <p:nvPr/>
                </p:nvSpPr>
                <p:spPr>
                  <a:xfrm>
                    <a:off x="2038905" y="1226686"/>
                    <a:ext cx="2628900" cy="26289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" name="Стрелка: изогнутая 15">
                    <a:extLst>
                      <a:ext uri="{FF2B5EF4-FFF2-40B4-BE49-F238E27FC236}">
                        <a16:creationId xmlns:a16="http://schemas.microsoft.com/office/drawing/2014/main" id="{32E1E4CF-64C4-F6DA-74D2-345375F0C473}"/>
                      </a:ext>
                    </a:extLst>
                  </p:cNvPr>
                  <p:cNvSpPr/>
                  <p:nvPr/>
                </p:nvSpPr>
                <p:spPr>
                  <a:xfrm rot="1098203">
                    <a:off x="3962912" y="631658"/>
                    <a:ext cx="1049900" cy="1084499"/>
                  </a:xfrm>
                  <a:prstGeom prst="bentArrow">
                    <a:avLst>
                      <a:gd name="adj1" fmla="val 21729"/>
                      <a:gd name="adj2" fmla="val 44696"/>
                      <a:gd name="adj3" fmla="val 45718"/>
                      <a:gd name="adj4" fmla="val 65085"/>
                    </a:avLst>
                  </a:prstGeom>
                  <a:ln/>
                </p:spPr>
                <p:style>
                  <a:lnRef idx="2">
                    <a:schemeClr val="accent6">
                      <a:shade val="15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" name="Стрелка: изогнутая 17">
                    <a:extLst>
                      <a:ext uri="{FF2B5EF4-FFF2-40B4-BE49-F238E27FC236}">
                        <a16:creationId xmlns:a16="http://schemas.microsoft.com/office/drawing/2014/main" id="{E1475933-A51A-7C59-5582-BFE451ECA45D}"/>
                      </a:ext>
                    </a:extLst>
                  </p:cNvPr>
                  <p:cNvSpPr/>
                  <p:nvPr/>
                </p:nvSpPr>
                <p:spPr>
                  <a:xfrm rot="8868893">
                    <a:off x="9645099" y="4540782"/>
                    <a:ext cx="1208182" cy="1021904"/>
                  </a:xfrm>
                  <a:prstGeom prst="bentArrow">
                    <a:avLst>
                      <a:gd name="adj1" fmla="val 21536"/>
                      <a:gd name="adj2" fmla="val 50000"/>
                      <a:gd name="adj3" fmla="val 48434"/>
                      <a:gd name="adj4" fmla="val 60768"/>
                    </a:avLst>
                  </a:prstGeom>
                  <a:ln/>
                </p:spPr>
                <p:style>
                  <a:lnRef idx="2">
                    <a:schemeClr val="accent6">
                      <a:shade val="15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" name="Стрелка: изогнутая 19">
                    <a:extLst>
                      <a:ext uri="{FF2B5EF4-FFF2-40B4-BE49-F238E27FC236}">
                        <a16:creationId xmlns:a16="http://schemas.microsoft.com/office/drawing/2014/main" id="{C37D1698-DD5F-5A03-5AC2-EE7413B56422}"/>
                      </a:ext>
                    </a:extLst>
                  </p:cNvPr>
                  <p:cNvSpPr/>
                  <p:nvPr/>
                </p:nvSpPr>
                <p:spPr>
                  <a:xfrm rot="1450554">
                    <a:off x="5312626" y="3186026"/>
                    <a:ext cx="1029529" cy="848577"/>
                  </a:xfrm>
                  <a:prstGeom prst="bentArrow">
                    <a:avLst>
                      <a:gd name="adj1" fmla="val 19562"/>
                      <a:gd name="adj2" fmla="val 44696"/>
                      <a:gd name="adj3" fmla="val 45718"/>
                      <a:gd name="adj4" fmla="val 57469"/>
                    </a:avLst>
                  </a:prstGeom>
                  <a:ln/>
                </p:spPr>
                <p:style>
                  <a:lnRef idx="2">
                    <a:schemeClr val="accent6">
                      <a:shade val="15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" name="Прямоугольник 20">
                    <a:extLst>
                      <a:ext uri="{FF2B5EF4-FFF2-40B4-BE49-F238E27FC236}">
                        <a16:creationId xmlns:a16="http://schemas.microsoft.com/office/drawing/2014/main" id="{BC5E6E5C-2CDC-27D2-49BA-D2540C9E7F66}"/>
                      </a:ext>
                    </a:extLst>
                  </p:cNvPr>
                  <p:cNvSpPr/>
                  <p:nvPr/>
                </p:nvSpPr>
                <p:spPr>
                  <a:xfrm>
                    <a:off x="173101" y="4649470"/>
                    <a:ext cx="1688465" cy="2123440"/>
                  </a:xfrm>
                  <a:custGeom>
                    <a:avLst/>
                    <a:gdLst>
                      <a:gd name="connsiteX0" fmla="*/ 0 w 1688465"/>
                      <a:gd name="connsiteY0" fmla="*/ 0 h 2123440"/>
                      <a:gd name="connsiteX1" fmla="*/ 579706 w 1688465"/>
                      <a:gd name="connsiteY1" fmla="*/ 0 h 2123440"/>
                      <a:gd name="connsiteX2" fmla="*/ 1108759 w 1688465"/>
                      <a:gd name="connsiteY2" fmla="*/ 0 h 2123440"/>
                      <a:gd name="connsiteX3" fmla="*/ 1688465 w 1688465"/>
                      <a:gd name="connsiteY3" fmla="*/ 0 h 2123440"/>
                      <a:gd name="connsiteX4" fmla="*/ 1688465 w 1688465"/>
                      <a:gd name="connsiteY4" fmla="*/ 509626 h 2123440"/>
                      <a:gd name="connsiteX5" fmla="*/ 1688465 w 1688465"/>
                      <a:gd name="connsiteY5" fmla="*/ 1040486 h 2123440"/>
                      <a:gd name="connsiteX6" fmla="*/ 1688465 w 1688465"/>
                      <a:gd name="connsiteY6" fmla="*/ 1550111 h 2123440"/>
                      <a:gd name="connsiteX7" fmla="*/ 1688465 w 1688465"/>
                      <a:gd name="connsiteY7" fmla="*/ 2123440 h 2123440"/>
                      <a:gd name="connsiteX8" fmla="*/ 1108759 w 1688465"/>
                      <a:gd name="connsiteY8" fmla="*/ 2123440 h 2123440"/>
                      <a:gd name="connsiteX9" fmla="*/ 562822 w 1688465"/>
                      <a:gd name="connsiteY9" fmla="*/ 2123440 h 2123440"/>
                      <a:gd name="connsiteX10" fmla="*/ 0 w 1688465"/>
                      <a:gd name="connsiteY10" fmla="*/ 2123440 h 2123440"/>
                      <a:gd name="connsiteX11" fmla="*/ 0 w 1688465"/>
                      <a:gd name="connsiteY11" fmla="*/ 1635049 h 2123440"/>
                      <a:gd name="connsiteX12" fmla="*/ 0 w 1688465"/>
                      <a:gd name="connsiteY12" fmla="*/ 1125423 h 2123440"/>
                      <a:gd name="connsiteX13" fmla="*/ 0 w 1688465"/>
                      <a:gd name="connsiteY13" fmla="*/ 552094 h 2123440"/>
                      <a:gd name="connsiteX14" fmla="*/ 0 w 1688465"/>
                      <a:gd name="connsiteY14" fmla="*/ 0 h 2123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88465" h="2123440" extrusionOk="0">
                        <a:moveTo>
                          <a:pt x="0" y="0"/>
                        </a:moveTo>
                        <a:cubicBezTo>
                          <a:pt x="238999" y="-18924"/>
                          <a:pt x="402212" y="40107"/>
                          <a:pt x="579706" y="0"/>
                        </a:cubicBezTo>
                        <a:cubicBezTo>
                          <a:pt x="757200" y="-40107"/>
                          <a:pt x="936095" y="39124"/>
                          <a:pt x="1108759" y="0"/>
                        </a:cubicBezTo>
                        <a:cubicBezTo>
                          <a:pt x="1281423" y="-39124"/>
                          <a:pt x="1517767" y="54206"/>
                          <a:pt x="1688465" y="0"/>
                        </a:cubicBezTo>
                        <a:cubicBezTo>
                          <a:pt x="1723933" y="191621"/>
                          <a:pt x="1685502" y="379119"/>
                          <a:pt x="1688465" y="509626"/>
                        </a:cubicBezTo>
                        <a:cubicBezTo>
                          <a:pt x="1691428" y="640133"/>
                          <a:pt x="1633657" y="812148"/>
                          <a:pt x="1688465" y="1040486"/>
                        </a:cubicBezTo>
                        <a:cubicBezTo>
                          <a:pt x="1743273" y="1268824"/>
                          <a:pt x="1647003" y="1343809"/>
                          <a:pt x="1688465" y="1550111"/>
                        </a:cubicBezTo>
                        <a:cubicBezTo>
                          <a:pt x="1729927" y="1756414"/>
                          <a:pt x="1679429" y="1883880"/>
                          <a:pt x="1688465" y="2123440"/>
                        </a:cubicBezTo>
                        <a:cubicBezTo>
                          <a:pt x="1517208" y="2140442"/>
                          <a:pt x="1246181" y="2101598"/>
                          <a:pt x="1108759" y="2123440"/>
                        </a:cubicBezTo>
                        <a:cubicBezTo>
                          <a:pt x="971337" y="2145282"/>
                          <a:pt x="746568" y="2081872"/>
                          <a:pt x="562822" y="2123440"/>
                        </a:cubicBezTo>
                        <a:cubicBezTo>
                          <a:pt x="379076" y="2165008"/>
                          <a:pt x="217993" y="2097847"/>
                          <a:pt x="0" y="2123440"/>
                        </a:cubicBezTo>
                        <a:cubicBezTo>
                          <a:pt x="-57651" y="1894595"/>
                          <a:pt x="36916" y="1815252"/>
                          <a:pt x="0" y="1635049"/>
                        </a:cubicBezTo>
                        <a:cubicBezTo>
                          <a:pt x="-36916" y="1454846"/>
                          <a:pt x="34510" y="1328871"/>
                          <a:pt x="0" y="1125423"/>
                        </a:cubicBezTo>
                        <a:cubicBezTo>
                          <a:pt x="-34510" y="921975"/>
                          <a:pt x="24392" y="834772"/>
                          <a:pt x="0" y="552094"/>
                        </a:cubicBezTo>
                        <a:cubicBezTo>
                          <a:pt x="-24392" y="269416"/>
                          <a:pt x="4689" y="227478"/>
                          <a:pt x="0" y="0"/>
                        </a:cubicBezTo>
                        <a:close/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  <a:extLst>
                      <a:ext uri="{C807C97D-BFC1-408E-A445-0C87EB9F89A2}">
                        <ask:lineSketchStyleProps xmlns:ask="http://schemas.microsoft.com/office/drawing/2018/sketchyshapes" sd="1576895463">
                          <a:prstGeom prst="rect">
                            <a:avLst/>
                          </a:prstGeom>
                          <ask:type>
                            <ask:lineSketchScribble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28" name="Рисунок 27">
                    <a:extLst>
                      <a:ext uri="{FF2B5EF4-FFF2-40B4-BE49-F238E27FC236}">
                        <a16:creationId xmlns:a16="http://schemas.microsoft.com/office/drawing/2014/main" id="{CB76146C-A4C3-AFFC-414F-1839FDCCEB5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887" t="8271" r="4887" b="9023"/>
                  <a:stretch/>
                </p:blipFill>
                <p:spPr bwMode="auto">
                  <a:xfrm>
                    <a:off x="6417627" y="2749233"/>
                    <a:ext cx="1463675" cy="1341755"/>
                  </a:xfrm>
                  <a:prstGeom prst="rect">
                    <a:avLst/>
                  </a:prstGeom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sp>
                <p:nvSpPr>
                  <p:cNvPr id="29" name="Надпись 36">
                    <a:extLst>
                      <a:ext uri="{FF2B5EF4-FFF2-40B4-BE49-F238E27FC236}">
                        <a16:creationId xmlns:a16="http://schemas.microsoft.com/office/drawing/2014/main" id="{9C393054-2774-0155-10FD-1CCFDA6BC5E7}"/>
                      </a:ext>
                    </a:extLst>
                  </p:cNvPr>
                  <p:cNvSpPr txBox="1"/>
                  <p:nvPr/>
                </p:nvSpPr>
                <p:spPr>
                  <a:xfrm>
                    <a:off x="6342062" y="3977958"/>
                    <a:ext cx="1518920" cy="522605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V = </a:t>
                    </a:r>
                    <a:r>
                      <a:rPr kumimoji="0" lang="ru-RU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3</a:t>
                    </a:r>
                    <a:r>
                      <a:rPr kumimoji="0" lang="en-US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00 c</a:t>
                    </a:r>
                    <a:r>
                      <a:rPr kumimoji="0" lang="ru-RU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м</a:t>
                    </a:r>
                    <a:r>
                      <a:rPr kumimoji="0" lang="en-US" sz="2000" b="1" i="1" u="none" strike="noStrike" kern="1200" cap="none" spc="0" normalizeH="0" baseline="3000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3</a:t>
                    </a:r>
                    <a:endParaRPr kumimoji="0" lang="ru-RU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0" name="Надпись 38">
                    <a:extLst>
                      <a:ext uri="{FF2B5EF4-FFF2-40B4-BE49-F238E27FC236}">
                        <a16:creationId xmlns:a16="http://schemas.microsoft.com/office/drawing/2014/main" id="{8E23662C-B752-8E8F-9878-144DD41F9BC4}"/>
                      </a:ext>
                    </a:extLst>
                  </p:cNvPr>
                  <p:cNvSpPr txBox="1"/>
                  <p:nvPr/>
                </p:nvSpPr>
                <p:spPr>
                  <a:xfrm>
                    <a:off x="6370002" y="3425508"/>
                    <a:ext cx="1195705" cy="469900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тонн</a:t>
                    </a:r>
                    <a:endParaRPr kumimoji="0" lang="ru-RU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1" name="Надпись 39">
                    <a:extLst>
                      <a:ext uri="{FF2B5EF4-FFF2-40B4-BE49-F238E27FC236}">
                        <a16:creationId xmlns:a16="http://schemas.microsoft.com/office/drawing/2014/main" id="{C0402D3E-8CC4-6B73-83B7-23B147FE6561}"/>
                      </a:ext>
                    </a:extLst>
                  </p:cNvPr>
                  <p:cNvSpPr txBox="1"/>
                  <p:nvPr/>
                </p:nvSpPr>
                <p:spPr>
                  <a:xfrm>
                    <a:off x="7221537" y="2817813"/>
                    <a:ext cx="1196340" cy="1664970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0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?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3" name="Надпись 37">
                    <a:extLst>
                      <a:ext uri="{FF2B5EF4-FFF2-40B4-BE49-F238E27FC236}">
                        <a16:creationId xmlns:a16="http://schemas.microsoft.com/office/drawing/2014/main" id="{9D1E81C0-FFB2-197D-FA5D-07E4DDDF5392}"/>
                      </a:ext>
                    </a:extLst>
                  </p:cNvPr>
                  <p:cNvSpPr txBox="1"/>
                  <p:nvPr/>
                </p:nvSpPr>
                <p:spPr>
                  <a:xfrm>
                    <a:off x="6318567" y="2513013"/>
                    <a:ext cx="1196340" cy="1589405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8000" b="1" i="0" u="none" strike="noStrike" kern="1200" cap="none" spc="-50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12</a:t>
                    </a:r>
                    <a:endParaRPr kumimoji="0" lang="ru-RU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4" name="Группа 33">
                    <a:extLst>
                      <a:ext uri="{FF2B5EF4-FFF2-40B4-BE49-F238E27FC236}">
                        <a16:creationId xmlns:a16="http://schemas.microsoft.com/office/drawing/2014/main" id="{8DCFCF84-085F-D8E0-92C0-F49E2658EA20}"/>
                      </a:ext>
                    </a:extLst>
                  </p:cNvPr>
                  <p:cNvGrpSpPr/>
                  <p:nvPr/>
                </p:nvGrpSpPr>
                <p:grpSpPr>
                  <a:xfrm>
                    <a:off x="141986" y="4577715"/>
                    <a:ext cx="1770381" cy="2240282"/>
                    <a:chOff x="0" y="0"/>
                    <a:chExt cx="1770529" cy="2240282"/>
                  </a:xfrm>
                </p:grpSpPr>
                <p:grpSp>
                  <p:nvGrpSpPr>
                    <p:cNvPr id="35" name="Группа 34">
                      <a:extLst>
                        <a:ext uri="{FF2B5EF4-FFF2-40B4-BE49-F238E27FC236}">
                          <a16:creationId xmlns:a16="http://schemas.microsoft.com/office/drawing/2014/main" id="{5055BE0C-C0BF-9182-B692-AE097F72C8A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9098" y="0"/>
                      <a:ext cx="1281431" cy="2240282"/>
                      <a:chOff x="0" y="0"/>
                      <a:chExt cx="1281431" cy="2240735"/>
                    </a:xfrm>
                  </p:grpSpPr>
                  <p:grpSp>
                    <p:nvGrpSpPr>
                      <p:cNvPr id="39" name="Группа 38">
                        <a:extLst>
                          <a:ext uri="{FF2B5EF4-FFF2-40B4-BE49-F238E27FC236}">
                            <a16:creationId xmlns:a16="http://schemas.microsoft.com/office/drawing/2014/main" id="{429C613A-6DAF-B301-A440-6AEB3E6B256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0" y="0"/>
                        <a:ext cx="1281431" cy="2240735"/>
                        <a:chOff x="0" y="0"/>
                        <a:chExt cx="1281431" cy="2240735"/>
                      </a:xfrm>
                    </p:grpSpPr>
                    <p:sp>
                      <p:nvSpPr>
                        <p:cNvPr id="41" name="Надпись 644748388">
                          <a:extLst>
                            <a:ext uri="{FF2B5EF4-FFF2-40B4-BE49-F238E27FC236}">
                              <a16:creationId xmlns:a16="http://schemas.microsoft.com/office/drawing/2014/main" id="{0BD46297-A700-AAF4-5D70-A95F0D961981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77793" y="0"/>
                          <a:ext cx="575688" cy="331151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1 м</a:t>
                          </a:r>
                          <a:endParaRPr kumimoji="0" lang="ru-RU" sz="11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grpSp>
                      <p:nvGrpSpPr>
                        <p:cNvPr id="42" name="Группа 41">
                          <a:extLst>
                            <a:ext uri="{FF2B5EF4-FFF2-40B4-BE49-F238E27FC236}">
                              <a16:creationId xmlns:a16="http://schemas.microsoft.com/office/drawing/2014/main" id="{E229AAF3-552B-696D-A58A-5055D66907B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0" y="266219"/>
                          <a:ext cx="1281431" cy="1974516"/>
                          <a:chOff x="0" y="0"/>
                          <a:chExt cx="1282001" cy="1974805"/>
                        </a:xfrm>
                      </p:grpSpPr>
                      <p:sp>
                        <p:nvSpPr>
                          <p:cNvPr id="43" name="Куб 42">
                            <a:extLst>
                              <a:ext uri="{FF2B5EF4-FFF2-40B4-BE49-F238E27FC236}">
                                <a16:creationId xmlns:a16="http://schemas.microsoft.com/office/drawing/2014/main" id="{BE5847B5-9B96-A4B3-616C-194636EC53A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6299" y="925975"/>
                            <a:ext cx="806450" cy="806450"/>
                          </a:xfrm>
                          <a:prstGeom prst="cube">
                            <a:avLst>
                              <a:gd name="adj" fmla="val 30357"/>
                            </a:avLst>
                          </a:prstGeom>
                          <a:noFill/>
                          <a:ln w="28575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ru-R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44" name="Прямоугольник 43">
                            <a:extLst>
                              <a:ext uri="{FF2B5EF4-FFF2-40B4-BE49-F238E27FC236}">
                                <a16:creationId xmlns:a16="http://schemas.microsoft.com/office/drawing/2014/main" id="{81B74A43-8791-A057-E2D3-9A749D6045D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77793" y="243069"/>
                            <a:ext cx="576000" cy="576000"/>
                          </a:xfrm>
                          <a:prstGeom prst="rect">
                            <a:avLst/>
                          </a:prstGeom>
                          <a:noFill/>
                          <a:ln w="28575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ru-R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45" name="Надпись 2075957503">
                            <a:extLst>
                              <a:ext uri="{FF2B5EF4-FFF2-40B4-BE49-F238E27FC236}">
                                <a16:creationId xmlns:a16="http://schemas.microsoft.com/office/drawing/2014/main" id="{01F6B998-E7DA-B232-D788-B33F6F48FEB4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706056" y="312517"/>
                            <a:ext cx="575945" cy="331200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7000"/>
                              </a:lnSpc>
                              <a:spcBef>
                                <a:spcPts val="0"/>
                              </a:spcBef>
                              <a:spcAft>
                                <a:spcPts val="8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ru-RU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1 м</a:t>
                            </a:r>
                            <a:endParaRPr kumimoji="0" lang="ru-RU" sz="11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46" name="Надпись 760805820">
                            <a:extLst>
                              <a:ext uri="{FF2B5EF4-FFF2-40B4-BE49-F238E27FC236}">
                                <a16:creationId xmlns:a16="http://schemas.microsoft.com/office/drawing/2014/main" id="{7C0B26AA-E4F2-CE36-908B-9810801F9A3C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0" y="1643605"/>
                            <a:ext cx="575945" cy="331200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7000"/>
                              </a:lnSpc>
                              <a:spcBef>
                                <a:spcPts val="0"/>
                              </a:spcBef>
                              <a:spcAft>
                                <a:spcPts val="8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ru-RU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1 м</a:t>
                            </a:r>
                            <a:endParaRPr kumimoji="0" lang="ru-RU" sz="11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47" name="Надпись 1704707255">
                            <a:extLst>
                              <a:ext uri="{FF2B5EF4-FFF2-40B4-BE49-F238E27FC236}">
                                <a16:creationId xmlns:a16="http://schemas.microsoft.com/office/drawing/2014/main" id="{F7A90B71-EA72-8BBC-6136-104927BB319F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 rot="18908129">
                            <a:off x="520861" y="1495787"/>
                            <a:ext cx="575945" cy="331200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7000"/>
                              </a:lnSpc>
                              <a:spcBef>
                                <a:spcPts val="0"/>
                              </a:spcBef>
                              <a:spcAft>
                                <a:spcPts val="8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ru-RU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1 м</a:t>
                            </a:r>
                            <a:endParaRPr kumimoji="0" lang="ru-RU" sz="11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48" name="Надпись 927128537">
                            <a:extLst>
                              <a:ext uri="{FF2B5EF4-FFF2-40B4-BE49-F238E27FC236}">
                                <a16:creationId xmlns:a16="http://schemas.microsoft.com/office/drawing/2014/main" id="{C0A1ACA7-F9B0-5494-807E-4F75EA40B4DB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706056" y="1076446"/>
                            <a:ext cx="575945" cy="331200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7000"/>
                              </a:lnSpc>
                              <a:spcBef>
                                <a:spcPts val="0"/>
                              </a:spcBef>
                              <a:spcAft>
                                <a:spcPts val="8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ru-RU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1 м</a:t>
                            </a:r>
                            <a:endParaRPr kumimoji="0" lang="ru-RU" sz="11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49" name="Надпись 656352100">
                            <a:extLst>
                              <a:ext uri="{FF2B5EF4-FFF2-40B4-BE49-F238E27FC236}">
                                <a16:creationId xmlns:a16="http://schemas.microsoft.com/office/drawing/2014/main" id="{648C51D6-81E6-7E45-FEE3-05C9646748DC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254643" y="0"/>
                            <a:ext cx="575945" cy="331200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7000"/>
                              </a:lnSpc>
                              <a:spcBef>
                                <a:spcPts val="0"/>
                              </a:spcBef>
                              <a:spcAft>
                                <a:spcPts val="8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ru-RU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1 м</a:t>
                            </a:r>
                            <a:endParaRPr kumimoji="0" lang="ru-RU" sz="11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</p:grpSp>
                  </p:grpSp>
                  <p:cxnSp>
                    <p:nvCxnSpPr>
                      <p:cNvPr id="40" name="Прямая соединительная линия 39">
                        <a:extLst>
                          <a:ext uri="{FF2B5EF4-FFF2-40B4-BE49-F238E27FC236}">
                            <a16:creationId xmlns:a16="http://schemas.microsoft.com/office/drawing/2014/main" id="{0CB95C5F-0B5A-632B-0579-6E5EE5B0C948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289367" y="266218"/>
                        <a:ext cx="576050" cy="0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  <a:headEnd type="none" w="med" len="med"/>
                        <a:tailEnd type="non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36" name="Надпись 1">
                      <a:extLst>
                        <a:ext uri="{FF2B5EF4-FFF2-40B4-BE49-F238E27FC236}">
                          <a16:creationId xmlns:a16="http://schemas.microsoft.com/office/drawing/2014/main" id="{B1FA99BC-B63C-266B-D056-AB90DB5060C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0" y="14176"/>
                      <a:ext cx="561315" cy="49766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м</a:t>
                      </a:r>
                      <a:endParaRPr kumimoji="0" lang="ru-RU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7" name="Надпись 1">
                      <a:extLst>
                        <a:ext uri="{FF2B5EF4-FFF2-40B4-BE49-F238E27FC236}">
                          <a16:creationId xmlns:a16="http://schemas.microsoft.com/office/drawing/2014/main" id="{D5434CF6-598E-C3A1-75F7-7C81040763F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0" y="552893"/>
                      <a:ext cx="561315" cy="49766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kumimoji="0" lang="ru-RU" sz="2000" b="1" i="1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8" name="Надпись 1">
                      <a:extLst>
                        <a:ext uri="{FF2B5EF4-FFF2-40B4-BE49-F238E27FC236}">
                          <a16:creationId xmlns:a16="http://schemas.microsoft.com/office/drawing/2014/main" id="{59D70BBF-E290-65E5-6663-EB891BC6137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0" y="1467293"/>
                      <a:ext cx="561315" cy="49766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kumimoji="0" lang="ru-RU" sz="2000" b="1" i="1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61" name="Стрелка: изогнутая 60">
                    <a:extLst>
                      <a:ext uri="{FF2B5EF4-FFF2-40B4-BE49-F238E27FC236}">
                        <a16:creationId xmlns:a16="http://schemas.microsoft.com/office/drawing/2014/main" id="{883FC4B4-3F46-15C2-2E2D-B85C1FB979B5}"/>
                      </a:ext>
                    </a:extLst>
                  </p:cNvPr>
                  <p:cNvSpPr/>
                  <p:nvPr/>
                </p:nvSpPr>
                <p:spPr>
                  <a:xfrm rot="11771568">
                    <a:off x="5954549" y="5636934"/>
                    <a:ext cx="1161831" cy="1021904"/>
                  </a:xfrm>
                  <a:prstGeom prst="bentArrow">
                    <a:avLst>
                      <a:gd name="adj1" fmla="val 21536"/>
                      <a:gd name="adj2" fmla="val 50000"/>
                      <a:gd name="adj3" fmla="val 48434"/>
                      <a:gd name="adj4" fmla="val 60768"/>
                    </a:avLst>
                  </a:prstGeom>
                  <a:ln/>
                </p:spPr>
                <p:style>
                  <a:lnRef idx="2">
                    <a:schemeClr val="accent6">
                      <a:shade val="15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" name="Стрелка: изогнутая 67">
                    <a:extLst>
                      <a:ext uri="{FF2B5EF4-FFF2-40B4-BE49-F238E27FC236}">
                        <a16:creationId xmlns:a16="http://schemas.microsoft.com/office/drawing/2014/main" id="{5C034907-2CAE-6A35-42BF-E5A638314449}"/>
                      </a:ext>
                    </a:extLst>
                  </p:cNvPr>
                  <p:cNvSpPr/>
                  <p:nvPr/>
                </p:nvSpPr>
                <p:spPr>
                  <a:xfrm rot="2586256">
                    <a:off x="7199017" y="1075513"/>
                    <a:ext cx="1467931" cy="1084499"/>
                  </a:xfrm>
                  <a:prstGeom prst="bentArrow">
                    <a:avLst>
                      <a:gd name="adj1" fmla="val 21729"/>
                      <a:gd name="adj2" fmla="val 44696"/>
                      <a:gd name="adj3" fmla="val 45718"/>
                      <a:gd name="adj4" fmla="val 65085"/>
                    </a:avLst>
                  </a:prstGeom>
                  <a:ln/>
                </p:spPr>
                <p:style>
                  <a:lnRef idx="2">
                    <a:schemeClr val="accent6">
                      <a:shade val="15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6AE91A43-CF1E-DEAB-FF4D-6F289A515677}"/>
                      </a:ext>
                    </a:extLst>
                  </p:cNvPr>
                  <p:cNvSpPr txBox="1"/>
                  <p:nvPr/>
                </p:nvSpPr>
                <p:spPr>
                  <a:xfrm>
                    <a:off x="229245" y="517300"/>
                    <a:ext cx="1480285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400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__________</a:t>
                    </a:r>
                    <a:endParaRPr kumimoji="0" lang="ru-RU" sz="900" strike="noStrike" kern="1200" cap="none" spc="0" normalizeH="0" baseline="0" noProof="0" dirty="0">
                      <a:ln>
                        <a:noFill/>
                      </a:ln>
                      <a:solidFill>
                        <a:schemeClr val="bg1">
                          <a:lumMod val="50000"/>
                        </a:schemeClr>
                      </a:solidFill>
                      <a:effectLst/>
                      <a:uLnTx/>
                      <a:uFillTx/>
                      <a:latin typeface="Georgia" panose="02040502050405020303" pitchFamily="18" charset="0"/>
                    </a:endParaRPr>
                  </a:p>
                </p:txBody>
              </p:sp>
              <p:grpSp>
                <p:nvGrpSpPr>
                  <p:cNvPr id="54" name="Группа 53">
                    <a:extLst>
                      <a:ext uri="{FF2B5EF4-FFF2-40B4-BE49-F238E27FC236}">
                        <a16:creationId xmlns:a16="http://schemas.microsoft.com/office/drawing/2014/main" id="{2CC44D69-22D6-7867-3AD3-B652BE39FC4E}"/>
                      </a:ext>
                    </a:extLst>
                  </p:cNvPr>
                  <p:cNvGrpSpPr/>
                  <p:nvPr/>
                </p:nvGrpSpPr>
                <p:grpSpPr>
                  <a:xfrm>
                    <a:off x="7156767" y="74593"/>
                    <a:ext cx="4955263" cy="1106366"/>
                    <a:chOff x="7156767" y="74593"/>
                    <a:chExt cx="4955263" cy="1106366"/>
                  </a:xfrm>
                </p:grpSpPr>
                <p:sp>
                  <p:nvSpPr>
                    <p:cNvPr id="55" name="Надпись 8">
                      <a:extLst>
                        <a:ext uri="{FF2B5EF4-FFF2-40B4-BE49-F238E27FC236}">
                          <a16:creationId xmlns:a16="http://schemas.microsoft.com/office/drawing/2014/main" id="{E9CCDCE6-E634-DC3A-E439-22E1E9EFC94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56767" y="74593"/>
                      <a:ext cx="4955263" cy="1106366"/>
                    </a:xfrm>
                    <a:custGeom>
                      <a:avLst/>
                      <a:gdLst>
                        <a:gd name="connsiteX0" fmla="*/ 0 w 4955263"/>
                        <a:gd name="connsiteY0" fmla="*/ 0 h 1106366"/>
                        <a:gd name="connsiteX1" fmla="*/ 649690 w 4955263"/>
                        <a:gd name="connsiteY1" fmla="*/ 0 h 1106366"/>
                        <a:gd name="connsiteX2" fmla="*/ 1249827 w 4955263"/>
                        <a:gd name="connsiteY2" fmla="*/ 0 h 1106366"/>
                        <a:gd name="connsiteX3" fmla="*/ 1800412 w 4955263"/>
                        <a:gd name="connsiteY3" fmla="*/ 0 h 1106366"/>
                        <a:gd name="connsiteX4" fmla="*/ 2350997 w 4955263"/>
                        <a:gd name="connsiteY4" fmla="*/ 0 h 1106366"/>
                        <a:gd name="connsiteX5" fmla="*/ 3000687 w 4955263"/>
                        <a:gd name="connsiteY5" fmla="*/ 0 h 1106366"/>
                        <a:gd name="connsiteX6" fmla="*/ 3600824 w 4955263"/>
                        <a:gd name="connsiteY6" fmla="*/ 0 h 1106366"/>
                        <a:gd name="connsiteX7" fmla="*/ 4002751 w 4955263"/>
                        <a:gd name="connsiteY7" fmla="*/ 0 h 1106366"/>
                        <a:gd name="connsiteX8" fmla="*/ 4955263 w 4955263"/>
                        <a:gd name="connsiteY8" fmla="*/ 0 h 1106366"/>
                        <a:gd name="connsiteX9" fmla="*/ 4955263 w 4955263"/>
                        <a:gd name="connsiteY9" fmla="*/ 575310 h 1106366"/>
                        <a:gd name="connsiteX10" fmla="*/ 4955263 w 4955263"/>
                        <a:gd name="connsiteY10" fmla="*/ 1106366 h 1106366"/>
                        <a:gd name="connsiteX11" fmla="*/ 4503783 w 4955263"/>
                        <a:gd name="connsiteY11" fmla="*/ 1106366 h 1106366"/>
                        <a:gd name="connsiteX12" fmla="*/ 3854093 w 4955263"/>
                        <a:gd name="connsiteY12" fmla="*/ 1106366 h 1106366"/>
                        <a:gd name="connsiteX13" fmla="*/ 3353061 w 4955263"/>
                        <a:gd name="connsiteY13" fmla="*/ 1106366 h 1106366"/>
                        <a:gd name="connsiteX14" fmla="*/ 2703371 w 4955263"/>
                        <a:gd name="connsiteY14" fmla="*/ 1106366 h 1106366"/>
                        <a:gd name="connsiteX15" fmla="*/ 2251892 w 4955263"/>
                        <a:gd name="connsiteY15" fmla="*/ 1106366 h 1106366"/>
                        <a:gd name="connsiteX16" fmla="*/ 1849965 w 4955263"/>
                        <a:gd name="connsiteY16" fmla="*/ 1106366 h 1106366"/>
                        <a:gd name="connsiteX17" fmla="*/ 1448038 w 4955263"/>
                        <a:gd name="connsiteY17" fmla="*/ 1106366 h 1106366"/>
                        <a:gd name="connsiteX18" fmla="*/ 847901 w 4955263"/>
                        <a:gd name="connsiteY18" fmla="*/ 1106366 h 1106366"/>
                        <a:gd name="connsiteX19" fmla="*/ 0 w 4955263"/>
                        <a:gd name="connsiteY19" fmla="*/ 1106366 h 1106366"/>
                        <a:gd name="connsiteX20" fmla="*/ 0 w 4955263"/>
                        <a:gd name="connsiteY20" fmla="*/ 553183 h 1106366"/>
                        <a:gd name="connsiteX21" fmla="*/ 0 w 4955263"/>
                        <a:gd name="connsiteY21" fmla="*/ 0 h 11063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4955263" h="1106366" fill="none" extrusionOk="0">
                          <a:moveTo>
                            <a:pt x="0" y="0"/>
                          </a:moveTo>
                          <a:cubicBezTo>
                            <a:pt x="221367" y="-4929"/>
                            <a:pt x="419294" y="48867"/>
                            <a:pt x="649690" y="0"/>
                          </a:cubicBezTo>
                          <a:cubicBezTo>
                            <a:pt x="880086" y="-48867"/>
                            <a:pt x="1079998" y="47249"/>
                            <a:pt x="1249827" y="0"/>
                          </a:cubicBezTo>
                          <a:cubicBezTo>
                            <a:pt x="1419656" y="-47249"/>
                            <a:pt x="1641456" y="14508"/>
                            <a:pt x="1800412" y="0"/>
                          </a:cubicBezTo>
                          <a:cubicBezTo>
                            <a:pt x="1959369" y="-14508"/>
                            <a:pt x="2121072" y="5123"/>
                            <a:pt x="2350997" y="0"/>
                          </a:cubicBezTo>
                          <a:cubicBezTo>
                            <a:pt x="2580923" y="-5123"/>
                            <a:pt x="2727254" y="23655"/>
                            <a:pt x="3000687" y="0"/>
                          </a:cubicBezTo>
                          <a:cubicBezTo>
                            <a:pt x="3274120" y="-23655"/>
                            <a:pt x="3453016" y="28296"/>
                            <a:pt x="3600824" y="0"/>
                          </a:cubicBezTo>
                          <a:cubicBezTo>
                            <a:pt x="3748632" y="-28296"/>
                            <a:pt x="3915065" y="47789"/>
                            <a:pt x="4002751" y="0"/>
                          </a:cubicBezTo>
                          <a:cubicBezTo>
                            <a:pt x="4090437" y="-47789"/>
                            <a:pt x="4758316" y="5890"/>
                            <a:pt x="4955263" y="0"/>
                          </a:cubicBezTo>
                          <a:cubicBezTo>
                            <a:pt x="4962312" y="204400"/>
                            <a:pt x="4941560" y="375408"/>
                            <a:pt x="4955263" y="575310"/>
                          </a:cubicBezTo>
                          <a:cubicBezTo>
                            <a:pt x="4968966" y="775212"/>
                            <a:pt x="4922650" y="903972"/>
                            <a:pt x="4955263" y="1106366"/>
                          </a:cubicBezTo>
                          <a:cubicBezTo>
                            <a:pt x="4791163" y="1155486"/>
                            <a:pt x="4630033" y="1092516"/>
                            <a:pt x="4503783" y="1106366"/>
                          </a:cubicBezTo>
                          <a:cubicBezTo>
                            <a:pt x="4377533" y="1120216"/>
                            <a:pt x="4085363" y="1043839"/>
                            <a:pt x="3854093" y="1106366"/>
                          </a:cubicBezTo>
                          <a:cubicBezTo>
                            <a:pt x="3622823" y="1168893"/>
                            <a:pt x="3529809" y="1100856"/>
                            <a:pt x="3353061" y="1106366"/>
                          </a:cubicBezTo>
                          <a:cubicBezTo>
                            <a:pt x="3176313" y="1111876"/>
                            <a:pt x="2957377" y="1089814"/>
                            <a:pt x="2703371" y="1106366"/>
                          </a:cubicBezTo>
                          <a:cubicBezTo>
                            <a:pt x="2449365" y="1122918"/>
                            <a:pt x="2366471" y="1099997"/>
                            <a:pt x="2251892" y="1106366"/>
                          </a:cubicBezTo>
                          <a:cubicBezTo>
                            <a:pt x="2137313" y="1112735"/>
                            <a:pt x="2040710" y="1065165"/>
                            <a:pt x="1849965" y="1106366"/>
                          </a:cubicBezTo>
                          <a:cubicBezTo>
                            <a:pt x="1659220" y="1147567"/>
                            <a:pt x="1643678" y="1083062"/>
                            <a:pt x="1448038" y="1106366"/>
                          </a:cubicBezTo>
                          <a:cubicBezTo>
                            <a:pt x="1252398" y="1129670"/>
                            <a:pt x="986878" y="1040614"/>
                            <a:pt x="847901" y="1106366"/>
                          </a:cubicBezTo>
                          <a:cubicBezTo>
                            <a:pt x="708924" y="1172118"/>
                            <a:pt x="396169" y="1100966"/>
                            <a:pt x="0" y="1106366"/>
                          </a:cubicBezTo>
                          <a:cubicBezTo>
                            <a:pt x="-45797" y="984616"/>
                            <a:pt x="29985" y="755165"/>
                            <a:pt x="0" y="553183"/>
                          </a:cubicBezTo>
                          <a:cubicBezTo>
                            <a:pt x="-29985" y="351201"/>
                            <a:pt x="35466" y="204844"/>
                            <a:pt x="0" y="0"/>
                          </a:cubicBezTo>
                          <a:close/>
                        </a:path>
                        <a:path w="4955263" h="1106366" stroke="0" extrusionOk="0">
                          <a:moveTo>
                            <a:pt x="0" y="0"/>
                          </a:moveTo>
                          <a:cubicBezTo>
                            <a:pt x="120561" y="-57029"/>
                            <a:pt x="352608" y="20460"/>
                            <a:pt x="501032" y="0"/>
                          </a:cubicBezTo>
                          <a:cubicBezTo>
                            <a:pt x="649456" y="-20460"/>
                            <a:pt x="793329" y="36377"/>
                            <a:pt x="902959" y="0"/>
                          </a:cubicBezTo>
                          <a:cubicBezTo>
                            <a:pt x="1012589" y="-36377"/>
                            <a:pt x="1330680" y="70295"/>
                            <a:pt x="1552649" y="0"/>
                          </a:cubicBezTo>
                          <a:cubicBezTo>
                            <a:pt x="1774618" y="-70295"/>
                            <a:pt x="1869625" y="47893"/>
                            <a:pt x="2053681" y="0"/>
                          </a:cubicBezTo>
                          <a:cubicBezTo>
                            <a:pt x="2237737" y="-47893"/>
                            <a:pt x="2321190" y="18250"/>
                            <a:pt x="2554713" y="0"/>
                          </a:cubicBezTo>
                          <a:cubicBezTo>
                            <a:pt x="2788236" y="-18250"/>
                            <a:pt x="3012358" y="52051"/>
                            <a:pt x="3204403" y="0"/>
                          </a:cubicBezTo>
                          <a:cubicBezTo>
                            <a:pt x="3396448" y="-52051"/>
                            <a:pt x="3496319" y="53619"/>
                            <a:pt x="3655883" y="0"/>
                          </a:cubicBezTo>
                          <a:cubicBezTo>
                            <a:pt x="3815447" y="-53619"/>
                            <a:pt x="4004161" y="12013"/>
                            <a:pt x="4305573" y="0"/>
                          </a:cubicBezTo>
                          <a:cubicBezTo>
                            <a:pt x="4606985" y="-12013"/>
                            <a:pt x="4741871" y="31045"/>
                            <a:pt x="4955263" y="0"/>
                          </a:cubicBezTo>
                          <a:cubicBezTo>
                            <a:pt x="4977468" y="181023"/>
                            <a:pt x="4905492" y="413150"/>
                            <a:pt x="4955263" y="553183"/>
                          </a:cubicBezTo>
                          <a:cubicBezTo>
                            <a:pt x="5005034" y="693216"/>
                            <a:pt x="4922822" y="953916"/>
                            <a:pt x="4955263" y="1106366"/>
                          </a:cubicBezTo>
                          <a:cubicBezTo>
                            <a:pt x="4833828" y="1130624"/>
                            <a:pt x="4503218" y="1067914"/>
                            <a:pt x="4355126" y="1106366"/>
                          </a:cubicBezTo>
                          <a:cubicBezTo>
                            <a:pt x="4207034" y="1144818"/>
                            <a:pt x="3868072" y="1061240"/>
                            <a:pt x="3705436" y="1106366"/>
                          </a:cubicBezTo>
                          <a:cubicBezTo>
                            <a:pt x="3542800" y="1151492"/>
                            <a:pt x="3360756" y="1053626"/>
                            <a:pt x="3055746" y="1106366"/>
                          </a:cubicBezTo>
                          <a:cubicBezTo>
                            <a:pt x="2750736" y="1159106"/>
                            <a:pt x="2789816" y="1059305"/>
                            <a:pt x="2604266" y="1106366"/>
                          </a:cubicBezTo>
                          <a:cubicBezTo>
                            <a:pt x="2418716" y="1153427"/>
                            <a:pt x="2237709" y="1088064"/>
                            <a:pt x="2053681" y="1106366"/>
                          </a:cubicBezTo>
                          <a:cubicBezTo>
                            <a:pt x="1869654" y="1124668"/>
                            <a:pt x="1595992" y="1099669"/>
                            <a:pt x="1403991" y="1106366"/>
                          </a:cubicBezTo>
                          <a:cubicBezTo>
                            <a:pt x="1211990" y="1113063"/>
                            <a:pt x="968347" y="1068711"/>
                            <a:pt x="853406" y="1106366"/>
                          </a:cubicBezTo>
                          <a:cubicBezTo>
                            <a:pt x="738465" y="1144021"/>
                            <a:pt x="337826" y="1019491"/>
                            <a:pt x="0" y="1106366"/>
                          </a:cubicBezTo>
                          <a:cubicBezTo>
                            <a:pt x="-34777" y="973649"/>
                            <a:pt x="36731" y="798207"/>
                            <a:pt x="0" y="575310"/>
                          </a:cubicBezTo>
                          <a:cubicBezTo>
                            <a:pt x="-36731" y="352413"/>
                            <a:pt x="23946" y="240786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 w="6350">
                      <a:solidFill>
                        <a:prstClr val="black"/>
                      </a:solidFill>
                      <a:extLst>
                        <a:ext uri="{C807C97D-BFC1-408E-A445-0C87EB9F89A2}">
                          <ask:lineSketchStyleProps xmlns:ask="http://schemas.microsoft.com/office/drawing/2018/sketchyshapes" sd="1219033472">
                            <a:prstGeom prst="rect">
                              <a:avLst/>
                            </a:prstGeom>
                            <ask:type>
                              <ask:lineSketchScribble/>
                            </ask:type>
                          </ask:lineSketchStyleProps>
                        </a:ext>
                      </a:extLst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p:txBody>
                </p:sp>
                <p:cxnSp>
                  <p:nvCxnSpPr>
                    <p:cNvPr id="63" name="Прямая соединительная линия 62">
                      <a:extLst>
                        <a:ext uri="{FF2B5EF4-FFF2-40B4-BE49-F238E27FC236}">
                          <a16:creationId xmlns:a16="http://schemas.microsoft.com/office/drawing/2014/main" id="{F1929F92-D274-4D2F-6971-5059D445B97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235825" y="347977"/>
                      <a:ext cx="4779963" cy="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4" name="Прямая соединительная линия 63">
                      <a:extLst>
                        <a:ext uri="{FF2B5EF4-FFF2-40B4-BE49-F238E27FC236}">
                          <a16:creationId xmlns:a16="http://schemas.microsoft.com/office/drawing/2014/main" id="{12A2B3A7-FA2F-61C4-8F4A-A9AA985DFA9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235825" y="655159"/>
                      <a:ext cx="4779963" cy="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" name="Прямая соединительная линия 64">
                      <a:extLst>
                        <a:ext uri="{FF2B5EF4-FFF2-40B4-BE49-F238E27FC236}">
                          <a16:creationId xmlns:a16="http://schemas.microsoft.com/office/drawing/2014/main" id="{A375E92A-54B2-A917-4824-515A0C71E75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235825" y="962341"/>
                      <a:ext cx="4779963" cy="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97F1A224-AAED-F1D2-F0E8-C8B19FE870B3}"/>
                      </a:ext>
                    </a:extLst>
                  </p:cNvPr>
                  <p:cNvSpPr txBox="1"/>
                  <p:nvPr/>
                </p:nvSpPr>
                <p:spPr>
                  <a:xfrm>
                    <a:off x="229245" y="1809333"/>
                    <a:ext cx="1480285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400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__________</a:t>
                    </a:r>
                    <a:endParaRPr kumimoji="0" lang="ru-RU" sz="900" strike="noStrike" kern="1200" cap="none" spc="0" normalizeH="0" baseline="0" noProof="0" dirty="0">
                      <a:ln>
                        <a:noFill/>
                      </a:ln>
                      <a:solidFill>
                        <a:schemeClr val="bg1">
                          <a:lumMod val="50000"/>
                        </a:schemeClr>
                      </a:solidFill>
                      <a:effectLst/>
                      <a:uLnTx/>
                      <a:uFillTx/>
                      <a:latin typeface="Georgia" panose="02040502050405020303" pitchFamily="18" charset="0"/>
                    </a:endParaRPr>
                  </a:p>
                </p:txBody>
              </p:sp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0474A7BA-2EE2-E39F-2AA3-96FF36440395}"/>
                      </a:ext>
                    </a:extLst>
                  </p:cNvPr>
                  <p:cNvSpPr txBox="1"/>
                  <p:nvPr/>
                </p:nvSpPr>
                <p:spPr>
                  <a:xfrm>
                    <a:off x="229245" y="3149885"/>
                    <a:ext cx="1480285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400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__________</a:t>
                    </a:r>
                    <a:endParaRPr kumimoji="0" lang="ru-RU" sz="900" strike="noStrike" kern="1200" cap="none" spc="0" normalizeH="0" baseline="0" noProof="0" dirty="0">
                      <a:ln>
                        <a:noFill/>
                      </a:ln>
                      <a:solidFill>
                        <a:schemeClr val="bg1">
                          <a:lumMod val="50000"/>
                        </a:schemeClr>
                      </a:solidFill>
                      <a:effectLst/>
                      <a:uLnTx/>
                      <a:uFillTx/>
                      <a:latin typeface="Georgia" panose="02040502050405020303" pitchFamily="18" charset="0"/>
                    </a:endParaRPr>
                  </a:p>
                </p:txBody>
              </p:sp>
            </p:grp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A3938C76-05E4-E83A-9D45-253A12B1230E}"/>
                    </a:ext>
                  </a:extLst>
                </p:cNvPr>
                <p:cNvSpPr txBox="1"/>
                <p:nvPr/>
              </p:nvSpPr>
              <p:spPr>
                <a:xfrm>
                  <a:off x="229245" y="412935"/>
                  <a:ext cx="132496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0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Масса</a:t>
                  </a:r>
                  <a:endPara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CDFBBC92-D48E-3F23-49D3-FC876F058E40}"/>
                    </a:ext>
                  </a:extLst>
                </p:cNvPr>
                <p:cNvSpPr txBox="1"/>
                <p:nvPr/>
              </p:nvSpPr>
              <p:spPr>
                <a:xfrm>
                  <a:off x="192786" y="1716891"/>
                  <a:ext cx="1456479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0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Вещество</a:t>
                  </a:r>
                  <a:endPara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342A5CC5-755D-604F-DB87-84E7A2C688FE}"/>
                    </a:ext>
                  </a:extLst>
                </p:cNvPr>
                <p:cNvSpPr txBox="1"/>
                <p:nvPr/>
              </p:nvSpPr>
              <p:spPr>
                <a:xfrm>
                  <a:off x="192786" y="3080305"/>
                  <a:ext cx="1456479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0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Объём</a:t>
                  </a:r>
                  <a:endPara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084E9FB-8DD7-349F-27C6-380417A09C09}"/>
                    </a:ext>
                  </a:extLst>
                </p:cNvPr>
                <p:cNvSpPr txBox="1"/>
                <p:nvPr/>
              </p:nvSpPr>
              <p:spPr>
                <a:xfrm>
                  <a:off x="2175456" y="1530033"/>
                  <a:ext cx="240273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36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Вещество</a:t>
                  </a:r>
                  <a:endPara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Надпись 45">
                <a:extLst>
                  <a:ext uri="{FF2B5EF4-FFF2-40B4-BE49-F238E27FC236}">
                    <a16:creationId xmlns:a16="http://schemas.microsoft.com/office/drawing/2014/main" id="{14644A98-4E47-1F28-13B5-86AD2FE20060}"/>
                  </a:ext>
                </a:extLst>
              </p:cNvPr>
              <p:cNvSpPr txBox="1"/>
              <p:nvPr/>
            </p:nvSpPr>
            <p:spPr>
              <a:xfrm>
                <a:off x="2275712" y="2114046"/>
                <a:ext cx="2136001" cy="753864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масса –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m</a:t>
                </a:r>
                <a:br>
                  <a:rPr lang="ru-RU" sz="3200" dirty="0">
                    <a:solidFill>
                      <a:prstClr val="black"/>
                    </a:solidFill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</a:b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г, </a:t>
                </a:r>
                <a:r>
                  <a:rPr kumimoji="0" lang="ru-RU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кг</a:t>
                </a:r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, т</a:t>
                </a:r>
                <a:endPara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Надпись 46">
                <a:extLst>
                  <a:ext uri="{FF2B5EF4-FFF2-40B4-BE49-F238E27FC236}">
                    <a16:creationId xmlns:a16="http://schemas.microsoft.com/office/drawing/2014/main" id="{27007B6B-4AB8-0C03-23AF-DED929B81EA0}"/>
                  </a:ext>
                </a:extLst>
              </p:cNvPr>
              <p:cNvSpPr txBox="1"/>
              <p:nvPr/>
            </p:nvSpPr>
            <p:spPr>
              <a:xfrm>
                <a:off x="2295857" y="2931798"/>
                <a:ext cx="2126148" cy="753864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объём –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V</a:t>
                </a:r>
                <a:br>
                  <a:rPr lang="ru-RU" sz="3200" dirty="0">
                    <a:solidFill>
                      <a:prstClr val="black"/>
                    </a:solidFill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</a:br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см</a:t>
                </a:r>
                <a:r>
                  <a:rPr kumimoji="0" lang="ru-RU" sz="32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3</a:t>
                </a:r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, </a:t>
                </a:r>
                <a:r>
                  <a:rPr kumimoji="0" lang="ru-RU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м</a:t>
                </a:r>
                <a:r>
                  <a:rPr kumimoji="0" lang="ru-RU" sz="3200" b="1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3</a:t>
                </a:r>
                <a:endPara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8" name="Надпись 49">
              <a:extLst>
                <a:ext uri="{FF2B5EF4-FFF2-40B4-BE49-F238E27FC236}">
                  <a16:creationId xmlns:a16="http://schemas.microsoft.com/office/drawing/2014/main" id="{CF43E13A-8CD8-E859-BEDE-AC38D4A3EDAB}"/>
                </a:ext>
              </a:extLst>
            </p:cNvPr>
            <p:cNvSpPr txBox="1"/>
            <p:nvPr/>
          </p:nvSpPr>
          <p:spPr>
            <a:xfrm>
              <a:off x="4528904" y="370075"/>
              <a:ext cx="2595245" cy="204533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Если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V</a:t>
              </a:r>
              <a:r>
                <a:rPr kumimoji="0" lang="ru-RU" sz="2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1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 </a:t>
              </a: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=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V</a:t>
              </a:r>
              <a:r>
                <a:rPr kumimoji="0" lang="ru-RU" sz="2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2</a:t>
              </a: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, </a:t>
              </a:r>
              <a:b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а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m</a:t>
              </a:r>
              <a:r>
                <a:rPr kumimoji="0" lang="ru-RU" sz="2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1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Symbol" panose="05050102010706020507" pitchFamily="18" charset="2"/>
                </a:rPr>
                <a:t>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m</a:t>
              </a:r>
              <a:r>
                <a:rPr kumimoji="0" lang="ru-RU" sz="2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2</a:t>
              </a: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, </a:t>
              </a:r>
              <a:b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то </a:t>
              </a:r>
              <a:r>
                <a:rPr kumimoji="0" lang="ru-RU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Malgun Gothic" panose="020B0503020000020004" pitchFamily="34" charset="-127"/>
                  <a:cs typeface="Times New Roman" panose="02020603050405020304" pitchFamily="18" charset="0"/>
                </a:rPr>
                <a:t>вещества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 </a:t>
              </a:r>
              <a:b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РАЗНЫЕ!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  <p:sp>
          <p:nvSpPr>
            <p:cNvPr id="57" name="Овал 56">
              <a:extLst>
                <a:ext uri="{FF2B5EF4-FFF2-40B4-BE49-F238E27FC236}">
                  <a16:creationId xmlns:a16="http://schemas.microsoft.com/office/drawing/2014/main" id="{EB325219-B925-6946-3C23-1FD050240596}"/>
                </a:ext>
              </a:extLst>
            </p:cNvPr>
            <p:cNvSpPr/>
            <p:nvPr/>
          </p:nvSpPr>
          <p:spPr>
            <a:xfrm>
              <a:off x="8335978" y="1224029"/>
              <a:ext cx="3361132" cy="33611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Надпись 54">
                  <a:extLst>
                    <a:ext uri="{FF2B5EF4-FFF2-40B4-BE49-F238E27FC236}">
                      <a16:creationId xmlns:a16="http://schemas.microsoft.com/office/drawing/2014/main" id="{A60E27BA-E36E-7C97-C38D-F9B04903FF6D}"/>
                    </a:ext>
                  </a:extLst>
                </p:cNvPr>
                <p:cNvSpPr txBox="1"/>
                <p:nvPr/>
              </p:nvSpPr>
              <p:spPr>
                <a:xfrm>
                  <a:off x="8652486" y="1348049"/>
                  <a:ext cx="2595245" cy="1443675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ru-RU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𝝆</m:t>
                        </m:r>
                        <m:r>
                          <a:rPr kumimoji="0" lang="ru-RU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kumimoji="0" lang="ru-RU" sz="4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ru-RU" sz="4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𝒎</m:t>
                            </m:r>
                          </m:num>
                          <m:den>
                            <m:r>
                              <a:rPr kumimoji="0" lang="ru-RU" sz="4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𝑽</m:t>
                            </m:r>
                          </m:den>
                        </m:f>
                      </m:oMath>
                    </m:oMathPara>
                  </a14:m>
                  <a:endParaRPr kumimoji="0" lang="ru-RU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9" name="Надпись 54">
                  <a:extLst>
                    <a:ext uri="{FF2B5EF4-FFF2-40B4-BE49-F238E27FC236}">
                      <a16:creationId xmlns:a16="http://schemas.microsoft.com/office/drawing/2014/main" id="{A60E27BA-E36E-7C97-C38D-F9B04903FF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52486" y="1348049"/>
                  <a:ext cx="2595245" cy="144367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58E576C-65DA-8748-F5E4-2EA0537C5D90}"/>
                </a:ext>
              </a:extLst>
            </p:cNvPr>
            <p:cNvSpPr txBox="1"/>
            <p:nvPr/>
          </p:nvSpPr>
          <p:spPr>
            <a:xfrm>
              <a:off x="8832169" y="2390782"/>
              <a:ext cx="9309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u="none" strike="noStrike" kern="1200" cap="none" spc="0" normalizeH="0" baseline="0" noProof="0" dirty="0" err="1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andara" panose="020E0502030303020204" pitchFamily="34" charset="0"/>
                </a:rPr>
                <a:t>ро</a:t>
              </a:r>
              <a:endParaRPr kumimoji="0" lang="ru-RU" sz="32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ndara" panose="020E05020303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0971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слон, внешний, трава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BDA8A35D-061A-4546-AE4D-70B0C3D1A4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2"/>
          <a:stretch/>
        </p:blipFill>
        <p:spPr>
          <a:xfrm>
            <a:off x="5834722" y="1"/>
            <a:ext cx="6342001" cy="4285754"/>
          </a:xfrm>
          <a:prstGeom prst="rect">
            <a:avLst/>
          </a:prstGeom>
        </p:spPr>
      </p:pic>
      <p:pic>
        <p:nvPicPr>
          <p:cNvPr id="8" name="Рисунок 7" descr="Изображение выглядит как слон, внутренни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B849628D-5657-44FA-8016-29A4EA6A5B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1025" y="3284357"/>
            <a:ext cx="5919783" cy="35852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B39C73-4BB0-48A9-AFC5-45D283F68575}"/>
              </a:ext>
            </a:extLst>
          </p:cNvPr>
          <p:cNvSpPr txBox="1"/>
          <p:nvPr/>
        </p:nvSpPr>
        <p:spPr>
          <a:xfrm rot="20818933">
            <a:off x="908119" y="904716"/>
            <a:ext cx="3398754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rial Unicode MS" panose="020B0604020202020204" pitchFamily="34" charset="-128"/>
              </a:rPr>
              <a:t>Масса </a:t>
            </a:r>
            <a:b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rial Unicode MS" panose="020B0604020202020204" pitchFamily="34" charset="-128"/>
              </a:rPr>
            </a:b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rial Unicode MS" panose="020B0604020202020204" pitchFamily="34" charset="-128"/>
              </a:rPr>
              <a:t>	слона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1F0ECA-185B-44AF-AF4E-77C538950CF2}"/>
              </a:ext>
            </a:extLst>
          </p:cNvPr>
          <p:cNvSpPr txBox="1"/>
          <p:nvPr/>
        </p:nvSpPr>
        <p:spPr>
          <a:xfrm>
            <a:off x="772926" y="1932981"/>
            <a:ext cx="3771507" cy="925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ndara" panose="020E0502030303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53FDEC-2AED-48F6-A31A-D10EF599C07D}"/>
              </a:ext>
            </a:extLst>
          </p:cNvPr>
          <p:cNvSpPr txBox="1"/>
          <p:nvPr/>
        </p:nvSpPr>
        <p:spPr>
          <a:xfrm>
            <a:off x="3551949" y="-327592"/>
            <a:ext cx="119385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rial Unicode MS" panose="020B0604020202020204" pitchFamily="34" charset="-128"/>
              </a:rPr>
              <a:t>?</a:t>
            </a:r>
            <a:endParaRPr kumimoji="0" lang="ru-RU" sz="2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BCD8C2-1A55-BB6D-CDCC-021258F0853C}"/>
              </a:ext>
            </a:extLst>
          </p:cNvPr>
          <p:cNvSpPr txBox="1"/>
          <p:nvPr/>
        </p:nvSpPr>
        <p:spPr>
          <a:xfrm rot="21259228">
            <a:off x="6121956" y="4385700"/>
            <a:ext cx="5057407" cy="2103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rial Unicode MS" panose="020B0604020202020204" pitchFamily="34" charset="-128"/>
              </a:rPr>
              <a:t>Поместится ли слон в кабинете физики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659C63-8ACE-C523-4253-659DB48B6617}"/>
              </a:ext>
            </a:extLst>
          </p:cNvPr>
          <p:cNvSpPr txBox="1"/>
          <p:nvPr/>
        </p:nvSpPr>
        <p:spPr>
          <a:xfrm>
            <a:off x="10661554" y="3107206"/>
            <a:ext cx="119385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rial Unicode MS" panose="020B0604020202020204" pitchFamily="34" charset="-128"/>
              </a:rPr>
              <a:t>?</a:t>
            </a:r>
            <a:endParaRPr kumimoji="0" lang="ru-RU" sz="2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763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5673D97-8F3D-2B23-5EC3-723908486C5C}"/>
              </a:ext>
            </a:extLst>
          </p:cNvPr>
          <p:cNvGrpSpPr/>
          <p:nvPr/>
        </p:nvGrpSpPr>
        <p:grpSpPr>
          <a:xfrm>
            <a:off x="4212771" y="-23145"/>
            <a:ext cx="7899259" cy="4609251"/>
            <a:chOff x="4212771" y="-23145"/>
            <a:chExt cx="7899259" cy="4609251"/>
          </a:xfrm>
        </p:grpSpPr>
        <p:sp>
          <p:nvSpPr>
            <p:cNvPr id="2" name="Надпись 8">
              <a:extLst>
                <a:ext uri="{FF2B5EF4-FFF2-40B4-BE49-F238E27FC236}">
                  <a16:creationId xmlns:a16="http://schemas.microsoft.com/office/drawing/2014/main" id="{E8038F4B-0EBB-2A33-F71D-9D762F57CFFC}"/>
                </a:ext>
              </a:extLst>
            </p:cNvPr>
            <p:cNvSpPr txBox="1"/>
            <p:nvPr/>
          </p:nvSpPr>
          <p:spPr>
            <a:xfrm>
              <a:off x="4212771" y="74593"/>
              <a:ext cx="7899259" cy="1835850"/>
            </a:xfrm>
            <a:custGeom>
              <a:avLst/>
              <a:gdLst>
                <a:gd name="connsiteX0" fmla="*/ 0 w 7899259"/>
                <a:gd name="connsiteY0" fmla="*/ 0 h 1835850"/>
                <a:gd name="connsiteX1" fmla="*/ 406248 w 7899259"/>
                <a:gd name="connsiteY1" fmla="*/ 0 h 1835850"/>
                <a:gd name="connsiteX2" fmla="*/ 970480 w 7899259"/>
                <a:gd name="connsiteY2" fmla="*/ 0 h 1835850"/>
                <a:gd name="connsiteX3" fmla="*/ 1613706 w 7899259"/>
                <a:gd name="connsiteY3" fmla="*/ 0 h 1835850"/>
                <a:gd name="connsiteX4" fmla="*/ 1940961 w 7899259"/>
                <a:gd name="connsiteY4" fmla="*/ 0 h 1835850"/>
                <a:gd name="connsiteX5" fmla="*/ 2268216 w 7899259"/>
                <a:gd name="connsiteY5" fmla="*/ 0 h 1835850"/>
                <a:gd name="connsiteX6" fmla="*/ 2990434 w 7899259"/>
                <a:gd name="connsiteY6" fmla="*/ 0 h 1835850"/>
                <a:gd name="connsiteX7" fmla="*/ 3554667 w 7899259"/>
                <a:gd name="connsiteY7" fmla="*/ 0 h 1835850"/>
                <a:gd name="connsiteX8" fmla="*/ 3881922 w 7899259"/>
                <a:gd name="connsiteY8" fmla="*/ 0 h 1835850"/>
                <a:gd name="connsiteX9" fmla="*/ 4446154 w 7899259"/>
                <a:gd name="connsiteY9" fmla="*/ 0 h 1835850"/>
                <a:gd name="connsiteX10" fmla="*/ 5168372 w 7899259"/>
                <a:gd name="connsiteY10" fmla="*/ 0 h 1835850"/>
                <a:gd name="connsiteX11" fmla="*/ 5653613 w 7899259"/>
                <a:gd name="connsiteY11" fmla="*/ 0 h 1835850"/>
                <a:gd name="connsiteX12" fmla="*/ 6138853 w 7899259"/>
                <a:gd name="connsiteY12" fmla="*/ 0 h 1835850"/>
                <a:gd name="connsiteX13" fmla="*/ 6703085 w 7899259"/>
                <a:gd name="connsiteY13" fmla="*/ 0 h 1835850"/>
                <a:gd name="connsiteX14" fmla="*/ 7346311 w 7899259"/>
                <a:gd name="connsiteY14" fmla="*/ 0 h 1835850"/>
                <a:gd name="connsiteX15" fmla="*/ 7899259 w 7899259"/>
                <a:gd name="connsiteY15" fmla="*/ 0 h 1835850"/>
                <a:gd name="connsiteX16" fmla="*/ 7899259 w 7899259"/>
                <a:gd name="connsiteY16" fmla="*/ 477321 h 1835850"/>
                <a:gd name="connsiteX17" fmla="*/ 7899259 w 7899259"/>
                <a:gd name="connsiteY17" fmla="*/ 917925 h 1835850"/>
                <a:gd name="connsiteX18" fmla="*/ 7899259 w 7899259"/>
                <a:gd name="connsiteY18" fmla="*/ 1340171 h 1835850"/>
                <a:gd name="connsiteX19" fmla="*/ 7899259 w 7899259"/>
                <a:gd name="connsiteY19" fmla="*/ 1835850 h 1835850"/>
                <a:gd name="connsiteX20" fmla="*/ 7256034 w 7899259"/>
                <a:gd name="connsiteY20" fmla="*/ 1835850 h 1835850"/>
                <a:gd name="connsiteX21" fmla="*/ 6928779 w 7899259"/>
                <a:gd name="connsiteY21" fmla="*/ 1835850 h 1835850"/>
                <a:gd name="connsiteX22" fmla="*/ 6364546 w 7899259"/>
                <a:gd name="connsiteY22" fmla="*/ 1835850 h 1835850"/>
                <a:gd name="connsiteX23" fmla="*/ 5879306 w 7899259"/>
                <a:gd name="connsiteY23" fmla="*/ 1835850 h 1835850"/>
                <a:gd name="connsiteX24" fmla="*/ 5394065 w 7899259"/>
                <a:gd name="connsiteY24" fmla="*/ 1835850 h 1835850"/>
                <a:gd name="connsiteX25" fmla="*/ 4908825 w 7899259"/>
                <a:gd name="connsiteY25" fmla="*/ 1835850 h 1835850"/>
                <a:gd name="connsiteX26" fmla="*/ 4423585 w 7899259"/>
                <a:gd name="connsiteY26" fmla="*/ 1835850 h 1835850"/>
                <a:gd name="connsiteX27" fmla="*/ 3780360 w 7899259"/>
                <a:gd name="connsiteY27" fmla="*/ 1835850 h 1835850"/>
                <a:gd name="connsiteX28" fmla="*/ 3216127 w 7899259"/>
                <a:gd name="connsiteY28" fmla="*/ 1835850 h 1835850"/>
                <a:gd name="connsiteX29" fmla="*/ 2888872 w 7899259"/>
                <a:gd name="connsiteY29" fmla="*/ 1835850 h 1835850"/>
                <a:gd name="connsiteX30" fmla="*/ 2403632 w 7899259"/>
                <a:gd name="connsiteY30" fmla="*/ 1835850 h 1835850"/>
                <a:gd name="connsiteX31" fmla="*/ 1760406 w 7899259"/>
                <a:gd name="connsiteY31" fmla="*/ 1835850 h 1835850"/>
                <a:gd name="connsiteX32" fmla="*/ 1354159 w 7899259"/>
                <a:gd name="connsiteY32" fmla="*/ 1835850 h 1835850"/>
                <a:gd name="connsiteX33" fmla="*/ 631941 w 7899259"/>
                <a:gd name="connsiteY33" fmla="*/ 1835850 h 1835850"/>
                <a:gd name="connsiteX34" fmla="*/ 0 w 7899259"/>
                <a:gd name="connsiteY34" fmla="*/ 1835850 h 1835850"/>
                <a:gd name="connsiteX35" fmla="*/ 0 w 7899259"/>
                <a:gd name="connsiteY35" fmla="*/ 1376888 h 1835850"/>
                <a:gd name="connsiteX36" fmla="*/ 0 w 7899259"/>
                <a:gd name="connsiteY36" fmla="*/ 973001 h 1835850"/>
                <a:gd name="connsiteX37" fmla="*/ 0 w 7899259"/>
                <a:gd name="connsiteY37" fmla="*/ 514038 h 1835850"/>
                <a:gd name="connsiteX38" fmla="*/ 0 w 7899259"/>
                <a:gd name="connsiteY38" fmla="*/ 0 h 183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899259" h="1835850" fill="none" extrusionOk="0">
                  <a:moveTo>
                    <a:pt x="0" y="0"/>
                  </a:moveTo>
                  <a:cubicBezTo>
                    <a:pt x="121361" y="-19136"/>
                    <a:pt x="204923" y="47639"/>
                    <a:pt x="406248" y="0"/>
                  </a:cubicBezTo>
                  <a:cubicBezTo>
                    <a:pt x="607573" y="-47639"/>
                    <a:pt x="730882" y="33567"/>
                    <a:pt x="970480" y="0"/>
                  </a:cubicBezTo>
                  <a:cubicBezTo>
                    <a:pt x="1210078" y="-33567"/>
                    <a:pt x="1354959" y="55223"/>
                    <a:pt x="1613706" y="0"/>
                  </a:cubicBezTo>
                  <a:cubicBezTo>
                    <a:pt x="1872453" y="-55223"/>
                    <a:pt x="1817642" y="14015"/>
                    <a:pt x="1940961" y="0"/>
                  </a:cubicBezTo>
                  <a:cubicBezTo>
                    <a:pt x="2064280" y="-14015"/>
                    <a:pt x="2159644" y="32439"/>
                    <a:pt x="2268216" y="0"/>
                  </a:cubicBezTo>
                  <a:cubicBezTo>
                    <a:pt x="2376788" y="-32439"/>
                    <a:pt x="2742574" y="51176"/>
                    <a:pt x="2990434" y="0"/>
                  </a:cubicBezTo>
                  <a:cubicBezTo>
                    <a:pt x="3238294" y="-51176"/>
                    <a:pt x="3414099" y="56881"/>
                    <a:pt x="3554667" y="0"/>
                  </a:cubicBezTo>
                  <a:cubicBezTo>
                    <a:pt x="3695235" y="-56881"/>
                    <a:pt x="3790793" y="23111"/>
                    <a:pt x="3881922" y="0"/>
                  </a:cubicBezTo>
                  <a:cubicBezTo>
                    <a:pt x="3973052" y="-23111"/>
                    <a:pt x="4221153" y="34406"/>
                    <a:pt x="4446154" y="0"/>
                  </a:cubicBezTo>
                  <a:cubicBezTo>
                    <a:pt x="4671155" y="-34406"/>
                    <a:pt x="4884928" y="42268"/>
                    <a:pt x="5168372" y="0"/>
                  </a:cubicBezTo>
                  <a:cubicBezTo>
                    <a:pt x="5451816" y="-42268"/>
                    <a:pt x="5429248" y="52237"/>
                    <a:pt x="5653613" y="0"/>
                  </a:cubicBezTo>
                  <a:cubicBezTo>
                    <a:pt x="5877978" y="-52237"/>
                    <a:pt x="5965348" y="47465"/>
                    <a:pt x="6138853" y="0"/>
                  </a:cubicBezTo>
                  <a:cubicBezTo>
                    <a:pt x="6312358" y="-47465"/>
                    <a:pt x="6439752" y="13432"/>
                    <a:pt x="6703085" y="0"/>
                  </a:cubicBezTo>
                  <a:cubicBezTo>
                    <a:pt x="6966418" y="-13432"/>
                    <a:pt x="7198056" y="28659"/>
                    <a:pt x="7346311" y="0"/>
                  </a:cubicBezTo>
                  <a:cubicBezTo>
                    <a:pt x="7494566" y="-28659"/>
                    <a:pt x="7781674" y="21454"/>
                    <a:pt x="7899259" y="0"/>
                  </a:cubicBezTo>
                  <a:cubicBezTo>
                    <a:pt x="7934407" y="99382"/>
                    <a:pt x="7870717" y="272805"/>
                    <a:pt x="7899259" y="477321"/>
                  </a:cubicBezTo>
                  <a:cubicBezTo>
                    <a:pt x="7927801" y="681837"/>
                    <a:pt x="7894624" y="812824"/>
                    <a:pt x="7899259" y="917925"/>
                  </a:cubicBezTo>
                  <a:cubicBezTo>
                    <a:pt x="7903894" y="1023026"/>
                    <a:pt x="7872898" y="1206342"/>
                    <a:pt x="7899259" y="1340171"/>
                  </a:cubicBezTo>
                  <a:cubicBezTo>
                    <a:pt x="7925620" y="1474000"/>
                    <a:pt x="7873410" y="1716191"/>
                    <a:pt x="7899259" y="1835850"/>
                  </a:cubicBezTo>
                  <a:cubicBezTo>
                    <a:pt x="7654734" y="1854324"/>
                    <a:pt x="7468567" y="1791477"/>
                    <a:pt x="7256034" y="1835850"/>
                  </a:cubicBezTo>
                  <a:cubicBezTo>
                    <a:pt x="7043501" y="1880223"/>
                    <a:pt x="7026810" y="1831118"/>
                    <a:pt x="6928779" y="1835850"/>
                  </a:cubicBezTo>
                  <a:cubicBezTo>
                    <a:pt x="6830749" y="1840582"/>
                    <a:pt x="6543398" y="1782141"/>
                    <a:pt x="6364546" y="1835850"/>
                  </a:cubicBezTo>
                  <a:cubicBezTo>
                    <a:pt x="6185694" y="1889559"/>
                    <a:pt x="6096590" y="1808234"/>
                    <a:pt x="5879306" y="1835850"/>
                  </a:cubicBezTo>
                  <a:cubicBezTo>
                    <a:pt x="5662022" y="1863466"/>
                    <a:pt x="5553728" y="1821007"/>
                    <a:pt x="5394065" y="1835850"/>
                  </a:cubicBezTo>
                  <a:cubicBezTo>
                    <a:pt x="5234402" y="1850693"/>
                    <a:pt x="5071419" y="1819967"/>
                    <a:pt x="4908825" y="1835850"/>
                  </a:cubicBezTo>
                  <a:cubicBezTo>
                    <a:pt x="4746231" y="1851733"/>
                    <a:pt x="4653566" y="1830638"/>
                    <a:pt x="4423585" y="1835850"/>
                  </a:cubicBezTo>
                  <a:cubicBezTo>
                    <a:pt x="4193604" y="1841062"/>
                    <a:pt x="3968827" y="1772456"/>
                    <a:pt x="3780360" y="1835850"/>
                  </a:cubicBezTo>
                  <a:cubicBezTo>
                    <a:pt x="3591894" y="1899244"/>
                    <a:pt x="3400792" y="1772924"/>
                    <a:pt x="3216127" y="1835850"/>
                  </a:cubicBezTo>
                  <a:cubicBezTo>
                    <a:pt x="3031462" y="1898776"/>
                    <a:pt x="3023777" y="1816369"/>
                    <a:pt x="2888872" y="1835850"/>
                  </a:cubicBezTo>
                  <a:cubicBezTo>
                    <a:pt x="2753967" y="1855331"/>
                    <a:pt x="2576309" y="1823687"/>
                    <a:pt x="2403632" y="1835850"/>
                  </a:cubicBezTo>
                  <a:cubicBezTo>
                    <a:pt x="2230955" y="1848013"/>
                    <a:pt x="2050992" y="1812106"/>
                    <a:pt x="1760406" y="1835850"/>
                  </a:cubicBezTo>
                  <a:cubicBezTo>
                    <a:pt x="1469820" y="1859594"/>
                    <a:pt x="1454719" y="1819764"/>
                    <a:pt x="1354159" y="1835850"/>
                  </a:cubicBezTo>
                  <a:cubicBezTo>
                    <a:pt x="1253599" y="1851936"/>
                    <a:pt x="783583" y="1835289"/>
                    <a:pt x="631941" y="1835850"/>
                  </a:cubicBezTo>
                  <a:cubicBezTo>
                    <a:pt x="480299" y="1836411"/>
                    <a:pt x="148328" y="1825113"/>
                    <a:pt x="0" y="1835850"/>
                  </a:cubicBezTo>
                  <a:cubicBezTo>
                    <a:pt x="-11110" y="1715365"/>
                    <a:pt x="45707" y="1604990"/>
                    <a:pt x="0" y="1376888"/>
                  </a:cubicBezTo>
                  <a:cubicBezTo>
                    <a:pt x="-45707" y="1148786"/>
                    <a:pt x="33374" y="1064365"/>
                    <a:pt x="0" y="973001"/>
                  </a:cubicBezTo>
                  <a:cubicBezTo>
                    <a:pt x="-33374" y="881637"/>
                    <a:pt x="38798" y="736514"/>
                    <a:pt x="0" y="514038"/>
                  </a:cubicBezTo>
                  <a:cubicBezTo>
                    <a:pt x="-38798" y="291562"/>
                    <a:pt x="29482" y="144671"/>
                    <a:pt x="0" y="0"/>
                  </a:cubicBezTo>
                  <a:close/>
                </a:path>
                <a:path w="7899259" h="1835850" stroke="0" extrusionOk="0">
                  <a:moveTo>
                    <a:pt x="0" y="0"/>
                  </a:moveTo>
                  <a:cubicBezTo>
                    <a:pt x="139510" y="-25875"/>
                    <a:pt x="253591" y="52696"/>
                    <a:pt x="485240" y="0"/>
                  </a:cubicBezTo>
                  <a:cubicBezTo>
                    <a:pt x="716889" y="-52696"/>
                    <a:pt x="729556" y="1378"/>
                    <a:pt x="812495" y="0"/>
                  </a:cubicBezTo>
                  <a:cubicBezTo>
                    <a:pt x="895435" y="-1378"/>
                    <a:pt x="1357554" y="73601"/>
                    <a:pt x="1534713" y="0"/>
                  </a:cubicBezTo>
                  <a:cubicBezTo>
                    <a:pt x="1711872" y="-73601"/>
                    <a:pt x="1819408" y="33943"/>
                    <a:pt x="2019953" y="0"/>
                  </a:cubicBezTo>
                  <a:cubicBezTo>
                    <a:pt x="2220498" y="-33943"/>
                    <a:pt x="2297821" y="44157"/>
                    <a:pt x="2505194" y="0"/>
                  </a:cubicBezTo>
                  <a:cubicBezTo>
                    <a:pt x="2712567" y="-44157"/>
                    <a:pt x="3043799" y="58972"/>
                    <a:pt x="3227412" y="0"/>
                  </a:cubicBezTo>
                  <a:cubicBezTo>
                    <a:pt x="3411025" y="-58972"/>
                    <a:pt x="3543468" y="31611"/>
                    <a:pt x="3633659" y="0"/>
                  </a:cubicBezTo>
                  <a:cubicBezTo>
                    <a:pt x="3723850" y="-31611"/>
                    <a:pt x="4157159" y="11782"/>
                    <a:pt x="4355877" y="0"/>
                  </a:cubicBezTo>
                  <a:cubicBezTo>
                    <a:pt x="4554595" y="-11782"/>
                    <a:pt x="4880817" y="76359"/>
                    <a:pt x="5078095" y="0"/>
                  </a:cubicBezTo>
                  <a:cubicBezTo>
                    <a:pt x="5275373" y="-76359"/>
                    <a:pt x="5465024" y="56023"/>
                    <a:pt x="5642328" y="0"/>
                  </a:cubicBezTo>
                  <a:cubicBezTo>
                    <a:pt x="5819632" y="-56023"/>
                    <a:pt x="6007734" y="51942"/>
                    <a:pt x="6364546" y="0"/>
                  </a:cubicBezTo>
                  <a:cubicBezTo>
                    <a:pt x="6721358" y="-51942"/>
                    <a:pt x="6622504" y="26170"/>
                    <a:pt x="6849786" y="0"/>
                  </a:cubicBezTo>
                  <a:cubicBezTo>
                    <a:pt x="7077068" y="-26170"/>
                    <a:pt x="7122994" y="51181"/>
                    <a:pt x="7335026" y="0"/>
                  </a:cubicBezTo>
                  <a:cubicBezTo>
                    <a:pt x="7547058" y="-51181"/>
                    <a:pt x="7739725" y="33109"/>
                    <a:pt x="7899259" y="0"/>
                  </a:cubicBezTo>
                  <a:cubicBezTo>
                    <a:pt x="7942228" y="102479"/>
                    <a:pt x="7851517" y="253294"/>
                    <a:pt x="7899259" y="440604"/>
                  </a:cubicBezTo>
                  <a:cubicBezTo>
                    <a:pt x="7947001" y="627914"/>
                    <a:pt x="7854666" y="779877"/>
                    <a:pt x="7899259" y="899567"/>
                  </a:cubicBezTo>
                  <a:cubicBezTo>
                    <a:pt x="7943852" y="1019257"/>
                    <a:pt x="7873837" y="1226471"/>
                    <a:pt x="7899259" y="1376888"/>
                  </a:cubicBezTo>
                  <a:cubicBezTo>
                    <a:pt x="7924681" y="1527305"/>
                    <a:pt x="7862948" y="1678801"/>
                    <a:pt x="7899259" y="1835850"/>
                  </a:cubicBezTo>
                  <a:cubicBezTo>
                    <a:pt x="7677849" y="1890348"/>
                    <a:pt x="7555416" y="1814375"/>
                    <a:pt x="7256034" y="1835850"/>
                  </a:cubicBezTo>
                  <a:cubicBezTo>
                    <a:pt x="6956652" y="1857325"/>
                    <a:pt x="6960395" y="1833763"/>
                    <a:pt x="6849786" y="1835850"/>
                  </a:cubicBezTo>
                  <a:cubicBezTo>
                    <a:pt x="6739177" y="1837937"/>
                    <a:pt x="6289285" y="1808528"/>
                    <a:pt x="6127568" y="1835850"/>
                  </a:cubicBezTo>
                  <a:cubicBezTo>
                    <a:pt x="5965851" y="1863172"/>
                    <a:pt x="5722401" y="1833422"/>
                    <a:pt x="5563335" y="1835850"/>
                  </a:cubicBezTo>
                  <a:cubicBezTo>
                    <a:pt x="5404269" y="1838278"/>
                    <a:pt x="5320722" y="1829882"/>
                    <a:pt x="5157088" y="1835850"/>
                  </a:cubicBezTo>
                  <a:cubicBezTo>
                    <a:pt x="4993454" y="1841818"/>
                    <a:pt x="4780916" y="1805874"/>
                    <a:pt x="4592855" y="1835850"/>
                  </a:cubicBezTo>
                  <a:cubicBezTo>
                    <a:pt x="4404794" y="1865826"/>
                    <a:pt x="4396631" y="1831540"/>
                    <a:pt x="4265600" y="1835850"/>
                  </a:cubicBezTo>
                  <a:cubicBezTo>
                    <a:pt x="4134570" y="1840160"/>
                    <a:pt x="4094026" y="1801851"/>
                    <a:pt x="3938345" y="1835850"/>
                  </a:cubicBezTo>
                  <a:cubicBezTo>
                    <a:pt x="3782664" y="1869849"/>
                    <a:pt x="3648025" y="1816765"/>
                    <a:pt x="3374112" y="1835850"/>
                  </a:cubicBezTo>
                  <a:cubicBezTo>
                    <a:pt x="3100199" y="1854935"/>
                    <a:pt x="3066035" y="1800683"/>
                    <a:pt x="2967864" y="1835850"/>
                  </a:cubicBezTo>
                  <a:cubicBezTo>
                    <a:pt x="2869693" y="1871017"/>
                    <a:pt x="2471411" y="1772170"/>
                    <a:pt x="2324639" y="1835850"/>
                  </a:cubicBezTo>
                  <a:cubicBezTo>
                    <a:pt x="2177867" y="1899530"/>
                    <a:pt x="2093265" y="1814239"/>
                    <a:pt x="1918391" y="1835850"/>
                  </a:cubicBezTo>
                  <a:cubicBezTo>
                    <a:pt x="1743517" y="1857461"/>
                    <a:pt x="1561301" y="1828200"/>
                    <a:pt x="1275166" y="1835850"/>
                  </a:cubicBezTo>
                  <a:cubicBezTo>
                    <a:pt x="989032" y="1843500"/>
                    <a:pt x="1019225" y="1811401"/>
                    <a:pt x="947911" y="1835850"/>
                  </a:cubicBezTo>
                  <a:cubicBezTo>
                    <a:pt x="876597" y="1860299"/>
                    <a:pt x="280433" y="1776968"/>
                    <a:pt x="0" y="1835850"/>
                  </a:cubicBezTo>
                  <a:cubicBezTo>
                    <a:pt x="-31605" y="1633854"/>
                    <a:pt x="6070" y="1606940"/>
                    <a:pt x="0" y="1413605"/>
                  </a:cubicBezTo>
                  <a:cubicBezTo>
                    <a:pt x="-6070" y="1220270"/>
                    <a:pt x="25054" y="1072496"/>
                    <a:pt x="0" y="917925"/>
                  </a:cubicBezTo>
                  <a:cubicBezTo>
                    <a:pt x="-25054" y="763354"/>
                    <a:pt x="31741" y="655185"/>
                    <a:pt x="0" y="477321"/>
                  </a:cubicBezTo>
                  <a:cubicBezTo>
                    <a:pt x="-31741" y="299457"/>
                    <a:pt x="26609" y="21022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w="6350">
              <a:solidFill>
                <a:prstClr val="black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indent="1792288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000" dirty="0">
                  <a:solidFill>
                    <a:prstClr val="black"/>
                  </a:solidFill>
                  <a:latin typeface="Georgia" panose="02040502050405020303" pitchFamily="18" charset="0"/>
                </a:rPr>
                <a:t>			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</a:rPr>
                <a:t>— </a:t>
              </a:r>
              <a:br>
                <a:rPr kumimoji="0" lang="ru-RU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</a:rPr>
              </a:b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</a:rPr>
                <a:t>физическая величина, которая равна отношению массы тела к его объёму.</a:t>
              </a:r>
              <a:endPara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3E62DDA-E255-492E-6556-B86C0A180AAE}"/>
                </a:ext>
              </a:extLst>
            </p:cNvPr>
            <p:cNvSpPr txBox="1"/>
            <p:nvPr/>
          </p:nvSpPr>
          <p:spPr>
            <a:xfrm>
              <a:off x="5104335" y="-23145"/>
              <a:ext cx="459483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0" b="1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Плотность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Надпись 54">
                  <a:extLst>
                    <a:ext uri="{FF2B5EF4-FFF2-40B4-BE49-F238E27FC236}">
                      <a16:creationId xmlns:a16="http://schemas.microsoft.com/office/drawing/2014/main" id="{9908CC07-2A0F-E274-8E0E-B344B32584DB}"/>
                    </a:ext>
                  </a:extLst>
                </p:cNvPr>
                <p:cNvSpPr txBox="1"/>
                <p:nvPr/>
              </p:nvSpPr>
              <p:spPr>
                <a:xfrm>
                  <a:off x="8162629" y="2311434"/>
                  <a:ext cx="2595245" cy="1443675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ru-RU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𝝆</m:t>
                        </m:r>
                        <m:r>
                          <a:rPr kumimoji="0" lang="ru-RU" sz="6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kumimoji="0" lang="ru-RU" sz="6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ru-RU" sz="6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𝒎</m:t>
                            </m:r>
                          </m:num>
                          <m:den>
                            <m:r>
                              <a:rPr kumimoji="0" lang="ru-RU" sz="6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𝑽</m:t>
                            </m:r>
                          </m:den>
                        </m:f>
                      </m:oMath>
                    </m:oMathPara>
                  </a14:m>
                  <a:endPara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Надпись 54">
                  <a:extLst>
                    <a:ext uri="{FF2B5EF4-FFF2-40B4-BE49-F238E27FC236}">
                      <a16:creationId xmlns:a16="http://schemas.microsoft.com/office/drawing/2014/main" id="{9908CC07-2A0F-E274-8E0E-B344B32584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62629" y="2311434"/>
                  <a:ext cx="2595245" cy="1443675"/>
                </a:xfrm>
                <a:prstGeom prst="rect">
                  <a:avLst/>
                </a:prstGeom>
                <a:blipFill>
                  <a:blip r:embed="rId2"/>
                  <a:stretch>
                    <a:fillRect b="-32068"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E9D39ED-EC2F-59DE-4FC9-77534958C58B}"/>
                </a:ext>
              </a:extLst>
            </p:cNvPr>
            <p:cNvSpPr txBox="1"/>
            <p:nvPr/>
          </p:nvSpPr>
          <p:spPr>
            <a:xfrm>
              <a:off x="8162400" y="3755109"/>
              <a:ext cx="93092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800" b="1" u="none" strike="noStrike" kern="1200" cap="none" spc="0" normalizeH="0" baseline="0" noProof="0" dirty="0" err="1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andara" panose="020E0502030303020204" pitchFamily="34" charset="0"/>
                </a:rPr>
                <a:t>ро</a:t>
              </a:r>
              <a:endParaRPr kumimoji="0" lang="ru-RU" sz="4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ndara" panose="020E05020303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122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FD46AE0B-56BD-5D47-BE0E-55486E97F35D}"/>
              </a:ext>
            </a:extLst>
          </p:cNvPr>
          <p:cNvGrpSpPr/>
          <p:nvPr/>
        </p:nvGrpSpPr>
        <p:grpSpPr>
          <a:xfrm>
            <a:off x="13652" y="8573"/>
            <a:ext cx="12098378" cy="6832404"/>
            <a:chOff x="13652" y="8573"/>
            <a:chExt cx="12098378" cy="6832404"/>
          </a:xfrm>
        </p:grpSpPr>
        <p:grpSp>
          <p:nvGrpSpPr>
            <p:cNvPr id="71" name="Группа 70">
              <a:extLst>
                <a:ext uri="{FF2B5EF4-FFF2-40B4-BE49-F238E27FC236}">
                  <a16:creationId xmlns:a16="http://schemas.microsoft.com/office/drawing/2014/main" id="{6EA77E57-1D50-1C6E-6139-19FD0E1CA1F6}"/>
                </a:ext>
              </a:extLst>
            </p:cNvPr>
            <p:cNvGrpSpPr/>
            <p:nvPr/>
          </p:nvGrpSpPr>
          <p:grpSpPr>
            <a:xfrm>
              <a:off x="13652" y="8573"/>
              <a:ext cx="11683458" cy="6832404"/>
              <a:chOff x="13652" y="8573"/>
              <a:chExt cx="11683458" cy="6832404"/>
            </a:xfrm>
          </p:grpSpPr>
          <p:grpSp>
            <p:nvGrpSpPr>
              <p:cNvPr id="52" name="Группа 51">
                <a:extLst>
                  <a:ext uri="{FF2B5EF4-FFF2-40B4-BE49-F238E27FC236}">
                    <a16:creationId xmlns:a16="http://schemas.microsoft.com/office/drawing/2014/main" id="{B98C66D4-FE63-CC6B-D4AA-15E5E625D991}"/>
                  </a:ext>
                </a:extLst>
              </p:cNvPr>
              <p:cNvGrpSpPr/>
              <p:nvPr/>
            </p:nvGrpSpPr>
            <p:grpSpPr>
              <a:xfrm>
                <a:off x="13652" y="8573"/>
                <a:ext cx="11683458" cy="6832404"/>
                <a:chOff x="13652" y="8573"/>
                <a:chExt cx="11683458" cy="6832404"/>
              </a:xfrm>
            </p:grpSpPr>
            <p:grpSp>
              <p:nvGrpSpPr>
                <p:cNvPr id="19" name="Группа 18">
                  <a:extLst>
                    <a:ext uri="{FF2B5EF4-FFF2-40B4-BE49-F238E27FC236}">
                      <a16:creationId xmlns:a16="http://schemas.microsoft.com/office/drawing/2014/main" id="{ABD91E26-B8A7-D8C5-7B9A-9C86E49F3BA7}"/>
                    </a:ext>
                  </a:extLst>
                </p:cNvPr>
                <p:cNvGrpSpPr/>
                <p:nvPr/>
              </p:nvGrpSpPr>
              <p:grpSpPr>
                <a:xfrm>
                  <a:off x="13652" y="8573"/>
                  <a:ext cx="11683458" cy="6832404"/>
                  <a:chOff x="13652" y="8573"/>
                  <a:chExt cx="11683458" cy="6832404"/>
                </a:xfrm>
              </p:grpSpPr>
              <p:grpSp>
                <p:nvGrpSpPr>
                  <p:cNvPr id="17" name="Группа 16">
                    <a:extLst>
                      <a:ext uri="{FF2B5EF4-FFF2-40B4-BE49-F238E27FC236}">
                        <a16:creationId xmlns:a16="http://schemas.microsoft.com/office/drawing/2014/main" id="{35A31C5E-6269-7F3B-5D08-7BCC108A285A}"/>
                      </a:ext>
                    </a:extLst>
                  </p:cNvPr>
                  <p:cNvGrpSpPr/>
                  <p:nvPr/>
                </p:nvGrpSpPr>
                <p:grpSpPr>
                  <a:xfrm>
                    <a:off x="13652" y="8573"/>
                    <a:ext cx="11683458" cy="6832404"/>
                    <a:chOff x="13652" y="8573"/>
                    <a:chExt cx="11683458" cy="6832404"/>
                  </a:xfrm>
                </p:grpSpPr>
                <p:sp>
                  <p:nvSpPr>
                    <p:cNvPr id="32" name="Надпись 46">
                      <a:extLst>
                        <a:ext uri="{FF2B5EF4-FFF2-40B4-BE49-F238E27FC236}">
                          <a16:creationId xmlns:a16="http://schemas.microsoft.com/office/drawing/2014/main" id="{4F32CC95-9484-5596-CD2F-86DD9C2E9E0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652" y="8573"/>
                      <a:ext cx="4336415" cy="152400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1890713" marR="0" lvl="0" indent="-198120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6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Тема:</a:t>
                      </a:r>
                      <a:r>
                        <a:rPr kumimoji="0" lang="ru-RU" sz="2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glow rad="228600">
                              <a:srgbClr val="70AD47">
                                <a:satMod val="175000"/>
                                <a:alpha val="40000"/>
                              </a:srgbClr>
                            </a:glow>
                          </a:effectLst>
                          <a:uLnTx/>
                          <a:uFillTx/>
                          <a:latin typeface="Arial" panose="020B0604020202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kumimoji="0" lang="ru-RU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glow rad="228600">
                              <a:srgbClr val="70AD47">
                                <a:satMod val="175000"/>
                                <a:alpha val="40000"/>
                              </a:srgbClr>
                            </a:glow>
                          </a:effectLst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 ТОНН</a:t>
                      </a:r>
                      <a:r>
                        <a:rPr kumimoji="0" lang="ru-RU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glow rad="228600">
                              <a:srgbClr val="70AD47">
                                <a:satMod val="175000"/>
                                <a:alpha val="40000"/>
                              </a:srgbClr>
                            </a:glow>
                          </a:effectLst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glow rad="228600">
                              <a:srgbClr val="70AD47">
                                <a:satMod val="175000"/>
                                <a:alpha val="40000"/>
                              </a:srgbClr>
                            </a:glow>
                          </a:effectLst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ВЕЩЕСТВА </a:t>
                      </a:r>
                      <a:br>
                        <a:rPr kumimoji="0" lang="ru-RU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glow rad="228600">
                              <a:srgbClr val="70AD47">
                                <a:satMod val="175000"/>
                                <a:alpha val="40000"/>
                              </a:srgbClr>
                            </a:glow>
                          </a:effectLst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</a:br>
                      <a:r>
                        <a:rPr kumimoji="0" lang="ru-RU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glow rad="228600">
                              <a:srgbClr val="70AD47">
                                <a:satMod val="175000"/>
                                <a:alpha val="40000"/>
                              </a:srgbClr>
                            </a:glow>
                          </a:effectLst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В ОБЫЧНОЙ</a:t>
                      </a:r>
                      <a:br>
                        <a:rPr kumimoji="0" lang="ru-RU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glow rad="228600">
                              <a:srgbClr val="70AD47">
                                <a:satMod val="175000"/>
                                <a:alpha val="40000"/>
                              </a:srgbClr>
                            </a:glow>
                          </a:effectLst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</a:br>
                      <a:r>
                        <a:rPr kumimoji="0" lang="ru-RU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glow rad="228600">
                              <a:srgbClr val="70AD47">
                                <a:satMod val="175000"/>
                                <a:alpha val="40000"/>
                              </a:srgbClr>
                            </a:glow>
                          </a:effectLst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КРУЖКЕ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>
                          <a:glow rad="228600">
                            <a:srgbClr val="70AD47">
                              <a:satMod val="175000"/>
                              <a:alpha val="40000"/>
                            </a:srgbClr>
                          </a:glow>
                        </a:effectLst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</p:txBody>
                </p:sp>
                <p:cxnSp>
                  <p:nvCxnSpPr>
                    <p:cNvPr id="6" name="Прямая соединительная линия 5">
                      <a:extLst>
                        <a:ext uri="{FF2B5EF4-FFF2-40B4-BE49-F238E27FC236}">
                          <a16:creationId xmlns:a16="http://schemas.microsoft.com/office/drawing/2014/main" id="{A43D0C2A-4CFA-E69E-EE03-A08F8C2FDC6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5767043" y="1259951"/>
                      <a:ext cx="1251929" cy="2087452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" name="Прямая соединительная линия 4">
                      <a:extLst>
                        <a:ext uri="{FF2B5EF4-FFF2-40B4-BE49-F238E27FC236}">
                          <a16:creationId xmlns:a16="http://schemas.microsoft.com/office/drawing/2014/main" id="{3058E6D4-9BCF-3C3D-751F-26A76428431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4528086" y="3502026"/>
                      <a:ext cx="2456354" cy="1819803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" name="Прямая соединительная линия 3">
                      <a:extLst>
                        <a:ext uri="{FF2B5EF4-FFF2-40B4-BE49-F238E27FC236}">
                          <a16:creationId xmlns:a16="http://schemas.microsoft.com/office/drawing/2014/main" id="{5EF99B25-F7EE-313A-09DB-E1C7E2A72B6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3349316" y="2541136"/>
                      <a:ext cx="3589782" cy="908675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" name="Прямая соединительная линия 2">
                      <a:extLst>
                        <a:ext uri="{FF2B5EF4-FFF2-40B4-BE49-F238E27FC236}">
                          <a16:creationId xmlns:a16="http://schemas.microsoft.com/office/drawing/2014/main" id="{514E9988-AB08-B0FA-08F8-A02F939C099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7081202" y="2957448"/>
                      <a:ext cx="3210280" cy="473775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" name="Прямая соединительная линия 1">
                      <a:extLst>
                        <a:ext uri="{FF2B5EF4-FFF2-40B4-BE49-F238E27FC236}">
                          <a16:creationId xmlns:a16="http://schemas.microsoft.com/office/drawing/2014/main" id="{EE64003A-DA9D-DB09-D855-52E18E493A9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7040562" y="3451543"/>
                      <a:ext cx="1497942" cy="2071082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0" name="Овал 9">
                      <a:extLst>
                        <a:ext uri="{FF2B5EF4-FFF2-40B4-BE49-F238E27FC236}">
                          <a16:creationId xmlns:a16="http://schemas.microsoft.com/office/drawing/2014/main" id="{CA9286F6-DC34-2A85-5715-D0AEF8B0A1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60427" y="2410778"/>
                      <a:ext cx="2190115" cy="219011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" name="Надпись 1">
                      <a:extLst>
                        <a:ext uri="{FF2B5EF4-FFF2-40B4-BE49-F238E27FC236}">
                          <a16:creationId xmlns:a16="http://schemas.microsoft.com/office/drawing/2014/main" id="{2D60A1AE-833F-B951-2C99-BB154E69CEE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92786" y="433705"/>
                      <a:ext cx="1688465" cy="1263650"/>
                    </a:xfrm>
                    <a:custGeom>
                      <a:avLst/>
                      <a:gdLst>
                        <a:gd name="connsiteX0" fmla="*/ 0 w 1688465"/>
                        <a:gd name="connsiteY0" fmla="*/ 0 h 1263650"/>
                        <a:gd name="connsiteX1" fmla="*/ 545937 w 1688465"/>
                        <a:gd name="connsiteY1" fmla="*/ 0 h 1263650"/>
                        <a:gd name="connsiteX2" fmla="*/ 1108759 w 1688465"/>
                        <a:gd name="connsiteY2" fmla="*/ 0 h 1263650"/>
                        <a:gd name="connsiteX3" fmla="*/ 1688465 w 1688465"/>
                        <a:gd name="connsiteY3" fmla="*/ 0 h 1263650"/>
                        <a:gd name="connsiteX4" fmla="*/ 1688465 w 1688465"/>
                        <a:gd name="connsiteY4" fmla="*/ 433853 h 1263650"/>
                        <a:gd name="connsiteX5" fmla="*/ 1688465 w 1688465"/>
                        <a:gd name="connsiteY5" fmla="*/ 817160 h 1263650"/>
                        <a:gd name="connsiteX6" fmla="*/ 1688465 w 1688465"/>
                        <a:gd name="connsiteY6" fmla="*/ 1263650 h 1263650"/>
                        <a:gd name="connsiteX7" fmla="*/ 1091874 w 1688465"/>
                        <a:gd name="connsiteY7" fmla="*/ 1263650 h 1263650"/>
                        <a:gd name="connsiteX8" fmla="*/ 495283 w 1688465"/>
                        <a:gd name="connsiteY8" fmla="*/ 1263650 h 1263650"/>
                        <a:gd name="connsiteX9" fmla="*/ 0 w 1688465"/>
                        <a:gd name="connsiteY9" fmla="*/ 1263650 h 1263650"/>
                        <a:gd name="connsiteX10" fmla="*/ 0 w 1688465"/>
                        <a:gd name="connsiteY10" fmla="*/ 855070 h 1263650"/>
                        <a:gd name="connsiteX11" fmla="*/ 0 w 1688465"/>
                        <a:gd name="connsiteY11" fmla="*/ 433853 h 1263650"/>
                        <a:gd name="connsiteX12" fmla="*/ 0 w 1688465"/>
                        <a:gd name="connsiteY12" fmla="*/ 0 h 12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688465" h="1263650" fill="none" extrusionOk="0">
                          <a:moveTo>
                            <a:pt x="0" y="0"/>
                          </a:moveTo>
                          <a:cubicBezTo>
                            <a:pt x="160555" y="-45031"/>
                            <a:pt x="432238" y="64652"/>
                            <a:pt x="545937" y="0"/>
                          </a:cubicBezTo>
                          <a:cubicBezTo>
                            <a:pt x="659636" y="-64652"/>
                            <a:pt x="988650" y="48169"/>
                            <a:pt x="1108759" y="0"/>
                          </a:cubicBezTo>
                          <a:cubicBezTo>
                            <a:pt x="1228868" y="-48169"/>
                            <a:pt x="1502346" y="54487"/>
                            <a:pt x="1688465" y="0"/>
                          </a:cubicBezTo>
                          <a:cubicBezTo>
                            <a:pt x="1705104" y="190692"/>
                            <a:pt x="1668522" y="241699"/>
                            <a:pt x="1688465" y="433853"/>
                          </a:cubicBezTo>
                          <a:cubicBezTo>
                            <a:pt x="1708408" y="626007"/>
                            <a:pt x="1667131" y="683742"/>
                            <a:pt x="1688465" y="817160"/>
                          </a:cubicBezTo>
                          <a:cubicBezTo>
                            <a:pt x="1709799" y="950578"/>
                            <a:pt x="1649252" y="1048178"/>
                            <a:pt x="1688465" y="1263650"/>
                          </a:cubicBezTo>
                          <a:cubicBezTo>
                            <a:pt x="1461577" y="1273618"/>
                            <a:pt x="1361010" y="1218905"/>
                            <a:pt x="1091874" y="1263650"/>
                          </a:cubicBezTo>
                          <a:cubicBezTo>
                            <a:pt x="822738" y="1308395"/>
                            <a:pt x="639763" y="1195097"/>
                            <a:pt x="495283" y="1263650"/>
                          </a:cubicBezTo>
                          <a:cubicBezTo>
                            <a:pt x="350803" y="1332203"/>
                            <a:pt x="102974" y="1238548"/>
                            <a:pt x="0" y="1263650"/>
                          </a:cubicBezTo>
                          <a:cubicBezTo>
                            <a:pt x="-40015" y="1154088"/>
                            <a:pt x="293" y="1031476"/>
                            <a:pt x="0" y="855070"/>
                          </a:cubicBezTo>
                          <a:cubicBezTo>
                            <a:pt x="-293" y="678664"/>
                            <a:pt x="16467" y="522931"/>
                            <a:pt x="0" y="433853"/>
                          </a:cubicBezTo>
                          <a:cubicBezTo>
                            <a:pt x="-16467" y="344775"/>
                            <a:pt x="43408" y="155181"/>
                            <a:pt x="0" y="0"/>
                          </a:cubicBezTo>
                          <a:close/>
                        </a:path>
                        <a:path w="1688465" h="1263650" stroke="0" extrusionOk="0">
                          <a:moveTo>
                            <a:pt x="0" y="0"/>
                          </a:moveTo>
                          <a:cubicBezTo>
                            <a:pt x="165795" y="-8634"/>
                            <a:pt x="288050" y="58612"/>
                            <a:pt x="545937" y="0"/>
                          </a:cubicBezTo>
                          <a:cubicBezTo>
                            <a:pt x="803824" y="-58612"/>
                            <a:pt x="953251" y="44304"/>
                            <a:pt x="1058105" y="0"/>
                          </a:cubicBezTo>
                          <a:cubicBezTo>
                            <a:pt x="1162959" y="-44304"/>
                            <a:pt x="1440439" y="17962"/>
                            <a:pt x="1688465" y="0"/>
                          </a:cubicBezTo>
                          <a:cubicBezTo>
                            <a:pt x="1736134" y="166317"/>
                            <a:pt x="1646543" y="207905"/>
                            <a:pt x="1688465" y="408580"/>
                          </a:cubicBezTo>
                          <a:cubicBezTo>
                            <a:pt x="1730387" y="609255"/>
                            <a:pt x="1668754" y="611285"/>
                            <a:pt x="1688465" y="804524"/>
                          </a:cubicBezTo>
                          <a:cubicBezTo>
                            <a:pt x="1708176" y="997763"/>
                            <a:pt x="1664840" y="1156970"/>
                            <a:pt x="1688465" y="1263650"/>
                          </a:cubicBezTo>
                          <a:cubicBezTo>
                            <a:pt x="1573136" y="1282186"/>
                            <a:pt x="1275295" y="1223289"/>
                            <a:pt x="1125643" y="1263650"/>
                          </a:cubicBezTo>
                          <a:cubicBezTo>
                            <a:pt x="975991" y="1304011"/>
                            <a:pt x="809314" y="1250813"/>
                            <a:pt x="529052" y="1263650"/>
                          </a:cubicBezTo>
                          <a:cubicBezTo>
                            <a:pt x="248790" y="1276487"/>
                            <a:pt x="192842" y="1249158"/>
                            <a:pt x="0" y="1263650"/>
                          </a:cubicBezTo>
                          <a:cubicBezTo>
                            <a:pt x="-49528" y="1093625"/>
                            <a:pt x="42062" y="1040340"/>
                            <a:pt x="0" y="842433"/>
                          </a:cubicBezTo>
                          <a:cubicBezTo>
                            <a:pt x="-42062" y="644526"/>
                            <a:pt x="13096" y="593944"/>
                            <a:pt x="0" y="433853"/>
                          </a:cubicBezTo>
                          <a:cubicBezTo>
                            <a:pt x="-13096" y="273762"/>
                            <a:pt x="24424" y="114175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 w="6350">
                      <a:solidFill>
                        <a:prstClr val="black"/>
                      </a:solidFill>
                      <a:extLst>
                        <a:ext uri="{C807C97D-BFC1-408E-A445-0C87EB9F89A2}">
                          <ask:lineSketchStyleProps xmlns:ask="http://schemas.microsoft.com/office/drawing/2018/sketchyshapes" sd="1219033472">
                            <a:prstGeom prst="rect">
                              <a:avLst/>
                            </a:prstGeom>
                            <ask:type>
                              <ask:lineSketchScribble/>
                            </ask:type>
                          </ask:lineSketchStyleProps>
                        </a:ext>
                      </a:extLst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________________</a:t>
                      </a: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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величина, показывающая, насколько тело инертно.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8" name="Надпись 2">
                      <a:extLst>
                        <a:ext uri="{FF2B5EF4-FFF2-40B4-BE49-F238E27FC236}">
                          <a16:creationId xmlns:a16="http://schemas.microsoft.com/office/drawing/2014/main" id="{822BF703-909E-C0A5-BB7A-E9CC2C21030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73101" y="1781810"/>
                      <a:ext cx="1688465" cy="1271905"/>
                    </a:xfrm>
                    <a:custGeom>
                      <a:avLst/>
                      <a:gdLst>
                        <a:gd name="connsiteX0" fmla="*/ 0 w 1688465"/>
                        <a:gd name="connsiteY0" fmla="*/ 0 h 1271905"/>
                        <a:gd name="connsiteX1" fmla="*/ 512168 w 1688465"/>
                        <a:gd name="connsiteY1" fmla="*/ 0 h 1271905"/>
                        <a:gd name="connsiteX2" fmla="*/ 1058105 w 1688465"/>
                        <a:gd name="connsiteY2" fmla="*/ 0 h 1271905"/>
                        <a:gd name="connsiteX3" fmla="*/ 1688465 w 1688465"/>
                        <a:gd name="connsiteY3" fmla="*/ 0 h 1271905"/>
                        <a:gd name="connsiteX4" fmla="*/ 1688465 w 1688465"/>
                        <a:gd name="connsiteY4" fmla="*/ 449406 h 1271905"/>
                        <a:gd name="connsiteX5" fmla="*/ 1688465 w 1688465"/>
                        <a:gd name="connsiteY5" fmla="*/ 886094 h 1271905"/>
                        <a:gd name="connsiteX6" fmla="*/ 1688465 w 1688465"/>
                        <a:gd name="connsiteY6" fmla="*/ 1271905 h 1271905"/>
                        <a:gd name="connsiteX7" fmla="*/ 1091874 w 1688465"/>
                        <a:gd name="connsiteY7" fmla="*/ 1271905 h 1271905"/>
                        <a:gd name="connsiteX8" fmla="*/ 579706 w 1688465"/>
                        <a:gd name="connsiteY8" fmla="*/ 1271905 h 1271905"/>
                        <a:gd name="connsiteX9" fmla="*/ 0 w 1688465"/>
                        <a:gd name="connsiteY9" fmla="*/ 1271905 h 1271905"/>
                        <a:gd name="connsiteX10" fmla="*/ 0 w 1688465"/>
                        <a:gd name="connsiteY10" fmla="*/ 822499 h 1271905"/>
                        <a:gd name="connsiteX11" fmla="*/ 0 w 1688465"/>
                        <a:gd name="connsiteY11" fmla="*/ 436687 h 1271905"/>
                        <a:gd name="connsiteX12" fmla="*/ 0 w 1688465"/>
                        <a:gd name="connsiteY12" fmla="*/ 0 h 12719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688465" h="1271905" fill="none" extrusionOk="0">
                          <a:moveTo>
                            <a:pt x="0" y="0"/>
                          </a:moveTo>
                          <a:cubicBezTo>
                            <a:pt x="195817" y="-55548"/>
                            <a:pt x="338506" y="8784"/>
                            <a:pt x="512168" y="0"/>
                          </a:cubicBezTo>
                          <a:cubicBezTo>
                            <a:pt x="685830" y="-8784"/>
                            <a:pt x="928907" y="8681"/>
                            <a:pt x="1058105" y="0"/>
                          </a:cubicBezTo>
                          <a:cubicBezTo>
                            <a:pt x="1187303" y="-8681"/>
                            <a:pt x="1524969" y="70424"/>
                            <a:pt x="1688465" y="0"/>
                          </a:cubicBezTo>
                          <a:cubicBezTo>
                            <a:pt x="1693801" y="94904"/>
                            <a:pt x="1666304" y="226872"/>
                            <a:pt x="1688465" y="449406"/>
                          </a:cubicBezTo>
                          <a:cubicBezTo>
                            <a:pt x="1710626" y="671940"/>
                            <a:pt x="1679037" y="778160"/>
                            <a:pt x="1688465" y="886094"/>
                          </a:cubicBezTo>
                          <a:cubicBezTo>
                            <a:pt x="1697893" y="994028"/>
                            <a:pt x="1684582" y="1174158"/>
                            <a:pt x="1688465" y="1271905"/>
                          </a:cubicBezTo>
                          <a:cubicBezTo>
                            <a:pt x="1509905" y="1304946"/>
                            <a:pt x="1367940" y="1271702"/>
                            <a:pt x="1091874" y="1271905"/>
                          </a:cubicBezTo>
                          <a:cubicBezTo>
                            <a:pt x="815808" y="1272108"/>
                            <a:pt x="723884" y="1226353"/>
                            <a:pt x="579706" y="1271905"/>
                          </a:cubicBezTo>
                          <a:cubicBezTo>
                            <a:pt x="435528" y="1317457"/>
                            <a:pt x="117610" y="1259165"/>
                            <a:pt x="0" y="1271905"/>
                          </a:cubicBezTo>
                          <a:cubicBezTo>
                            <a:pt x="-24247" y="1169099"/>
                            <a:pt x="24295" y="937782"/>
                            <a:pt x="0" y="822499"/>
                          </a:cubicBezTo>
                          <a:cubicBezTo>
                            <a:pt x="-24295" y="707216"/>
                            <a:pt x="4953" y="584372"/>
                            <a:pt x="0" y="436687"/>
                          </a:cubicBezTo>
                          <a:cubicBezTo>
                            <a:pt x="-4953" y="289002"/>
                            <a:pt x="19309" y="116286"/>
                            <a:pt x="0" y="0"/>
                          </a:cubicBezTo>
                          <a:close/>
                        </a:path>
                        <a:path w="1688465" h="1271905" stroke="0" extrusionOk="0">
                          <a:moveTo>
                            <a:pt x="0" y="0"/>
                          </a:moveTo>
                          <a:cubicBezTo>
                            <a:pt x="189423" y="-49770"/>
                            <a:pt x="365577" y="61505"/>
                            <a:pt x="579706" y="0"/>
                          </a:cubicBezTo>
                          <a:cubicBezTo>
                            <a:pt x="793835" y="-61505"/>
                            <a:pt x="1040345" y="18683"/>
                            <a:pt x="1159413" y="0"/>
                          </a:cubicBezTo>
                          <a:cubicBezTo>
                            <a:pt x="1278481" y="-18683"/>
                            <a:pt x="1487139" y="33460"/>
                            <a:pt x="1688465" y="0"/>
                          </a:cubicBezTo>
                          <a:cubicBezTo>
                            <a:pt x="1695413" y="151283"/>
                            <a:pt x="1642911" y="231074"/>
                            <a:pt x="1688465" y="385811"/>
                          </a:cubicBezTo>
                          <a:cubicBezTo>
                            <a:pt x="1734019" y="540548"/>
                            <a:pt x="1666551" y="692699"/>
                            <a:pt x="1688465" y="784341"/>
                          </a:cubicBezTo>
                          <a:cubicBezTo>
                            <a:pt x="1710379" y="875983"/>
                            <a:pt x="1657475" y="1058248"/>
                            <a:pt x="1688465" y="1271905"/>
                          </a:cubicBezTo>
                          <a:cubicBezTo>
                            <a:pt x="1491073" y="1316868"/>
                            <a:pt x="1388541" y="1225773"/>
                            <a:pt x="1108759" y="1271905"/>
                          </a:cubicBezTo>
                          <a:cubicBezTo>
                            <a:pt x="828977" y="1318037"/>
                            <a:pt x="775815" y="1267639"/>
                            <a:pt x="562822" y="1271905"/>
                          </a:cubicBezTo>
                          <a:cubicBezTo>
                            <a:pt x="349829" y="1276171"/>
                            <a:pt x="236080" y="1207905"/>
                            <a:pt x="0" y="1271905"/>
                          </a:cubicBezTo>
                          <a:cubicBezTo>
                            <a:pt x="-43029" y="1116273"/>
                            <a:pt x="7316" y="1043161"/>
                            <a:pt x="0" y="886094"/>
                          </a:cubicBezTo>
                          <a:cubicBezTo>
                            <a:pt x="-7316" y="729027"/>
                            <a:pt x="41788" y="644388"/>
                            <a:pt x="0" y="436687"/>
                          </a:cubicBezTo>
                          <a:cubicBezTo>
                            <a:pt x="-41788" y="228986"/>
                            <a:pt x="40517" y="97514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 w="6350">
                      <a:solidFill>
                        <a:prstClr val="black"/>
                      </a:solidFill>
                      <a:extLst>
                        <a:ext uri="{C807C97D-BFC1-408E-A445-0C87EB9F89A2}">
                          <ask:lineSketchStyleProps xmlns:ask="http://schemas.microsoft.com/office/drawing/2018/sketchyshapes" sd="2181918364">
                            <a:prstGeom prst="rect">
                              <a:avLst/>
                            </a:prstGeom>
                            <ask:type>
                              <ask:lineSketchScribble/>
                            </ask:type>
                          </ask:lineSketchStyleProps>
                        </a:ext>
                      </a:extLst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________________ </a:t>
                      </a: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</a:t>
                      </a: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вид материи. </a:t>
                      </a:r>
                      <a:b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</a:b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То, из чего состоят физические тела.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 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 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9" name="Надпись 3">
                      <a:extLst>
                        <a:ext uri="{FF2B5EF4-FFF2-40B4-BE49-F238E27FC236}">
                          <a16:creationId xmlns:a16="http://schemas.microsoft.com/office/drawing/2014/main" id="{F99FED08-D23E-2151-6E4C-C1970102492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8656" y="3132455"/>
                      <a:ext cx="1694815" cy="1437640"/>
                    </a:xfrm>
                    <a:custGeom>
                      <a:avLst/>
                      <a:gdLst>
                        <a:gd name="connsiteX0" fmla="*/ 0 w 1694815"/>
                        <a:gd name="connsiteY0" fmla="*/ 0 h 1437640"/>
                        <a:gd name="connsiteX1" fmla="*/ 581886 w 1694815"/>
                        <a:gd name="connsiteY1" fmla="*/ 0 h 1437640"/>
                        <a:gd name="connsiteX2" fmla="*/ 1112929 w 1694815"/>
                        <a:gd name="connsiteY2" fmla="*/ 0 h 1437640"/>
                        <a:gd name="connsiteX3" fmla="*/ 1694815 w 1694815"/>
                        <a:gd name="connsiteY3" fmla="*/ 0 h 1437640"/>
                        <a:gd name="connsiteX4" fmla="*/ 1694815 w 1694815"/>
                        <a:gd name="connsiteY4" fmla="*/ 493590 h 1437640"/>
                        <a:gd name="connsiteX5" fmla="*/ 1694815 w 1694815"/>
                        <a:gd name="connsiteY5" fmla="*/ 929674 h 1437640"/>
                        <a:gd name="connsiteX6" fmla="*/ 1694815 w 1694815"/>
                        <a:gd name="connsiteY6" fmla="*/ 1437640 h 1437640"/>
                        <a:gd name="connsiteX7" fmla="*/ 1095980 w 1694815"/>
                        <a:gd name="connsiteY7" fmla="*/ 1437640 h 1437640"/>
                        <a:gd name="connsiteX8" fmla="*/ 514094 w 1694815"/>
                        <a:gd name="connsiteY8" fmla="*/ 1437640 h 1437640"/>
                        <a:gd name="connsiteX9" fmla="*/ 0 w 1694815"/>
                        <a:gd name="connsiteY9" fmla="*/ 1437640 h 1437640"/>
                        <a:gd name="connsiteX10" fmla="*/ 0 w 1694815"/>
                        <a:gd name="connsiteY10" fmla="*/ 958427 h 1437640"/>
                        <a:gd name="connsiteX11" fmla="*/ 0 w 1694815"/>
                        <a:gd name="connsiteY11" fmla="*/ 450461 h 1437640"/>
                        <a:gd name="connsiteX12" fmla="*/ 0 w 1694815"/>
                        <a:gd name="connsiteY12" fmla="*/ 0 h 14376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694815" h="1437640" fill="none" extrusionOk="0">
                          <a:moveTo>
                            <a:pt x="0" y="0"/>
                          </a:moveTo>
                          <a:cubicBezTo>
                            <a:pt x="163746" y="-22614"/>
                            <a:pt x="309518" y="55983"/>
                            <a:pt x="581886" y="0"/>
                          </a:cubicBezTo>
                          <a:cubicBezTo>
                            <a:pt x="854254" y="-55983"/>
                            <a:pt x="869475" y="38201"/>
                            <a:pt x="1112929" y="0"/>
                          </a:cubicBezTo>
                          <a:cubicBezTo>
                            <a:pt x="1356383" y="-38201"/>
                            <a:pt x="1539582" y="1156"/>
                            <a:pt x="1694815" y="0"/>
                          </a:cubicBezTo>
                          <a:cubicBezTo>
                            <a:pt x="1699681" y="185188"/>
                            <a:pt x="1665840" y="371156"/>
                            <a:pt x="1694815" y="493590"/>
                          </a:cubicBezTo>
                          <a:cubicBezTo>
                            <a:pt x="1723790" y="616024"/>
                            <a:pt x="1643138" y="765175"/>
                            <a:pt x="1694815" y="929674"/>
                          </a:cubicBezTo>
                          <a:cubicBezTo>
                            <a:pt x="1746492" y="1094173"/>
                            <a:pt x="1670080" y="1306555"/>
                            <a:pt x="1694815" y="1437640"/>
                          </a:cubicBezTo>
                          <a:cubicBezTo>
                            <a:pt x="1458927" y="1488263"/>
                            <a:pt x="1301009" y="1430323"/>
                            <a:pt x="1095980" y="1437640"/>
                          </a:cubicBezTo>
                          <a:cubicBezTo>
                            <a:pt x="890951" y="1444957"/>
                            <a:pt x="712413" y="1426148"/>
                            <a:pt x="514094" y="1437640"/>
                          </a:cubicBezTo>
                          <a:cubicBezTo>
                            <a:pt x="315775" y="1449132"/>
                            <a:pt x="229352" y="1426840"/>
                            <a:pt x="0" y="1437640"/>
                          </a:cubicBezTo>
                          <a:cubicBezTo>
                            <a:pt x="-5259" y="1279960"/>
                            <a:pt x="16602" y="1143426"/>
                            <a:pt x="0" y="958427"/>
                          </a:cubicBezTo>
                          <a:cubicBezTo>
                            <a:pt x="-16602" y="773428"/>
                            <a:pt x="40456" y="572547"/>
                            <a:pt x="0" y="450461"/>
                          </a:cubicBezTo>
                          <a:cubicBezTo>
                            <a:pt x="-40456" y="328375"/>
                            <a:pt x="27753" y="153662"/>
                            <a:pt x="0" y="0"/>
                          </a:cubicBezTo>
                          <a:close/>
                        </a:path>
                        <a:path w="1694815" h="1437640" stroke="0" extrusionOk="0">
                          <a:moveTo>
                            <a:pt x="0" y="0"/>
                          </a:moveTo>
                          <a:cubicBezTo>
                            <a:pt x="250089" y="-14407"/>
                            <a:pt x="311189" y="57826"/>
                            <a:pt x="564938" y="0"/>
                          </a:cubicBezTo>
                          <a:cubicBezTo>
                            <a:pt x="818687" y="-57826"/>
                            <a:pt x="939357" y="8014"/>
                            <a:pt x="1079032" y="0"/>
                          </a:cubicBezTo>
                          <a:cubicBezTo>
                            <a:pt x="1218707" y="-8014"/>
                            <a:pt x="1526031" y="46993"/>
                            <a:pt x="1694815" y="0"/>
                          </a:cubicBezTo>
                          <a:cubicBezTo>
                            <a:pt x="1695528" y="124860"/>
                            <a:pt x="1672644" y="262252"/>
                            <a:pt x="1694815" y="436084"/>
                          </a:cubicBezTo>
                          <a:cubicBezTo>
                            <a:pt x="1716986" y="609916"/>
                            <a:pt x="1674690" y="762707"/>
                            <a:pt x="1694815" y="872168"/>
                          </a:cubicBezTo>
                          <a:cubicBezTo>
                            <a:pt x="1714940" y="981629"/>
                            <a:pt x="1667873" y="1184012"/>
                            <a:pt x="1694815" y="1437640"/>
                          </a:cubicBezTo>
                          <a:cubicBezTo>
                            <a:pt x="1557439" y="1450773"/>
                            <a:pt x="1356894" y="1404150"/>
                            <a:pt x="1146825" y="1437640"/>
                          </a:cubicBezTo>
                          <a:cubicBezTo>
                            <a:pt x="936756" y="1471130"/>
                            <a:pt x="830818" y="1403621"/>
                            <a:pt x="564938" y="1437640"/>
                          </a:cubicBezTo>
                          <a:cubicBezTo>
                            <a:pt x="299058" y="1471659"/>
                            <a:pt x="178172" y="1377200"/>
                            <a:pt x="0" y="1437640"/>
                          </a:cubicBezTo>
                          <a:cubicBezTo>
                            <a:pt x="-5005" y="1320296"/>
                            <a:pt x="58846" y="1110186"/>
                            <a:pt x="0" y="929674"/>
                          </a:cubicBezTo>
                          <a:cubicBezTo>
                            <a:pt x="-58846" y="749162"/>
                            <a:pt x="7707" y="633204"/>
                            <a:pt x="0" y="450461"/>
                          </a:cubicBezTo>
                          <a:cubicBezTo>
                            <a:pt x="-7707" y="267718"/>
                            <a:pt x="29437" y="118983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 w="6350">
                      <a:solidFill>
                        <a:prstClr val="black"/>
                      </a:solidFill>
                      <a:extLst>
                        <a:ext uri="{C807C97D-BFC1-408E-A445-0C87EB9F89A2}">
                          <ask:lineSketchStyleProps xmlns:ask="http://schemas.microsoft.com/office/drawing/2018/sketchyshapes" sd="653822234">
                            <a:prstGeom prst="rect">
                              <a:avLst/>
                            </a:prstGeom>
                            <ask:type>
                              <ask:lineSketchScribble/>
                            </ask:type>
                          </ask:lineSketchStyleProps>
                        </a:ext>
                      </a:extLst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________________ </a:t>
                      </a: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</a:t>
                      </a: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количественная характеристика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пространства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, занимаемого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телом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.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 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 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1" name="Овал 10">
                      <a:extLst>
                        <a:ext uri="{FF2B5EF4-FFF2-40B4-BE49-F238E27FC236}">
                          <a16:creationId xmlns:a16="http://schemas.microsoft.com/office/drawing/2014/main" id="{8E6214B8-F3D8-B53F-5824-A8B6C5CE24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38191" y="4209120"/>
                      <a:ext cx="2627630" cy="262763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" name="Овал 11">
                      <a:extLst>
                        <a:ext uri="{FF2B5EF4-FFF2-40B4-BE49-F238E27FC236}">
                          <a16:creationId xmlns:a16="http://schemas.microsoft.com/office/drawing/2014/main" id="{3039FC1A-45EC-D0B4-4154-043DDD57A0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78010" y="3549065"/>
                      <a:ext cx="3352824" cy="329191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" name="Овал 12">
                      <a:extLst>
                        <a:ext uri="{FF2B5EF4-FFF2-40B4-BE49-F238E27FC236}">
                          <a16:creationId xmlns:a16="http://schemas.microsoft.com/office/drawing/2014/main" id="{189E49A3-D837-23C6-5040-4C2A5C9CC3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35978" y="1224029"/>
                      <a:ext cx="3361132" cy="33611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" name="Овал 13">
                      <a:extLst>
                        <a:ext uri="{FF2B5EF4-FFF2-40B4-BE49-F238E27FC236}">
                          <a16:creationId xmlns:a16="http://schemas.microsoft.com/office/drawing/2014/main" id="{D0EE8862-613B-CBE3-7A1C-81B848DD70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42141" y="22166"/>
                      <a:ext cx="2627630" cy="262763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" name="Овал 14">
                      <a:extLst>
                        <a:ext uri="{FF2B5EF4-FFF2-40B4-BE49-F238E27FC236}">
                          <a16:creationId xmlns:a16="http://schemas.microsoft.com/office/drawing/2014/main" id="{E9617B9F-1B38-F939-A62B-6F3093573C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38905" y="1226686"/>
                      <a:ext cx="2628900" cy="262890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" name="Стрелка: изогнутая 15">
                      <a:extLst>
                        <a:ext uri="{FF2B5EF4-FFF2-40B4-BE49-F238E27FC236}">
                          <a16:creationId xmlns:a16="http://schemas.microsoft.com/office/drawing/2014/main" id="{32E1E4CF-64C4-F6DA-74D2-345375F0C473}"/>
                        </a:ext>
                      </a:extLst>
                    </p:cNvPr>
                    <p:cNvSpPr/>
                    <p:nvPr/>
                  </p:nvSpPr>
                  <p:spPr>
                    <a:xfrm rot="1098203">
                      <a:off x="3962912" y="631658"/>
                      <a:ext cx="1049900" cy="1084499"/>
                    </a:xfrm>
                    <a:prstGeom prst="bentArrow">
                      <a:avLst>
                        <a:gd name="adj1" fmla="val 21729"/>
                        <a:gd name="adj2" fmla="val 44696"/>
                        <a:gd name="adj3" fmla="val 45718"/>
                        <a:gd name="adj4" fmla="val 65085"/>
                      </a:avLst>
                    </a:prstGeom>
                    <a:ln/>
                  </p:spPr>
                  <p:style>
                    <a:lnRef idx="2">
                      <a:schemeClr val="accent6">
                        <a:shade val="15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" name="Стрелка: изогнутая 17">
                      <a:extLst>
                        <a:ext uri="{FF2B5EF4-FFF2-40B4-BE49-F238E27FC236}">
                          <a16:creationId xmlns:a16="http://schemas.microsoft.com/office/drawing/2014/main" id="{E1475933-A51A-7C59-5582-BFE451ECA45D}"/>
                        </a:ext>
                      </a:extLst>
                    </p:cNvPr>
                    <p:cNvSpPr/>
                    <p:nvPr/>
                  </p:nvSpPr>
                  <p:spPr>
                    <a:xfrm rot="8868893">
                      <a:off x="9645099" y="4540782"/>
                      <a:ext cx="1208182" cy="1021904"/>
                    </a:xfrm>
                    <a:prstGeom prst="bentArrow">
                      <a:avLst>
                        <a:gd name="adj1" fmla="val 21536"/>
                        <a:gd name="adj2" fmla="val 50000"/>
                        <a:gd name="adj3" fmla="val 48434"/>
                        <a:gd name="adj4" fmla="val 60768"/>
                      </a:avLst>
                    </a:prstGeom>
                    <a:ln/>
                  </p:spPr>
                  <p:style>
                    <a:lnRef idx="2">
                      <a:schemeClr val="accent6">
                        <a:shade val="15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" name="Стрелка: изогнутая 19">
                      <a:extLst>
                        <a:ext uri="{FF2B5EF4-FFF2-40B4-BE49-F238E27FC236}">
                          <a16:creationId xmlns:a16="http://schemas.microsoft.com/office/drawing/2014/main" id="{C37D1698-DD5F-5A03-5AC2-EE7413B56422}"/>
                        </a:ext>
                      </a:extLst>
                    </p:cNvPr>
                    <p:cNvSpPr/>
                    <p:nvPr/>
                  </p:nvSpPr>
                  <p:spPr>
                    <a:xfrm rot="1450554">
                      <a:off x="5312626" y="3186026"/>
                      <a:ext cx="1029529" cy="848577"/>
                    </a:xfrm>
                    <a:prstGeom prst="bentArrow">
                      <a:avLst>
                        <a:gd name="adj1" fmla="val 19562"/>
                        <a:gd name="adj2" fmla="val 44696"/>
                        <a:gd name="adj3" fmla="val 45718"/>
                        <a:gd name="adj4" fmla="val 57469"/>
                      </a:avLst>
                    </a:prstGeom>
                    <a:ln/>
                  </p:spPr>
                  <p:style>
                    <a:lnRef idx="2">
                      <a:schemeClr val="accent6">
                        <a:shade val="15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" name="Прямоугольник 20">
                      <a:extLst>
                        <a:ext uri="{FF2B5EF4-FFF2-40B4-BE49-F238E27FC236}">
                          <a16:creationId xmlns:a16="http://schemas.microsoft.com/office/drawing/2014/main" id="{BC5E6E5C-2CDC-27D2-49BA-D2540C9E7F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3101" y="4649470"/>
                      <a:ext cx="1688465" cy="2123440"/>
                    </a:xfrm>
                    <a:custGeom>
                      <a:avLst/>
                      <a:gdLst>
                        <a:gd name="connsiteX0" fmla="*/ 0 w 1688465"/>
                        <a:gd name="connsiteY0" fmla="*/ 0 h 2123440"/>
                        <a:gd name="connsiteX1" fmla="*/ 579706 w 1688465"/>
                        <a:gd name="connsiteY1" fmla="*/ 0 h 2123440"/>
                        <a:gd name="connsiteX2" fmla="*/ 1108759 w 1688465"/>
                        <a:gd name="connsiteY2" fmla="*/ 0 h 2123440"/>
                        <a:gd name="connsiteX3" fmla="*/ 1688465 w 1688465"/>
                        <a:gd name="connsiteY3" fmla="*/ 0 h 2123440"/>
                        <a:gd name="connsiteX4" fmla="*/ 1688465 w 1688465"/>
                        <a:gd name="connsiteY4" fmla="*/ 509626 h 2123440"/>
                        <a:gd name="connsiteX5" fmla="*/ 1688465 w 1688465"/>
                        <a:gd name="connsiteY5" fmla="*/ 1040486 h 2123440"/>
                        <a:gd name="connsiteX6" fmla="*/ 1688465 w 1688465"/>
                        <a:gd name="connsiteY6" fmla="*/ 1550111 h 2123440"/>
                        <a:gd name="connsiteX7" fmla="*/ 1688465 w 1688465"/>
                        <a:gd name="connsiteY7" fmla="*/ 2123440 h 2123440"/>
                        <a:gd name="connsiteX8" fmla="*/ 1108759 w 1688465"/>
                        <a:gd name="connsiteY8" fmla="*/ 2123440 h 2123440"/>
                        <a:gd name="connsiteX9" fmla="*/ 562822 w 1688465"/>
                        <a:gd name="connsiteY9" fmla="*/ 2123440 h 2123440"/>
                        <a:gd name="connsiteX10" fmla="*/ 0 w 1688465"/>
                        <a:gd name="connsiteY10" fmla="*/ 2123440 h 2123440"/>
                        <a:gd name="connsiteX11" fmla="*/ 0 w 1688465"/>
                        <a:gd name="connsiteY11" fmla="*/ 1635049 h 2123440"/>
                        <a:gd name="connsiteX12" fmla="*/ 0 w 1688465"/>
                        <a:gd name="connsiteY12" fmla="*/ 1125423 h 2123440"/>
                        <a:gd name="connsiteX13" fmla="*/ 0 w 1688465"/>
                        <a:gd name="connsiteY13" fmla="*/ 552094 h 2123440"/>
                        <a:gd name="connsiteX14" fmla="*/ 0 w 1688465"/>
                        <a:gd name="connsiteY14" fmla="*/ 0 h 2123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688465" h="2123440" extrusionOk="0">
                          <a:moveTo>
                            <a:pt x="0" y="0"/>
                          </a:moveTo>
                          <a:cubicBezTo>
                            <a:pt x="238999" y="-18924"/>
                            <a:pt x="402212" y="40107"/>
                            <a:pt x="579706" y="0"/>
                          </a:cubicBezTo>
                          <a:cubicBezTo>
                            <a:pt x="757200" y="-40107"/>
                            <a:pt x="936095" y="39124"/>
                            <a:pt x="1108759" y="0"/>
                          </a:cubicBezTo>
                          <a:cubicBezTo>
                            <a:pt x="1281423" y="-39124"/>
                            <a:pt x="1517767" y="54206"/>
                            <a:pt x="1688465" y="0"/>
                          </a:cubicBezTo>
                          <a:cubicBezTo>
                            <a:pt x="1723933" y="191621"/>
                            <a:pt x="1685502" y="379119"/>
                            <a:pt x="1688465" y="509626"/>
                          </a:cubicBezTo>
                          <a:cubicBezTo>
                            <a:pt x="1691428" y="640133"/>
                            <a:pt x="1633657" y="812148"/>
                            <a:pt x="1688465" y="1040486"/>
                          </a:cubicBezTo>
                          <a:cubicBezTo>
                            <a:pt x="1743273" y="1268824"/>
                            <a:pt x="1647003" y="1343809"/>
                            <a:pt x="1688465" y="1550111"/>
                          </a:cubicBezTo>
                          <a:cubicBezTo>
                            <a:pt x="1729927" y="1756414"/>
                            <a:pt x="1679429" y="1883880"/>
                            <a:pt x="1688465" y="2123440"/>
                          </a:cubicBezTo>
                          <a:cubicBezTo>
                            <a:pt x="1517208" y="2140442"/>
                            <a:pt x="1246181" y="2101598"/>
                            <a:pt x="1108759" y="2123440"/>
                          </a:cubicBezTo>
                          <a:cubicBezTo>
                            <a:pt x="971337" y="2145282"/>
                            <a:pt x="746568" y="2081872"/>
                            <a:pt x="562822" y="2123440"/>
                          </a:cubicBezTo>
                          <a:cubicBezTo>
                            <a:pt x="379076" y="2165008"/>
                            <a:pt x="217993" y="2097847"/>
                            <a:pt x="0" y="2123440"/>
                          </a:cubicBezTo>
                          <a:cubicBezTo>
                            <a:pt x="-57651" y="1894595"/>
                            <a:pt x="36916" y="1815252"/>
                            <a:pt x="0" y="1635049"/>
                          </a:cubicBezTo>
                          <a:cubicBezTo>
                            <a:pt x="-36916" y="1454846"/>
                            <a:pt x="34510" y="1328871"/>
                            <a:pt x="0" y="1125423"/>
                          </a:cubicBezTo>
                          <a:cubicBezTo>
                            <a:pt x="-34510" y="921975"/>
                            <a:pt x="24392" y="834772"/>
                            <a:pt x="0" y="552094"/>
                          </a:cubicBezTo>
                          <a:cubicBezTo>
                            <a:pt x="-24392" y="269416"/>
                            <a:pt x="4689" y="227478"/>
                            <a:pt x="0" y="0"/>
                          </a:cubicBezTo>
                          <a:close/>
                        </a:path>
                      </a:pathLst>
                    </a:custGeom>
                    <a:noFill/>
                    <a:ln w="6350">
                      <a:solidFill>
                        <a:schemeClr val="tx1"/>
                      </a:solidFill>
                      <a:extLst>
                        <a:ext uri="{C807C97D-BFC1-408E-A445-0C87EB9F89A2}">
                          <ask:lineSketchStyleProps xmlns:ask="http://schemas.microsoft.com/office/drawing/2018/sketchyshapes" sd="1576895463">
                            <a:prstGeom prst="rect">
                              <a:avLst/>
                            </a:prstGeom>
                            <ask:type>
                              <ask:lineSketchScribble/>
                            </ask:type>
                          </ask:lineSketchStyleProps>
                        </a:ext>
                      </a:extLst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pic>
                  <p:nvPicPr>
                    <p:cNvPr id="28" name="Рисунок 27">
                      <a:extLst>
                        <a:ext uri="{FF2B5EF4-FFF2-40B4-BE49-F238E27FC236}">
                          <a16:creationId xmlns:a16="http://schemas.microsoft.com/office/drawing/2014/main" id="{CB76146C-A4C3-AFFC-414F-1839FDCCEB5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887" t="8271" r="4887" b="9023"/>
                    <a:stretch/>
                  </p:blipFill>
                  <p:spPr bwMode="auto">
                    <a:xfrm>
                      <a:off x="6417627" y="2749233"/>
                      <a:ext cx="1463675" cy="1341755"/>
                    </a:xfrm>
                    <a:prstGeom prst="rect">
                      <a:avLst/>
                    </a:prstGeom>
                    <a:ln>
                      <a:noFill/>
                    </a:ln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  <p:sp>
                  <p:nvSpPr>
                    <p:cNvPr id="29" name="Надпись 36">
                      <a:extLst>
                        <a:ext uri="{FF2B5EF4-FFF2-40B4-BE49-F238E27FC236}">
                          <a16:creationId xmlns:a16="http://schemas.microsoft.com/office/drawing/2014/main" id="{9C393054-2774-0155-10FD-1CCFDA6BC5E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342062" y="3977958"/>
                      <a:ext cx="1518920" cy="522605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V = </a:t>
                      </a:r>
                      <a:r>
                        <a:rPr kumimoji="0" lang="ru-RU" sz="2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en-US" sz="2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00 c</a:t>
                      </a:r>
                      <a:r>
                        <a:rPr kumimoji="0" lang="ru-RU" sz="2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kumimoji="0" lang="en-US" sz="2000" b="1" i="1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0" name="Надпись 38">
                      <a:extLst>
                        <a:ext uri="{FF2B5EF4-FFF2-40B4-BE49-F238E27FC236}">
                          <a16:creationId xmlns:a16="http://schemas.microsoft.com/office/drawing/2014/main" id="{8E23662C-B752-8E8F-9878-144DD41F9BC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370002" y="3425508"/>
                      <a:ext cx="1195705" cy="46990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тонн</a:t>
                      </a:r>
                      <a:endParaRPr kumimoji="0" lang="ru-RU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1" name="Надпись 39">
                      <a:extLst>
                        <a:ext uri="{FF2B5EF4-FFF2-40B4-BE49-F238E27FC236}">
                          <a16:creationId xmlns:a16="http://schemas.microsoft.com/office/drawing/2014/main" id="{C0402D3E-8CC4-6B73-83B7-23B147FE656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221537" y="2817813"/>
                      <a:ext cx="1196340" cy="166497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?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3" name="Надпись 37">
                      <a:extLst>
                        <a:ext uri="{FF2B5EF4-FFF2-40B4-BE49-F238E27FC236}">
                          <a16:creationId xmlns:a16="http://schemas.microsoft.com/office/drawing/2014/main" id="{9D1E81C0-FFB2-197D-FA5D-07E4DDDF539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318567" y="2513013"/>
                      <a:ext cx="1196340" cy="1589405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0" b="1" i="0" u="none" strike="noStrike" kern="1200" cap="none" spc="-50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12</a:t>
                      </a:r>
                      <a:endParaRPr kumimoji="0" lang="ru-RU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p:txBody>
                </p:sp>
                <p:grpSp>
                  <p:nvGrpSpPr>
                    <p:cNvPr id="34" name="Группа 33">
                      <a:extLst>
                        <a:ext uri="{FF2B5EF4-FFF2-40B4-BE49-F238E27FC236}">
                          <a16:creationId xmlns:a16="http://schemas.microsoft.com/office/drawing/2014/main" id="{8DCFCF84-085F-D8E0-92C0-F49E2658EA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1986" y="4577715"/>
                      <a:ext cx="1770381" cy="2240282"/>
                      <a:chOff x="0" y="0"/>
                      <a:chExt cx="1770529" cy="2240282"/>
                    </a:xfrm>
                  </p:grpSpPr>
                  <p:grpSp>
                    <p:nvGrpSpPr>
                      <p:cNvPr id="35" name="Группа 34">
                        <a:extLst>
                          <a:ext uri="{FF2B5EF4-FFF2-40B4-BE49-F238E27FC236}">
                            <a16:creationId xmlns:a16="http://schemas.microsoft.com/office/drawing/2014/main" id="{5055BE0C-C0BF-9182-B692-AE097F72C8A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89098" y="0"/>
                        <a:ext cx="1281431" cy="2240282"/>
                        <a:chOff x="0" y="0"/>
                        <a:chExt cx="1281431" cy="2240735"/>
                      </a:xfrm>
                    </p:grpSpPr>
                    <p:grpSp>
                      <p:nvGrpSpPr>
                        <p:cNvPr id="39" name="Группа 38">
                          <a:extLst>
                            <a:ext uri="{FF2B5EF4-FFF2-40B4-BE49-F238E27FC236}">
                              <a16:creationId xmlns:a16="http://schemas.microsoft.com/office/drawing/2014/main" id="{429C613A-6DAF-B301-A440-6AEB3E6B256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0" y="0"/>
                          <a:ext cx="1281431" cy="2240735"/>
                          <a:chOff x="0" y="0"/>
                          <a:chExt cx="1281431" cy="2240735"/>
                        </a:xfrm>
                      </p:grpSpPr>
                      <p:sp>
                        <p:nvSpPr>
                          <p:cNvPr id="41" name="Надпись 644748388">
                            <a:extLst>
                              <a:ext uri="{FF2B5EF4-FFF2-40B4-BE49-F238E27FC236}">
                                <a16:creationId xmlns:a16="http://schemas.microsoft.com/office/drawing/2014/main" id="{0BD46297-A700-AAF4-5D70-A95F0D961981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277793" y="0"/>
                            <a:ext cx="575688" cy="331151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7000"/>
                              </a:lnSpc>
                              <a:spcBef>
                                <a:spcPts val="0"/>
                              </a:spcBef>
                              <a:spcAft>
                                <a:spcPts val="8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ru-RU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1 м</a:t>
                            </a:r>
                            <a:endParaRPr kumimoji="0" lang="ru-RU" sz="11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grpSp>
                        <p:nvGrpSpPr>
                          <p:cNvPr id="42" name="Группа 41">
                            <a:extLst>
                              <a:ext uri="{FF2B5EF4-FFF2-40B4-BE49-F238E27FC236}">
                                <a16:creationId xmlns:a16="http://schemas.microsoft.com/office/drawing/2014/main" id="{E229AAF3-552B-696D-A58A-5055D66907B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0" y="266219"/>
                            <a:ext cx="1281431" cy="1974516"/>
                            <a:chOff x="0" y="0"/>
                            <a:chExt cx="1282001" cy="1974805"/>
                          </a:xfrm>
                        </p:grpSpPr>
                        <p:sp>
                          <p:nvSpPr>
                            <p:cNvPr id="43" name="Куб 42">
                              <a:extLst>
                                <a:ext uri="{FF2B5EF4-FFF2-40B4-BE49-F238E27FC236}">
                                  <a16:creationId xmlns:a16="http://schemas.microsoft.com/office/drawing/2014/main" id="{BE5847B5-9B96-A4B3-616C-194636EC53A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46299" y="925975"/>
                              <a:ext cx="806450" cy="806450"/>
                            </a:xfrm>
                            <a:prstGeom prst="cube">
                              <a:avLst>
                                <a:gd name="adj" fmla="val 30357"/>
                              </a:avLst>
                            </a:prstGeom>
                            <a:noFill/>
                            <a:ln w="28575"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ru-RU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4" name="Прямоугольник 43">
                              <a:extLst>
                                <a:ext uri="{FF2B5EF4-FFF2-40B4-BE49-F238E27FC236}">
                                  <a16:creationId xmlns:a16="http://schemas.microsoft.com/office/drawing/2014/main" id="{81B74A43-8791-A057-E2D3-9A749D6045D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277793" y="243069"/>
                              <a:ext cx="576000" cy="576000"/>
                            </a:xfrm>
                            <a:prstGeom prst="rect">
                              <a:avLst/>
                            </a:prstGeom>
                            <a:noFill/>
                            <a:ln w="28575"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ru-RU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5" name="Надпись 2075957503">
                              <a:extLst>
                                <a:ext uri="{FF2B5EF4-FFF2-40B4-BE49-F238E27FC236}">
                                  <a16:creationId xmlns:a16="http://schemas.microsoft.com/office/drawing/2014/main" id="{01F6B998-E7DA-B232-D788-B33F6F48FEB4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706056" y="312517"/>
                              <a:ext cx="575945" cy="331200"/>
                            </a:xfrm>
                            <a:prstGeom prst="rect">
                              <a:avLst/>
                            </a:prstGeom>
                            <a:noFill/>
                            <a:ln w="6350">
                              <a:noFill/>
                            </a:ln>
                          </p:spPr>
                          <p:txBody>
                            <a:bodyPr rot="0" spcFirstLastPara="0" vert="horz" wrap="square" lIns="91440" tIns="45720" rIns="91440" bIns="45720" numCol="1" spcCol="0" rtlCol="0" fromWordArt="0" anchor="t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 marL="0" marR="0" lvl="0" indent="0" algn="ctr" defTabSz="914400" rtl="0" eaLnBrk="1" fontAlgn="auto" latinLnBrk="0" hangingPunct="1">
                                <a:lnSpc>
                                  <a:spcPct val="107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80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r>
                                <a:rPr kumimoji="0" lang="ru-RU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ndara" panose="020E0502030303020204" pitchFamily="34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a:t>1 м</a:t>
                              </a:r>
                              <a:endParaRPr kumimoji="0" lang="ru-RU" sz="11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 panose="020F050202020403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46" name="Надпись 760805820">
                              <a:extLst>
                                <a:ext uri="{FF2B5EF4-FFF2-40B4-BE49-F238E27FC236}">
                                  <a16:creationId xmlns:a16="http://schemas.microsoft.com/office/drawing/2014/main" id="{7C0B26AA-E4F2-CE36-908B-9810801F9A3C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0" y="1643605"/>
                              <a:ext cx="575945" cy="331200"/>
                            </a:xfrm>
                            <a:prstGeom prst="rect">
                              <a:avLst/>
                            </a:prstGeom>
                            <a:noFill/>
                            <a:ln w="6350">
                              <a:noFill/>
                            </a:ln>
                          </p:spPr>
                          <p:txBody>
                            <a:bodyPr rot="0" spcFirstLastPara="0" vert="horz" wrap="square" lIns="91440" tIns="45720" rIns="91440" bIns="45720" numCol="1" spcCol="0" rtlCol="0" fromWordArt="0" anchor="t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 marL="0" marR="0" lvl="0" indent="0" algn="ctr" defTabSz="914400" rtl="0" eaLnBrk="1" fontAlgn="auto" latinLnBrk="0" hangingPunct="1">
                                <a:lnSpc>
                                  <a:spcPct val="107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80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r>
                                <a:rPr kumimoji="0" lang="ru-RU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ndara" panose="020E0502030303020204" pitchFamily="34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a:t>1 м</a:t>
                              </a:r>
                              <a:endParaRPr kumimoji="0" lang="ru-RU" sz="11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 panose="020F050202020403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47" name="Надпись 1704707255">
                              <a:extLst>
                                <a:ext uri="{FF2B5EF4-FFF2-40B4-BE49-F238E27FC236}">
                                  <a16:creationId xmlns:a16="http://schemas.microsoft.com/office/drawing/2014/main" id="{F7A90B71-EA72-8BBC-6136-104927BB319F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 rot="18908129">
                              <a:off x="520861" y="1495787"/>
                              <a:ext cx="575945" cy="331200"/>
                            </a:xfrm>
                            <a:prstGeom prst="rect">
                              <a:avLst/>
                            </a:prstGeom>
                            <a:noFill/>
                            <a:ln w="6350">
                              <a:noFill/>
                            </a:ln>
                          </p:spPr>
                          <p:txBody>
                            <a:bodyPr rot="0" spcFirstLastPara="0" vert="horz" wrap="square" lIns="91440" tIns="45720" rIns="91440" bIns="45720" numCol="1" spcCol="0" rtlCol="0" fromWordArt="0" anchor="t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 marL="0" marR="0" lvl="0" indent="0" algn="ctr" defTabSz="914400" rtl="0" eaLnBrk="1" fontAlgn="auto" latinLnBrk="0" hangingPunct="1">
                                <a:lnSpc>
                                  <a:spcPct val="107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80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r>
                                <a:rPr kumimoji="0" lang="ru-RU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ndara" panose="020E0502030303020204" pitchFamily="34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a:t>1 м</a:t>
                              </a:r>
                              <a:endParaRPr kumimoji="0" lang="ru-RU" sz="11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 panose="020F050202020403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48" name="Надпись 927128537">
                              <a:extLst>
                                <a:ext uri="{FF2B5EF4-FFF2-40B4-BE49-F238E27FC236}">
                                  <a16:creationId xmlns:a16="http://schemas.microsoft.com/office/drawing/2014/main" id="{C0A1ACA7-F9B0-5494-807E-4F75EA40B4DB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706056" y="1076446"/>
                              <a:ext cx="575945" cy="331200"/>
                            </a:xfrm>
                            <a:prstGeom prst="rect">
                              <a:avLst/>
                            </a:prstGeom>
                            <a:noFill/>
                            <a:ln w="6350">
                              <a:noFill/>
                            </a:ln>
                          </p:spPr>
                          <p:txBody>
                            <a:bodyPr rot="0" spcFirstLastPara="0" vert="horz" wrap="square" lIns="91440" tIns="45720" rIns="91440" bIns="45720" numCol="1" spcCol="0" rtlCol="0" fromWordArt="0" anchor="t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 marL="0" marR="0" lvl="0" indent="0" algn="ctr" defTabSz="914400" rtl="0" eaLnBrk="1" fontAlgn="auto" latinLnBrk="0" hangingPunct="1">
                                <a:lnSpc>
                                  <a:spcPct val="107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80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r>
                                <a:rPr kumimoji="0" lang="ru-RU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ndara" panose="020E0502030303020204" pitchFamily="34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a:t>1 м</a:t>
                              </a:r>
                              <a:endParaRPr kumimoji="0" lang="ru-RU" sz="11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 panose="020F050202020403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49" name="Надпись 656352100">
                              <a:extLst>
                                <a:ext uri="{FF2B5EF4-FFF2-40B4-BE49-F238E27FC236}">
                                  <a16:creationId xmlns:a16="http://schemas.microsoft.com/office/drawing/2014/main" id="{648C51D6-81E6-7E45-FEE3-05C9646748DC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254643" y="0"/>
                              <a:ext cx="575945" cy="331200"/>
                            </a:xfrm>
                            <a:prstGeom prst="rect">
                              <a:avLst/>
                            </a:prstGeom>
                            <a:noFill/>
                            <a:ln w="6350">
                              <a:noFill/>
                            </a:ln>
                          </p:spPr>
                          <p:txBody>
                            <a:bodyPr rot="0" spcFirstLastPara="0" vert="horz" wrap="square" lIns="91440" tIns="45720" rIns="91440" bIns="45720" numCol="1" spcCol="0" rtlCol="0" fromWordArt="0" anchor="t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 marL="0" marR="0" lvl="0" indent="0" algn="ctr" defTabSz="914400" rtl="0" eaLnBrk="1" fontAlgn="auto" latinLnBrk="0" hangingPunct="1">
                                <a:lnSpc>
                                  <a:spcPct val="107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80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r>
                                <a:rPr kumimoji="0" lang="ru-RU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ndara" panose="020E0502030303020204" pitchFamily="34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a:t>1 м</a:t>
                              </a:r>
                              <a:endParaRPr kumimoji="0" lang="ru-RU" sz="11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 panose="020F050202020403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</p:grpSp>
                    </p:grpSp>
                    <p:cxnSp>
                      <p:nvCxnSpPr>
                        <p:cNvPr id="40" name="Прямая соединительная линия 39">
                          <a:extLst>
                            <a:ext uri="{FF2B5EF4-FFF2-40B4-BE49-F238E27FC236}">
                              <a16:creationId xmlns:a16="http://schemas.microsoft.com/office/drawing/2014/main" id="{0CB95C5F-0B5A-632B-0579-6E5EE5B0C948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289367" y="266218"/>
                          <a:ext cx="576050" cy="0"/>
                        </a:xfrm>
                        <a:prstGeom prst="line">
                          <a:avLst/>
                        </a:prstGeom>
                        <a:ln w="28575">
                          <a:solidFill>
                            <a:schemeClr val="tx1"/>
                          </a:solidFill>
                          <a:headEnd type="none" w="med" len="med"/>
                          <a:tailEnd type="none" w="med" len="me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36" name="Надпись 1">
                        <a:extLst>
                          <a:ext uri="{FF2B5EF4-FFF2-40B4-BE49-F238E27FC236}">
                            <a16:creationId xmlns:a16="http://schemas.microsoft.com/office/drawing/2014/main" id="{B1FA99BC-B63C-266B-D056-AB90DB5060C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0" y="14176"/>
                        <a:ext cx="561315" cy="497660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м</a:t>
                        </a:r>
                        <a:endParaRPr kumimoji="0" lang="ru-RU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7" name="Надпись 1">
                        <a:extLst>
                          <a:ext uri="{FF2B5EF4-FFF2-40B4-BE49-F238E27FC236}">
                            <a16:creationId xmlns:a16="http://schemas.microsoft.com/office/drawing/2014/main" id="{D5434CF6-598E-C3A1-75F7-7C81040763F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0" y="552893"/>
                        <a:ext cx="561315" cy="497660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м</a:t>
                        </a:r>
                        <a:r>
                          <a:rPr kumimoji="0" lang="ru-RU" sz="2000" b="1" i="1" u="none" strike="noStrike" kern="1200" cap="none" spc="0" normalizeH="0" baseline="3000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2</a:t>
                        </a:r>
                        <a:endParaRPr kumimoji="0" lang="ru-RU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8" name="Надпись 1">
                        <a:extLst>
                          <a:ext uri="{FF2B5EF4-FFF2-40B4-BE49-F238E27FC236}">
                            <a16:creationId xmlns:a16="http://schemas.microsoft.com/office/drawing/2014/main" id="{59D70BBF-E290-65E5-6663-EB891BC6137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0" y="1467293"/>
                        <a:ext cx="561315" cy="497660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м</a:t>
                        </a:r>
                        <a:r>
                          <a:rPr kumimoji="0" lang="ru-RU" sz="2000" b="1" i="1" u="none" strike="noStrike" kern="1200" cap="none" spc="0" normalizeH="0" baseline="3000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3</a:t>
                        </a:r>
                        <a:endParaRPr kumimoji="0" lang="ru-RU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61" name="Стрелка: изогнутая 60">
                      <a:extLst>
                        <a:ext uri="{FF2B5EF4-FFF2-40B4-BE49-F238E27FC236}">
                          <a16:creationId xmlns:a16="http://schemas.microsoft.com/office/drawing/2014/main" id="{883FC4B4-3F46-15C2-2E2D-B85C1FB979B5}"/>
                        </a:ext>
                      </a:extLst>
                    </p:cNvPr>
                    <p:cNvSpPr/>
                    <p:nvPr/>
                  </p:nvSpPr>
                  <p:spPr>
                    <a:xfrm rot="11771568">
                      <a:off x="5954549" y="5636934"/>
                      <a:ext cx="1161831" cy="1021904"/>
                    </a:xfrm>
                    <a:prstGeom prst="bentArrow">
                      <a:avLst>
                        <a:gd name="adj1" fmla="val 21536"/>
                        <a:gd name="adj2" fmla="val 50000"/>
                        <a:gd name="adj3" fmla="val 48434"/>
                        <a:gd name="adj4" fmla="val 60768"/>
                      </a:avLst>
                    </a:prstGeom>
                    <a:ln/>
                  </p:spPr>
                  <p:style>
                    <a:lnRef idx="2">
                      <a:schemeClr val="accent6">
                        <a:shade val="15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8" name="Стрелка: изогнутая 67">
                      <a:extLst>
                        <a:ext uri="{FF2B5EF4-FFF2-40B4-BE49-F238E27FC236}">
                          <a16:creationId xmlns:a16="http://schemas.microsoft.com/office/drawing/2014/main" id="{5C034907-2CAE-6A35-42BF-E5A638314449}"/>
                        </a:ext>
                      </a:extLst>
                    </p:cNvPr>
                    <p:cNvSpPr/>
                    <p:nvPr/>
                  </p:nvSpPr>
                  <p:spPr>
                    <a:xfrm rot="2586256">
                      <a:off x="7199017" y="1075513"/>
                      <a:ext cx="1467931" cy="1084499"/>
                    </a:xfrm>
                    <a:prstGeom prst="bentArrow">
                      <a:avLst>
                        <a:gd name="adj1" fmla="val 21729"/>
                        <a:gd name="adj2" fmla="val 44696"/>
                        <a:gd name="adj3" fmla="val 45718"/>
                        <a:gd name="adj4" fmla="val 65085"/>
                      </a:avLst>
                    </a:prstGeom>
                    <a:ln/>
                  </p:spPr>
                  <p:style>
                    <a:lnRef idx="2">
                      <a:schemeClr val="accent6">
                        <a:shade val="15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" name="TextBox 24">
                      <a:extLst>
                        <a:ext uri="{FF2B5EF4-FFF2-40B4-BE49-F238E27FC236}">
                          <a16:creationId xmlns:a16="http://schemas.microsoft.com/office/drawing/2014/main" id="{6AE91A43-CF1E-DEAB-FF4D-6F289A51567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9245" y="517300"/>
                      <a:ext cx="1480285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__________</a:t>
                      </a:r>
                      <a:endParaRPr kumimoji="0" lang="ru-RU" sz="900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</a:endParaRPr>
                    </a:p>
                  </p:txBody>
                </p:sp>
                <p:sp>
                  <p:nvSpPr>
                    <p:cNvPr id="66" name="TextBox 65">
                      <a:extLst>
                        <a:ext uri="{FF2B5EF4-FFF2-40B4-BE49-F238E27FC236}">
                          <a16:creationId xmlns:a16="http://schemas.microsoft.com/office/drawing/2014/main" id="{97F1A224-AAED-F1D2-F0E8-C8B19FE870B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9245" y="1809333"/>
                      <a:ext cx="1480285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__________</a:t>
                      </a:r>
                      <a:endParaRPr kumimoji="0" lang="ru-RU" sz="900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</a:endParaRPr>
                    </a:p>
                  </p:txBody>
                </p:sp>
                <p:sp>
                  <p:nvSpPr>
                    <p:cNvPr id="67" name="TextBox 66">
                      <a:extLst>
                        <a:ext uri="{FF2B5EF4-FFF2-40B4-BE49-F238E27FC236}">
                          <a16:creationId xmlns:a16="http://schemas.microsoft.com/office/drawing/2014/main" id="{0474A7BA-2EE2-E39F-2AA3-96FF3644039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9245" y="3149885"/>
                      <a:ext cx="1480285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__________</a:t>
                      </a:r>
                      <a:endParaRPr kumimoji="0" lang="ru-RU" sz="900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</a:endParaRPr>
                    </a:p>
                  </p:txBody>
                </p:sp>
              </p:grpSp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A3938C76-05E4-E83A-9D45-253A12B1230E}"/>
                      </a:ext>
                    </a:extLst>
                  </p:cNvPr>
                  <p:cNvSpPr txBox="1"/>
                  <p:nvPr/>
                </p:nvSpPr>
                <p:spPr>
                  <a:xfrm>
                    <a:off x="229245" y="412935"/>
                    <a:ext cx="1324961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20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Масса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Candara" panose="020E0502030303020204" pitchFamily="34" charset="0"/>
                    </a:endParaRPr>
                  </a:p>
                </p:txBody>
              </p:sp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CDFBBC92-D48E-3F23-49D3-FC876F058E40}"/>
                      </a:ext>
                    </a:extLst>
                  </p:cNvPr>
                  <p:cNvSpPr txBox="1"/>
                  <p:nvPr/>
                </p:nvSpPr>
                <p:spPr>
                  <a:xfrm>
                    <a:off x="192786" y="1716891"/>
                    <a:ext cx="1456479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20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Вещество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Candara" panose="020E0502030303020204" pitchFamily="34" charset="0"/>
                    </a:endParaRPr>
                  </a:p>
                </p:txBody>
              </p:sp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342A5CC5-755D-604F-DB87-84E7A2C688FE}"/>
                      </a:ext>
                    </a:extLst>
                  </p:cNvPr>
                  <p:cNvSpPr txBox="1"/>
                  <p:nvPr/>
                </p:nvSpPr>
                <p:spPr>
                  <a:xfrm>
                    <a:off x="192786" y="3080305"/>
                    <a:ext cx="1456479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20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Объём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Candara" panose="020E0502030303020204" pitchFamily="34" charset="0"/>
                    </a:endParaRPr>
                  </a:p>
                </p:txBody>
              </p:sp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6084E9FB-8DD7-349F-27C6-380417A09C09}"/>
                      </a:ext>
                    </a:extLst>
                  </p:cNvPr>
                  <p:cNvSpPr txBox="1"/>
                  <p:nvPr/>
                </p:nvSpPr>
                <p:spPr>
                  <a:xfrm>
                    <a:off x="2175456" y="1530033"/>
                    <a:ext cx="2402733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36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Вещество</a:t>
                    </a:r>
                    <a:endParaRPr kumimoji="0" lang="ru-RU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7" name="Надпись 45">
                  <a:extLst>
                    <a:ext uri="{FF2B5EF4-FFF2-40B4-BE49-F238E27FC236}">
                      <a16:creationId xmlns:a16="http://schemas.microsoft.com/office/drawing/2014/main" id="{14644A98-4E47-1F28-13B5-86AD2FE20060}"/>
                    </a:ext>
                  </a:extLst>
                </p:cNvPr>
                <p:cNvSpPr txBox="1"/>
                <p:nvPr/>
              </p:nvSpPr>
              <p:spPr>
                <a:xfrm>
                  <a:off x="2275712" y="2114046"/>
                  <a:ext cx="2136001" cy="753864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70000"/>
                    </a:lnSpc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масса – </a:t>
                  </a: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m</a:t>
                  </a:r>
                  <a:br>
                    <a:rPr lang="ru-RU" sz="3200" dirty="0">
                      <a:solidFill>
                        <a:prstClr val="black"/>
                      </a:solidFill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</a:b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 </a:t>
                  </a:r>
                  <a:r>
                    <a:rPr kumimoji="0" lang="ru-RU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г, </a:t>
                  </a:r>
                  <a:r>
                    <a:rPr kumimoji="0" lang="ru-RU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кг</a:t>
                  </a:r>
                  <a:r>
                    <a:rPr kumimoji="0" lang="ru-RU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, т</a:t>
                  </a:r>
                  <a:endPara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0" name="Надпись 46">
                  <a:extLst>
                    <a:ext uri="{FF2B5EF4-FFF2-40B4-BE49-F238E27FC236}">
                      <a16:creationId xmlns:a16="http://schemas.microsoft.com/office/drawing/2014/main" id="{27007B6B-4AB8-0C03-23AF-DED929B81EA0}"/>
                    </a:ext>
                  </a:extLst>
                </p:cNvPr>
                <p:cNvSpPr txBox="1"/>
                <p:nvPr/>
              </p:nvSpPr>
              <p:spPr>
                <a:xfrm>
                  <a:off x="2295857" y="2931798"/>
                  <a:ext cx="2126148" cy="753864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70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объём – </a:t>
                  </a: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V</a:t>
                  </a:r>
                  <a:br>
                    <a:rPr lang="ru-RU" sz="3200" dirty="0">
                      <a:solidFill>
                        <a:prstClr val="black"/>
                      </a:solidFill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</a:br>
                  <a:r>
                    <a:rPr kumimoji="0" lang="ru-RU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см</a:t>
                  </a:r>
                  <a:r>
                    <a:rPr kumimoji="0" lang="ru-RU" sz="3200" b="0" i="0" u="none" strike="noStrike" kern="1200" cap="none" spc="0" normalizeH="0" baseline="30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3</a:t>
                  </a:r>
                  <a:r>
                    <a:rPr kumimoji="0" lang="ru-RU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, </a:t>
                  </a:r>
                  <a:r>
                    <a:rPr kumimoji="0" lang="ru-RU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м</a:t>
                  </a:r>
                  <a:r>
                    <a:rPr kumimoji="0" lang="ru-RU" sz="3200" b="1" i="0" u="none" strike="noStrike" kern="1200" cap="none" spc="0" normalizeH="0" baseline="30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3</a:t>
                  </a:r>
                  <a:endPara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8" name="Надпись 49">
                <a:extLst>
                  <a:ext uri="{FF2B5EF4-FFF2-40B4-BE49-F238E27FC236}">
                    <a16:creationId xmlns:a16="http://schemas.microsoft.com/office/drawing/2014/main" id="{CF43E13A-8CD8-E859-BEDE-AC38D4A3EDAB}"/>
                  </a:ext>
                </a:extLst>
              </p:cNvPr>
              <p:cNvSpPr txBox="1"/>
              <p:nvPr/>
            </p:nvSpPr>
            <p:spPr>
              <a:xfrm>
                <a:off x="4528904" y="370075"/>
                <a:ext cx="2595245" cy="204533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Если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V</a:t>
                </a:r>
                <a:r>
                  <a:rPr kumimoji="0" lang="ru-RU" sz="2800" b="1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1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 </a:t>
                </a: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=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 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V</a:t>
                </a:r>
                <a:r>
                  <a:rPr kumimoji="0" lang="ru-RU" sz="2800" b="1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2</a:t>
                </a: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, </a:t>
                </a:r>
                <a:b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</a:b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а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m</a:t>
                </a:r>
                <a:r>
                  <a:rPr kumimoji="0" lang="ru-RU" sz="2800" b="1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1</a:t>
                </a:r>
                <a:r>
                  <a:rPr kumimoji="0" lang="en-US" sz="2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Symbol" panose="05050102010706020507" pitchFamily="18" charset="2"/>
                  </a:rPr>
                  <a:t>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 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m</a:t>
                </a:r>
                <a:r>
                  <a:rPr kumimoji="0" lang="ru-RU" sz="2800" b="1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2</a:t>
                </a: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, </a:t>
                </a:r>
                <a:b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</a:b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то </a:t>
                </a:r>
                <a:r>
                  <a:rPr kumimoji="0" lang="ru-RU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вещества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:b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</a:b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РАЗНЫЕ!</a:t>
                </a:r>
                <a:endPara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Овал 56">
                <a:extLst>
                  <a:ext uri="{FF2B5EF4-FFF2-40B4-BE49-F238E27FC236}">
                    <a16:creationId xmlns:a16="http://schemas.microsoft.com/office/drawing/2014/main" id="{EB325219-B925-6946-3C23-1FD050240596}"/>
                  </a:ext>
                </a:extLst>
              </p:cNvPr>
              <p:cNvSpPr/>
              <p:nvPr/>
            </p:nvSpPr>
            <p:spPr>
              <a:xfrm>
                <a:off x="8335978" y="1224029"/>
                <a:ext cx="3361132" cy="33611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Надпись 54">
                    <a:extLst>
                      <a:ext uri="{FF2B5EF4-FFF2-40B4-BE49-F238E27FC236}">
                        <a16:creationId xmlns:a16="http://schemas.microsoft.com/office/drawing/2014/main" id="{A60E27BA-E36E-7C97-C38D-F9B04903FF6D}"/>
                      </a:ext>
                    </a:extLst>
                  </p:cNvPr>
                  <p:cNvSpPr txBox="1"/>
                  <p:nvPr/>
                </p:nvSpPr>
                <p:spPr>
                  <a:xfrm>
                    <a:off x="8652486" y="1348049"/>
                    <a:ext cx="2595245" cy="1443675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ru-RU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𝝆</m:t>
                          </m:r>
                          <m:r>
                            <a:rPr kumimoji="0" lang="ru-RU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kumimoji="0" lang="ru-RU" sz="4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ru-RU" sz="4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𝒎</m:t>
                              </m:r>
                            </m:num>
                            <m:den>
                              <m:r>
                                <a:rPr kumimoji="0" lang="ru-RU" sz="4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𝑽</m:t>
                              </m:r>
                            </m:den>
                          </m:f>
                        </m:oMath>
                      </m:oMathPara>
                    </a14:m>
                    <a:endParaRPr kumimoji="0" lang="ru-RU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9" name="Надпись 54">
                    <a:extLst>
                      <a:ext uri="{FF2B5EF4-FFF2-40B4-BE49-F238E27FC236}">
                        <a16:creationId xmlns:a16="http://schemas.microsoft.com/office/drawing/2014/main" id="{A60E27BA-E36E-7C97-C38D-F9B04903FF6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52486" y="1348049"/>
                    <a:ext cx="2595245" cy="1443675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358E576C-65DA-8748-F5E4-2EA0537C5D90}"/>
                  </a:ext>
                </a:extLst>
              </p:cNvPr>
              <p:cNvSpPr txBox="1"/>
              <p:nvPr/>
            </p:nvSpPr>
            <p:spPr>
              <a:xfrm>
                <a:off x="8832169" y="2390782"/>
                <a:ext cx="9309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200" b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>
                        <a:lumMod val="65000"/>
                      </a:schemeClr>
                    </a:solidFill>
                    <a:effectLst/>
                    <a:uLnTx/>
                    <a:uFillTx/>
                    <a:latin typeface="Candara" panose="020E0502030303020204" pitchFamily="34" charset="0"/>
                  </a:rPr>
                  <a:t>ро</a:t>
                </a:r>
                <a:endParaRPr kumimoji="0" lang="ru-RU" sz="3200" b="1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andara" panose="020E0502030303020204" pitchFamily="34" charset="0"/>
                </a:endParaRPr>
              </a:p>
            </p:txBody>
          </p:sp>
        </p:grpSp>
        <p:sp>
          <p:nvSpPr>
            <p:cNvPr id="62" name="Надпись 8">
              <a:extLst>
                <a:ext uri="{FF2B5EF4-FFF2-40B4-BE49-F238E27FC236}">
                  <a16:creationId xmlns:a16="http://schemas.microsoft.com/office/drawing/2014/main" id="{E5837269-2CF1-88BD-86FD-05282C70E2E7}"/>
                </a:ext>
              </a:extLst>
            </p:cNvPr>
            <p:cNvSpPr txBox="1"/>
            <p:nvPr/>
          </p:nvSpPr>
          <p:spPr>
            <a:xfrm>
              <a:off x="7156767" y="74593"/>
              <a:ext cx="4955263" cy="1106366"/>
            </a:xfrm>
            <a:custGeom>
              <a:avLst/>
              <a:gdLst>
                <a:gd name="connsiteX0" fmla="*/ 0 w 4955263"/>
                <a:gd name="connsiteY0" fmla="*/ 0 h 1106366"/>
                <a:gd name="connsiteX1" fmla="*/ 649690 w 4955263"/>
                <a:gd name="connsiteY1" fmla="*/ 0 h 1106366"/>
                <a:gd name="connsiteX2" fmla="*/ 1249827 w 4955263"/>
                <a:gd name="connsiteY2" fmla="*/ 0 h 1106366"/>
                <a:gd name="connsiteX3" fmla="*/ 1800412 w 4955263"/>
                <a:gd name="connsiteY3" fmla="*/ 0 h 1106366"/>
                <a:gd name="connsiteX4" fmla="*/ 2350997 w 4955263"/>
                <a:gd name="connsiteY4" fmla="*/ 0 h 1106366"/>
                <a:gd name="connsiteX5" fmla="*/ 3000687 w 4955263"/>
                <a:gd name="connsiteY5" fmla="*/ 0 h 1106366"/>
                <a:gd name="connsiteX6" fmla="*/ 3600824 w 4955263"/>
                <a:gd name="connsiteY6" fmla="*/ 0 h 1106366"/>
                <a:gd name="connsiteX7" fmla="*/ 4002751 w 4955263"/>
                <a:gd name="connsiteY7" fmla="*/ 0 h 1106366"/>
                <a:gd name="connsiteX8" fmla="*/ 4955263 w 4955263"/>
                <a:gd name="connsiteY8" fmla="*/ 0 h 1106366"/>
                <a:gd name="connsiteX9" fmla="*/ 4955263 w 4955263"/>
                <a:gd name="connsiteY9" fmla="*/ 575310 h 1106366"/>
                <a:gd name="connsiteX10" fmla="*/ 4955263 w 4955263"/>
                <a:gd name="connsiteY10" fmla="*/ 1106366 h 1106366"/>
                <a:gd name="connsiteX11" fmla="*/ 4503783 w 4955263"/>
                <a:gd name="connsiteY11" fmla="*/ 1106366 h 1106366"/>
                <a:gd name="connsiteX12" fmla="*/ 3854093 w 4955263"/>
                <a:gd name="connsiteY12" fmla="*/ 1106366 h 1106366"/>
                <a:gd name="connsiteX13" fmla="*/ 3353061 w 4955263"/>
                <a:gd name="connsiteY13" fmla="*/ 1106366 h 1106366"/>
                <a:gd name="connsiteX14" fmla="*/ 2703371 w 4955263"/>
                <a:gd name="connsiteY14" fmla="*/ 1106366 h 1106366"/>
                <a:gd name="connsiteX15" fmla="*/ 2251892 w 4955263"/>
                <a:gd name="connsiteY15" fmla="*/ 1106366 h 1106366"/>
                <a:gd name="connsiteX16" fmla="*/ 1849965 w 4955263"/>
                <a:gd name="connsiteY16" fmla="*/ 1106366 h 1106366"/>
                <a:gd name="connsiteX17" fmla="*/ 1448038 w 4955263"/>
                <a:gd name="connsiteY17" fmla="*/ 1106366 h 1106366"/>
                <a:gd name="connsiteX18" fmla="*/ 847901 w 4955263"/>
                <a:gd name="connsiteY18" fmla="*/ 1106366 h 1106366"/>
                <a:gd name="connsiteX19" fmla="*/ 0 w 4955263"/>
                <a:gd name="connsiteY19" fmla="*/ 1106366 h 1106366"/>
                <a:gd name="connsiteX20" fmla="*/ 0 w 4955263"/>
                <a:gd name="connsiteY20" fmla="*/ 553183 h 1106366"/>
                <a:gd name="connsiteX21" fmla="*/ 0 w 4955263"/>
                <a:gd name="connsiteY21" fmla="*/ 0 h 1106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955263" h="1106366" fill="none" extrusionOk="0">
                  <a:moveTo>
                    <a:pt x="0" y="0"/>
                  </a:moveTo>
                  <a:cubicBezTo>
                    <a:pt x="221367" y="-4929"/>
                    <a:pt x="419294" y="48867"/>
                    <a:pt x="649690" y="0"/>
                  </a:cubicBezTo>
                  <a:cubicBezTo>
                    <a:pt x="880086" y="-48867"/>
                    <a:pt x="1079998" y="47249"/>
                    <a:pt x="1249827" y="0"/>
                  </a:cubicBezTo>
                  <a:cubicBezTo>
                    <a:pt x="1419656" y="-47249"/>
                    <a:pt x="1641456" y="14508"/>
                    <a:pt x="1800412" y="0"/>
                  </a:cubicBezTo>
                  <a:cubicBezTo>
                    <a:pt x="1959369" y="-14508"/>
                    <a:pt x="2121072" y="5123"/>
                    <a:pt x="2350997" y="0"/>
                  </a:cubicBezTo>
                  <a:cubicBezTo>
                    <a:pt x="2580923" y="-5123"/>
                    <a:pt x="2727254" y="23655"/>
                    <a:pt x="3000687" y="0"/>
                  </a:cubicBezTo>
                  <a:cubicBezTo>
                    <a:pt x="3274120" y="-23655"/>
                    <a:pt x="3453016" y="28296"/>
                    <a:pt x="3600824" y="0"/>
                  </a:cubicBezTo>
                  <a:cubicBezTo>
                    <a:pt x="3748632" y="-28296"/>
                    <a:pt x="3915065" y="47789"/>
                    <a:pt x="4002751" y="0"/>
                  </a:cubicBezTo>
                  <a:cubicBezTo>
                    <a:pt x="4090437" y="-47789"/>
                    <a:pt x="4758316" y="5890"/>
                    <a:pt x="4955263" y="0"/>
                  </a:cubicBezTo>
                  <a:cubicBezTo>
                    <a:pt x="4962312" y="204400"/>
                    <a:pt x="4941560" y="375408"/>
                    <a:pt x="4955263" y="575310"/>
                  </a:cubicBezTo>
                  <a:cubicBezTo>
                    <a:pt x="4968966" y="775212"/>
                    <a:pt x="4922650" y="903972"/>
                    <a:pt x="4955263" y="1106366"/>
                  </a:cubicBezTo>
                  <a:cubicBezTo>
                    <a:pt x="4791163" y="1155486"/>
                    <a:pt x="4630033" y="1092516"/>
                    <a:pt x="4503783" y="1106366"/>
                  </a:cubicBezTo>
                  <a:cubicBezTo>
                    <a:pt x="4377533" y="1120216"/>
                    <a:pt x="4085363" y="1043839"/>
                    <a:pt x="3854093" y="1106366"/>
                  </a:cubicBezTo>
                  <a:cubicBezTo>
                    <a:pt x="3622823" y="1168893"/>
                    <a:pt x="3529809" y="1100856"/>
                    <a:pt x="3353061" y="1106366"/>
                  </a:cubicBezTo>
                  <a:cubicBezTo>
                    <a:pt x="3176313" y="1111876"/>
                    <a:pt x="2957377" y="1089814"/>
                    <a:pt x="2703371" y="1106366"/>
                  </a:cubicBezTo>
                  <a:cubicBezTo>
                    <a:pt x="2449365" y="1122918"/>
                    <a:pt x="2366471" y="1099997"/>
                    <a:pt x="2251892" y="1106366"/>
                  </a:cubicBezTo>
                  <a:cubicBezTo>
                    <a:pt x="2137313" y="1112735"/>
                    <a:pt x="2040710" y="1065165"/>
                    <a:pt x="1849965" y="1106366"/>
                  </a:cubicBezTo>
                  <a:cubicBezTo>
                    <a:pt x="1659220" y="1147567"/>
                    <a:pt x="1643678" y="1083062"/>
                    <a:pt x="1448038" y="1106366"/>
                  </a:cubicBezTo>
                  <a:cubicBezTo>
                    <a:pt x="1252398" y="1129670"/>
                    <a:pt x="986878" y="1040614"/>
                    <a:pt x="847901" y="1106366"/>
                  </a:cubicBezTo>
                  <a:cubicBezTo>
                    <a:pt x="708924" y="1172118"/>
                    <a:pt x="396169" y="1100966"/>
                    <a:pt x="0" y="1106366"/>
                  </a:cubicBezTo>
                  <a:cubicBezTo>
                    <a:pt x="-45797" y="984616"/>
                    <a:pt x="29985" y="755165"/>
                    <a:pt x="0" y="553183"/>
                  </a:cubicBezTo>
                  <a:cubicBezTo>
                    <a:pt x="-29985" y="351201"/>
                    <a:pt x="35466" y="204844"/>
                    <a:pt x="0" y="0"/>
                  </a:cubicBezTo>
                  <a:close/>
                </a:path>
                <a:path w="4955263" h="1106366" stroke="0" extrusionOk="0">
                  <a:moveTo>
                    <a:pt x="0" y="0"/>
                  </a:moveTo>
                  <a:cubicBezTo>
                    <a:pt x="120561" y="-57029"/>
                    <a:pt x="352608" y="20460"/>
                    <a:pt x="501032" y="0"/>
                  </a:cubicBezTo>
                  <a:cubicBezTo>
                    <a:pt x="649456" y="-20460"/>
                    <a:pt x="793329" y="36377"/>
                    <a:pt x="902959" y="0"/>
                  </a:cubicBezTo>
                  <a:cubicBezTo>
                    <a:pt x="1012589" y="-36377"/>
                    <a:pt x="1330680" y="70295"/>
                    <a:pt x="1552649" y="0"/>
                  </a:cubicBezTo>
                  <a:cubicBezTo>
                    <a:pt x="1774618" y="-70295"/>
                    <a:pt x="1869625" y="47893"/>
                    <a:pt x="2053681" y="0"/>
                  </a:cubicBezTo>
                  <a:cubicBezTo>
                    <a:pt x="2237737" y="-47893"/>
                    <a:pt x="2321190" y="18250"/>
                    <a:pt x="2554713" y="0"/>
                  </a:cubicBezTo>
                  <a:cubicBezTo>
                    <a:pt x="2788236" y="-18250"/>
                    <a:pt x="3012358" y="52051"/>
                    <a:pt x="3204403" y="0"/>
                  </a:cubicBezTo>
                  <a:cubicBezTo>
                    <a:pt x="3396448" y="-52051"/>
                    <a:pt x="3496319" y="53619"/>
                    <a:pt x="3655883" y="0"/>
                  </a:cubicBezTo>
                  <a:cubicBezTo>
                    <a:pt x="3815447" y="-53619"/>
                    <a:pt x="4004161" y="12013"/>
                    <a:pt x="4305573" y="0"/>
                  </a:cubicBezTo>
                  <a:cubicBezTo>
                    <a:pt x="4606985" y="-12013"/>
                    <a:pt x="4741871" y="31045"/>
                    <a:pt x="4955263" y="0"/>
                  </a:cubicBezTo>
                  <a:cubicBezTo>
                    <a:pt x="4977468" y="181023"/>
                    <a:pt x="4905492" y="413150"/>
                    <a:pt x="4955263" y="553183"/>
                  </a:cubicBezTo>
                  <a:cubicBezTo>
                    <a:pt x="5005034" y="693216"/>
                    <a:pt x="4922822" y="953916"/>
                    <a:pt x="4955263" y="1106366"/>
                  </a:cubicBezTo>
                  <a:cubicBezTo>
                    <a:pt x="4833828" y="1130624"/>
                    <a:pt x="4503218" y="1067914"/>
                    <a:pt x="4355126" y="1106366"/>
                  </a:cubicBezTo>
                  <a:cubicBezTo>
                    <a:pt x="4207034" y="1144818"/>
                    <a:pt x="3868072" y="1061240"/>
                    <a:pt x="3705436" y="1106366"/>
                  </a:cubicBezTo>
                  <a:cubicBezTo>
                    <a:pt x="3542800" y="1151492"/>
                    <a:pt x="3360756" y="1053626"/>
                    <a:pt x="3055746" y="1106366"/>
                  </a:cubicBezTo>
                  <a:cubicBezTo>
                    <a:pt x="2750736" y="1159106"/>
                    <a:pt x="2789816" y="1059305"/>
                    <a:pt x="2604266" y="1106366"/>
                  </a:cubicBezTo>
                  <a:cubicBezTo>
                    <a:pt x="2418716" y="1153427"/>
                    <a:pt x="2237709" y="1088064"/>
                    <a:pt x="2053681" y="1106366"/>
                  </a:cubicBezTo>
                  <a:cubicBezTo>
                    <a:pt x="1869654" y="1124668"/>
                    <a:pt x="1595992" y="1099669"/>
                    <a:pt x="1403991" y="1106366"/>
                  </a:cubicBezTo>
                  <a:cubicBezTo>
                    <a:pt x="1211990" y="1113063"/>
                    <a:pt x="968347" y="1068711"/>
                    <a:pt x="853406" y="1106366"/>
                  </a:cubicBezTo>
                  <a:cubicBezTo>
                    <a:pt x="738465" y="1144021"/>
                    <a:pt x="337826" y="1019491"/>
                    <a:pt x="0" y="1106366"/>
                  </a:cubicBezTo>
                  <a:cubicBezTo>
                    <a:pt x="-34777" y="973649"/>
                    <a:pt x="36731" y="798207"/>
                    <a:pt x="0" y="575310"/>
                  </a:cubicBezTo>
                  <a:cubicBezTo>
                    <a:pt x="-36731" y="352413"/>
                    <a:pt x="23946" y="24078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w="6350">
              <a:solidFill>
                <a:prstClr val="black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indent="1792288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</a:rPr>
                <a:t> — </a:t>
              </a:r>
              <a:br>
                <a:rPr kumimoji="0" lang="ru-RU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</a:rPr>
              </a:br>
              <a:r>
                <a:rPr kumimoji="0" lang="ru-RU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</a:rPr>
                <a:t>физическая величина, которая равна отношению массы тела к его объёму.</a:t>
              </a:r>
              <a:endPara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59140E9-1E5C-8B9D-E85B-AE7F722BE42B}"/>
                </a:ext>
              </a:extLst>
            </p:cNvPr>
            <p:cNvSpPr txBox="1"/>
            <p:nvPr/>
          </p:nvSpPr>
          <p:spPr>
            <a:xfrm>
              <a:off x="8285844" y="39456"/>
              <a:ext cx="22014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Плотность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8278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71530E35-2A1D-F6D0-08E1-22BB669E253B}"/>
              </a:ext>
            </a:extLst>
          </p:cNvPr>
          <p:cNvGrpSpPr/>
          <p:nvPr/>
        </p:nvGrpSpPr>
        <p:grpSpPr>
          <a:xfrm>
            <a:off x="13652" y="8573"/>
            <a:ext cx="12098378" cy="6832404"/>
            <a:chOff x="13652" y="8573"/>
            <a:chExt cx="12098378" cy="6832404"/>
          </a:xfrm>
        </p:grpSpPr>
        <p:grpSp>
          <p:nvGrpSpPr>
            <p:cNvPr id="70" name="Группа 69">
              <a:extLst>
                <a:ext uri="{FF2B5EF4-FFF2-40B4-BE49-F238E27FC236}">
                  <a16:creationId xmlns:a16="http://schemas.microsoft.com/office/drawing/2014/main" id="{FD46AE0B-56BD-5D47-BE0E-55486E97F35D}"/>
                </a:ext>
              </a:extLst>
            </p:cNvPr>
            <p:cNvGrpSpPr/>
            <p:nvPr/>
          </p:nvGrpSpPr>
          <p:grpSpPr>
            <a:xfrm>
              <a:off x="13652" y="8573"/>
              <a:ext cx="12098378" cy="6832404"/>
              <a:chOff x="13652" y="8573"/>
              <a:chExt cx="12098378" cy="6832404"/>
            </a:xfrm>
          </p:grpSpPr>
          <p:grpSp>
            <p:nvGrpSpPr>
              <p:cNvPr id="71" name="Группа 70">
                <a:extLst>
                  <a:ext uri="{FF2B5EF4-FFF2-40B4-BE49-F238E27FC236}">
                    <a16:creationId xmlns:a16="http://schemas.microsoft.com/office/drawing/2014/main" id="{6EA77E57-1D50-1C6E-6139-19FD0E1CA1F6}"/>
                  </a:ext>
                </a:extLst>
              </p:cNvPr>
              <p:cNvGrpSpPr/>
              <p:nvPr/>
            </p:nvGrpSpPr>
            <p:grpSpPr>
              <a:xfrm>
                <a:off x="13652" y="8573"/>
                <a:ext cx="11683458" cy="6832404"/>
                <a:chOff x="13652" y="8573"/>
                <a:chExt cx="11683458" cy="6832404"/>
              </a:xfrm>
            </p:grpSpPr>
            <p:grpSp>
              <p:nvGrpSpPr>
                <p:cNvPr id="52" name="Группа 51">
                  <a:extLst>
                    <a:ext uri="{FF2B5EF4-FFF2-40B4-BE49-F238E27FC236}">
                      <a16:creationId xmlns:a16="http://schemas.microsoft.com/office/drawing/2014/main" id="{B98C66D4-FE63-CC6B-D4AA-15E5E625D991}"/>
                    </a:ext>
                  </a:extLst>
                </p:cNvPr>
                <p:cNvGrpSpPr/>
                <p:nvPr/>
              </p:nvGrpSpPr>
              <p:grpSpPr>
                <a:xfrm>
                  <a:off x="13652" y="8573"/>
                  <a:ext cx="11683458" cy="6832404"/>
                  <a:chOff x="13652" y="8573"/>
                  <a:chExt cx="11683458" cy="6832404"/>
                </a:xfrm>
              </p:grpSpPr>
              <p:grpSp>
                <p:nvGrpSpPr>
                  <p:cNvPr id="19" name="Группа 18">
                    <a:extLst>
                      <a:ext uri="{FF2B5EF4-FFF2-40B4-BE49-F238E27FC236}">
                        <a16:creationId xmlns:a16="http://schemas.microsoft.com/office/drawing/2014/main" id="{ABD91E26-B8A7-D8C5-7B9A-9C86E49F3BA7}"/>
                      </a:ext>
                    </a:extLst>
                  </p:cNvPr>
                  <p:cNvGrpSpPr/>
                  <p:nvPr/>
                </p:nvGrpSpPr>
                <p:grpSpPr>
                  <a:xfrm>
                    <a:off x="13652" y="8573"/>
                    <a:ext cx="11683458" cy="6832404"/>
                    <a:chOff x="13652" y="8573"/>
                    <a:chExt cx="11683458" cy="6832404"/>
                  </a:xfrm>
                </p:grpSpPr>
                <p:grpSp>
                  <p:nvGrpSpPr>
                    <p:cNvPr id="17" name="Группа 16">
                      <a:extLst>
                        <a:ext uri="{FF2B5EF4-FFF2-40B4-BE49-F238E27FC236}">
                          <a16:creationId xmlns:a16="http://schemas.microsoft.com/office/drawing/2014/main" id="{35A31C5E-6269-7F3B-5D08-7BCC108A285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52" y="8573"/>
                      <a:ext cx="11683458" cy="6832404"/>
                      <a:chOff x="13652" y="8573"/>
                      <a:chExt cx="11683458" cy="6832404"/>
                    </a:xfrm>
                  </p:grpSpPr>
                  <p:sp>
                    <p:nvSpPr>
                      <p:cNvPr id="32" name="Надпись 46">
                        <a:extLst>
                          <a:ext uri="{FF2B5EF4-FFF2-40B4-BE49-F238E27FC236}">
                            <a16:creationId xmlns:a16="http://schemas.microsoft.com/office/drawing/2014/main" id="{4F32CC95-9484-5596-CD2F-86DD9C2E9E0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3652" y="8573"/>
                        <a:ext cx="4336415" cy="1524000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1890713" marR="0" lvl="0" indent="-1981200" algn="l" defTabSz="914400" rtl="0" eaLnBrk="1" fontAlgn="auto" latinLnBrk="0" hangingPunct="1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2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Arial" panose="020B0604020202020204" pitchFamily="34" charset="0"/>
                          </a:rPr>
                          <a:t>Тема:</a:t>
                        </a:r>
                        <a:r>
                          <a:rPr kumimoji="0" lang="ru-RU" sz="2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kumimoji="0" lang="ru-RU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glow rad="228600">
                                <a:srgbClr val="70AD47">
                                  <a:satMod val="175000"/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Arial" panose="020B0604020202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12</a:t>
                        </a:r>
                        <a:r>
                          <a:rPr kumimoji="0" lang="ru-RU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glow rad="228600">
                                <a:srgbClr val="70AD47">
                                  <a:satMod val="175000"/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 ТОНН</a:t>
                        </a:r>
                        <a:r>
                          <a:rPr kumimoji="0" lang="ru-RU" sz="2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glow rad="228600">
                                <a:srgbClr val="70AD47">
                                  <a:satMod val="175000"/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kumimoji="0" lang="ru-RU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glow rad="228600">
                                <a:srgbClr val="70AD47">
                                  <a:satMod val="175000"/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ВЕЩЕСТВА </a:t>
                        </a:r>
                        <a:br>
                          <a:rPr kumimoji="0" lang="ru-RU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glow rad="228600">
                                <a:srgbClr val="70AD47">
                                  <a:satMod val="175000"/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a:br>
                        <a:r>
                          <a:rPr kumimoji="0" lang="ru-RU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glow rad="228600">
                                <a:srgbClr val="70AD47">
                                  <a:satMod val="175000"/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В ОБЫЧНОЙ</a:t>
                        </a:r>
                        <a:br>
                          <a:rPr kumimoji="0" lang="ru-RU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glow rad="228600">
                                <a:srgbClr val="70AD47">
                                  <a:satMod val="175000"/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a:br>
                        <a:r>
                          <a:rPr kumimoji="0" lang="ru-RU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glow rad="228600">
                                <a:srgbClr val="70AD47">
                                  <a:satMod val="175000"/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КРУЖКЕ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glow rad="228600">
                              <a:srgbClr val="70AD47">
                                <a:satMod val="175000"/>
                                <a:alpha val="40000"/>
                              </a:srgbClr>
                            </a:glow>
                          </a:effectLst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 </a:t>
                        </a:r>
                      </a:p>
                    </p:txBody>
                  </p:sp>
                  <p:cxnSp>
                    <p:nvCxnSpPr>
                      <p:cNvPr id="6" name="Прямая соединительная линия 5">
                        <a:extLst>
                          <a:ext uri="{FF2B5EF4-FFF2-40B4-BE49-F238E27FC236}">
                            <a16:creationId xmlns:a16="http://schemas.microsoft.com/office/drawing/2014/main" id="{A43D0C2A-4CFA-E69E-EE03-A08F8C2FDC6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5767043" y="1259951"/>
                        <a:ext cx="1251929" cy="2087452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" name="Прямая соединительная линия 4">
                        <a:extLst>
                          <a:ext uri="{FF2B5EF4-FFF2-40B4-BE49-F238E27FC236}">
                            <a16:creationId xmlns:a16="http://schemas.microsoft.com/office/drawing/2014/main" id="{3058E6D4-9BCF-3C3D-751F-26A76428431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4528086" y="3502026"/>
                        <a:ext cx="2456354" cy="1819803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" name="Прямая соединительная линия 3">
                        <a:extLst>
                          <a:ext uri="{FF2B5EF4-FFF2-40B4-BE49-F238E27FC236}">
                            <a16:creationId xmlns:a16="http://schemas.microsoft.com/office/drawing/2014/main" id="{5EF99B25-F7EE-313A-09DB-E1C7E2A72B6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349316" y="2541136"/>
                        <a:ext cx="3589782" cy="908675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" name="Прямая соединительная линия 2">
                        <a:extLst>
                          <a:ext uri="{FF2B5EF4-FFF2-40B4-BE49-F238E27FC236}">
                            <a16:creationId xmlns:a16="http://schemas.microsoft.com/office/drawing/2014/main" id="{514E9988-AB08-B0FA-08F8-A02F939C099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7081202" y="2957448"/>
                        <a:ext cx="3210280" cy="473775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" name="Прямая соединительная линия 1">
                        <a:extLst>
                          <a:ext uri="{FF2B5EF4-FFF2-40B4-BE49-F238E27FC236}">
                            <a16:creationId xmlns:a16="http://schemas.microsoft.com/office/drawing/2014/main" id="{EE64003A-DA9D-DB09-D855-52E18E493A9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7040562" y="3451543"/>
                        <a:ext cx="1497942" cy="2071082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0" name="Овал 9">
                        <a:extLst>
                          <a:ext uri="{FF2B5EF4-FFF2-40B4-BE49-F238E27FC236}">
                            <a16:creationId xmlns:a16="http://schemas.microsoft.com/office/drawing/2014/main" id="{CA9286F6-DC34-2A85-5715-D0AEF8B0A1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60427" y="2410778"/>
                        <a:ext cx="2190115" cy="219011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" name="Надпись 1">
                        <a:extLst>
                          <a:ext uri="{FF2B5EF4-FFF2-40B4-BE49-F238E27FC236}">
                            <a16:creationId xmlns:a16="http://schemas.microsoft.com/office/drawing/2014/main" id="{2D60A1AE-833F-B951-2C99-BB154E69CEE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92786" y="433705"/>
                        <a:ext cx="1688465" cy="1263650"/>
                      </a:xfrm>
                      <a:custGeom>
                        <a:avLst/>
                        <a:gdLst>
                          <a:gd name="connsiteX0" fmla="*/ 0 w 1688465"/>
                          <a:gd name="connsiteY0" fmla="*/ 0 h 1263650"/>
                          <a:gd name="connsiteX1" fmla="*/ 545937 w 1688465"/>
                          <a:gd name="connsiteY1" fmla="*/ 0 h 1263650"/>
                          <a:gd name="connsiteX2" fmla="*/ 1108759 w 1688465"/>
                          <a:gd name="connsiteY2" fmla="*/ 0 h 1263650"/>
                          <a:gd name="connsiteX3" fmla="*/ 1688465 w 1688465"/>
                          <a:gd name="connsiteY3" fmla="*/ 0 h 1263650"/>
                          <a:gd name="connsiteX4" fmla="*/ 1688465 w 1688465"/>
                          <a:gd name="connsiteY4" fmla="*/ 433853 h 1263650"/>
                          <a:gd name="connsiteX5" fmla="*/ 1688465 w 1688465"/>
                          <a:gd name="connsiteY5" fmla="*/ 817160 h 1263650"/>
                          <a:gd name="connsiteX6" fmla="*/ 1688465 w 1688465"/>
                          <a:gd name="connsiteY6" fmla="*/ 1263650 h 1263650"/>
                          <a:gd name="connsiteX7" fmla="*/ 1091874 w 1688465"/>
                          <a:gd name="connsiteY7" fmla="*/ 1263650 h 1263650"/>
                          <a:gd name="connsiteX8" fmla="*/ 495283 w 1688465"/>
                          <a:gd name="connsiteY8" fmla="*/ 1263650 h 1263650"/>
                          <a:gd name="connsiteX9" fmla="*/ 0 w 1688465"/>
                          <a:gd name="connsiteY9" fmla="*/ 1263650 h 1263650"/>
                          <a:gd name="connsiteX10" fmla="*/ 0 w 1688465"/>
                          <a:gd name="connsiteY10" fmla="*/ 855070 h 1263650"/>
                          <a:gd name="connsiteX11" fmla="*/ 0 w 1688465"/>
                          <a:gd name="connsiteY11" fmla="*/ 433853 h 1263650"/>
                          <a:gd name="connsiteX12" fmla="*/ 0 w 1688465"/>
                          <a:gd name="connsiteY12" fmla="*/ 0 h 12636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1688465" h="1263650" fill="none" extrusionOk="0">
                            <a:moveTo>
                              <a:pt x="0" y="0"/>
                            </a:moveTo>
                            <a:cubicBezTo>
                              <a:pt x="160555" y="-45031"/>
                              <a:pt x="432238" y="64652"/>
                              <a:pt x="545937" y="0"/>
                            </a:cubicBezTo>
                            <a:cubicBezTo>
                              <a:pt x="659636" y="-64652"/>
                              <a:pt x="988650" y="48169"/>
                              <a:pt x="1108759" y="0"/>
                            </a:cubicBezTo>
                            <a:cubicBezTo>
                              <a:pt x="1228868" y="-48169"/>
                              <a:pt x="1502346" y="54487"/>
                              <a:pt x="1688465" y="0"/>
                            </a:cubicBezTo>
                            <a:cubicBezTo>
                              <a:pt x="1705104" y="190692"/>
                              <a:pt x="1668522" y="241699"/>
                              <a:pt x="1688465" y="433853"/>
                            </a:cubicBezTo>
                            <a:cubicBezTo>
                              <a:pt x="1708408" y="626007"/>
                              <a:pt x="1667131" y="683742"/>
                              <a:pt x="1688465" y="817160"/>
                            </a:cubicBezTo>
                            <a:cubicBezTo>
                              <a:pt x="1709799" y="950578"/>
                              <a:pt x="1649252" y="1048178"/>
                              <a:pt x="1688465" y="1263650"/>
                            </a:cubicBezTo>
                            <a:cubicBezTo>
                              <a:pt x="1461577" y="1273618"/>
                              <a:pt x="1361010" y="1218905"/>
                              <a:pt x="1091874" y="1263650"/>
                            </a:cubicBezTo>
                            <a:cubicBezTo>
                              <a:pt x="822738" y="1308395"/>
                              <a:pt x="639763" y="1195097"/>
                              <a:pt x="495283" y="1263650"/>
                            </a:cubicBezTo>
                            <a:cubicBezTo>
                              <a:pt x="350803" y="1332203"/>
                              <a:pt x="102974" y="1238548"/>
                              <a:pt x="0" y="1263650"/>
                            </a:cubicBezTo>
                            <a:cubicBezTo>
                              <a:pt x="-40015" y="1154088"/>
                              <a:pt x="293" y="1031476"/>
                              <a:pt x="0" y="855070"/>
                            </a:cubicBezTo>
                            <a:cubicBezTo>
                              <a:pt x="-293" y="678664"/>
                              <a:pt x="16467" y="522931"/>
                              <a:pt x="0" y="433853"/>
                            </a:cubicBezTo>
                            <a:cubicBezTo>
                              <a:pt x="-16467" y="344775"/>
                              <a:pt x="43408" y="155181"/>
                              <a:pt x="0" y="0"/>
                            </a:cubicBezTo>
                            <a:close/>
                          </a:path>
                          <a:path w="1688465" h="1263650" stroke="0" extrusionOk="0">
                            <a:moveTo>
                              <a:pt x="0" y="0"/>
                            </a:moveTo>
                            <a:cubicBezTo>
                              <a:pt x="165795" y="-8634"/>
                              <a:pt x="288050" y="58612"/>
                              <a:pt x="545937" y="0"/>
                            </a:cubicBezTo>
                            <a:cubicBezTo>
                              <a:pt x="803824" y="-58612"/>
                              <a:pt x="953251" y="44304"/>
                              <a:pt x="1058105" y="0"/>
                            </a:cubicBezTo>
                            <a:cubicBezTo>
                              <a:pt x="1162959" y="-44304"/>
                              <a:pt x="1440439" y="17962"/>
                              <a:pt x="1688465" y="0"/>
                            </a:cubicBezTo>
                            <a:cubicBezTo>
                              <a:pt x="1736134" y="166317"/>
                              <a:pt x="1646543" y="207905"/>
                              <a:pt x="1688465" y="408580"/>
                            </a:cubicBezTo>
                            <a:cubicBezTo>
                              <a:pt x="1730387" y="609255"/>
                              <a:pt x="1668754" y="611285"/>
                              <a:pt x="1688465" y="804524"/>
                            </a:cubicBezTo>
                            <a:cubicBezTo>
                              <a:pt x="1708176" y="997763"/>
                              <a:pt x="1664840" y="1156970"/>
                              <a:pt x="1688465" y="1263650"/>
                            </a:cubicBezTo>
                            <a:cubicBezTo>
                              <a:pt x="1573136" y="1282186"/>
                              <a:pt x="1275295" y="1223289"/>
                              <a:pt x="1125643" y="1263650"/>
                            </a:cubicBezTo>
                            <a:cubicBezTo>
                              <a:pt x="975991" y="1304011"/>
                              <a:pt x="809314" y="1250813"/>
                              <a:pt x="529052" y="1263650"/>
                            </a:cubicBezTo>
                            <a:cubicBezTo>
                              <a:pt x="248790" y="1276487"/>
                              <a:pt x="192842" y="1249158"/>
                              <a:pt x="0" y="1263650"/>
                            </a:cubicBezTo>
                            <a:cubicBezTo>
                              <a:pt x="-49528" y="1093625"/>
                              <a:pt x="42062" y="1040340"/>
                              <a:pt x="0" y="842433"/>
                            </a:cubicBezTo>
                            <a:cubicBezTo>
                              <a:pt x="-42062" y="644526"/>
                              <a:pt x="13096" y="593944"/>
                              <a:pt x="0" y="433853"/>
                            </a:cubicBezTo>
                            <a:cubicBezTo>
                              <a:pt x="-13096" y="273762"/>
                              <a:pt x="24424" y="114175"/>
                              <a:pt x="0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lt1"/>
                      </a:solidFill>
                      <a:ln w="6350">
                        <a:solidFill>
                          <a:prstClr val="black"/>
                        </a:solidFill>
                        <a:extLst>
                          <a:ext uri="{C807C97D-BFC1-408E-A445-0C87EB9F89A2}">
                            <ask:lineSketchStyleProps xmlns:ask="http://schemas.microsoft.com/office/drawing/2018/sketchyshapes" sd="1219033472">
                              <a:prstGeom prst="rect">
                                <a:avLst/>
                              </a:prstGeom>
                              <ask:type>
                                <ask:lineSketchScribble/>
                              </ask:type>
                            </ask:lineSketchStyleProps>
                          </a:ext>
                        </a:extLst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120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________________</a:t>
                        </a:r>
                        <a:r>
                          <a:rPr kumimoji="0" lang="ru-RU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kumimoji="0" lang="ru-RU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a:t>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  <a:ea typeface="Malgun Gothic" panose="020B0503020000020004" pitchFamily="34" charset="-127"/>
                            <a:cs typeface="Arial" panose="020B0604020202020204" pitchFamily="34" charset="0"/>
                          </a:rPr>
                          <a:t>величина, показывающая, насколько тело инертно.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" name="Надпись 2">
                        <a:extLst>
                          <a:ext uri="{FF2B5EF4-FFF2-40B4-BE49-F238E27FC236}">
                            <a16:creationId xmlns:a16="http://schemas.microsoft.com/office/drawing/2014/main" id="{822BF703-909E-C0A5-BB7A-E9CC2C21030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73101" y="1781810"/>
                        <a:ext cx="1688465" cy="1271905"/>
                      </a:xfrm>
                      <a:custGeom>
                        <a:avLst/>
                        <a:gdLst>
                          <a:gd name="connsiteX0" fmla="*/ 0 w 1688465"/>
                          <a:gd name="connsiteY0" fmla="*/ 0 h 1271905"/>
                          <a:gd name="connsiteX1" fmla="*/ 512168 w 1688465"/>
                          <a:gd name="connsiteY1" fmla="*/ 0 h 1271905"/>
                          <a:gd name="connsiteX2" fmla="*/ 1058105 w 1688465"/>
                          <a:gd name="connsiteY2" fmla="*/ 0 h 1271905"/>
                          <a:gd name="connsiteX3" fmla="*/ 1688465 w 1688465"/>
                          <a:gd name="connsiteY3" fmla="*/ 0 h 1271905"/>
                          <a:gd name="connsiteX4" fmla="*/ 1688465 w 1688465"/>
                          <a:gd name="connsiteY4" fmla="*/ 449406 h 1271905"/>
                          <a:gd name="connsiteX5" fmla="*/ 1688465 w 1688465"/>
                          <a:gd name="connsiteY5" fmla="*/ 886094 h 1271905"/>
                          <a:gd name="connsiteX6" fmla="*/ 1688465 w 1688465"/>
                          <a:gd name="connsiteY6" fmla="*/ 1271905 h 1271905"/>
                          <a:gd name="connsiteX7" fmla="*/ 1091874 w 1688465"/>
                          <a:gd name="connsiteY7" fmla="*/ 1271905 h 1271905"/>
                          <a:gd name="connsiteX8" fmla="*/ 579706 w 1688465"/>
                          <a:gd name="connsiteY8" fmla="*/ 1271905 h 1271905"/>
                          <a:gd name="connsiteX9" fmla="*/ 0 w 1688465"/>
                          <a:gd name="connsiteY9" fmla="*/ 1271905 h 1271905"/>
                          <a:gd name="connsiteX10" fmla="*/ 0 w 1688465"/>
                          <a:gd name="connsiteY10" fmla="*/ 822499 h 1271905"/>
                          <a:gd name="connsiteX11" fmla="*/ 0 w 1688465"/>
                          <a:gd name="connsiteY11" fmla="*/ 436687 h 1271905"/>
                          <a:gd name="connsiteX12" fmla="*/ 0 w 1688465"/>
                          <a:gd name="connsiteY12" fmla="*/ 0 h 12719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1688465" h="1271905" fill="none" extrusionOk="0">
                            <a:moveTo>
                              <a:pt x="0" y="0"/>
                            </a:moveTo>
                            <a:cubicBezTo>
                              <a:pt x="195817" y="-55548"/>
                              <a:pt x="338506" y="8784"/>
                              <a:pt x="512168" y="0"/>
                            </a:cubicBezTo>
                            <a:cubicBezTo>
                              <a:pt x="685830" y="-8784"/>
                              <a:pt x="928907" y="8681"/>
                              <a:pt x="1058105" y="0"/>
                            </a:cubicBezTo>
                            <a:cubicBezTo>
                              <a:pt x="1187303" y="-8681"/>
                              <a:pt x="1524969" y="70424"/>
                              <a:pt x="1688465" y="0"/>
                            </a:cubicBezTo>
                            <a:cubicBezTo>
                              <a:pt x="1693801" y="94904"/>
                              <a:pt x="1666304" y="226872"/>
                              <a:pt x="1688465" y="449406"/>
                            </a:cubicBezTo>
                            <a:cubicBezTo>
                              <a:pt x="1710626" y="671940"/>
                              <a:pt x="1679037" y="778160"/>
                              <a:pt x="1688465" y="886094"/>
                            </a:cubicBezTo>
                            <a:cubicBezTo>
                              <a:pt x="1697893" y="994028"/>
                              <a:pt x="1684582" y="1174158"/>
                              <a:pt x="1688465" y="1271905"/>
                            </a:cubicBezTo>
                            <a:cubicBezTo>
                              <a:pt x="1509905" y="1304946"/>
                              <a:pt x="1367940" y="1271702"/>
                              <a:pt x="1091874" y="1271905"/>
                            </a:cubicBezTo>
                            <a:cubicBezTo>
                              <a:pt x="815808" y="1272108"/>
                              <a:pt x="723884" y="1226353"/>
                              <a:pt x="579706" y="1271905"/>
                            </a:cubicBezTo>
                            <a:cubicBezTo>
                              <a:pt x="435528" y="1317457"/>
                              <a:pt x="117610" y="1259165"/>
                              <a:pt x="0" y="1271905"/>
                            </a:cubicBezTo>
                            <a:cubicBezTo>
                              <a:pt x="-24247" y="1169099"/>
                              <a:pt x="24295" y="937782"/>
                              <a:pt x="0" y="822499"/>
                            </a:cubicBezTo>
                            <a:cubicBezTo>
                              <a:pt x="-24295" y="707216"/>
                              <a:pt x="4953" y="584372"/>
                              <a:pt x="0" y="436687"/>
                            </a:cubicBezTo>
                            <a:cubicBezTo>
                              <a:pt x="-4953" y="289002"/>
                              <a:pt x="19309" y="116286"/>
                              <a:pt x="0" y="0"/>
                            </a:cubicBezTo>
                            <a:close/>
                          </a:path>
                          <a:path w="1688465" h="1271905" stroke="0" extrusionOk="0">
                            <a:moveTo>
                              <a:pt x="0" y="0"/>
                            </a:moveTo>
                            <a:cubicBezTo>
                              <a:pt x="189423" y="-49770"/>
                              <a:pt x="365577" y="61505"/>
                              <a:pt x="579706" y="0"/>
                            </a:cubicBezTo>
                            <a:cubicBezTo>
                              <a:pt x="793835" y="-61505"/>
                              <a:pt x="1040345" y="18683"/>
                              <a:pt x="1159413" y="0"/>
                            </a:cubicBezTo>
                            <a:cubicBezTo>
                              <a:pt x="1278481" y="-18683"/>
                              <a:pt x="1487139" y="33460"/>
                              <a:pt x="1688465" y="0"/>
                            </a:cubicBezTo>
                            <a:cubicBezTo>
                              <a:pt x="1695413" y="151283"/>
                              <a:pt x="1642911" y="231074"/>
                              <a:pt x="1688465" y="385811"/>
                            </a:cubicBezTo>
                            <a:cubicBezTo>
                              <a:pt x="1734019" y="540548"/>
                              <a:pt x="1666551" y="692699"/>
                              <a:pt x="1688465" y="784341"/>
                            </a:cubicBezTo>
                            <a:cubicBezTo>
                              <a:pt x="1710379" y="875983"/>
                              <a:pt x="1657475" y="1058248"/>
                              <a:pt x="1688465" y="1271905"/>
                            </a:cubicBezTo>
                            <a:cubicBezTo>
                              <a:pt x="1491073" y="1316868"/>
                              <a:pt x="1388541" y="1225773"/>
                              <a:pt x="1108759" y="1271905"/>
                            </a:cubicBezTo>
                            <a:cubicBezTo>
                              <a:pt x="828977" y="1318037"/>
                              <a:pt x="775815" y="1267639"/>
                              <a:pt x="562822" y="1271905"/>
                            </a:cubicBezTo>
                            <a:cubicBezTo>
                              <a:pt x="349829" y="1276171"/>
                              <a:pt x="236080" y="1207905"/>
                              <a:pt x="0" y="1271905"/>
                            </a:cubicBezTo>
                            <a:cubicBezTo>
                              <a:pt x="-43029" y="1116273"/>
                              <a:pt x="7316" y="1043161"/>
                              <a:pt x="0" y="886094"/>
                            </a:cubicBezTo>
                            <a:cubicBezTo>
                              <a:pt x="-7316" y="729027"/>
                              <a:pt x="41788" y="644388"/>
                              <a:pt x="0" y="436687"/>
                            </a:cubicBezTo>
                            <a:cubicBezTo>
                              <a:pt x="-41788" y="228986"/>
                              <a:pt x="40517" y="97514"/>
                              <a:pt x="0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lt1"/>
                      </a:solidFill>
                      <a:ln w="6350">
                        <a:solidFill>
                          <a:prstClr val="black"/>
                        </a:solidFill>
                        <a:extLst>
                          <a:ext uri="{C807C97D-BFC1-408E-A445-0C87EB9F89A2}">
                            <ask:lineSketchStyleProps xmlns:ask="http://schemas.microsoft.com/office/drawing/2018/sketchyshapes" sd="2181918364">
                              <a:prstGeom prst="rect">
                                <a:avLst/>
                              </a:prstGeom>
                              <ask:type>
                                <ask:lineSketchScribble/>
                              </ask:type>
                            </ask:lineSketchStyleProps>
                          </a:ext>
                        </a:extLst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120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________________ </a:t>
                        </a:r>
                        <a:r>
                          <a:rPr kumimoji="0" lang="ru-RU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a:t></a:t>
                        </a:r>
                        <a:r>
                          <a:rPr kumimoji="0" lang="ru-RU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kumimoji="0" lang="ru-RU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  <a:ea typeface="Malgun Gothic" panose="020B0503020000020004" pitchFamily="34" charset="-127"/>
                            <a:cs typeface="Arial" panose="020B0604020202020204" pitchFamily="34" charset="0"/>
                          </a:rPr>
                          <a:t>вид материи. </a:t>
                        </a:r>
                        <a:br>
                          <a:rPr kumimoji="0" lang="ru-RU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  <a:ea typeface="Malgun Gothic" panose="020B0503020000020004" pitchFamily="34" charset="-127"/>
                            <a:cs typeface="Arial" panose="020B0604020202020204" pitchFamily="34" charset="0"/>
                          </a:rPr>
                        </a:br>
                        <a:r>
                          <a:rPr kumimoji="0" lang="ru-RU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  <a:ea typeface="Malgun Gothic" panose="020B0503020000020004" pitchFamily="34" charset="-127"/>
                            <a:cs typeface="Arial" panose="020B0604020202020204" pitchFamily="34" charset="0"/>
                          </a:rPr>
                          <a:t>То, из чего состоят физические тела.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  <a:ea typeface="Malgun Gothic" panose="020B0503020000020004" pitchFamily="34" charset="-127"/>
                            <a:cs typeface="Arial" panose="020B0604020202020204" pitchFamily="34" charset="0"/>
                          </a:rPr>
                          <a:t> 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  <a:ea typeface="Malgun Gothic" panose="020B0503020000020004" pitchFamily="34" charset="-127"/>
                            <a:cs typeface="Arial" panose="020B0604020202020204" pitchFamily="34" charset="0"/>
                          </a:rPr>
                          <a:t> 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 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 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9" name="Надпись 3">
                        <a:extLst>
                          <a:ext uri="{FF2B5EF4-FFF2-40B4-BE49-F238E27FC236}">
                            <a16:creationId xmlns:a16="http://schemas.microsoft.com/office/drawing/2014/main" id="{F99FED08-D23E-2151-6E4C-C1970102492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68656" y="3132455"/>
                        <a:ext cx="1694815" cy="1437640"/>
                      </a:xfrm>
                      <a:custGeom>
                        <a:avLst/>
                        <a:gdLst>
                          <a:gd name="connsiteX0" fmla="*/ 0 w 1694815"/>
                          <a:gd name="connsiteY0" fmla="*/ 0 h 1437640"/>
                          <a:gd name="connsiteX1" fmla="*/ 581886 w 1694815"/>
                          <a:gd name="connsiteY1" fmla="*/ 0 h 1437640"/>
                          <a:gd name="connsiteX2" fmla="*/ 1112929 w 1694815"/>
                          <a:gd name="connsiteY2" fmla="*/ 0 h 1437640"/>
                          <a:gd name="connsiteX3" fmla="*/ 1694815 w 1694815"/>
                          <a:gd name="connsiteY3" fmla="*/ 0 h 1437640"/>
                          <a:gd name="connsiteX4" fmla="*/ 1694815 w 1694815"/>
                          <a:gd name="connsiteY4" fmla="*/ 493590 h 1437640"/>
                          <a:gd name="connsiteX5" fmla="*/ 1694815 w 1694815"/>
                          <a:gd name="connsiteY5" fmla="*/ 929674 h 1437640"/>
                          <a:gd name="connsiteX6" fmla="*/ 1694815 w 1694815"/>
                          <a:gd name="connsiteY6" fmla="*/ 1437640 h 1437640"/>
                          <a:gd name="connsiteX7" fmla="*/ 1095980 w 1694815"/>
                          <a:gd name="connsiteY7" fmla="*/ 1437640 h 1437640"/>
                          <a:gd name="connsiteX8" fmla="*/ 514094 w 1694815"/>
                          <a:gd name="connsiteY8" fmla="*/ 1437640 h 1437640"/>
                          <a:gd name="connsiteX9" fmla="*/ 0 w 1694815"/>
                          <a:gd name="connsiteY9" fmla="*/ 1437640 h 1437640"/>
                          <a:gd name="connsiteX10" fmla="*/ 0 w 1694815"/>
                          <a:gd name="connsiteY10" fmla="*/ 958427 h 1437640"/>
                          <a:gd name="connsiteX11" fmla="*/ 0 w 1694815"/>
                          <a:gd name="connsiteY11" fmla="*/ 450461 h 1437640"/>
                          <a:gd name="connsiteX12" fmla="*/ 0 w 1694815"/>
                          <a:gd name="connsiteY12" fmla="*/ 0 h 14376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1694815" h="1437640" fill="none" extrusionOk="0">
                            <a:moveTo>
                              <a:pt x="0" y="0"/>
                            </a:moveTo>
                            <a:cubicBezTo>
                              <a:pt x="163746" y="-22614"/>
                              <a:pt x="309518" y="55983"/>
                              <a:pt x="581886" y="0"/>
                            </a:cubicBezTo>
                            <a:cubicBezTo>
                              <a:pt x="854254" y="-55983"/>
                              <a:pt x="869475" y="38201"/>
                              <a:pt x="1112929" y="0"/>
                            </a:cubicBezTo>
                            <a:cubicBezTo>
                              <a:pt x="1356383" y="-38201"/>
                              <a:pt x="1539582" y="1156"/>
                              <a:pt x="1694815" y="0"/>
                            </a:cubicBezTo>
                            <a:cubicBezTo>
                              <a:pt x="1699681" y="185188"/>
                              <a:pt x="1665840" y="371156"/>
                              <a:pt x="1694815" y="493590"/>
                            </a:cubicBezTo>
                            <a:cubicBezTo>
                              <a:pt x="1723790" y="616024"/>
                              <a:pt x="1643138" y="765175"/>
                              <a:pt x="1694815" y="929674"/>
                            </a:cubicBezTo>
                            <a:cubicBezTo>
                              <a:pt x="1746492" y="1094173"/>
                              <a:pt x="1670080" y="1306555"/>
                              <a:pt x="1694815" y="1437640"/>
                            </a:cubicBezTo>
                            <a:cubicBezTo>
                              <a:pt x="1458927" y="1488263"/>
                              <a:pt x="1301009" y="1430323"/>
                              <a:pt x="1095980" y="1437640"/>
                            </a:cubicBezTo>
                            <a:cubicBezTo>
                              <a:pt x="890951" y="1444957"/>
                              <a:pt x="712413" y="1426148"/>
                              <a:pt x="514094" y="1437640"/>
                            </a:cubicBezTo>
                            <a:cubicBezTo>
                              <a:pt x="315775" y="1449132"/>
                              <a:pt x="229352" y="1426840"/>
                              <a:pt x="0" y="1437640"/>
                            </a:cubicBezTo>
                            <a:cubicBezTo>
                              <a:pt x="-5259" y="1279960"/>
                              <a:pt x="16602" y="1143426"/>
                              <a:pt x="0" y="958427"/>
                            </a:cubicBezTo>
                            <a:cubicBezTo>
                              <a:pt x="-16602" y="773428"/>
                              <a:pt x="40456" y="572547"/>
                              <a:pt x="0" y="450461"/>
                            </a:cubicBezTo>
                            <a:cubicBezTo>
                              <a:pt x="-40456" y="328375"/>
                              <a:pt x="27753" y="153662"/>
                              <a:pt x="0" y="0"/>
                            </a:cubicBezTo>
                            <a:close/>
                          </a:path>
                          <a:path w="1694815" h="1437640" stroke="0" extrusionOk="0">
                            <a:moveTo>
                              <a:pt x="0" y="0"/>
                            </a:moveTo>
                            <a:cubicBezTo>
                              <a:pt x="250089" y="-14407"/>
                              <a:pt x="311189" y="57826"/>
                              <a:pt x="564938" y="0"/>
                            </a:cubicBezTo>
                            <a:cubicBezTo>
                              <a:pt x="818687" y="-57826"/>
                              <a:pt x="939357" y="8014"/>
                              <a:pt x="1079032" y="0"/>
                            </a:cubicBezTo>
                            <a:cubicBezTo>
                              <a:pt x="1218707" y="-8014"/>
                              <a:pt x="1526031" y="46993"/>
                              <a:pt x="1694815" y="0"/>
                            </a:cubicBezTo>
                            <a:cubicBezTo>
                              <a:pt x="1695528" y="124860"/>
                              <a:pt x="1672644" y="262252"/>
                              <a:pt x="1694815" y="436084"/>
                            </a:cubicBezTo>
                            <a:cubicBezTo>
                              <a:pt x="1716986" y="609916"/>
                              <a:pt x="1674690" y="762707"/>
                              <a:pt x="1694815" y="872168"/>
                            </a:cubicBezTo>
                            <a:cubicBezTo>
                              <a:pt x="1714940" y="981629"/>
                              <a:pt x="1667873" y="1184012"/>
                              <a:pt x="1694815" y="1437640"/>
                            </a:cubicBezTo>
                            <a:cubicBezTo>
                              <a:pt x="1557439" y="1450773"/>
                              <a:pt x="1356894" y="1404150"/>
                              <a:pt x="1146825" y="1437640"/>
                            </a:cubicBezTo>
                            <a:cubicBezTo>
                              <a:pt x="936756" y="1471130"/>
                              <a:pt x="830818" y="1403621"/>
                              <a:pt x="564938" y="1437640"/>
                            </a:cubicBezTo>
                            <a:cubicBezTo>
                              <a:pt x="299058" y="1471659"/>
                              <a:pt x="178172" y="1377200"/>
                              <a:pt x="0" y="1437640"/>
                            </a:cubicBezTo>
                            <a:cubicBezTo>
                              <a:pt x="-5005" y="1320296"/>
                              <a:pt x="58846" y="1110186"/>
                              <a:pt x="0" y="929674"/>
                            </a:cubicBezTo>
                            <a:cubicBezTo>
                              <a:pt x="-58846" y="749162"/>
                              <a:pt x="7707" y="633204"/>
                              <a:pt x="0" y="450461"/>
                            </a:cubicBezTo>
                            <a:cubicBezTo>
                              <a:pt x="-7707" y="267718"/>
                              <a:pt x="29437" y="118983"/>
                              <a:pt x="0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lt1"/>
                      </a:solidFill>
                      <a:ln w="6350">
                        <a:solidFill>
                          <a:prstClr val="black"/>
                        </a:solidFill>
                        <a:extLst>
                          <a:ext uri="{C807C97D-BFC1-408E-A445-0C87EB9F89A2}">
                            <ask:lineSketchStyleProps xmlns:ask="http://schemas.microsoft.com/office/drawing/2018/sketchyshapes" sd="653822234">
                              <a:prstGeom prst="rect">
                                <a:avLst/>
                              </a:prstGeom>
                              <ask:type>
                                <ask:lineSketchScribble/>
                              </ask:type>
                            </ask:lineSketchStyleProps>
                          </a:ext>
                        </a:extLst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120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________________ </a:t>
                        </a:r>
                        <a:r>
                          <a:rPr kumimoji="0" lang="ru-RU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a:t></a:t>
                        </a:r>
                        <a:r>
                          <a:rPr kumimoji="0" lang="ru-RU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kumimoji="0" lang="ru-RU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  <a:ea typeface="Malgun Gothic" panose="020B0503020000020004" pitchFamily="34" charset="-127"/>
                            <a:cs typeface="Arial" panose="020B0604020202020204" pitchFamily="34" charset="0"/>
                          </a:rPr>
                          <a:t>количественная характеристика </a:t>
                        </a:r>
                        <a:r>
                          <a:rPr kumimoji="0" lang="ru-RU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пространства</a:t>
                        </a:r>
                        <a:r>
                          <a:rPr kumimoji="0" lang="ru-RU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  <a:ea typeface="Malgun Gothic" panose="020B0503020000020004" pitchFamily="34" charset="-127"/>
                            <a:cs typeface="Arial" panose="020B0604020202020204" pitchFamily="34" charset="0"/>
                          </a:rPr>
                          <a:t>, занимаемого </a:t>
                        </a:r>
                        <a:r>
                          <a:rPr kumimoji="0" lang="ru-RU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телом</a:t>
                        </a:r>
                        <a:r>
                          <a:rPr kumimoji="0" lang="ru-RU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  <a:ea typeface="Malgun Gothic" panose="020B0503020000020004" pitchFamily="34" charset="-127"/>
                            <a:cs typeface="Arial" panose="020B0604020202020204" pitchFamily="34" charset="0"/>
                          </a:rPr>
                          <a:t>.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  <a:ea typeface="Malgun Gothic" panose="020B0503020000020004" pitchFamily="34" charset="-127"/>
                            <a:cs typeface="Arial" panose="020B0604020202020204" pitchFamily="34" charset="0"/>
                          </a:rPr>
                          <a:t> 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  <a:ea typeface="Malgun Gothic" panose="020B0503020000020004" pitchFamily="34" charset="-127"/>
                            <a:cs typeface="Arial" panose="020B0604020202020204" pitchFamily="34" charset="0"/>
                          </a:rPr>
                          <a:t> 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 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 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1" name="Овал 10">
                        <a:extLst>
                          <a:ext uri="{FF2B5EF4-FFF2-40B4-BE49-F238E27FC236}">
                            <a16:creationId xmlns:a16="http://schemas.microsoft.com/office/drawing/2014/main" id="{8E6214B8-F3D8-B53F-5824-A8B6C5CE24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38191" y="4209120"/>
                        <a:ext cx="2627630" cy="2627630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" name="Овал 11">
                        <a:extLst>
                          <a:ext uri="{FF2B5EF4-FFF2-40B4-BE49-F238E27FC236}">
                            <a16:creationId xmlns:a16="http://schemas.microsoft.com/office/drawing/2014/main" id="{3039FC1A-45EC-D0B4-4154-043DDD57A0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78010" y="3549065"/>
                        <a:ext cx="3352824" cy="329191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" name="Овал 12">
                        <a:extLst>
                          <a:ext uri="{FF2B5EF4-FFF2-40B4-BE49-F238E27FC236}">
                            <a16:creationId xmlns:a16="http://schemas.microsoft.com/office/drawing/2014/main" id="{189E49A3-D837-23C6-5040-4C2A5C9CC3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35978" y="1224029"/>
                        <a:ext cx="3361132" cy="33611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" name="Овал 13">
                        <a:extLst>
                          <a:ext uri="{FF2B5EF4-FFF2-40B4-BE49-F238E27FC236}">
                            <a16:creationId xmlns:a16="http://schemas.microsoft.com/office/drawing/2014/main" id="{D0EE8862-613B-CBE3-7A1C-81B848DD70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42141" y="22166"/>
                        <a:ext cx="2627630" cy="2627630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" name="Овал 14">
                        <a:extLst>
                          <a:ext uri="{FF2B5EF4-FFF2-40B4-BE49-F238E27FC236}">
                            <a16:creationId xmlns:a16="http://schemas.microsoft.com/office/drawing/2014/main" id="{E9617B9F-1B38-F939-A62B-6F3093573C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8905" y="1226686"/>
                        <a:ext cx="2628900" cy="2628900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" name="Стрелка: изогнутая 15">
                        <a:extLst>
                          <a:ext uri="{FF2B5EF4-FFF2-40B4-BE49-F238E27FC236}">
                            <a16:creationId xmlns:a16="http://schemas.microsoft.com/office/drawing/2014/main" id="{32E1E4CF-64C4-F6DA-74D2-345375F0C473}"/>
                          </a:ext>
                        </a:extLst>
                      </p:cNvPr>
                      <p:cNvSpPr/>
                      <p:nvPr/>
                    </p:nvSpPr>
                    <p:spPr>
                      <a:xfrm rot="1098203">
                        <a:off x="3962912" y="631658"/>
                        <a:ext cx="1049900" cy="1084499"/>
                      </a:xfrm>
                      <a:prstGeom prst="bentArrow">
                        <a:avLst>
                          <a:gd name="adj1" fmla="val 21729"/>
                          <a:gd name="adj2" fmla="val 44696"/>
                          <a:gd name="adj3" fmla="val 45718"/>
                          <a:gd name="adj4" fmla="val 65085"/>
                        </a:avLst>
                      </a:prstGeom>
                      <a:ln/>
                    </p:spPr>
                    <p:style>
                      <a:lnRef idx="2">
                        <a:schemeClr val="accent6">
                          <a:shade val="15000"/>
                        </a:schemeClr>
                      </a:lnRef>
                      <a:fillRef idx="1">
                        <a:schemeClr val="accent6"/>
                      </a:fillRef>
                      <a:effectRef idx="0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8" name="Стрелка: изогнутая 17">
                        <a:extLst>
                          <a:ext uri="{FF2B5EF4-FFF2-40B4-BE49-F238E27FC236}">
                            <a16:creationId xmlns:a16="http://schemas.microsoft.com/office/drawing/2014/main" id="{E1475933-A51A-7C59-5582-BFE451ECA45D}"/>
                          </a:ext>
                        </a:extLst>
                      </p:cNvPr>
                      <p:cNvSpPr/>
                      <p:nvPr/>
                    </p:nvSpPr>
                    <p:spPr>
                      <a:xfrm rot="8868893">
                        <a:off x="9645099" y="4540782"/>
                        <a:ext cx="1208182" cy="1021904"/>
                      </a:xfrm>
                      <a:prstGeom prst="bentArrow">
                        <a:avLst>
                          <a:gd name="adj1" fmla="val 21536"/>
                          <a:gd name="adj2" fmla="val 50000"/>
                          <a:gd name="adj3" fmla="val 48434"/>
                          <a:gd name="adj4" fmla="val 60768"/>
                        </a:avLst>
                      </a:prstGeom>
                      <a:ln/>
                    </p:spPr>
                    <p:style>
                      <a:lnRef idx="2">
                        <a:schemeClr val="accent6">
                          <a:shade val="15000"/>
                        </a:schemeClr>
                      </a:lnRef>
                      <a:fillRef idx="1">
                        <a:schemeClr val="accent6"/>
                      </a:fillRef>
                      <a:effectRef idx="0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0" name="Стрелка: изогнутая 19">
                        <a:extLst>
                          <a:ext uri="{FF2B5EF4-FFF2-40B4-BE49-F238E27FC236}">
                            <a16:creationId xmlns:a16="http://schemas.microsoft.com/office/drawing/2014/main" id="{C37D1698-DD5F-5A03-5AC2-EE7413B56422}"/>
                          </a:ext>
                        </a:extLst>
                      </p:cNvPr>
                      <p:cNvSpPr/>
                      <p:nvPr/>
                    </p:nvSpPr>
                    <p:spPr>
                      <a:xfrm rot="1450554">
                        <a:off x="5312626" y="3186026"/>
                        <a:ext cx="1029529" cy="848577"/>
                      </a:xfrm>
                      <a:prstGeom prst="bentArrow">
                        <a:avLst>
                          <a:gd name="adj1" fmla="val 19562"/>
                          <a:gd name="adj2" fmla="val 44696"/>
                          <a:gd name="adj3" fmla="val 45718"/>
                          <a:gd name="adj4" fmla="val 57469"/>
                        </a:avLst>
                      </a:prstGeom>
                      <a:ln/>
                    </p:spPr>
                    <p:style>
                      <a:lnRef idx="2">
                        <a:schemeClr val="accent6">
                          <a:shade val="15000"/>
                        </a:schemeClr>
                      </a:lnRef>
                      <a:fillRef idx="1">
                        <a:schemeClr val="accent6"/>
                      </a:fillRef>
                      <a:effectRef idx="0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" name="Прямоугольник 20">
                        <a:extLst>
                          <a:ext uri="{FF2B5EF4-FFF2-40B4-BE49-F238E27FC236}">
                            <a16:creationId xmlns:a16="http://schemas.microsoft.com/office/drawing/2014/main" id="{BC5E6E5C-2CDC-27D2-49BA-D2540C9E7F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73101" y="4649470"/>
                        <a:ext cx="1688465" cy="2123440"/>
                      </a:xfrm>
                      <a:custGeom>
                        <a:avLst/>
                        <a:gdLst>
                          <a:gd name="connsiteX0" fmla="*/ 0 w 1688465"/>
                          <a:gd name="connsiteY0" fmla="*/ 0 h 2123440"/>
                          <a:gd name="connsiteX1" fmla="*/ 579706 w 1688465"/>
                          <a:gd name="connsiteY1" fmla="*/ 0 h 2123440"/>
                          <a:gd name="connsiteX2" fmla="*/ 1108759 w 1688465"/>
                          <a:gd name="connsiteY2" fmla="*/ 0 h 2123440"/>
                          <a:gd name="connsiteX3" fmla="*/ 1688465 w 1688465"/>
                          <a:gd name="connsiteY3" fmla="*/ 0 h 2123440"/>
                          <a:gd name="connsiteX4" fmla="*/ 1688465 w 1688465"/>
                          <a:gd name="connsiteY4" fmla="*/ 509626 h 2123440"/>
                          <a:gd name="connsiteX5" fmla="*/ 1688465 w 1688465"/>
                          <a:gd name="connsiteY5" fmla="*/ 1040486 h 2123440"/>
                          <a:gd name="connsiteX6" fmla="*/ 1688465 w 1688465"/>
                          <a:gd name="connsiteY6" fmla="*/ 1550111 h 2123440"/>
                          <a:gd name="connsiteX7" fmla="*/ 1688465 w 1688465"/>
                          <a:gd name="connsiteY7" fmla="*/ 2123440 h 2123440"/>
                          <a:gd name="connsiteX8" fmla="*/ 1108759 w 1688465"/>
                          <a:gd name="connsiteY8" fmla="*/ 2123440 h 2123440"/>
                          <a:gd name="connsiteX9" fmla="*/ 562822 w 1688465"/>
                          <a:gd name="connsiteY9" fmla="*/ 2123440 h 2123440"/>
                          <a:gd name="connsiteX10" fmla="*/ 0 w 1688465"/>
                          <a:gd name="connsiteY10" fmla="*/ 2123440 h 2123440"/>
                          <a:gd name="connsiteX11" fmla="*/ 0 w 1688465"/>
                          <a:gd name="connsiteY11" fmla="*/ 1635049 h 2123440"/>
                          <a:gd name="connsiteX12" fmla="*/ 0 w 1688465"/>
                          <a:gd name="connsiteY12" fmla="*/ 1125423 h 2123440"/>
                          <a:gd name="connsiteX13" fmla="*/ 0 w 1688465"/>
                          <a:gd name="connsiteY13" fmla="*/ 552094 h 2123440"/>
                          <a:gd name="connsiteX14" fmla="*/ 0 w 1688465"/>
                          <a:gd name="connsiteY14" fmla="*/ 0 h 21234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1688465" h="2123440" extrusionOk="0">
                            <a:moveTo>
                              <a:pt x="0" y="0"/>
                            </a:moveTo>
                            <a:cubicBezTo>
                              <a:pt x="238999" y="-18924"/>
                              <a:pt x="402212" y="40107"/>
                              <a:pt x="579706" y="0"/>
                            </a:cubicBezTo>
                            <a:cubicBezTo>
                              <a:pt x="757200" y="-40107"/>
                              <a:pt x="936095" y="39124"/>
                              <a:pt x="1108759" y="0"/>
                            </a:cubicBezTo>
                            <a:cubicBezTo>
                              <a:pt x="1281423" y="-39124"/>
                              <a:pt x="1517767" y="54206"/>
                              <a:pt x="1688465" y="0"/>
                            </a:cubicBezTo>
                            <a:cubicBezTo>
                              <a:pt x="1723933" y="191621"/>
                              <a:pt x="1685502" y="379119"/>
                              <a:pt x="1688465" y="509626"/>
                            </a:cubicBezTo>
                            <a:cubicBezTo>
                              <a:pt x="1691428" y="640133"/>
                              <a:pt x="1633657" y="812148"/>
                              <a:pt x="1688465" y="1040486"/>
                            </a:cubicBezTo>
                            <a:cubicBezTo>
                              <a:pt x="1743273" y="1268824"/>
                              <a:pt x="1647003" y="1343809"/>
                              <a:pt x="1688465" y="1550111"/>
                            </a:cubicBezTo>
                            <a:cubicBezTo>
                              <a:pt x="1729927" y="1756414"/>
                              <a:pt x="1679429" y="1883880"/>
                              <a:pt x="1688465" y="2123440"/>
                            </a:cubicBezTo>
                            <a:cubicBezTo>
                              <a:pt x="1517208" y="2140442"/>
                              <a:pt x="1246181" y="2101598"/>
                              <a:pt x="1108759" y="2123440"/>
                            </a:cubicBezTo>
                            <a:cubicBezTo>
                              <a:pt x="971337" y="2145282"/>
                              <a:pt x="746568" y="2081872"/>
                              <a:pt x="562822" y="2123440"/>
                            </a:cubicBezTo>
                            <a:cubicBezTo>
                              <a:pt x="379076" y="2165008"/>
                              <a:pt x="217993" y="2097847"/>
                              <a:pt x="0" y="2123440"/>
                            </a:cubicBezTo>
                            <a:cubicBezTo>
                              <a:pt x="-57651" y="1894595"/>
                              <a:pt x="36916" y="1815252"/>
                              <a:pt x="0" y="1635049"/>
                            </a:cubicBezTo>
                            <a:cubicBezTo>
                              <a:pt x="-36916" y="1454846"/>
                              <a:pt x="34510" y="1328871"/>
                              <a:pt x="0" y="1125423"/>
                            </a:cubicBezTo>
                            <a:cubicBezTo>
                              <a:pt x="-34510" y="921975"/>
                              <a:pt x="24392" y="834772"/>
                              <a:pt x="0" y="552094"/>
                            </a:cubicBezTo>
                            <a:cubicBezTo>
                              <a:pt x="-24392" y="269416"/>
                              <a:pt x="4689" y="227478"/>
                              <a:pt x="0" y="0"/>
                            </a:cubicBezTo>
                            <a:close/>
                          </a:path>
                        </a:pathLst>
                      </a:custGeom>
                      <a:noFill/>
                      <a:ln w="6350">
                        <a:solidFill>
                          <a:schemeClr val="tx1"/>
                        </a:solidFill>
                        <a:extLst>
                          <a:ext uri="{C807C97D-BFC1-408E-A445-0C87EB9F89A2}">
                            <ask:lineSketchStyleProps xmlns:ask="http://schemas.microsoft.com/office/drawing/2018/sketchyshapes" sd="1576895463">
                              <a:prstGeom prst="rect">
                                <a:avLst/>
                              </a:prstGeom>
                              <ask:type>
                                <ask:lineSketchScribble/>
                              </ask:type>
                            </ask:lineSketchStyleProps>
                          </a:ext>
                        </a:extLst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pic>
                    <p:nvPicPr>
                      <p:cNvPr id="28" name="Рисунок 27">
                        <a:extLst>
                          <a:ext uri="{FF2B5EF4-FFF2-40B4-BE49-F238E27FC236}">
                            <a16:creationId xmlns:a16="http://schemas.microsoft.com/office/drawing/2014/main" id="{CB76146C-A4C3-AFFC-414F-1839FDCCEB5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887" t="8271" r="4887" b="9023"/>
                      <a:stretch/>
                    </p:blipFill>
                    <p:spPr bwMode="auto">
                      <a:xfrm>
                        <a:off x="6417627" y="2749233"/>
                        <a:ext cx="1463675" cy="1341755"/>
                      </a:xfrm>
                      <a:prstGeom prst="rect">
                        <a:avLst/>
                      </a:prstGeom>
                      <a:ln>
                        <a:noFill/>
                      </a:ln>
                      <a:extLst>
                        <a:ext uri="{53640926-AAD7-44D8-BBD7-CCE9431645EC}">
                          <a14:shadowObscured xmlns:a14="http://schemas.microsoft.com/office/drawing/2010/main"/>
                        </a:ext>
                      </a:extLst>
                    </p:spPr>
                  </p:pic>
                  <p:sp>
                    <p:nvSpPr>
                      <p:cNvPr id="29" name="Надпись 36">
                        <a:extLst>
                          <a:ext uri="{FF2B5EF4-FFF2-40B4-BE49-F238E27FC236}">
                            <a16:creationId xmlns:a16="http://schemas.microsoft.com/office/drawing/2014/main" id="{9C393054-2774-0155-10FD-1CCFDA6BC5E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342062" y="3977958"/>
                        <a:ext cx="1518920" cy="522605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V = </a:t>
                        </a:r>
                        <a:r>
                          <a:rPr kumimoji="0" lang="ru-RU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3</a:t>
                        </a:r>
                        <a:r>
                          <a:rPr kumimoji="0" lang="en-US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00 c</a:t>
                        </a:r>
                        <a:r>
                          <a:rPr kumimoji="0" lang="ru-RU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м</a:t>
                        </a:r>
                        <a:r>
                          <a:rPr kumimoji="0" lang="en-US" sz="2000" b="1" i="1" u="none" strike="noStrike" kern="1200" cap="none" spc="0" normalizeH="0" baseline="3000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3</a:t>
                        </a:r>
                        <a:endParaRPr kumimoji="0" lang="ru-RU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0" name="Надпись 38">
                        <a:extLst>
                          <a:ext uri="{FF2B5EF4-FFF2-40B4-BE49-F238E27FC236}">
                            <a16:creationId xmlns:a16="http://schemas.microsoft.com/office/drawing/2014/main" id="{8E23662C-B752-8E8F-9878-144DD41F9BC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370002" y="3425508"/>
                        <a:ext cx="1195705" cy="469900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тонн</a:t>
                        </a:r>
                        <a:endParaRPr kumimoji="0" lang="ru-RU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1" name="Надпись 39">
                        <a:extLst>
                          <a:ext uri="{FF2B5EF4-FFF2-40B4-BE49-F238E27FC236}">
                            <a16:creationId xmlns:a16="http://schemas.microsoft.com/office/drawing/2014/main" id="{C0402D3E-8CC4-6B73-83B7-23B147FE656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221537" y="2817813"/>
                        <a:ext cx="1196340" cy="1664970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0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?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3" name="Надпись 37">
                        <a:extLst>
                          <a:ext uri="{FF2B5EF4-FFF2-40B4-BE49-F238E27FC236}">
                            <a16:creationId xmlns:a16="http://schemas.microsoft.com/office/drawing/2014/main" id="{9D1E81C0-FFB2-197D-FA5D-07E4DDDF539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318567" y="2513013"/>
                        <a:ext cx="1196340" cy="1589405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8000" b="1" i="0" u="none" strike="noStrike" kern="1200" cap="none" spc="-50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12</a:t>
                        </a:r>
                        <a:endParaRPr kumimoji="0" lang="ru-RU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</p:txBody>
                  </p:sp>
                  <p:grpSp>
                    <p:nvGrpSpPr>
                      <p:cNvPr id="34" name="Группа 33">
                        <a:extLst>
                          <a:ext uri="{FF2B5EF4-FFF2-40B4-BE49-F238E27FC236}">
                            <a16:creationId xmlns:a16="http://schemas.microsoft.com/office/drawing/2014/main" id="{8DCFCF84-085F-D8E0-92C0-F49E2658EA2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41986" y="4577715"/>
                        <a:ext cx="1770381" cy="2240282"/>
                        <a:chOff x="0" y="0"/>
                        <a:chExt cx="1770529" cy="2240282"/>
                      </a:xfrm>
                    </p:grpSpPr>
                    <p:grpSp>
                      <p:nvGrpSpPr>
                        <p:cNvPr id="35" name="Группа 34">
                          <a:extLst>
                            <a:ext uri="{FF2B5EF4-FFF2-40B4-BE49-F238E27FC236}">
                              <a16:creationId xmlns:a16="http://schemas.microsoft.com/office/drawing/2014/main" id="{5055BE0C-C0BF-9182-B692-AE097F72C8A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89098" y="0"/>
                          <a:ext cx="1281431" cy="2240282"/>
                          <a:chOff x="0" y="0"/>
                          <a:chExt cx="1281431" cy="2240735"/>
                        </a:xfrm>
                      </p:grpSpPr>
                      <p:grpSp>
                        <p:nvGrpSpPr>
                          <p:cNvPr id="39" name="Группа 38">
                            <a:extLst>
                              <a:ext uri="{FF2B5EF4-FFF2-40B4-BE49-F238E27FC236}">
                                <a16:creationId xmlns:a16="http://schemas.microsoft.com/office/drawing/2014/main" id="{429C613A-6DAF-B301-A440-6AEB3E6B256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0" y="0"/>
                            <a:ext cx="1281431" cy="2240735"/>
                            <a:chOff x="0" y="0"/>
                            <a:chExt cx="1281431" cy="2240735"/>
                          </a:xfrm>
                        </p:grpSpPr>
                        <p:sp>
                          <p:nvSpPr>
                            <p:cNvPr id="41" name="Надпись 644748388">
                              <a:extLst>
                                <a:ext uri="{FF2B5EF4-FFF2-40B4-BE49-F238E27FC236}">
                                  <a16:creationId xmlns:a16="http://schemas.microsoft.com/office/drawing/2014/main" id="{0BD46297-A700-AAF4-5D70-A95F0D961981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277793" y="0"/>
                              <a:ext cx="575688" cy="331151"/>
                            </a:xfrm>
                            <a:prstGeom prst="rect">
                              <a:avLst/>
                            </a:prstGeom>
                            <a:noFill/>
                            <a:ln w="6350">
                              <a:noFill/>
                            </a:ln>
                          </p:spPr>
                          <p:txBody>
                            <a:bodyPr rot="0" spcFirstLastPara="0" vert="horz" wrap="square" lIns="91440" tIns="45720" rIns="91440" bIns="45720" numCol="1" spcCol="0" rtlCol="0" fromWordArt="0" anchor="t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 marL="0" marR="0" lvl="0" indent="0" algn="ctr" defTabSz="914400" rtl="0" eaLnBrk="1" fontAlgn="auto" latinLnBrk="0" hangingPunct="1">
                                <a:lnSpc>
                                  <a:spcPct val="107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80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r>
                                <a:rPr kumimoji="0" lang="ru-RU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ndara" panose="020E0502030303020204" pitchFamily="34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a:t>1 м</a:t>
                              </a:r>
                              <a:endParaRPr kumimoji="0" lang="ru-RU" sz="11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 panose="020F050202020403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grpSp>
                          <p:nvGrpSpPr>
                            <p:cNvPr id="42" name="Группа 41">
                              <a:extLst>
                                <a:ext uri="{FF2B5EF4-FFF2-40B4-BE49-F238E27FC236}">
                                  <a16:creationId xmlns:a16="http://schemas.microsoft.com/office/drawing/2014/main" id="{E229AAF3-552B-696D-A58A-5055D66907BD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0" y="266219"/>
                              <a:ext cx="1281431" cy="1974516"/>
                              <a:chOff x="0" y="0"/>
                              <a:chExt cx="1282001" cy="1974805"/>
                            </a:xfrm>
                          </p:grpSpPr>
                          <p:sp>
                            <p:nvSpPr>
                              <p:cNvPr id="43" name="Куб 42">
                                <a:extLst>
                                  <a:ext uri="{FF2B5EF4-FFF2-40B4-BE49-F238E27FC236}">
                                    <a16:creationId xmlns:a16="http://schemas.microsoft.com/office/drawing/2014/main" id="{BE5847B5-9B96-A4B3-616C-194636EC53A0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46299" y="925975"/>
                                <a:ext cx="806450" cy="806450"/>
                              </a:xfrm>
                              <a:prstGeom prst="cube">
                                <a:avLst>
                                  <a:gd name="adj" fmla="val 30357"/>
                                </a:avLst>
                              </a:prstGeom>
                              <a:noFill/>
                              <a:ln w="28575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pPr marL="0" marR="0" lvl="0" indent="0" algn="l" defTabSz="9144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ru-RU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44" name="Прямоугольник 43">
                                <a:extLst>
                                  <a:ext uri="{FF2B5EF4-FFF2-40B4-BE49-F238E27FC236}">
                                    <a16:creationId xmlns:a16="http://schemas.microsoft.com/office/drawing/2014/main" id="{81B74A43-8791-A057-E2D3-9A749D6045DE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277793" y="243069"/>
                                <a:ext cx="576000" cy="576000"/>
                              </a:xfrm>
                              <a:prstGeom prst="rect">
                                <a:avLst/>
                              </a:prstGeom>
                              <a:noFill/>
                              <a:ln w="28575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pPr marL="0" marR="0" lvl="0" indent="0" algn="l" defTabSz="9144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ru-RU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45" name="Надпись 2075957503">
                                <a:extLst>
                                  <a:ext uri="{FF2B5EF4-FFF2-40B4-BE49-F238E27FC236}">
                                    <a16:creationId xmlns:a16="http://schemas.microsoft.com/office/drawing/2014/main" id="{01F6B998-E7DA-B232-D788-B33F6F48FEB4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706056" y="312517"/>
                                <a:ext cx="575945" cy="331200"/>
                              </a:xfrm>
                              <a:prstGeom prst="rect">
                                <a:avLst/>
                              </a:prstGeom>
                              <a:noFill/>
                              <a:ln w="6350">
                                <a:noFill/>
                              </a:ln>
                            </p:spPr>
                            <p:txBody>
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pPr marL="0" marR="0" lvl="0" indent="0" algn="ctr" defTabSz="914400" rtl="0" eaLnBrk="1" fontAlgn="auto" latinLnBrk="0" hangingPunct="1">
                                  <a:lnSpc>
                                    <a:spcPct val="107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80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r>
                                  <a:rPr kumimoji="0" lang="ru-RU" sz="1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ndara" panose="020E050203030302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a:t>1 м</a:t>
                                </a:r>
                                <a:endParaRPr kumimoji="0" lang="ru-RU" sz="11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 pitchFamily="34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46" name="Надпись 760805820">
                                <a:extLst>
                                  <a:ext uri="{FF2B5EF4-FFF2-40B4-BE49-F238E27FC236}">
                                    <a16:creationId xmlns:a16="http://schemas.microsoft.com/office/drawing/2014/main" id="{7C0B26AA-E4F2-CE36-908B-9810801F9A3C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0" y="1643605"/>
                                <a:ext cx="575945" cy="331200"/>
                              </a:xfrm>
                              <a:prstGeom prst="rect">
                                <a:avLst/>
                              </a:prstGeom>
                              <a:noFill/>
                              <a:ln w="6350">
                                <a:noFill/>
                              </a:ln>
                            </p:spPr>
                            <p:txBody>
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pPr marL="0" marR="0" lvl="0" indent="0" algn="ctr" defTabSz="914400" rtl="0" eaLnBrk="1" fontAlgn="auto" latinLnBrk="0" hangingPunct="1">
                                  <a:lnSpc>
                                    <a:spcPct val="107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80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r>
                                  <a:rPr kumimoji="0" lang="ru-RU" sz="1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ndara" panose="020E050203030302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a:t>1 м</a:t>
                                </a:r>
                                <a:endParaRPr kumimoji="0" lang="ru-RU" sz="11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 pitchFamily="34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47" name="Надпись 1704707255">
                                <a:extLst>
                                  <a:ext uri="{FF2B5EF4-FFF2-40B4-BE49-F238E27FC236}">
                                    <a16:creationId xmlns:a16="http://schemas.microsoft.com/office/drawing/2014/main" id="{F7A90B71-EA72-8BBC-6136-104927BB319F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 rot="18908129">
                                <a:off x="520861" y="1495787"/>
                                <a:ext cx="575945" cy="331200"/>
                              </a:xfrm>
                              <a:prstGeom prst="rect">
                                <a:avLst/>
                              </a:prstGeom>
                              <a:noFill/>
                              <a:ln w="6350">
                                <a:noFill/>
                              </a:ln>
                            </p:spPr>
                            <p:txBody>
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pPr marL="0" marR="0" lvl="0" indent="0" algn="ctr" defTabSz="914400" rtl="0" eaLnBrk="1" fontAlgn="auto" latinLnBrk="0" hangingPunct="1">
                                  <a:lnSpc>
                                    <a:spcPct val="107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80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r>
                                  <a:rPr kumimoji="0" lang="ru-RU" sz="1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ndara" panose="020E050203030302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a:t>1 м</a:t>
                                </a:r>
                                <a:endParaRPr kumimoji="0" lang="ru-RU" sz="11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 pitchFamily="34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48" name="Надпись 927128537">
                                <a:extLst>
                                  <a:ext uri="{FF2B5EF4-FFF2-40B4-BE49-F238E27FC236}">
                                    <a16:creationId xmlns:a16="http://schemas.microsoft.com/office/drawing/2014/main" id="{C0A1ACA7-F9B0-5494-807E-4F75EA40B4DB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706056" y="1076446"/>
                                <a:ext cx="575945" cy="331200"/>
                              </a:xfrm>
                              <a:prstGeom prst="rect">
                                <a:avLst/>
                              </a:prstGeom>
                              <a:noFill/>
                              <a:ln w="6350">
                                <a:noFill/>
                              </a:ln>
                            </p:spPr>
                            <p:txBody>
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pPr marL="0" marR="0" lvl="0" indent="0" algn="ctr" defTabSz="914400" rtl="0" eaLnBrk="1" fontAlgn="auto" latinLnBrk="0" hangingPunct="1">
                                  <a:lnSpc>
                                    <a:spcPct val="107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80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r>
                                  <a:rPr kumimoji="0" lang="ru-RU" sz="1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ndara" panose="020E050203030302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a:t>1 м</a:t>
                                </a:r>
                                <a:endParaRPr kumimoji="0" lang="ru-RU" sz="11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 pitchFamily="34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49" name="Надпись 656352100">
                                <a:extLst>
                                  <a:ext uri="{FF2B5EF4-FFF2-40B4-BE49-F238E27FC236}">
                                    <a16:creationId xmlns:a16="http://schemas.microsoft.com/office/drawing/2014/main" id="{648C51D6-81E6-7E45-FEE3-05C9646748DC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254643" y="0"/>
                                <a:ext cx="575945" cy="331200"/>
                              </a:xfrm>
                              <a:prstGeom prst="rect">
                                <a:avLst/>
                              </a:prstGeom>
                              <a:noFill/>
                              <a:ln w="6350">
                                <a:noFill/>
                              </a:ln>
                            </p:spPr>
                            <p:txBody>
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pPr marL="0" marR="0" lvl="0" indent="0" algn="ctr" defTabSz="914400" rtl="0" eaLnBrk="1" fontAlgn="auto" latinLnBrk="0" hangingPunct="1">
                                  <a:lnSpc>
                                    <a:spcPct val="107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80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r>
                                  <a:rPr kumimoji="0" lang="ru-RU" sz="1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ndara" panose="020E050203030302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a:t>1 м</a:t>
                                </a:r>
                                <a:endParaRPr kumimoji="0" lang="ru-RU" sz="11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 pitchFamily="34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endParaRPr>
                              </a:p>
                            </p:txBody>
                          </p:sp>
                        </p:grpSp>
                      </p:grpSp>
                      <p:cxnSp>
                        <p:nvCxnSpPr>
                          <p:cNvPr id="40" name="Прямая соединительная линия 39">
                            <a:extLst>
                              <a:ext uri="{FF2B5EF4-FFF2-40B4-BE49-F238E27FC236}">
                                <a16:creationId xmlns:a16="http://schemas.microsoft.com/office/drawing/2014/main" id="{0CB95C5F-0B5A-632B-0579-6E5EE5B0C948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289367" y="266218"/>
                            <a:ext cx="576050" cy="0"/>
                          </a:xfrm>
                          <a:prstGeom prst="line">
                            <a:avLst/>
                          </a:prstGeom>
                          <a:ln w="28575">
                            <a:solidFill>
                              <a:schemeClr val="tx1"/>
                            </a:solidFill>
                            <a:headEnd type="none" w="med" len="med"/>
                            <a:tailEnd type="none" w="med" len="med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sp>
                      <p:nvSpPr>
                        <p:cNvPr id="36" name="Надпись 1">
                          <a:extLst>
                            <a:ext uri="{FF2B5EF4-FFF2-40B4-BE49-F238E27FC236}">
                              <a16:creationId xmlns:a16="http://schemas.microsoft.com/office/drawing/2014/main" id="{B1FA99BC-B63C-266B-D056-AB90DB5060C5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0" y="14176"/>
                          <a:ext cx="561315" cy="49766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м</a:t>
                          </a:r>
                          <a:endParaRPr kumimoji="0" lang="ru-RU" sz="11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37" name="Надпись 1">
                          <a:extLst>
                            <a:ext uri="{FF2B5EF4-FFF2-40B4-BE49-F238E27FC236}">
                              <a16:creationId xmlns:a16="http://schemas.microsoft.com/office/drawing/2014/main" id="{D5434CF6-598E-C3A1-75F7-7C81040763F4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0" y="552893"/>
                          <a:ext cx="561315" cy="49766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м</a:t>
                          </a:r>
                          <a:r>
                            <a:rPr kumimoji="0" lang="ru-RU" sz="2000" b="1" i="1" u="none" strike="noStrike" kern="1200" cap="none" spc="0" normalizeH="0" baseline="3000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2</a:t>
                          </a:r>
                          <a:endParaRPr kumimoji="0" lang="ru-RU" sz="11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38" name="Надпись 1">
                          <a:extLst>
                            <a:ext uri="{FF2B5EF4-FFF2-40B4-BE49-F238E27FC236}">
                              <a16:creationId xmlns:a16="http://schemas.microsoft.com/office/drawing/2014/main" id="{59D70BBF-E290-65E5-6663-EB891BC6137F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0" y="1467293"/>
                          <a:ext cx="561315" cy="49766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м</a:t>
                          </a:r>
                          <a:r>
                            <a:rPr kumimoji="0" lang="ru-RU" sz="2000" b="1" i="1" u="none" strike="noStrike" kern="1200" cap="none" spc="0" normalizeH="0" baseline="3000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3</a:t>
                          </a:r>
                          <a:endParaRPr kumimoji="0" lang="ru-RU" sz="11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  <p:sp>
                    <p:nvSpPr>
                      <p:cNvPr id="61" name="Стрелка: изогнутая 60">
                        <a:extLst>
                          <a:ext uri="{FF2B5EF4-FFF2-40B4-BE49-F238E27FC236}">
                            <a16:creationId xmlns:a16="http://schemas.microsoft.com/office/drawing/2014/main" id="{883FC4B4-3F46-15C2-2E2D-B85C1FB979B5}"/>
                          </a:ext>
                        </a:extLst>
                      </p:cNvPr>
                      <p:cNvSpPr/>
                      <p:nvPr/>
                    </p:nvSpPr>
                    <p:spPr>
                      <a:xfrm rot="11771568">
                        <a:off x="5954549" y="5636934"/>
                        <a:ext cx="1161831" cy="1021904"/>
                      </a:xfrm>
                      <a:prstGeom prst="bentArrow">
                        <a:avLst>
                          <a:gd name="adj1" fmla="val 21536"/>
                          <a:gd name="adj2" fmla="val 50000"/>
                          <a:gd name="adj3" fmla="val 48434"/>
                          <a:gd name="adj4" fmla="val 60768"/>
                        </a:avLst>
                      </a:prstGeom>
                      <a:ln/>
                    </p:spPr>
                    <p:style>
                      <a:lnRef idx="2">
                        <a:schemeClr val="accent6">
                          <a:shade val="15000"/>
                        </a:schemeClr>
                      </a:lnRef>
                      <a:fillRef idx="1">
                        <a:schemeClr val="accent6"/>
                      </a:fillRef>
                      <a:effectRef idx="0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8" name="Стрелка: изогнутая 67">
                        <a:extLst>
                          <a:ext uri="{FF2B5EF4-FFF2-40B4-BE49-F238E27FC236}">
                            <a16:creationId xmlns:a16="http://schemas.microsoft.com/office/drawing/2014/main" id="{5C034907-2CAE-6A35-42BF-E5A638314449}"/>
                          </a:ext>
                        </a:extLst>
                      </p:cNvPr>
                      <p:cNvSpPr/>
                      <p:nvPr/>
                    </p:nvSpPr>
                    <p:spPr>
                      <a:xfrm rot="2586256">
                        <a:off x="7199017" y="1075513"/>
                        <a:ext cx="1467931" cy="1084499"/>
                      </a:xfrm>
                      <a:prstGeom prst="bentArrow">
                        <a:avLst>
                          <a:gd name="adj1" fmla="val 21729"/>
                          <a:gd name="adj2" fmla="val 44696"/>
                          <a:gd name="adj3" fmla="val 45718"/>
                          <a:gd name="adj4" fmla="val 65085"/>
                        </a:avLst>
                      </a:prstGeom>
                      <a:ln/>
                    </p:spPr>
                    <p:style>
                      <a:lnRef idx="2">
                        <a:schemeClr val="accent6">
                          <a:shade val="15000"/>
                        </a:schemeClr>
                      </a:lnRef>
                      <a:fillRef idx="1">
                        <a:schemeClr val="accent6"/>
                      </a:fillRef>
                      <a:effectRef idx="0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" name="TextBox 24">
                        <a:extLst>
                          <a:ext uri="{FF2B5EF4-FFF2-40B4-BE49-F238E27FC236}">
                            <a16:creationId xmlns:a16="http://schemas.microsoft.com/office/drawing/2014/main" id="{6AE91A43-CF1E-DEAB-FF4D-6F289A51567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29245" y="517300"/>
                        <a:ext cx="1480285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400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__________</a:t>
                        </a:r>
                        <a:endParaRPr kumimoji="0" lang="ru-RU" sz="900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</a:endParaRPr>
                      </a:p>
                    </p:txBody>
                  </p:sp>
                  <p:sp>
                    <p:nvSpPr>
                      <p:cNvPr id="66" name="TextBox 65">
                        <a:extLst>
                          <a:ext uri="{FF2B5EF4-FFF2-40B4-BE49-F238E27FC236}">
                            <a16:creationId xmlns:a16="http://schemas.microsoft.com/office/drawing/2014/main" id="{97F1A224-AAED-F1D2-F0E8-C8B19FE870B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29245" y="1809333"/>
                        <a:ext cx="1480285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400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__________</a:t>
                        </a:r>
                        <a:endParaRPr kumimoji="0" lang="ru-RU" sz="900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</a:endParaRPr>
                      </a:p>
                    </p:txBody>
                  </p:sp>
                  <p:sp>
                    <p:nvSpPr>
                      <p:cNvPr id="67" name="TextBox 66">
                        <a:extLst>
                          <a:ext uri="{FF2B5EF4-FFF2-40B4-BE49-F238E27FC236}">
                            <a16:creationId xmlns:a16="http://schemas.microsoft.com/office/drawing/2014/main" id="{0474A7BA-2EE2-E39F-2AA3-96FF3644039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29245" y="3149885"/>
                        <a:ext cx="1480285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400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__________</a:t>
                        </a:r>
                        <a:endParaRPr kumimoji="0" lang="ru-RU" sz="900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</a:endParaRPr>
                      </a:p>
                    </p:txBody>
                  </p:sp>
                </p:grpSp>
                <p:sp>
                  <p:nvSpPr>
                    <p:cNvPr id="22" name="TextBox 21">
                      <a:extLst>
                        <a:ext uri="{FF2B5EF4-FFF2-40B4-BE49-F238E27FC236}">
                          <a16:creationId xmlns:a16="http://schemas.microsoft.com/office/drawing/2014/main" id="{A3938C76-05E4-E83A-9D45-253A12B1230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9245" y="412935"/>
                      <a:ext cx="1324961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Масса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</a:endParaRPr>
                    </a:p>
                  </p:txBody>
                </p:sp>
                <p:sp>
                  <p:nvSpPr>
                    <p:cNvPr id="23" name="TextBox 22">
                      <a:extLst>
                        <a:ext uri="{FF2B5EF4-FFF2-40B4-BE49-F238E27FC236}">
                          <a16:creationId xmlns:a16="http://schemas.microsoft.com/office/drawing/2014/main" id="{CDFBBC92-D48E-3F23-49D3-FC876F058E4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92786" y="1716891"/>
                      <a:ext cx="1456479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Вещество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</a:endParaRPr>
                    </a:p>
                  </p:txBody>
                </p:sp>
                <p:sp>
                  <p:nvSpPr>
                    <p:cNvPr id="24" name="TextBox 23">
                      <a:extLst>
                        <a:ext uri="{FF2B5EF4-FFF2-40B4-BE49-F238E27FC236}">
                          <a16:creationId xmlns:a16="http://schemas.microsoft.com/office/drawing/2014/main" id="{342A5CC5-755D-604F-DB87-84E7A2C688F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92786" y="3080305"/>
                      <a:ext cx="1456479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Объём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</a:endParaRPr>
                    </a:p>
                  </p:txBody>
                </p:sp>
                <p:sp>
                  <p:nvSpPr>
                    <p:cNvPr id="26" name="TextBox 25">
                      <a:extLst>
                        <a:ext uri="{FF2B5EF4-FFF2-40B4-BE49-F238E27FC236}">
                          <a16:creationId xmlns:a16="http://schemas.microsoft.com/office/drawing/2014/main" id="{6084E9FB-8DD7-349F-27C6-380417A09C0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175456" y="1530033"/>
                      <a:ext cx="2402733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6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Вещество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" name="Надпись 45">
                    <a:extLst>
                      <a:ext uri="{FF2B5EF4-FFF2-40B4-BE49-F238E27FC236}">
                        <a16:creationId xmlns:a16="http://schemas.microsoft.com/office/drawing/2014/main" id="{14644A98-4E47-1F28-13B5-86AD2FE20060}"/>
                      </a:ext>
                    </a:extLst>
                  </p:cNvPr>
                  <p:cNvSpPr txBox="1"/>
                  <p:nvPr/>
                </p:nvSpPr>
                <p:spPr>
                  <a:xfrm>
                    <a:off x="2275712" y="2114046"/>
                    <a:ext cx="2136001" cy="753864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70000"/>
                      </a:lnSpc>
                      <a:spcBef>
                        <a:spcPts val="0"/>
                      </a:spcBef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масса – </a:t>
                    </a:r>
                    <a:r>
                      <a:rPr kumimoji="0" 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m</a:t>
                    </a:r>
                    <a:br>
                      <a:rPr lang="ru-RU" sz="3200" dirty="0">
                        <a:solidFill>
                          <a:prstClr val="black"/>
                        </a:solidFill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</a:b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г, </a:t>
                    </a:r>
                    <a:r>
                      <a:rPr kumimoji="0" lang="ru-RU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кг</a:t>
                    </a:r>
                    <a:r>
                      <a: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, т</a:t>
                    </a:r>
                    <a:endParaRPr kumimoji="0" lang="ru-RU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50" name="Надпись 46">
                    <a:extLst>
                      <a:ext uri="{FF2B5EF4-FFF2-40B4-BE49-F238E27FC236}">
                        <a16:creationId xmlns:a16="http://schemas.microsoft.com/office/drawing/2014/main" id="{27007B6B-4AB8-0C03-23AF-DED929B81EA0}"/>
                      </a:ext>
                    </a:extLst>
                  </p:cNvPr>
                  <p:cNvSpPr txBox="1"/>
                  <p:nvPr/>
                </p:nvSpPr>
                <p:spPr>
                  <a:xfrm>
                    <a:off x="2295857" y="2931798"/>
                    <a:ext cx="2126148" cy="753864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70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объём – </a:t>
                    </a:r>
                    <a:r>
                      <a:rPr kumimoji="0" 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V</a:t>
                    </a:r>
                    <a:br>
                      <a:rPr lang="ru-RU" sz="3200" dirty="0">
                        <a:solidFill>
                          <a:prstClr val="black"/>
                        </a:solidFill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</a:br>
                    <a:r>
                      <a: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см</a:t>
                    </a:r>
                    <a:r>
                      <a:rPr kumimoji="0" lang="ru-RU" sz="32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3</a:t>
                    </a:r>
                    <a:r>
                      <a: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, </a:t>
                    </a:r>
                    <a:r>
                      <a:rPr kumimoji="0" lang="ru-RU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м</a:t>
                    </a:r>
                    <a:r>
                      <a:rPr kumimoji="0" lang="ru-RU" sz="32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3</a:t>
                    </a:r>
                    <a:endParaRPr kumimoji="0" lang="ru-RU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58" name="Надпись 49">
                  <a:extLst>
                    <a:ext uri="{FF2B5EF4-FFF2-40B4-BE49-F238E27FC236}">
                      <a16:creationId xmlns:a16="http://schemas.microsoft.com/office/drawing/2014/main" id="{CF43E13A-8CD8-E859-BEDE-AC38D4A3EDAB}"/>
                    </a:ext>
                  </a:extLst>
                </p:cNvPr>
                <p:cNvSpPr txBox="1"/>
                <p:nvPr/>
              </p:nvSpPr>
              <p:spPr>
                <a:xfrm>
                  <a:off x="4528904" y="370075"/>
                  <a:ext cx="2595245" cy="2045335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Если </a:t>
                  </a: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V</a:t>
                  </a:r>
                  <a:r>
                    <a:rPr kumimoji="0" lang="ru-RU" sz="2800" b="1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1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 </a:t>
                  </a:r>
                  <a:r>
                    <a:rPr kumimoji="0" lang="ru-RU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=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 </a:t>
                  </a: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V</a:t>
                  </a:r>
                  <a:r>
                    <a:rPr kumimoji="0" lang="ru-RU" sz="2800" b="1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2</a:t>
                  </a:r>
                  <a:r>
                    <a:rPr kumimoji="0" lang="ru-RU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, </a:t>
                  </a:r>
                  <a:br>
                    <a:rPr kumimoji="0" lang="ru-RU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</a:br>
                  <a:r>
                    <a:rPr kumimoji="0" lang="ru-RU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а </a:t>
                  </a: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m</a:t>
                  </a:r>
                  <a:r>
                    <a:rPr kumimoji="0" lang="ru-RU" sz="2800" b="1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1</a:t>
                  </a:r>
                  <a:r>
                    <a:rPr kumimoji="0" lang="en-US" sz="2800" b="0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 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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 </a:t>
                  </a: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m</a:t>
                  </a:r>
                  <a:r>
                    <a:rPr kumimoji="0" lang="ru-RU" sz="2800" b="1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2</a:t>
                  </a:r>
                  <a:r>
                    <a:rPr kumimoji="0" lang="ru-RU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, </a:t>
                  </a:r>
                  <a:b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</a:b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то </a:t>
                  </a:r>
                  <a:r>
                    <a:rPr kumimoji="0" lang="ru-RU" sz="32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вещества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 </a:t>
                  </a:r>
                  <a:b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</a:br>
                  <a:r>
                    <a:rPr kumimoji="0" lang="ru-RU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РАЗНЫЕ!</a:t>
                  </a:r>
                  <a:endPara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7" name="Овал 56">
                  <a:extLst>
                    <a:ext uri="{FF2B5EF4-FFF2-40B4-BE49-F238E27FC236}">
                      <a16:creationId xmlns:a16="http://schemas.microsoft.com/office/drawing/2014/main" id="{EB325219-B925-6946-3C23-1FD050240596}"/>
                    </a:ext>
                  </a:extLst>
                </p:cNvPr>
                <p:cNvSpPr/>
                <p:nvPr/>
              </p:nvSpPr>
              <p:spPr>
                <a:xfrm>
                  <a:off x="8335978" y="1224029"/>
                  <a:ext cx="3361132" cy="33611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9" name="Надпись 54">
                      <a:extLst>
                        <a:ext uri="{FF2B5EF4-FFF2-40B4-BE49-F238E27FC236}">
                          <a16:creationId xmlns:a16="http://schemas.microsoft.com/office/drawing/2014/main" id="{A60E27BA-E36E-7C97-C38D-F9B04903FF6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652486" y="1348049"/>
                      <a:ext cx="2595245" cy="1443675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ru-RU" sz="4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𝝆</m:t>
                            </m:r>
                            <m:r>
                              <a:rPr kumimoji="0" lang="ru-RU" sz="4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kumimoji="0" lang="ru-RU" sz="4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0" lang="ru-RU" sz="4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𝒎</m:t>
                                </m:r>
                              </m:num>
                              <m:den>
                                <m:r>
                                  <a:rPr kumimoji="0" lang="ru-RU" sz="4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𝑽</m:t>
                                </m:r>
                              </m:den>
                            </m:f>
                          </m:oMath>
                        </m:oMathPara>
                      </a14:m>
                      <a:endParaRPr kumimoji="0" lang="ru-RU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59" name="Надпись 54">
                      <a:extLst>
                        <a:ext uri="{FF2B5EF4-FFF2-40B4-BE49-F238E27FC236}">
                          <a16:creationId xmlns:a16="http://schemas.microsoft.com/office/drawing/2014/main" id="{A60E27BA-E36E-7C97-C38D-F9B04903FF6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652486" y="1348049"/>
                      <a:ext cx="2595245" cy="1443675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/>
                      </a:stretch>
                    </a:blipFill>
                    <a:ln w="6350">
                      <a:noFill/>
                    </a:ln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358E576C-65DA-8748-F5E4-2EA0537C5D90}"/>
                    </a:ext>
                  </a:extLst>
                </p:cNvPr>
                <p:cNvSpPr txBox="1"/>
                <p:nvPr/>
              </p:nvSpPr>
              <p:spPr>
                <a:xfrm>
                  <a:off x="8832169" y="2390782"/>
                  <a:ext cx="93092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3200" b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chemeClr val="bg1">
                          <a:lumMod val="65000"/>
                        </a:schemeClr>
                      </a:solidFill>
                      <a:effectLst/>
                      <a:uLnTx/>
                      <a:uFillTx/>
                      <a:latin typeface="Candara" panose="020E0502030303020204" pitchFamily="34" charset="0"/>
                    </a:rPr>
                    <a:t>ро</a:t>
                  </a:r>
                  <a:endParaRPr kumimoji="0" lang="ru-RU" sz="32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65000"/>
                      </a:schemeClr>
                    </a:solidFill>
                    <a:effectLst/>
                    <a:uLnTx/>
                    <a:uFillTx/>
                    <a:latin typeface="Candara" panose="020E0502030303020204" pitchFamily="34" charset="0"/>
                  </a:endParaRPr>
                </a:p>
              </p:txBody>
            </p:sp>
          </p:grpSp>
          <p:sp>
            <p:nvSpPr>
              <p:cNvPr id="62" name="Надпись 8">
                <a:extLst>
                  <a:ext uri="{FF2B5EF4-FFF2-40B4-BE49-F238E27FC236}">
                    <a16:creationId xmlns:a16="http://schemas.microsoft.com/office/drawing/2014/main" id="{E5837269-2CF1-88BD-86FD-05282C70E2E7}"/>
                  </a:ext>
                </a:extLst>
              </p:cNvPr>
              <p:cNvSpPr txBox="1"/>
              <p:nvPr/>
            </p:nvSpPr>
            <p:spPr>
              <a:xfrm>
                <a:off x="7156767" y="74593"/>
                <a:ext cx="4955263" cy="1106366"/>
              </a:xfrm>
              <a:custGeom>
                <a:avLst/>
                <a:gdLst>
                  <a:gd name="connsiteX0" fmla="*/ 0 w 4955263"/>
                  <a:gd name="connsiteY0" fmla="*/ 0 h 1106366"/>
                  <a:gd name="connsiteX1" fmla="*/ 649690 w 4955263"/>
                  <a:gd name="connsiteY1" fmla="*/ 0 h 1106366"/>
                  <a:gd name="connsiteX2" fmla="*/ 1249827 w 4955263"/>
                  <a:gd name="connsiteY2" fmla="*/ 0 h 1106366"/>
                  <a:gd name="connsiteX3" fmla="*/ 1800412 w 4955263"/>
                  <a:gd name="connsiteY3" fmla="*/ 0 h 1106366"/>
                  <a:gd name="connsiteX4" fmla="*/ 2350997 w 4955263"/>
                  <a:gd name="connsiteY4" fmla="*/ 0 h 1106366"/>
                  <a:gd name="connsiteX5" fmla="*/ 3000687 w 4955263"/>
                  <a:gd name="connsiteY5" fmla="*/ 0 h 1106366"/>
                  <a:gd name="connsiteX6" fmla="*/ 3600824 w 4955263"/>
                  <a:gd name="connsiteY6" fmla="*/ 0 h 1106366"/>
                  <a:gd name="connsiteX7" fmla="*/ 4002751 w 4955263"/>
                  <a:gd name="connsiteY7" fmla="*/ 0 h 1106366"/>
                  <a:gd name="connsiteX8" fmla="*/ 4955263 w 4955263"/>
                  <a:gd name="connsiteY8" fmla="*/ 0 h 1106366"/>
                  <a:gd name="connsiteX9" fmla="*/ 4955263 w 4955263"/>
                  <a:gd name="connsiteY9" fmla="*/ 575310 h 1106366"/>
                  <a:gd name="connsiteX10" fmla="*/ 4955263 w 4955263"/>
                  <a:gd name="connsiteY10" fmla="*/ 1106366 h 1106366"/>
                  <a:gd name="connsiteX11" fmla="*/ 4503783 w 4955263"/>
                  <a:gd name="connsiteY11" fmla="*/ 1106366 h 1106366"/>
                  <a:gd name="connsiteX12" fmla="*/ 3854093 w 4955263"/>
                  <a:gd name="connsiteY12" fmla="*/ 1106366 h 1106366"/>
                  <a:gd name="connsiteX13" fmla="*/ 3353061 w 4955263"/>
                  <a:gd name="connsiteY13" fmla="*/ 1106366 h 1106366"/>
                  <a:gd name="connsiteX14" fmla="*/ 2703371 w 4955263"/>
                  <a:gd name="connsiteY14" fmla="*/ 1106366 h 1106366"/>
                  <a:gd name="connsiteX15" fmla="*/ 2251892 w 4955263"/>
                  <a:gd name="connsiteY15" fmla="*/ 1106366 h 1106366"/>
                  <a:gd name="connsiteX16" fmla="*/ 1849965 w 4955263"/>
                  <a:gd name="connsiteY16" fmla="*/ 1106366 h 1106366"/>
                  <a:gd name="connsiteX17" fmla="*/ 1448038 w 4955263"/>
                  <a:gd name="connsiteY17" fmla="*/ 1106366 h 1106366"/>
                  <a:gd name="connsiteX18" fmla="*/ 847901 w 4955263"/>
                  <a:gd name="connsiteY18" fmla="*/ 1106366 h 1106366"/>
                  <a:gd name="connsiteX19" fmla="*/ 0 w 4955263"/>
                  <a:gd name="connsiteY19" fmla="*/ 1106366 h 1106366"/>
                  <a:gd name="connsiteX20" fmla="*/ 0 w 4955263"/>
                  <a:gd name="connsiteY20" fmla="*/ 553183 h 1106366"/>
                  <a:gd name="connsiteX21" fmla="*/ 0 w 4955263"/>
                  <a:gd name="connsiteY21" fmla="*/ 0 h 110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955263" h="1106366" fill="none" extrusionOk="0">
                    <a:moveTo>
                      <a:pt x="0" y="0"/>
                    </a:moveTo>
                    <a:cubicBezTo>
                      <a:pt x="221367" y="-4929"/>
                      <a:pt x="419294" y="48867"/>
                      <a:pt x="649690" y="0"/>
                    </a:cubicBezTo>
                    <a:cubicBezTo>
                      <a:pt x="880086" y="-48867"/>
                      <a:pt x="1079998" y="47249"/>
                      <a:pt x="1249827" y="0"/>
                    </a:cubicBezTo>
                    <a:cubicBezTo>
                      <a:pt x="1419656" y="-47249"/>
                      <a:pt x="1641456" y="14508"/>
                      <a:pt x="1800412" y="0"/>
                    </a:cubicBezTo>
                    <a:cubicBezTo>
                      <a:pt x="1959369" y="-14508"/>
                      <a:pt x="2121072" y="5123"/>
                      <a:pt x="2350997" y="0"/>
                    </a:cubicBezTo>
                    <a:cubicBezTo>
                      <a:pt x="2580923" y="-5123"/>
                      <a:pt x="2727254" y="23655"/>
                      <a:pt x="3000687" y="0"/>
                    </a:cubicBezTo>
                    <a:cubicBezTo>
                      <a:pt x="3274120" y="-23655"/>
                      <a:pt x="3453016" y="28296"/>
                      <a:pt x="3600824" y="0"/>
                    </a:cubicBezTo>
                    <a:cubicBezTo>
                      <a:pt x="3748632" y="-28296"/>
                      <a:pt x="3915065" y="47789"/>
                      <a:pt x="4002751" y="0"/>
                    </a:cubicBezTo>
                    <a:cubicBezTo>
                      <a:pt x="4090437" y="-47789"/>
                      <a:pt x="4758316" y="5890"/>
                      <a:pt x="4955263" y="0"/>
                    </a:cubicBezTo>
                    <a:cubicBezTo>
                      <a:pt x="4962312" y="204400"/>
                      <a:pt x="4941560" y="375408"/>
                      <a:pt x="4955263" y="575310"/>
                    </a:cubicBezTo>
                    <a:cubicBezTo>
                      <a:pt x="4968966" y="775212"/>
                      <a:pt x="4922650" y="903972"/>
                      <a:pt x="4955263" y="1106366"/>
                    </a:cubicBezTo>
                    <a:cubicBezTo>
                      <a:pt x="4791163" y="1155486"/>
                      <a:pt x="4630033" y="1092516"/>
                      <a:pt x="4503783" y="1106366"/>
                    </a:cubicBezTo>
                    <a:cubicBezTo>
                      <a:pt x="4377533" y="1120216"/>
                      <a:pt x="4085363" y="1043839"/>
                      <a:pt x="3854093" y="1106366"/>
                    </a:cubicBezTo>
                    <a:cubicBezTo>
                      <a:pt x="3622823" y="1168893"/>
                      <a:pt x="3529809" y="1100856"/>
                      <a:pt x="3353061" y="1106366"/>
                    </a:cubicBezTo>
                    <a:cubicBezTo>
                      <a:pt x="3176313" y="1111876"/>
                      <a:pt x="2957377" y="1089814"/>
                      <a:pt x="2703371" y="1106366"/>
                    </a:cubicBezTo>
                    <a:cubicBezTo>
                      <a:pt x="2449365" y="1122918"/>
                      <a:pt x="2366471" y="1099997"/>
                      <a:pt x="2251892" y="1106366"/>
                    </a:cubicBezTo>
                    <a:cubicBezTo>
                      <a:pt x="2137313" y="1112735"/>
                      <a:pt x="2040710" y="1065165"/>
                      <a:pt x="1849965" y="1106366"/>
                    </a:cubicBezTo>
                    <a:cubicBezTo>
                      <a:pt x="1659220" y="1147567"/>
                      <a:pt x="1643678" y="1083062"/>
                      <a:pt x="1448038" y="1106366"/>
                    </a:cubicBezTo>
                    <a:cubicBezTo>
                      <a:pt x="1252398" y="1129670"/>
                      <a:pt x="986878" y="1040614"/>
                      <a:pt x="847901" y="1106366"/>
                    </a:cubicBezTo>
                    <a:cubicBezTo>
                      <a:pt x="708924" y="1172118"/>
                      <a:pt x="396169" y="1100966"/>
                      <a:pt x="0" y="1106366"/>
                    </a:cubicBezTo>
                    <a:cubicBezTo>
                      <a:pt x="-45797" y="984616"/>
                      <a:pt x="29985" y="755165"/>
                      <a:pt x="0" y="553183"/>
                    </a:cubicBezTo>
                    <a:cubicBezTo>
                      <a:pt x="-29985" y="351201"/>
                      <a:pt x="35466" y="204844"/>
                      <a:pt x="0" y="0"/>
                    </a:cubicBezTo>
                    <a:close/>
                  </a:path>
                  <a:path w="4955263" h="1106366" stroke="0" extrusionOk="0">
                    <a:moveTo>
                      <a:pt x="0" y="0"/>
                    </a:moveTo>
                    <a:cubicBezTo>
                      <a:pt x="120561" y="-57029"/>
                      <a:pt x="352608" y="20460"/>
                      <a:pt x="501032" y="0"/>
                    </a:cubicBezTo>
                    <a:cubicBezTo>
                      <a:pt x="649456" y="-20460"/>
                      <a:pt x="793329" y="36377"/>
                      <a:pt x="902959" y="0"/>
                    </a:cubicBezTo>
                    <a:cubicBezTo>
                      <a:pt x="1012589" y="-36377"/>
                      <a:pt x="1330680" y="70295"/>
                      <a:pt x="1552649" y="0"/>
                    </a:cubicBezTo>
                    <a:cubicBezTo>
                      <a:pt x="1774618" y="-70295"/>
                      <a:pt x="1869625" y="47893"/>
                      <a:pt x="2053681" y="0"/>
                    </a:cubicBezTo>
                    <a:cubicBezTo>
                      <a:pt x="2237737" y="-47893"/>
                      <a:pt x="2321190" y="18250"/>
                      <a:pt x="2554713" y="0"/>
                    </a:cubicBezTo>
                    <a:cubicBezTo>
                      <a:pt x="2788236" y="-18250"/>
                      <a:pt x="3012358" y="52051"/>
                      <a:pt x="3204403" y="0"/>
                    </a:cubicBezTo>
                    <a:cubicBezTo>
                      <a:pt x="3396448" y="-52051"/>
                      <a:pt x="3496319" y="53619"/>
                      <a:pt x="3655883" y="0"/>
                    </a:cubicBezTo>
                    <a:cubicBezTo>
                      <a:pt x="3815447" y="-53619"/>
                      <a:pt x="4004161" y="12013"/>
                      <a:pt x="4305573" y="0"/>
                    </a:cubicBezTo>
                    <a:cubicBezTo>
                      <a:pt x="4606985" y="-12013"/>
                      <a:pt x="4741871" y="31045"/>
                      <a:pt x="4955263" y="0"/>
                    </a:cubicBezTo>
                    <a:cubicBezTo>
                      <a:pt x="4977468" y="181023"/>
                      <a:pt x="4905492" y="413150"/>
                      <a:pt x="4955263" y="553183"/>
                    </a:cubicBezTo>
                    <a:cubicBezTo>
                      <a:pt x="5005034" y="693216"/>
                      <a:pt x="4922822" y="953916"/>
                      <a:pt x="4955263" y="1106366"/>
                    </a:cubicBezTo>
                    <a:cubicBezTo>
                      <a:pt x="4833828" y="1130624"/>
                      <a:pt x="4503218" y="1067914"/>
                      <a:pt x="4355126" y="1106366"/>
                    </a:cubicBezTo>
                    <a:cubicBezTo>
                      <a:pt x="4207034" y="1144818"/>
                      <a:pt x="3868072" y="1061240"/>
                      <a:pt x="3705436" y="1106366"/>
                    </a:cubicBezTo>
                    <a:cubicBezTo>
                      <a:pt x="3542800" y="1151492"/>
                      <a:pt x="3360756" y="1053626"/>
                      <a:pt x="3055746" y="1106366"/>
                    </a:cubicBezTo>
                    <a:cubicBezTo>
                      <a:pt x="2750736" y="1159106"/>
                      <a:pt x="2789816" y="1059305"/>
                      <a:pt x="2604266" y="1106366"/>
                    </a:cubicBezTo>
                    <a:cubicBezTo>
                      <a:pt x="2418716" y="1153427"/>
                      <a:pt x="2237709" y="1088064"/>
                      <a:pt x="2053681" y="1106366"/>
                    </a:cubicBezTo>
                    <a:cubicBezTo>
                      <a:pt x="1869654" y="1124668"/>
                      <a:pt x="1595992" y="1099669"/>
                      <a:pt x="1403991" y="1106366"/>
                    </a:cubicBezTo>
                    <a:cubicBezTo>
                      <a:pt x="1211990" y="1113063"/>
                      <a:pt x="968347" y="1068711"/>
                      <a:pt x="853406" y="1106366"/>
                    </a:cubicBezTo>
                    <a:cubicBezTo>
                      <a:pt x="738465" y="1144021"/>
                      <a:pt x="337826" y="1019491"/>
                      <a:pt x="0" y="1106366"/>
                    </a:cubicBezTo>
                    <a:cubicBezTo>
                      <a:pt x="-34777" y="973649"/>
                      <a:pt x="36731" y="798207"/>
                      <a:pt x="0" y="575310"/>
                    </a:cubicBezTo>
                    <a:cubicBezTo>
                      <a:pt x="-36731" y="352413"/>
                      <a:pt x="23946" y="240786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6350">
                <a:solidFill>
                  <a:prstClr val="black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0" lvl="0" indent="1792288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" panose="02040502050405020303" pitchFamily="18" charset="0"/>
                  </a:rPr>
                  <a:t> — </a:t>
                </a:r>
                <a:br>
                  <a:rPr kumimoji="0" lang="ru-RU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" panose="02040502050405020303" pitchFamily="18" charset="0"/>
                  </a:rPr>
                </a:br>
                <a:r>
                  <a:rPr kumimoji="0" lang="ru-RU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" panose="02040502050405020303" pitchFamily="18" charset="0"/>
                  </a:rPr>
                  <a:t>физическая величина, которая равна отношению массы тела к его объёму.</a:t>
                </a:r>
                <a:endParaRPr kumimoji="0" lang="ru-RU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D59140E9-1E5C-8B9D-E85B-AE7F722BE42B}"/>
                  </a:ext>
                </a:extLst>
              </p:cNvPr>
              <p:cNvSpPr txBox="1"/>
              <p:nvPr/>
            </p:nvSpPr>
            <p:spPr>
              <a:xfrm>
                <a:off x="8285844" y="39456"/>
                <a:ext cx="22014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Плотность</a:t>
                </a:r>
                <a:endPara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2886F91-A004-9494-C582-248BE4257D36}"/>
                </a:ext>
              </a:extLst>
            </p:cNvPr>
            <p:cNvSpPr txBox="1"/>
            <p:nvPr/>
          </p:nvSpPr>
          <p:spPr>
            <a:xfrm>
              <a:off x="8832169" y="2390782"/>
              <a:ext cx="9309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u="none" strike="noStrike" kern="1200" cap="none" spc="0" normalizeH="0" baseline="0" noProof="0" dirty="0" err="1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andara" panose="020E0502030303020204" pitchFamily="34" charset="0"/>
                </a:rPr>
                <a:t>ро</a:t>
              </a:r>
              <a:endParaRPr kumimoji="0" lang="ru-RU" sz="32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ndara" panose="020E0502030303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Надпись 52">
                  <a:extLst>
                    <a:ext uri="{FF2B5EF4-FFF2-40B4-BE49-F238E27FC236}">
                      <a16:creationId xmlns:a16="http://schemas.microsoft.com/office/drawing/2014/main" id="{374ED4D3-459F-2656-A63C-D19655AE79B1}"/>
                    </a:ext>
                  </a:extLst>
                </p:cNvPr>
                <p:cNvSpPr txBox="1"/>
                <p:nvPr/>
              </p:nvSpPr>
              <p:spPr>
                <a:xfrm>
                  <a:off x="8534844" y="2962093"/>
                  <a:ext cx="930923" cy="684000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skw"/>
                            <m:ctrlPr>
                              <a:rPr kumimoji="0" lang="ru-RU" sz="2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ru-RU" sz="2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г</m:t>
                            </m:r>
                          </m:num>
                          <m:den>
                            <m:sSup>
                              <m:sSupPr>
                                <m:ctrlPr>
                                  <a:rPr kumimoji="0" lang="ru-RU" sz="2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0" lang="ru-RU" sz="2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см</m:t>
                                </m:r>
                              </m:e>
                              <m:sup>
                                <m:r>
                                  <a:rPr kumimoji="0" lang="ru-RU" sz="2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6" name="Надпись 52">
                  <a:extLst>
                    <a:ext uri="{FF2B5EF4-FFF2-40B4-BE49-F238E27FC236}">
                      <a16:creationId xmlns:a16="http://schemas.microsoft.com/office/drawing/2014/main" id="{374ED4D3-459F-2656-A63C-D19655AE79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4844" y="2962093"/>
                  <a:ext cx="930923" cy="68400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Надпись 52">
                  <a:extLst>
                    <a:ext uri="{FF2B5EF4-FFF2-40B4-BE49-F238E27FC236}">
                      <a16:creationId xmlns:a16="http://schemas.microsoft.com/office/drawing/2014/main" id="{7B9C2398-D5D8-6620-78CE-DB5A76ADAEBB}"/>
                    </a:ext>
                  </a:extLst>
                </p:cNvPr>
                <p:cNvSpPr txBox="1"/>
                <p:nvPr/>
              </p:nvSpPr>
              <p:spPr>
                <a:xfrm>
                  <a:off x="9522054" y="2972204"/>
                  <a:ext cx="965198" cy="648000"/>
                </a:xfrm>
                <a:prstGeom prst="rect">
                  <a:avLst/>
                </a:prstGeom>
                <a:solidFill>
                  <a:srgbClr val="66FF66"/>
                </a:solidFill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skw"/>
                            <m:ctrlPr>
                              <a:rPr kumimoji="0" lang="ru-RU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ru-RU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к</m:t>
                            </m:r>
                            <m:r>
                              <a:rPr kumimoji="0" lang="ru-RU" sz="2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г</m:t>
                            </m:r>
                          </m:num>
                          <m:den>
                            <m:sSup>
                              <m:sSupPr>
                                <m:ctrlPr>
                                  <a:rPr kumimoji="0" lang="ru-RU" sz="2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0" lang="ru-RU" sz="2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м</m:t>
                                </m:r>
                              </m:e>
                              <m:sup>
                                <m:r>
                                  <a:rPr kumimoji="0" lang="ru-RU" sz="2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3" name="Надпись 52">
                  <a:extLst>
                    <a:ext uri="{FF2B5EF4-FFF2-40B4-BE49-F238E27FC236}">
                      <a16:creationId xmlns:a16="http://schemas.microsoft.com/office/drawing/2014/main" id="{7B9C2398-D5D8-6620-78CE-DB5A76ADAE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22054" y="2972204"/>
                  <a:ext cx="965198" cy="64800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Надпись 52">
                  <a:extLst>
                    <a:ext uri="{FF2B5EF4-FFF2-40B4-BE49-F238E27FC236}">
                      <a16:creationId xmlns:a16="http://schemas.microsoft.com/office/drawing/2014/main" id="{C52AD554-89B6-C234-010C-724644A9A2EE}"/>
                    </a:ext>
                  </a:extLst>
                </p:cNvPr>
                <p:cNvSpPr txBox="1"/>
                <p:nvPr/>
              </p:nvSpPr>
              <p:spPr>
                <a:xfrm>
                  <a:off x="10543540" y="2971762"/>
                  <a:ext cx="965198" cy="648000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skw"/>
                            <m:ctrlPr>
                              <a:rPr kumimoji="0" lang="ru-RU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ru-RU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т</m:t>
                            </m:r>
                          </m:num>
                          <m:den>
                            <m:sSup>
                              <m:sSupPr>
                                <m:ctrlPr>
                                  <a:rPr kumimoji="0" lang="ru-RU" sz="2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0" lang="ru-RU" sz="2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с</m:t>
                                </m:r>
                                <m:r>
                                  <a:rPr kumimoji="0" lang="ru-RU" sz="2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м</m:t>
                                </m:r>
                              </m:e>
                              <m:sup>
                                <m:r>
                                  <a:rPr kumimoji="0" lang="ru-RU" sz="2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4" name="Надпись 52">
                  <a:extLst>
                    <a:ext uri="{FF2B5EF4-FFF2-40B4-BE49-F238E27FC236}">
                      <a16:creationId xmlns:a16="http://schemas.microsoft.com/office/drawing/2014/main" id="{C52AD554-89B6-C234-010C-724644A9A2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43540" y="2971762"/>
                  <a:ext cx="965198" cy="64800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917440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855C2C85-AAE9-88B5-1F16-455EA0458065}"/>
              </a:ext>
            </a:extLst>
          </p:cNvPr>
          <p:cNvGrpSpPr/>
          <p:nvPr/>
        </p:nvGrpSpPr>
        <p:grpSpPr>
          <a:xfrm>
            <a:off x="13652" y="8573"/>
            <a:ext cx="12098378" cy="6832404"/>
            <a:chOff x="13652" y="8573"/>
            <a:chExt cx="12098378" cy="6832404"/>
          </a:xfrm>
        </p:grpSpPr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71530E35-2A1D-F6D0-08E1-22BB669E253B}"/>
                </a:ext>
              </a:extLst>
            </p:cNvPr>
            <p:cNvGrpSpPr/>
            <p:nvPr/>
          </p:nvGrpSpPr>
          <p:grpSpPr>
            <a:xfrm>
              <a:off x="13652" y="8573"/>
              <a:ext cx="12098378" cy="6832404"/>
              <a:chOff x="13652" y="8573"/>
              <a:chExt cx="12098378" cy="6832404"/>
            </a:xfrm>
          </p:grpSpPr>
          <p:grpSp>
            <p:nvGrpSpPr>
              <p:cNvPr id="70" name="Группа 69">
                <a:extLst>
                  <a:ext uri="{FF2B5EF4-FFF2-40B4-BE49-F238E27FC236}">
                    <a16:creationId xmlns:a16="http://schemas.microsoft.com/office/drawing/2014/main" id="{FD46AE0B-56BD-5D47-BE0E-55486E97F35D}"/>
                  </a:ext>
                </a:extLst>
              </p:cNvPr>
              <p:cNvGrpSpPr/>
              <p:nvPr/>
            </p:nvGrpSpPr>
            <p:grpSpPr>
              <a:xfrm>
                <a:off x="13652" y="8573"/>
                <a:ext cx="12098378" cy="6832404"/>
                <a:chOff x="13652" y="8573"/>
                <a:chExt cx="12098378" cy="6832404"/>
              </a:xfrm>
            </p:grpSpPr>
            <p:grpSp>
              <p:nvGrpSpPr>
                <p:cNvPr id="71" name="Группа 70">
                  <a:extLst>
                    <a:ext uri="{FF2B5EF4-FFF2-40B4-BE49-F238E27FC236}">
                      <a16:creationId xmlns:a16="http://schemas.microsoft.com/office/drawing/2014/main" id="{6EA77E57-1D50-1C6E-6139-19FD0E1CA1F6}"/>
                    </a:ext>
                  </a:extLst>
                </p:cNvPr>
                <p:cNvGrpSpPr/>
                <p:nvPr/>
              </p:nvGrpSpPr>
              <p:grpSpPr>
                <a:xfrm>
                  <a:off x="13652" y="8573"/>
                  <a:ext cx="11683458" cy="6832404"/>
                  <a:chOff x="13652" y="8573"/>
                  <a:chExt cx="11683458" cy="6832404"/>
                </a:xfrm>
              </p:grpSpPr>
              <p:grpSp>
                <p:nvGrpSpPr>
                  <p:cNvPr id="52" name="Группа 51">
                    <a:extLst>
                      <a:ext uri="{FF2B5EF4-FFF2-40B4-BE49-F238E27FC236}">
                        <a16:creationId xmlns:a16="http://schemas.microsoft.com/office/drawing/2014/main" id="{B98C66D4-FE63-CC6B-D4AA-15E5E625D991}"/>
                      </a:ext>
                    </a:extLst>
                  </p:cNvPr>
                  <p:cNvGrpSpPr/>
                  <p:nvPr/>
                </p:nvGrpSpPr>
                <p:grpSpPr>
                  <a:xfrm>
                    <a:off x="13652" y="8573"/>
                    <a:ext cx="11683458" cy="6832404"/>
                    <a:chOff x="13652" y="8573"/>
                    <a:chExt cx="11683458" cy="6832404"/>
                  </a:xfrm>
                </p:grpSpPr>
                <p:grpSp>
                  <p:nvGrpSpPr>
                    <p:cNvPr id="19" name="Группа 18">
                      <a:extLst>
                        <a:ext uri="{FF2B5EF4-FFF2-40B4-BE49-F238E27FC236}">
                          <a16:creationId xmlns:a16="http://schemas.microsoft.com/office/drawing/2014/main" id="{ABD91E26-B8A7-D8C5-7B9A-9C86E49F3BA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52" y="8573"/>
                      <a:ext cx="11683458" cy="6832404"/>
                      <a:chOff x="13652" y="8573"/>
                      <a:chExt cx="11683458" cy="6832404"/>
                    </a:xfrm>
                  </p:grpSpPr>
                  <p:grpSp>
                    <p:nvGrpSpPr>
                      <p:cNvPr id="17" name="Группа 16">
                        <a:extLst>
                          <a:ext uri="{FF2B5EF4-FFF2-40B4-BE49-F238E27FC236}">
                            <a16:creationId xmlns:a16="http://schemas.microsoft.com/office/drawing/2014/main" id="{35A31C5E-6269-7F3B-5D08-7BCC108A285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3652" y="8573"/>
                        <a:ext cx="11683458" cy="6832404"/>
                        <a:chOff x="13652" y="8573"/>
                        <a:chExt cx="11683458" cy="6832404"/>
                      </a:xfrm>
                    </p:grpSpPr>
                    <p:sp>
                      <p:nvSpPr>
                        <p:cNvPr id="32" name="Надпись 46">
                          <a:extLst>
                            <a:ext uri="{FF2B5EF4-FFF2-40B4-BE49-F238E27FC236}">
                              <a16:creationId xmlns:a16="http://schemas.microsoft.com/office/drawing/2014/main" id="{4F32CC95-9484-5596-CD2F-86DD9C2E9E09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3652" y="8573"/>
                          <a:ext cx="4336415" cy="152400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1890713" marR="0" lvl="0" indent="-1981200" algn="l" defTabSz="914400" rtl="0" eaLnBrk="1" fontAlgn="auto" latinLnBrk="0" hangingPunct="1">
                            <a:lnSpc>
                              <a:spcPct val="8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26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Тема:</a:t>
                          </a:r>
                          <a:r>
                            <a:rPr kumimoji="0" lang="ru-RU" sz="26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0" lang="ru-RU" sz="28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12</a:t>
                          </a:r>
                          <a:r>
                            <a:rPr kumimoji="0" lang="ru-RU" sz="28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 ТОНН</a:t>
                          </a:r>
                          <a:r>
                            <a:rPr kumimoji="0" lang="ru-RU" sz="2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0" lang="ru-RU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ВЕЩЕСТВА </a:t>
                          </a:r>
                          <a:br>
                            <a:rPr kumimoji="0" lang="ru-RU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a:br>
                          <a:r>
                            <a:rPr kumimoji="0" lang="ru-RU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В ОБЫЧНОЙ</a:t>
                          </a:r>
                          <a:br>
                            <a:rPr kumimoji="0" lang="ru-RU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a:br>
                          <a:r>
                            <a:rPr kumimoji="0" lang="ru-RU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КРУЖКЕ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glow rad="228600">
                                <a:srgbClr val="70AD47">
                                  <a:satMod val="175000"/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1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 </a:t>
                          </a:r>
                        </a:p>
                      </p:txBody>
                    </p:sp>
                    <p:cxnSp>
                      <p:nvCxnSpPr>
                        <p:cNvPr id="6" name="Прямая соединительная линия 5">
                          <a:extLst>
                            <a:ext uri="{FF2B5EF4-FFF2-40B4-BE49-F238E27FC236}">
                              <a16:creationId xmlns:a16="http://schemas.microsoft.com/office/drawing/2014/main" id="{A43D0C2A-4CFA-E69E-EE03-A08F8C2FDC6D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5767043" y="1259951"/>
                          <a:ext cx="1251929" cy="2087452"/>
                        </a:xfrm>
                        <a:prstGeom prst="line">
                          <a:avLst/>
                        </a:prstGeom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" name="Прямая соединительная линия 4">
                          <a:extLst>
                            <a:ext uri="{FF2B5EF4-FFF2-40B4-BE49-F238E27FC236}">
                              <a16:creationId xmlns:a16="http://schemas.microsoft.com/office/drawing/2014/main" id="{3058E6D4-9BCF-3C3D-751F-26A764284312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>
                          <a:off x="4528086" y="3502026"/>
                          <a:ext cx="2456354" cy="1819803"/>
                        </a:xfrm>
                        <a:prstGeom prst="line">
                          <a:avLst/>
                        </a:prstGeom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" name="Прямая соединительная линия 3">
                          <a:extLst>
                            <a:ext uri="{FF2B5EF4-FFF2-40B4-BE49-F238E27FC236}">
                              <a16:creationId xmlns:a16="http://schemas.microsoft.com/office/drawing/2014/main" id="{5EF99B25-F7EE-313A-09DB-E1C7E2A72B64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3349316" y="2541136"/>
                          <a:ext cx="3589782" cy="908675"/>
                        </a:xfrm>
                        <a:prstGeom prst="line">
                          <a:avLst/>
                        </a:prstGeom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" name="Прямая соединительная линия 2">
                          <a:extLst>
                            <a:ext uri="{FF2B5EF4-FFF2-40B4-BE49-F238E27FC236}">
                              <a16:creationId xmlns:a16="http://schemas.microsoft.com/office/drawing/2014/main" id="{514E9988-AB08-B0FA-08F8-A02F939C099C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>
                          <a:off x="7081202" y="2957448"/>
                          <a:ext cx="3210280" cy="473775"/>
                        </a:xfrm>
                        <a:prstGeom prst="line">
                          <a:avLst/>
                        </a:prstGeom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" name="Прямая соединительная линия 1">
                          <a:extLst>
                            <a:ext uri="{FF2B5EF4-FFF2-40B4-BE49-F238E27FC236}">
                              <a16:creationId xmlns:a16="http://schemas.microsoft.com/office/drawing/2014/main" id="{EE64003A-DA9D-DB09-D855-52E18E493A92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7040562" y="3451543"/>
                          <a:ext cx="1497942" cy="2071082"/>
                        </a:xfrm>
                        <a:prstGeom prst="line">
                          <a:avLst/>
                        </a:prstGeom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10" name="Овал 9">
                          <a:extLst>
                            <a:ext uri="{FF2B5EF4-FFF2-40B4-BE49-F238E27FC236}">
                              <a16:creationId xmlns:a16="http://schemas.microsoft.com/office/drawing/2014/main" id="{CA9286F6-DC34-2A85-5715-D0AEF8B0A18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960427" y="2410778"/>
                          <a:ext cx="2190115" cy="2190115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" name="Надпись 1">
                          <a:extLst>
                            <a:ext uri="{FF2B5EF4-FFF2-40B4-BE49-F238E27FC236}">
                              <a16:creationId xmlns:a16="http://schemas.microsoft.com/office/drawing/2014/main" id="{2D60A1AE-833F-B951-2C99-BB154E69CEE8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92786" y="433705"/>
                          <a:ext cx="1688465" cy="1263650"/>
                        </a:xfrm>
                        <a:custGeom>
                          <a:avLst/>
                          <a:gdLst>
                            <a:gd name="connsiteX0" fmla="*/ 0 w 1688465"/>
                            <a:gd name="connsiteY0" fmla="*/ 0 h 1263650"/>
                            <a:gd name="connsiteX1" fmla="*/ 545937 w 1688465"/>
                            <a:gd name="connsiteY1" fmla="*/ 0 h 1263650"/>
                            <a:gd name="connsiteX2" fmla="*/ 1108759 w 1688465"/>
                            <a:gd name="connsiteY2" fmla="*/ 0 h 1263650"/>
                            <a:gd name="connsiteX3" fmla="*/ 1688465 w 1688465"/>
                            <a:gd name="connsiteY3" fmla="*/ 0 h 1263650"/>
                            <a:gd name="connsiteX4" fmla="*/ 1688465 w 1688465"/>
                            <a:gd name="connsiteY4" fmla="*/ 433853 h 1263650"/>
                            <a:gd name="connsiteX5" fmla="*/ 1688465 w 1688465"/>
                            <a:gd name="connsiteY5" fmla="*/ 817160 h 1263650"/>
                            <a:gd name="connsiteX6" fmla="*/ 1688465 w 1688465"/>
                            <a:gd name="connsiteY6" fmla="*/ 1263650 h 1263650"/>
                            <a:gd name="connsiteX7" fmla="*/ 1091874 w 1688465"/>
                            <a:gd name="connsiteY7" fmla="*/ 1263650 h 1263650"/>
                            <a:gd name="connsiteX8" fmla="*/ 495283 w 1688465"/>
                            <a:gd name="connsiteY8" fmla="*/ 1263650 h 1263650"/>
                            <a:gd name="connsiteX9" fmla="*/ 0 w 1688465"/>
                            <a:gd name="connsiteY9" fmla="*/ 1263650 h 1263650"/>
                            <a:gd name="connsiteX10" fmla="*/ 0 w 1688465"/>
                            <a:gd name="connsiteY10" fmla="*/ 855070 h 1263650"/>
                            <a:gd name="connsiteX11" fmla="*/ 0 w 1688465"/>
                            <a:gd name="connsiteY11" fmla="*/ 433853 h 1263650"/>
                            <a:gd name="connsiteX12" fmla="*/ 0 w 1688465"/>
                            <a:gd name="connsiteY12" fmla="*/ 0 h 12636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1688465" h="1263650" fill="none" extrusionOk="0">
                              <a:moveTo>
                                <a:pt x="0" y="0"/>
                              </a:moveTo>
                              <a:cubicBezTo>
                                <a:pt x="160555" y="-45031"/>
                                <a:pt x="432238" y="64652"/>
                                <a:pt x="545937" y="0"/>
                              </a:cubicBezTo>
                              <a:cubicBezTo>
                                <a:pt x="659636" y="-64652"/>
                                <a:pt x="988650" y="48169"/>
                                <a:pt x="1108759" y="0"/>
                              </a:cubicBezTo>
                              <a:cubicBezTo>
                                <a:pt x="1228868" y="-48169"/>
                                <a:pt x="1502346" y="54487"/>
                                <a:pt x="1688465" y="0"/>
                              </a:cubicBezTo>
                              <a:cubicBezTo>
                                <a:pt x="1705104" y="190692"/>
                                <a:pt x="1668522" y="241699"/>
                                <a:pt x="1688465" y="433853"/>
                              </a:cubicBezTo>
                              <a:cubicBezTo>
                                <a:pt x="1708408" y="626007"/>
                                <a:pt x="1667131" y="683742"/>
                                <a:pt x="1688465" y="817160"/>
                              </a:cubicBezTo>
                              <a:cubicBezTo>
                                <a:pt x="1709799" y="950578"/>
                                <a:pt x="1649252" y="1048178"/>
                                <a:pt x="1688465" y="1263650"/>
                              </a:cubicBezTo>
                              <a:cubicBezTo>
                                <a:pt x="1461577" y="1273618"/>
                                <a:pt x="1361010" y="1218905"/>
                                <a:pt x="1091874" y="1263650"/>
                              </a:cubicBezTo>
                              <a:cubicBezTo>
                                <a:pt x="822738" y="1308395"/>
                                <a:pt x="639763" y="1195097"/>
                                <a:pt x="495283" y="1263650"/>
                              </a:cubicBezTo>
                              <a:cubicBezTo>
                                <a:pt x="350803" y="1332203"/>
                                <a:pt x="102974" y="1238548"/>
                                <a:pt x="0" y="1263650"/>
                              </a:cubicBezTo>
                              <a:cubicBezTo>
                                <a:pt x="-40015" y="1154088"/>
                                <a:pt x="293" y="1031476"/>
                                <a:pt x="0" y="855070"/>
                              </a:cubicBezTo>
                              <a:cubicBezTo>
                                <a:pt x="-293" y="678664"/>
                                <a:pt x="16467" y="522931"/>
                                <a:pt x="0" y="433853"/>
                              </a:cubicBezTo>
                              <a:cubicBezTo>
                                <a:pt x="-16467" y="344775"/>
                                <a:pt x="43408" y="155181"/>
                                <a:pt x="0" y="0"/>
                              </a:cubicBezTo>
                              <a:close/>
                            </a:path>
                            <a:path w="1688465" h="1263650" stroke="0" extrusionOk="0">
                              <a:moveTo>
                                <a:pt x="0" y="0"/>
                              </a:moveTo>
                              <a:cubicBezTo>
                                <a:pt x="165795" y="-8634"/>
                                <a:pt x="288050" y="58612"/>
                                <a:pt x="545937" y="0"/>
                              </a:cubicBezTo>
                              <a:cubicBezTo>
                                <a:pt x="803824" y="-58612"/>
                                <a:pt x="953251" y="44304"/>
                                <a:pt x="1058105" y="0"/>
                              </a:cubicBezTo>
                              <a:cubicBezTo>
                                <a:pt x="1162959" y="-44304"/>
                                <a:pt x="1440439" y="17962"/>
                                <a:pt x="1688465" y="0"/>
                              </a:cubicBezTo>
                              <a:cubicBezTo>
                                <a:pt x="1736134" y="166317"/>
                                <a:pt x="1646543" y="207905"/>
                                <a:pt x="1688465" y="408580"/>
                              </a:cubicBezTo>
                              <a:cubicBezTo>
                                <a:pt x="1730387" y="609255"/>
                                <a:pt x="1668754" y="611285"/>
                                <a:pt x="1688465" y="804524"/>
                              </a:cubicBezTo>
                              <a:cubicBezTo>
                                <a:pt x="1708176" y="997763"/>
                                <a:pt x="1664840" y="1156970"/>
                                <a:pt x="1688465" y="1263650"/>
                              </a:cubicBezTo>
                              <a:cubicBezTo>
                                <a:pt x="1573136" y="1282186"/>
                                <a:pt x="1275295" y="1223289"/>
                                <a:pt x="1125643" y="1263650"/>
                              </a:cubicBezTo>
                              <a:cubicBezTo>
                                <a:pt x="975991" y="1304011"/>
                                <a:pt x="809314" y="1250813"/>
                                <a:pt x="529052" y="1263650"/>
                              </a:cubicBezTo>
                              <a:cubicBezTo>
                                <a:pt x="248790" y="1276487"/>
                                <a:pt x="192842" y="1249158"/>
                                <a:pt x="0" y="1263650"/>
                              </a:cubicBezTo>
                              <a:cubicBezTo>
                                <a:pt x="-49528" y="1093625"/>
                                <a:pt x="42062" y="1040340"/>
                                <a:pt x="0" y="842433"/>
                              </a:cubicBezTo>
                              <a:cubicBezTo>
                                <a:pt x="-42062" y="644526"/>
                                <a:pt x="13096" y="593944"/>
                                <a:pt x="0" y="433853"/>
                              </a:cubicBezTo>
                              <a:cubicBezTo>
                                <a:pt x="-13096" y="273762"/>
                                <a:pt x="24424" y="114175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lt1"/>
                        </a:solidFill>
                        <a:ln w="6350">
                          <a:solidFill>
                            <a:prstClr val="black"/>
                          </a:solidFill>
                          <a:extLst>
                            <a:ext uri="{C807C97D-BFC1-408E-A445-0C87EB9F89A2}">
                              <ask:lineSketchStyleProps xmlns:ask="http://schemas.microsoft.com/office/drawing/2018/sketchyshapes" sd="1219033472">
                                <a:prstGeom prst="rect">
                                  <a:avLst/>
                                </a:prstGeom>
                                <ask:type>
                                  <ask:lineSketchScribble/>
                                </ask:type>
                              </ask:lineSketchStyleProps>
                            </a:ext>
                          </a:extLst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________________</a:t>
                          </a: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a:t>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величина, показывающая, насколько тело инертно.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8" name="Надпись 2">
                          <a:extLst>
                            <a:ext uri="{FF2B5EF4-FFF2-40B4-BE49-F238E27FC236}">
                              <a16:creationId xmlns:a16="http://schemas.microsoft.com/office/drawing/2014/main" id="{822BF703-909E-C0A5-BB7A-E9CC2C21030F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73101" y="1781810"/>
                          <a:ext cx="1688465" cy="1271905"/>
                        </a:xfrm>
                        <a:custGeom>
                          <a:avLst/>
                          <a:gdLst>
                            <a:gd name="connsiteX0" fmla="*/ 0 w 1688465"/>
                            <a:gd name="connsiteY0" fmla="*/ 0 h 1271905"/>
                            <a:gd name="connsiteX1" fmla="*/ 512168 w 1688465"/>
                            <a:gd name="connsiteY1" fmla="*/ 0 h 1271905"/>
                            <a:gd name="connsiteX2" fmla="*/ 1058105 w 1688465"/>
                            <a:gd name="connsiteY2" fmla="*/ 0 h 1271905"/>
                            <a:gd name="connsiteX3" fmla="*/ 1688465 w 1688465"/>
                            <a:gd name="connsiteY3" fmla="*/ 0 h 1271905"/>
                            <a:gd name="connsiteX4" fmla="*/ 1688465 w 1688465"/>
                            <a:gd name="connsiteY4" fmla="*/ 449406 h 1271905"/>
                            <a:gd name="connsiteX5" fmla="*/ 1688465 w 1688465"/>
                            <a:gd name="connsiteY5" fmla="*/ 886094 h 1271905"/>
                            <a:gd name="connsiteX6" fmla="*/ 1688465 w 1688465"/>
                            <a:gd name="connsiteY6" fmla="*/ 1271905 h 1271905"/>
                            <a:gd name="connsiteX7" fmla="*/ 1091874 w 1688465"/>
                            <a:gd name="connsiteY7" fmla="*/ 1271905 h 1271905"/>
                            <a:gd name="connsiteX8" fmla="*/ 579706 w 1688465"/>
                            <a:gd name="connsiteY8" fmla="*/ 1271905 h 1271905"/>
                            <a:gd name="connsiteX9" fmla="*/ 0 w 1688465"/>
                            <a:gd name="connsiteY9" fmla="*/ 1271905 h 1271905"/>
                            <a:gd name="connsiteX10" fmla="*/ 0 w 1688465"/>
                            <a:gd name="connsiteY10" fmla="*/ 822499 h 1271905"/>
                            <a:gd name="connsiteX11" fmla="*/ 0 w 1688465"/>
                            <a:gd name="connsiteY11" fmla="*/ 436687 h 1271905"/>
                            <a:gd name="connsiteX12" fmla="*/ 0 w 1688465"/>
                            <a:gd name="connsiteY12" fmla="*/ 0 h 127190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1688465" h="1271905" fill="none" extrusionOk="0">
                              <a:moveTo>
                                <a:pt x="0" y="0"/>
                              </a:moveTo>
                              <a:cubicBezTo>
                                <a:pt x="195817" y="-55548"/>
                                <a:pt x="338506" y="8784"/>
                                <a:pt x="512168" y="0"/>
                              </a:cubicBezTo>
                              <a:cubicBezTo>
                                <a:pt x="685830" y="-8784"/>
                                <a:pt x="928907" y="8681"/>
                                <a:pt x="1058105" y="0"/>
                              </a:cubicBezTo>
                              <a:cubicBezTo>
                                <a:pt x="1187303" y="-8681"/>
                                <a:pt x="1524969" y="70424"/>
                                <a:pt x="1688465" y="0"/>
                              </a:cubicBezTo>
                              <a:cubicBezTo>
                                <a:pt x="1693801" y="94904"/>
                                <a:pt x="1666304" y="226872"/>
                                <a:pt x="1688465" y="449406"/>
                              </a:cubicBezTo>
                              <a:cubicBezTo>
                                <a:pt x="1710626" y="671940"/>
                                <a:pt x="1679037" y="778160"/>
                                <a:pt x="1688465" y="886094"/>
                              </a:cubicBezTo>
                              <a:cubicBezTo>
                                <a:pt x="1697893" y="994028"/>
                                <a:pt x="1684582" y="1174158"/>
                                <a:pt x="1688465" y="1271905"/>
                              </a:cubicBezTo>
                              <a:cubicBezTo>
                                <a:pt x="1509905" y="1304946"/>
                                <a:pt x="1367940" y="1271702"/>
                                <a:pt x="1091874" y="1271905"/>
                              </a:cubicBezTo>
                              <a:cubicBezTo>
                                <a:pt x="815808" y="1272108"/>
                                <a:pt x="723884" y="1226353"/>
                                <a:pt x="579706" y="1271905"/>
                              </a:cubicBezTo>
                              <a:cubicBezTo>
                                <a:pt x="435528" y="1317457"/>
                                <a:pt x="117610" y="1259165"/>
                                <a:pt x="0" y="1271905"/>
                              </a:cubicBezTo>
                              <a:cubicBezTo>
                                <a:pt x="-24247" y="1169099"/>
                                <a:pt x="24295" y="937782"/>
                                <a:pt x="0" y="822499"/>
                              </a:cubicBezTo>
                              <a:cubicBezTo>
                                <a:pt x="-24295" y="707216"/>
                                <a:pt x="4953" y="584372"/>
                                <a:pt x="0" y="436687"/>
                              </a:cubicBezTo>
                              <a:cubicBezTo>
                                <a:pt x="-4953" y="289002"/>
                                <a:pt x="19309" y="116286"/>
                                <a:pt x="0" y="0"/>
                              </a:cubicBezTo>
                              <a:close/>
                            </a:path>
                            <a:path w="1688465" h="1271905" stroke="0" extrusionOk="0">
                              <a:moveTo>
                                <a:pt x="0" y="0"/>
                              </a:moveTo>
                              <a:cubicBezTo>
                                <a:pt x="189423" y="-49770"/>
                                <a:pt x="365577" y="61505"/>
                                <a:pt x="579706" y="0"/>
                              </a:cubicBezTo>
                              <a:cubicBezTo>
                                <a:pt x="793835" y="-61505"/>
                                <a:pt x="1040345" y="18683"/>
                                <a:pt x="1159413" y="0"/>
                              </a:cubicBezTo>
                              <a:cubicBezTo>
                                <a:pt x="1278481" y="-18683"/>
                                <a:pt x="1487139" y="33460"/>
                                <a:pt x="1688465" y="0"/>
                              </a:cubicBezTo>
                              <a:cubicBezTo>
                                <a:pt x="1695413" y="151283"/>
                                <a:pt x="1642911" y="231074"/>
                                <a:pt x="1688465" y="385811"/>
                              </a:cubicBezTo>
                              <a:cubicBezTo>
                                <a:pt x="1734019" y="540548"/>
                                <a:pt x="1666551" y="692699"/>
                                <a:pt x="1688465" y="784341"/>
                              </a:cubicBezTo>
                              <a:cubicBezTo>
                                <a:pt x="1710379" y="875983"/>
                                <a:pt x="1657475" y="1058248"/>
                                <a:pt x="1688465" y="1271905"/>
                              </a:cubicBezTo>
                              <a:cubicBezTo>
                                <a:pt x="1491073" y="1316868"/>
                                <a:pt x="1388541" y="1225773"/>
                                <a:pt x="1108759" y="1271905"/>
                              </a:cubicBezTo>
                              <a:cubicBezTo>
                                <a:pt x="828977" y="1318037"/>
                                <a:pt x="775815" y="1267639"/>
                                <a:pt x="562822" y="1271905"/>
                              </a:cubicBezTo>
                              <a:cubicBezTo>
                                <a:pt x="349829" y="1276171"/>
                                <a:pt x="236080" y="1207905"/>
                                <a:pt x="0" y="1271905"/>
                              </a:cubicBezTo>
                              <a:cubicBezTo>
                                <a:pt x="-43029" y="1116273"/>
                                <a:pt x="7316" y="1043161"/>
                                <a:pt x="0" y="886094"/>
                              </a:cubicBezTo>
                              <a:cubicBezTo>
                                <a:pt x="-7316" y="729027"/>
                                <a:pt x="41788" y="644388"/>
                                <a:pt x="0" y="436687"/>
                              </a:cubicBezTo>
                              <a:cubicBezTo>
                                <a:pt x="-41788" y="228986"/>
                                <a:pt x="40517" y="97514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lt1"/>
                        </a:solidFill>
                        <a:ln w="6350">
                          <a:solidFill>
                            <a:prstClr val="black"/>
                          </a:solidFill>
                          <a:extLst>
                            <a:ext uri="{C807C97D-BFC1-408E-A445-0C87EB9F89A2}">
                              <ask:lineSketchStyleProps xmlns:ask="http://schemas.microsoft.com/office/drawing/2018/sketchyshapes" sd="2181918364">
                                <a:prstGeom prst="rect">
                                  <a:avLst/>
                                </a:prstGeom>
                                <ask:type>
                                  <ask:lineSketchScribble/>
                                </ask:type>
                              </ask:lineSketchStyleProps>
                            </a:ext>
                          </a:extLst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________________ </a:t>
                          </a: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a:t></a:t>
                          </a: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вид материи. </a:t>
                          </a:r>
                          <a:b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</a:b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То, из чего состоят физические тела.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9" name="Надпись 3">
                          <a:extLst>
                            <a:ext uri="{FF2B5EF4-FFF2-40B4-BE49-F238E27FC236}">
                              <a16:creationId xmlns:a16="http://schemas.microsoft.com/office/drawing/2014/main" id="{F99FED08-D23E-2151-6E4C-C19701024928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68656" y="3132455"/>
                          <a:ext cx="1694815" cy="1437640"/>
                        </a:xfrm>
                        <a:custGeom>
                          <a:avLst/>
                          <a:gdLst>
                            <a:gd name="connsiteX0" fmla="*/ 0 w 1694815"/>
                            <a:gd name="connsiteY0" fmla="*/ 0 h 1437640"/>
                            <a:gd name="connsiteX1" fmla="*/ 581886 w 1694815"/>
                            <a:gd name="connsiteY1" fmla="*/ 0 h 1437640"/>
                            <a:gd name="connsiteX2" fmla="*/ 1112929 w 1694815"/>
                            <a:gd name="connsiteY2" fmla="*/ 0 h 1437640"/>
                            <a:gd name="connsiteX3" fmla="*/ 1694815 w 1694815"/>
                            <a:gd name="connsiteY3" fmla="*/ 0 h 1437640"/>
                            <a:gd name="connsiteX4" fmla="*/ 1694815 w 1694815"/>
                            <a:gd name="connsiteY4" fmla="*/ 493590 h 1437640"/>
                            <a:gd name="connsiteX5" fmla="*/ 1694815 w 1694815"/>
                            <a:gd name="connsiteY5" fmla="*/ 929674 h 1437640"/>
                            <a:gd name="connsiteX6" fmla="*/ 1694815 w 1694815"/>
                            <a:gd name="connsiteY6" fmla="*/ 1437640 h 1437640"/>
                            <a:gd name="connsiteX7" fmla="*/ 1095980 w 1694815"/>
                            <a:gd name="connsiteY7" fmla="*/ 1437640 h 1437640"/>
                            <a:gd name="connsiteX8" fmla="*/ 514094 w 1694815"/>
                            <a:gd name="connsiteY8" fmla="*/ 1437640 h 1437640"/>
                            <a:gd name="connsiteX9" fmla="*/ 0 w 1694815"/>
                            <a:gd name="connsiteY9" fmla="*/ 1437640 h 1437640"/>
                            <a:gd name="connsiteX10" fmla="*/ 0 w 1694815"/>
                            <a:gd name="connsiteY10" fmla="*/ 958427 h 1437640"/>
                            <a:gd name="connsiteX11" fmla="*/ 0 w 1694815"/>
                            <a:gd name="connsiteY11" fmla="*/ 450461 h 1437640"/>
                            <a:gd name="connsiteX12" fmla="*/ 0 w 1694815"/>
                            <a:gd name="connsiteY12" fmla="*/ 0 h 143764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1694815" h="1437640" fill="none" extrusionOk="0">
                              <a:moveTo>
                                <a:pt x="0" y="0"/>
                              </a:moveTo>
                              <a:cubicBezTo>
                                <a:pt x="163746" y="-22614"/>
                                <a:pt x="309518" y="55983"/>
                                <a:pt x="581886" y="0"/>
                              </a:cubicBezTo>
                              <a:cubicBezTo>
                                <a:pt x="854254" y="-55983"/>
                                <a:pt x="869475" y="38201"/>
                                <a:pt x="1112929" y="0"/>
                              </a:cubicBezTo>
                              <a:cubicBezTo>
                                <a:pt x="1356383" y="-38201"/>
                                <a:pt x="1539582" y="1156"/>
                                <a:pt x="1694815" y="0"/>
                              </a:cubicBezTo>
                              <a:cubicBezTo>
                                <a:pt x="1699681" y="185188"/>
                                <a:pt x="1665840" y="371156"/>
                                <a:pt x="1694815" y="493590"/>
                              </a:cubicBezTo>
                              <a:cubicBezTo>
                                <a:pt x="1723790" y="616024"/>
                                <a:pt x="1643138" y="765175"/>
                                <a:pt x="1694815" y="929674"/>
                              </a:cubicBezTo>
                              <a:cubicBezTo>
                                <a:pt x="1746492" y="1094173"/>
                                <a:pt x="1670080" y="1306555"/>
                                <a:pt x="1694815" y="1437640"/>
                              </a:cubicBezTo>
                              <a:cubicBezTo>
                                <a:pt x="1458927" y="1488263"/>
                                <a:pt x="1301009" y="1430323"/>
                                <a:pt x="1095980" y="1437640"/>
                              </a:cubicBezTo>
                              <a:cubicBezTo>
                                <a:pt x="890951" y="1444957"/>
                                <a:pt x="712413" y="1426148"/>
                                <a:pt x="514094" y="1437640"/>
                              </a:cubicBezTo>
                              <a:cubicBezTo>
                                <a:pt x="315775" y="1449132"/>
                                <a:pt x="229352" y="1426840"/>
                                <a:pt x="0" y="1437640"/>
                              </a:cubicBezTo>
                              <a:cubicBezTo>
                                <a:pt x="-5259" y="1279960"/>
                                <a:pt x="16602" y="1143426"/>
                                <a:pt x="0" y="958427"/>
                              </a:cubicBezTo>
                              <a:cubicBezTo>
                                <a:pt x="-16602" y="773428"/>
                                <a:pt x="40456" y="572547"/>
                                <a:pt x="0" y="450461"/>
                              </a:cubicBezTo>
                              <a:cubicBezTo>
                                <a:pt x="-40456" y="328375"/>
                                <a:pt x="27753" y="153662"/>
                                <a:pt x="0" y="0"/>
                              </a:cubicBezTo>
                              <a:close/>
                            </a:path>
                            <a:path w="1694815" h="1437640" stroke="0" extrusionOk="0">
                              <a:moveTo>
                                <a:pt x="0" y="0"/>
                              </a:moveTo>
                              <a:cubicBezTo>
                                <a:pt x="250089" y="-14407"/>
                                <a:pt x="311189" y="57826"/>
                                <a:pt x="564938" y="0"/>
                              </a:cubicBezTo>
                              <a:cubicBezTo>
                                <a:pt x="818687" y="-57826"/>
                                <a:pt x="939357" y="8014"/>
                                <a:pt x="1079032" y="0"/>
                              </a:cubicBezTo>
                              <a:cubicBezTo>
                                <a:pt x="1218707" y="-8014"/>
                                <a:pt x="1526031" y="46993"/>
                                <a:pt x="1694815" y="0"/>
                              </a:cubicBezTo>
                              <a:cubicBezTo>
                                <a:pt x="1695528" y="124860"/>
                                <a:pt x="1672644" y="262252"/>
                                <a:pt x="1694815" y="436084"/>
                              </a:cubicBezTo>
                              <a:cubicBezTo>
                                <a:pt x="1716986" y="609916"/>
                                <a:pt x="1674690" y="762707"/>
                                <a:pt x="1694815" y="872168"/>
                              </a:cubicBezTo>
                              <a:cubicBezTo>
                                <a:pt x="1714940" y="981629"/>
                                <a:pt x="1667873" y="1184012"/>
                                <a:pt x="1694815" y="1437640"/>
                              </a:cubicBezTo>
                              <a:cubicBezTo>
                                <a:pt x="1557439" y="1450773"/>
                                <a:pt x="1356894" y="1404150"/>
                                <a:pt x="1146825" y="1437640"/>
                              </a:cubicBezTo>
                              <a:cubicBezTo>
                                <a:pt x="936756" y="1471130"/>
                                <a:pt x="830818" y="1403621"/>
                                <a:pt x="564938" y="1437640"/>
                              </a:cubicBezTo>
                              <a:cubicBezTo>
                                <a:pt x="299058" y="1471659"/>
                                <a:pt x="178172" y="1377200"/>
                                <a:pt x="0" y="1437640"/>
                              </a:cubicBezTo>
                              <a:cubicBezTo>
                                <a:pt x="-5005" y="1320296"/>
                                <a:pt x="58846" y="1110186"/>
                                <a:pt x="0" y="929674"/>
                              </a:cubicBezTo>
                              <a:cubicBezTo>
                                <a:pt x="-58846" y="749162"/>
                                <a:pt x="7707" y="633204"/>
                                <a:pt x="0" y="450461"/>
                              </a:cubicBezTo>
                              <a:cubicBezTo>
                                <a:pt x="-7707" y="267718"/>
                                <a:pt x="29437" y="118983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lt1"/>
                        </a:solidFill>
                        <a:ln w="6350">
                          <a:solidFill>
                            <a:prstClr val="black"/>
                          </a:solidFill>
                          <a:extLst>
                            <a:ext uri="{C807C97D-BFC1-408E-A445-0C87EB9F89A2}">
                              <ask:lineSketchStyleProps xmlns:ask="http://schemas.microsoft.com/office/drawing/2018/sketchyshapes" sd="653822234">
                                <a:prstGeom prst="rect">
                                  <a:avLst/>
                                </a:prstGeom>
                                <ask:type>
                                  <ask:lineSketchScribble/>
                                </ask:type>
                              </ask:lineSketchStyleProps>
                            </a:ext>
                          </a:extLst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________________ </a:t>
                          </a: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a:t></a:t>
                          </a: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количественная характеристика </a:t>
                          </a: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пространства</a:t>
                          </a: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, занимаемого </a:t>
                          </a: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телом</a:t>
                          </a: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.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1" name="Овал 10">
                          <a:extLst>
                            <a:ext uri="{FF2B5EF4-FFF2-40B4-BE49-F238E27FC236}">
                              <a16:creationId xmlns:a16="http://schemas.microsoft.com/office/drawing/2014/main" id="{8E6214B8-F3D8-B53F-5824-A8B6C5CE24F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38191" y="4209120"/>
                          <a:ext cx="2627630" cy="2627630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" name="Овал 11">
                          <a:extLst>
                            <a:ext uri="{FF2B5EF4-FFF2-40B4-BE49-F238E27FC236}">
                              <a16:creationId xmlns:a16="http://schemas.microsoft.com/office/drawing/2014/main" id="{3039FC1A-45EC-D0B4-4154-043DDD57A0E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078010" y="3549065"/>
                          <a:ext cx="3352824" cy="3291912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3" name="Овал 12">
                          <a:extLst>
                            <a:ext uri="{FF2B5EF4-FFF2-40B4-BE49-F238E27FC236}">
                              <a16:creationId xmlns:a16="http://schemas.microsoft.com/office/drawing/2014/main" id="{189E49A3-D837-23C6-5040-4C2A5C9CC32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35978" y="1224029"/>
                          <a:ext cx="3361132" cy="3361132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4" name="Овал 13">
                          <a:extLst>
                            <a:ext uri="{FF2B5EF4-FFF2-40B4-BE49-F238E27FC236}">
                              <a16:creationId xmlns:a16="http://schemas.microsoft.com/office/drawing/2014/main" id="{D0EE8862-613B-CBE3-7A1C-81B848DD70D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42141" y="22166"/>
                          <a:ext cx="2627630" cy="2627630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5" name="Овал 14">
                          <a:extLst>
                            <a:ext uri="{FF2B5EF4-FFF2-40B4-BE49-F238E27FC236}">
                              <a16:creationId xmlns:a16="http://schemas.microsoft.com/office/drawing/2014/main" id="{E9617B9F-1B38-F939-A62B-6F3093573CA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038905" y="1226686"/>
                          <a:ext cx="2628900" cy="2628900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6" name="Стрелка: изогнутая 15">
                          <a:extLst>
                            <a:ext uri="{FF2B5EF4-FFF2-40B4-BE49-F238E27FC236}">
                              <a16:creationId xmlns:a16="http://schemas.microsoft.com/office/drawing/2014/main" id="{32E1E4CF-64C4-F6DA-74D2-345375F0C47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098203">
                          <a:off x="3962912" y="631658"/>
                          <a:ext cx="1049900" cy="1084499"/>
                        </a:xfrm>
                        <a:prstGeom prst="bentArrow">
                          <a:avLst>
                            <a:gd name="adj1" fmla="val 21729"/>
                            <a:gd name="adj2" fmla="val 44696"/>
                            <a:gd name="adj3" fmla="val 45718"/>
                            <a:gd name="adj4" fmla="val 65085"/>
                          </a:avLst>
                        </a:prstGeom>
                        <a:ln/>
                      </p:spPr>
                      <p:style>
                        <a:lnRef idx="2">
                          <a:schemeClr val="accent6">
                            <a:shade val="15000"/>
                          </a:schemeClr>
                        </a:lnRef>
                        <a:fillRef idx="1">
                          <a:schemeClr val="accent6"/>
                        </a:fillRef>
                        <a:effectRef idx="0">
                          <a:schemeClr val="accent6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8" name="Стрелка: изогнутая 17">
                          <a:extLst>
                            <a:ext uri="{FF2B5EF4-FFF2-40B4-BE49-F238E27FC236}">
                              <a16:creationId xmlns:a16="http://schemas.microsoft.com/office/drawing/2014/main" id="{E1475933-A51A-7C59-5582-BFE451ECA45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8868893">
                          <a:off x="9645099" y="4540782"/>
                          <a:ext cx="1208182" cy="1021904"/>
                        </a:xfrm>
                        <a:prstGeom prst="bentArrow">
                          <a:avLst>
                            <a:gd name="adj1" fmla="val 21536"/>
                            <a:gd name="adj2" fmla="val 50000"/>
                            <a:gd name="adj3" fmla="val 48434"/>
                            <a:gd name="adj4" fmla="val 60768"/>
                          </a:avLst>
                        </a:prstGeom>
                        <a:ln/>
                      </p:spPr>
                      <p:style>
                        <a:lnRef idx="2">
                          <a:schemeClr val="accent6">
                            <a:shade val="15000"/>
                          </a:schemeClr>
                        </a:lnRef>
                        <a:fillRef idx="1">
                          <a:schemeClr val="accent6"/>
                        </a:fillRef>
                        <a:effectRef idx="0">
                          <a:schemeClr val="accent6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0" name="Стрелка: изогнутая 19">
                          <a:extLst>
                            <a:ext uri="{FF2B5EF4-FFF2-40B4-BE49-F238E27FC236}">
                              <a16:creationId xmlns:a16="http://schemas.microsoft.com/office/drawing/2014/main" id="{C37D1698-DD5F-5A03-5AC2-EE7413B5642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450554">
                          <a:off x="5312626" y="3186026"/>
                          <a:ext cx="1029529" cy="848577"/>
                        </a:xfrm>
                        <a:prstGeom prst="bentArrow">
                          <a:avLst>
                            <a:gd name="adj1" fmla="val 19562"/>
                            <a:gd name="adj2" fmla="val 44696"/>
                            <a:gd name="adj3" fmla="val 45718"/>
                            <a:gd name="adj4" fmla="val 57469"/>
                          </a:avLst>
                        </a:prstGeom>
                        <a:ln/>
                      </p:spPr>
                      <p:style>
                        <a:lnRef idx="2">
                          <a:schemeClr val="accent6">
                            <a:shade val="15000"/>
                          </a:schemeClr>
                        </a:lnRef>
                        <a:fillRef idx="1">
                          <a:schemeClr val="accent6"/>
                        </a:fillRef>
                        <a:effectRef idx="0">
                          <a:schemeClr val="accent6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1" name="Прямоугольник 20">
                          <a:extLst>
                            <a:ext uri="{FF2B5EF4-FFF2-40B4-BE49-F238E27FC236}">
                              <a16:creationId xmlns:a16="http://schemas.microsoft.com/office/drawing/2014/main" id="{BC5E6E5C-2CDC-27D2-49BA-D2540C9E7F6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73101" y="4649470"/>
                          <a:ext cx="1688465" cy="2123440"/>
                        </a:xfrm>
                        <a:custGeom>
                          <a:avLst/>
                          <a:gdLst>
                            <a:gd name="connsiteX0" fmla="*/ 0 w 1688465"/>
                            <a:gd name="connsiteY0" fmla="*/ 0 h 2123440"/>
                            <a:gd name="connsiteX1" fmla="*/ 579706 w 1688465"/>
                            <a:gd name="connsiteY1" fmla="*/ 0 h 2123440"/>
                            <a:gd name="connsiteX2" fmla="*/ 1108759 w 1688465"/>
                            <a:gd name="connsiteY2" fmla="*/ 0 h 2123440"/>
                            <a:gd name="connsiteX3" fmla="*/ 1688465 w 1688465"/>
                            <a:gd name="connsiteY3" fmla="*/ 0 h 2123440"/>
                            <a:gd name="connsiteX4" fmla="*/ 1688465 w 1688465"/>
                            <a:gd name="connsiteY4" fmla="*/ 509626 h 2123440"/>
                            <a:gd name="connsiteX5" fmla="*/ 1688465 w 1688465"/>
                            <a:gd name="connsiteY5" fmla="*/ 1040486 h 2123440"/>
                            <a:gd name="connsiteX6" fmla="*/ 1688465 w 1688465"/>
                            <a:gd name="connsiteY6" fmla="*/ 1550111 h 2123440"/>
                            <a:gd name="connsiteX7" fmla="*/ 1688465 w 1688465"/>
                            <a:gd name="connsiteY7" fmla="*/ 2123440 h 2123440"/>
                            <a:gd name="connsiteX8" fmla="*/ 1108759 w 1688465"/>
                            <a:gd name="connsiteY8" fmla="*/ 2123440 h 2123440"/>
                            <a:gd name="connsiteX9" fmla="*/ 562822 w 1688465"/>
                            <a:gd name="connsiteY9" fmla="*/ 2123440 h 2123440"/>
                            <a:gd name="connsiteX10" fmla="*/ 0 w 1688465"/>
                            <a:gd name="connsiteY10" fmla="*/ 2123440 h 2123440"/>
                            <a:gd name="connsiteX11" fmla="*/ 0 w 1688465"/>
                            <a:gd name="connsiteY11" fmla="*/ 1635049 h 2123440"/>
                            <a:gd name="connsiteX12" fmla="*/ 0 w 1688465"/>
                            <a:gd name="connsiteY12" fmla="*/ 1125423 h 2123440"/>
                            <a:gd name="connsiteX13" fmla="*/ 0 w 1688465"/>
                            <a:gd name="connsiteY13" fmla="*/ 552094 h 2123440"/>
                            <a:gd name="connsiteX14" fmla="*/ 0 w 1688465"/>
                            <a:gd name="connsiteY14" fmla="*/ 0 h 212344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</a:cxnLst>
                          <a:rect l="l" t="t" r="r" b="b"/>
                          <a:pathLst>
                            <a:path w="1688465" h="2123440" extrusionOk="0">
                              <a:moveTo>
                                <a:pt x="0" y="0"/>
                              </a:moveTo>
                              <a:cubicBezTo>
                                <a:pt x="238999" y="-18924"/>
                                <a:pt x="402212" y="40107"/>
                                <a:pt x="579706" y="0"/>
                              </a:cubicBezTo>
                              <a:cubicBezTo>
                                <a:pt x="757200" y="-40107"/>
                                <a:pt x="936095" y="39124"/>
                                <a:pt x="1108759" y="0"/>
                              </a:cubicBezTo>
                              <a:cubicBezTo>
                                <a:pt x="1281423" y="-39124"/>
                                <a:pt x="1517767" y="54206"/>
                                <a:pt x="1688465" y="0"/>
                              </a:cubicBezTo>
                              <a:cubicBezTo>
                                <a:pt x="1723933" y="191621"/>
                                <a:pt x="1685502" y="379119"/>
                                <a:pt x="1688465" y="509626"/>
                              </a:cubicBezTo>
                              <a:cubicBezTo>
                                <a:pt x="1691428" y="640133"/>
                                <a:pt x="1633657" y="812148"/>
                                <a:pt x="1688465" y="1040486"/>
                              </a:cubicBezTo>
                              <a:cubicBezTo>
                                <a:pt x="1743273" y="1268824"/>
                                <a:pt x="1647003" y="1343809"/>
                                <a:pt x="1688465" y="1550111"/>
                              </a:cubicBezTo>
                              <a:cubicBezTo>
                                <a:pt x="1729927" y="1756414"/>
                                <a:pt x="1679429" y="1883880"/>
                                <a:pt x="1688465" y="2123440"/>
                              </a:cubicBezTo>
                              <a:cubicBezTo>
                                <a:pt x="1517208" y="2140442"/>
                                <a:pt x="1246181" y="2101598"/>
                                <a:pt x="1108759" y="2123440"/>
                              </a:cubicBezTo>
                              <a:cubicBezTo>
                                <a:pt x="971337" y="2145282"/>
                                <a:pt x="746568" y="2081872"/>
                                <a:pt x="562822" y="2123440"/>
                              </a:cubicBezTo>
                              <a:cubicBezTo>
                                <a:pt x="379076" y="2165008"/>
                                <a:pt x="217993" y="2097847"/>
                                <a:pt x="0" y="2123440"/>
                              </a:cubicBezTo>
                              <a:cubicBezTo>
                                <a:pt x="-57651" y="1894595"/>
                                <a:pt x="36916" y="1815252"/>
                                <a:pt x="0" y="1635049"/>
                              </a:cubicBezTo>
                              <a:cubicBezTo>
                                <a:pt x="-36916" y="1454846"/>
                                <a:pt x="34510" y="1328871"/>
                                <a:pt x="0" y="1125423"/>
                              </a:cubicBezTo>
                              <a:cubicBezTo>
                                <a:pt x="-34510" y="921975"/>
                                <a:pt x="24392" y="834772"/>
                                <a:pt x="0" y="552094"/>
                              </a:cubicBezTo>
                              <a:cubicBezTo>
                                <a:pt x="-24392" y="269416"/>
                                <a:pt x="4689" y="227478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noFill/>
                        <a:ln w="6350">
                          <a:solidFill>
                            <a:schemeClr val="tx1"/>
                          </a:solidFill>
                          <a:extLst>
                            <a:ext uri="{C807C97D-BFC1-408E-A445-0C87EB9F89A2}">
                              <ask:lineSketchStyleProps xmlns:ask="http://schemas.microsoft.com/office/drawing/2018/sketchyshapes" sd="1576895463">
                                <a:prstGeom prst="rect">
                                  <a:avLst/>
                                </a:prstGeom>
                                <ask:type>
                                  <ask:lineSketchScribble/>
                                </ask:type>
                              </ask:lineSketchStyleProps>
                            </a:ext>
                          </a:extLst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pic>
                      <p:nvPicPr>
                        <p:cNvPr id="28" name="Рисунок 27">
                          <a:extLst>
                            <a:ext uri="{FF2B5EF4-FFF2-40B4-BE49-F238E27FC236}">
                              <a16:creationId xmlns:a16="http://schemas.microsoft.com/office/drawing/2014/main" id="{CB76146C-A4C3-AFFC-414F-1839FDCCEB5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2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4887" t="8271" r="4887" b="9023"/>
                        <a:stretch/>
                      </p:blipFill>
                      <p:spPr bwMode="auto">
                        <a:xfrm>
                          <a:off x="6417627" y="2749233"/>
                          <a:ext cx="1463675" cy="1341755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xtLst>
                          <a:ext uri="{53640926-AAD7-44D8-BBD7-CCE9431645EC}">
                            <a14:shadowObscured xmlns:a14="http://schemas.microsoft.com/office/drawing/2010/main"/>
                          </a:ext>
                        </a:extLst>
                      </p:spPr>
                    </p:pic>
                    <p:sp>
                      <p:nvSpPr>
                        <p:cNvPr id="29" name="Надпись 36">
                          <a:extLst>
                            <a:ext uri="{FF2B5EF4-FFF2-40B4-BE49-F238E27FC236}">
                              <a16:creationId xmlns:a16="http://schemas.microsoft.com/office/drawing/2014/main" id="{9C393054-2774-0155-10FD-1CCFDA6BC5E7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6342062" y="3977958"/>
                          <a:ext cx="1518920" cy="522605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V = </a:t>
                          </a:r>
                          <a:r>
                            <a:rPr kumimoji="0" lang="ru-RU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00 c</a:t>
                          </a:r>
                          <a:r>
                            <a:rPr kumimoji="0" lang="ru-RU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м</a:t>
                          </a:r>
                          <a:r>
                            <a:rPr kumimoji="0" lang="en-US" sz="2000" b="1" i="1" u="none" strike="noStrike" kern="1200" cap="none" spc="0" normalizeH="0" baseline="3000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3</a:t>
                          </a:r>
                          <a:endParaRPr kumimoji="0" lang="ru-RU" sz="11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30" name="Надпись 38">
                          <a:extLst>
                            <a:ext uri="{FF2B5EF4-FFF2-40B4-BE49-F238E27FC236}">
                              <a16:creationId xmlns:a16="http://schemas.microsoft.com/office/drawing/2014/main" id="{8E23662C-B752-8E8F-9878-144DD41F9BC4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6370002" y="3425508"/>
                          <a:ext cx="1195705" cy="46990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тонн</a:t>
                          </a:r>
                          <a:endParaRPr kumimoji="0" lang="ru-RU" sz="11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31" name="Надпись 39">
                          <a:extLst>
                            <a:ext uri="{FF2B5EF4-FFF2-40B4-BE49-F238E27FC236}">
                              <a16:creationId xmlns:a16="http://schemas.microsoft.com/office/drawing/2014/main" id="{C0402D3E-8CC4-6B73-83B7-23B147FE6561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7221537" y="2817813"/>
                          <a:ext cx="1196340" cy="166497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00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?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33" name="Надпись 37">
                          <a:extLst>
                            <a:ext uri="{FF2B5EF4-FFF2-40B4-BE49-F238E27FC236}">
                              <a16:creationId xmlns:a16="http://schemas.microsoft.com/office/drawing/2014/main" id="{9D1E81C0-FFB2-197D-FA5D-07E4DDDF5392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6318567" y="2513013"/>
                          <a:ext cx="1196340" cy="1589405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8000" b="1" i="0" u="none" strike="noStrike" kern="1200" cap="none" spc="-50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12</a:t>
                          </a:r>
                          <a:endParaRPr kumimoji="0" lang="ru-RU" sz="11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grpSp>
                      <p:nvGrpSpPr>
                        <p:cNvPr id="34" name="Группа 33">
                          <a:extLst>
                            <a:ext uri="{FF2B5EF4-FFF2-40B4-BE49-F238E27FC236}">
                              <a16:creationId xmlns:a16="http://schemas.microsoft.com/office/drawing/2014/main" id="{8DCFCF84-085F-D8E0-92C0-F49E2658EA2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41986" y="4577715"/>
                          <a:ext cx="1770381" cy="2240282"/>
                          <a:chOff x="0" y="0"/>
                          <a:chExt cx="1770529" cy="2240282"/>
                        </a:xfrm>
                      </p:grpSpPr>
                      <p:grpSp>
                        <p:nvGrpSpPr>
                          <p:cNvPr id="35" name="Группа 34">
                            <a:extLst>
                              <a:ext uri="{FF2B5EF4-FFF2-40B4-BE49-F238E27FC236}">
                                <a16:creationId xmlns:a16="http://schemas.microsoft.com/office/drawing/2014/main" id="{5055BE0C-C0BF-9182-B692-AE097F72C8A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489098" y="0"/>
                            <a:ext cx="1281431" cy="2240282"/>
                            <a:chOff x="0" y="0"/>
                            <a:chExt cx="1281431" cy="2240735"/>
                          </a:xfrm>
                        </p:grpSpPr>
                        <p:grpSp>
                          <p:nvGrpSpPr>
                            <p:cNvPr id="39" name="Группа 38">
                              <a:extLst>
                                <a:ext uri="{FF2B5EF4-FFF2-40B4-BE49-F238E27FC236}">
                                  <a16:creationId xmlns:a16="http://schemas.microsoft.com/office/drawing/2014/main" id="{429C613A-6DAF-B301-A440-6AEB3E6B2561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0" y="0"/>
                              <a:ext cx="1281431" cy="2240735"/>
                              <a:chOff x="0" y="0"/>
                              <a:chExt cx="1281431" cy="2240735"/>
                            </a:xfrm>
                          </p:grpSpPr>
                          <p:sp>
                            <p:nvSpPr>
                              <p:cNvPr id="41" name="Надпись 644748388">
                                <a:extLst>
                                  <a:ext uri="{FF2B5EF4-FFF2-40B4-BE49-F238E27FC236}">
                                    <a16:creationId xmlns:a16="http://schemas.microsoft.com/office/drawing/2014/main" id="{0BD46297-A700-AAF4-5D70-A95F0D961981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277793" y="0"/>
                                <a:ext cx="575688" cy="331151"/>
                              </a:xfrm>
                              <a:prstGeom prst="rect">
                                <a:avLst/>
                              </a:prstGeom>
                              <a:noFill/>
                              <a:ln w="6350">
                                <a:noFill/>
                              </a:ln>
                            </p:spPr>
                            <p:txBody>
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pPr marL="0" marR="0" lvl="0" indent="0" algn="ctr" defTabSz="914400" rtl="0" eaLnBrk="1" fontAlgn="auto" latinLnBrk="0" hangingPunct="1">
                                  <a:lnSpc>
                                    <a:spcPct val="107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80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r>
                                  <a:rPr kumimoji="0" lang="ru-RU" sz="1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ndara" panose="020E050203030302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a:t>1 м</a:t>
                                </a:r>
                                <a:endParaRPr kumimoji="0" lang="ru-RU" sz="11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 pitchFamily="34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42" name="Группа 41">
                                <a:extLst>
                                  <a:ext uri="{FF2B5EF4-FFF2-40B4-BE49-F238E27FC236}">
                                    <a16:creationId xmlns:a16="http://schemas.microsoft.com/office/drawing/2014/main" id="{E229AAF3-552B-696D-A58A-5055D66907BD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0" y="266219"/>
                                <a:ext cx="1281431" cy="1974516"/>
                                <a:chOff x="0" y="0"/>
                                <a:chExt cx="1282001" cy="1974805"/>
                              </a:xfrm>
                            </p:grpSpPr>
                            <p:sp>
                              <p:nvSpPr>
                                <p:cNvPr id="43" name="Куб 42">
                                  <a:extLst>
                                    <a:ext uri="{FF2B5EF4-FFF2-40B4-BE49-F238E27FC236}">
                                      <a16:creationId xmlns:a16="http://schemas.microsoft.com/office/drawing/2014/main" id="{BE5847B5-9B96-A4B3-616C-194636EC53A0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46299" y="925975"/>
                                  <a:ext cx="806450" cy="806450"/>
                                </a:xfrm>
                                <a:prstGeom prst="cube">
                                  <a:avLst>
                                    <a:gd name="adj" fmla="val 30357"/>
                                  </a:avLst>
                                </a:prstGeom>
                                <a:noFill/>
                                <a:ln w="28575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l" defTabSz="914400" rtl="0" eaLnBrk="1" fontAlgn="auto" latinLnBrk="0" hangingPunct="1">
                                    <a:lnSpc>
                                      <a:spcPct val="10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endParaRPr kumimoji="0" lang="ru-RU" sz="18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/>
                                    <a:ea typeface="+mn-ea"/>
                                    <a:cs typeface="+mn-cs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4" name="Прямоугольник 43">
                                  <a:extLst>
                                    <a:ext uri="{FF2B5EF4-FFF2-40B4-BE49-F238E27FC236}">
                                      <a16:creationId xmlns:a16="http://schemas.microsoft.com/office/drawing/2014/main" id="{81B74A43-8791-A057-E2D3-9A749D6045DE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277793" y="243069"/>
                                  <a:ext cx="576000" cy="576000"/>
                                </a:xfrm>
                                <a:prstGeom prst="rect">
                                  <a:avLst/>
                                </a:prstGeom>
                                <a:noFill/>
                                <a:ln w="28575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l" defTabSz="914400" rtl="0" eaLnBrk="1" fontAlgn="auto" latinLnBrk="0" hangingPunct="1">
                                    <a:lnSpc>
                                      <a:spcPct val="10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endParaRPr kumimoji="0" lang="ru-RU" sz="18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/>
                                    <a:ea typeface="+mn-ea"/>
                                    <a:cs typeface="+mn-cs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5" name="Надпись 2075957503">
                                  <a:extLst>
                                    <a:ext uri="{FF2B5EF4-FFF2-40B4-BE49-F238E27FC236}">
                                      <a16:creationId xmlns:a16="http://schemas.microsoft.com/office/drawing/2014/main" id="{01F6B998-E7DA-B232-D788-B33F6F48FEB4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706056" y="312517"/>
                                  <a:ext cx="575945" cy="331200"/>
                                </a:xfrm>
                                <a:prstGeom prst="rect">
                                  <a:avLst/>
                                </a:prstGeom>
                                <a:noFill/>
                                <a:ln w="6350">
                                  <a:noFill/>
                                </a:ln>
                              </p:spPr>
                              <p:txBody>
  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ctr" defTabSz="914400" rtl="0" eaLnBrk="1" fontAlgn="auto" latinLnBrk="0" hangingPunct="1">
                                    <a:lnSpc>
                                      <a:spcPct val="107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80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r>
                                    <a:rPr kumimoji="0" lang="ru-RU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ndara" panose="020E0502030303020204" pitchFamily="34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a:t>1 м</a:t>
                                  </a:r>
                                  <a:endParaRPr kumimoji="0" lang="ru-RU" sz="11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6" name="Надпись 760805820">
                                  <a:extLst>
                                    <a:ext uri="{FF2B5EF4-FFF2-40B4-BE49-F238E27FC236}">
                                      <a16:creationId xmlns:a16="http://schemas.microsoft.com/office/drawing/2014/main" id="{7C0B26AA-E4F2-CE36-908B-9810801F9A3C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0" y="1643605"/>
                                  <a:ext cx="575945" cy="331200"/>
                                </a:xfrm>
                                <a:prstGeom prst="rect">
                                  <a:avLst/>
                                </a:prstGeom>
                                <a:noFill/>
                                <a:ln w="6350">
                                  <a:noFill/>
                                </a:ln>
                              </p:spPr>
                              <p:txBody>
  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ctr" defTabSz="914400" rtl="0" eaLnBrk="1" fontAlgn="auto" latinLnBrk="0" hangingPunct="1">
                                    <a:lnSpc>
                                      <a:spcPct val="107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80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r>
                                    <a:rPr kumimoji="0" lang="ru-RU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ndara" panose="020E0502030303020204" pitchFamily="34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a:t>1 м</a:t>
                                  </a:r>
                                  <a:endParaRPr kumimoji="0" lang="ru-RU" sz="11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7" name="Надпись 1704707255">
                                  <a:extLst>
                                    <a:ext uri="{FF2B5EF4-FFF2-40B4-BE49-F238E27FC236}">
                                      <a16:creationId xmlns:a16="http://schemas.microsoft.com/office/drawing/2014/main" id="{F7A90B71-EA72-8BBC-6136-104927BB319F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 rot="18908129">
                                  <a:off x="520861" y="1495787"/>
                                  <a:ext cx="575945" cy="331200"/>
                                </a:xfrm>
                                <a:prstGeom prst="rect">
                                  <a:avLst/>
                                </a:prstGeom>
                                <a:noFill/>
                                <a:ln w="6350">
                                  <a:noFill/>
                                </a:ln>
                              </p:spPr>
                              <p:txBody>
  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ctr" defTabSz="914400" rtl="0" eaLnBrk="1" fontAlgn="auto" latinLnBrk="0" hangingPunct="1">
                                    <a:lnSpc>
                                      <a:spcPct val="107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80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r>
                                    <a:rPr kumimoji="0" lang="ru-RU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ndara" panose="020E0502030303020204" pitchFamily="34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a:t>1 м</a:t>
                                  </a:r>
                                  <a:endParaRPr kumimoji="0" lang="ru-RU" sz="11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8" name="Надпись 927128537">
                                  <a:extLst>
                                    <a:ext uri="{FF2B5EF4-FFF2-40B4-BE49-F238E27FC236}">
                                      <a16:creationId xmlns:a16="http://schemas.microsoft.com/office/drawing/2014/main" id="{C0A1ACA7-F9B0-5494-807E-4F75EA40B4DB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706056" y="1076446"/>
                                  <a:ext cx="575945" cy="331200"/>
                                </a:xfrm>
                                <a:prstGeom prst="rect">
                                  <a:avLst/>
                                </a:prstGeom>
                                <a:noFill/>
                                <a:ln w="6350">
                                  <a:noFill/>
                                </a:ln>
                              </p:spPr>
                              <p:txBody>
  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ctr" defTabSz="914400" rtl="0" eaLnBrk="1" fontAlgn="auto" latinLnBrk="0" hangingPunct="1">
                                    <a:lnSpc>
                                      <a:spcPct val="107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80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r>
                                    <a:rPr kumimoji="0" lang="ru-RU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ndara" panose="020E0502030303020204" pitchFamily="34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a:t>1 м</a:t>
                                  </a:r>
                                  <a:endParaRPr kumimoji="0" lang="ru-RU" sz="11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9" name="Надпись 656352100">
                                  <a:extLst>
                                    <a:ext uri="{FF2B5EF4-FFF2-40B4-BE49-F238E27FC236}">
                                      <a16:creationId xmlns:a16="http://schemas.microsoft.com/office/drawing/2014/main" id="{648C51D6-81E6-7E45-FEE3-05C9646748DC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254643" y="0"/>
                                  <a:ext cx="575945" cy="331200"/>
                                </a:xfrm>
                                <a:prstGeom prst="rect">
                                  <a:avLst/>
                                </a:prstGeom>
                                <a:noFill/>
                                <a:ln w="6350">
                                  <a:noFill/>
                                </a:ln>
                              </p:spPr>
                              <p:txBody>
  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ctr" defTabSz="914400" rtl="0" eaLnBrk="1" fontAlgn="auto" latinLnBrk="0" hangingPunct="1">
                                    <a:lnSpc>
                                      <a:spcPct val="107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80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r>
                                    <a:rPr kumimoji="0" lang="ru-RU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ndara" panose="020E0502030303020204" pitchFamily="34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a:t>1 м</a:t>
                                  </a:r>
                                  <a:endParaRPr kumimoji="0" lang="ru-RU" sz="11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endParaRPr>
                                </a:p>
                              </p:txBody>
                            </p:sp>
                          </p:grpSp>
                        </p:grpSp>
                        <p:cxnSp>
                          <p:nvCxnSpPr>
                            <p:cNvPr id="40" name="Прямая соединительная линия 39">
                              <a:extLst>
                                <a:ext uri="{FF2B5EF4-FFF2-40B4-BE49-F238E27FC236}">
                                  <a16:creationId xmlns:a16="http://schemas.microsoft.com/office/drawing/2014/main" id="{0CB95C5F-0B5A-632B-0579-6E5EE5B0C948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289367" y="266218"/>
                              <a:ext cx="576050" cy="0"/>
                            </a:xfrm>
                            <a:prstGeom prst="line">
                              <a:avLst/>
                            </a:prstGeom>
                            <a:ln w="28575">
                              <a:solidFill>
                                <a:schemeClr val="tx1"/>
                              </a:solidFill>
                              <a:headEnd type="none" w="med" len="med"/>
                              <a:tailEnd type="none" w="med" len="med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  <p:sp>
                        <p:nvSpPr>
                          <p:cNvPr id="36" name="Надпись 1">
                            <a:extLst>
                              <a:ext uri="{FF2B5EF4-FFF2-40B4-BE49-F238E27FC236}">
                                <a16:creationId xmlns:a16="http://schemas.microsoft.com/office/drawing/2014/main" id="{B1FA99BC-B63C-266B-D056-AB90DB5060C5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0" y="14176"/>
                            <a:ext cx="561315" cy="497660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7000"/>
                              </a:lnSpc>
                              <a:spcBef>
                                <a:spcPts val="0"/>
                              </a:spcBef>
                              <a:spcAft>
                                <a:spcPts val="8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ru-RU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м</a:t>
                            </a:r>
                            <a:endParaRPr kumimoji="0" lang="ru-RU" sz="11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37" name="Надпись 1">
                            <a:extLst>
                              <a:ext uri="{FF2B5EF4-FFF2-40B4-BE49-F238E27FC236}">
                                <a16:creationId xmlns:a16="http://schemas.microsoft.com/office/drawing/2014/main" id="{D5434CF6-598E-C3A1-75F7-7C81040763F4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0" y="552893"/>
                            <a:ext cx="561315" cy="497660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7000"/>
                              </a:lnSpc>
                              <a:spcBef>
                                <a:spcPts val="0"/>
                              </a:spcBef>
                              <a:spcAft>
                                <a:spcPts val="8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ru-RU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м</a:t>
                            </a:r>
                            <a:r>
                              <a:rPr kumimoji="0" lang="ru-RU" sz="2000" b="1" i="1" u="none" strike="noStrike" kern="1200" cap="none" spc="0" normalizeH="0" baseline="3000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2</a:t>
                            </a:r>
                            <a:endParaRPr kumimoji="0" lang="ru-RU" sz="11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38" name="Надпись 1">
                            <a:extLst>
                              <a:ext uri="{FF2B5EF4-FFF2-40B4-BE49-F238E27FC236}">
                                <a16:creationId xmlns:a16="http://schemas.microsoft.com/office/drawing/2014/main" id="{59D70BBF-E290-65E5-6663-EB891BC6137F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0" y="1467293"/>
                            <a:ext cx="561315" cy="497660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7000"/>
                              </a:lnSpc>
                              <a:spcBef>
                                <a:spcPts val="0"/>
                              </a:spcBef>
                              <a:spcAft>
                                <a:spcPts val="8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ru-RU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м</a:t>
                            </a:r>
                            <a:r>
                              <a:rPr kumimoji="0" lang="ru-RU" sz="2000" b="1" i="1" u="none" strike="noStrike" kern="1200" cap="none" spc="0" normalizeH="0" baseline="3000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3</a:t>
                            </a:r>
                            <a:endParaRPr kumimoji="0" lang="ru-RU" sz="11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61" name="Стрелка: изогнутая 60">
                          <a:extLst>
                            <a:ext uri="{FF2B5EF4-FFF2-40B4-BE49-F238E27FC236}">
                              <a16:creationId xmlns:a16="http://schemas.microsoft.com/office/drawing/2014/main" id="{883FC4B4-3F46-15C2-2E2D-B85C1FB979B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1771568">
                          <a:off x="5954549" y="5636934"/>
                          <a:ext cx="1161831" cy="1021904"/>
                        </a:xfrm>
                        <a:prstGeom prst="bentArrow">
                          <a:avLst>
                            <a:gd name="adj1" fmla="val 21536"/>
                            <a:gd name="adj2" fmla="val 50000"/>
                            <a:gd name="adj3" fmla="val 48434"/>
                            <a:gd name="adj4" fmla="val 60768"/>
                          </a:avLst>
                        </a:prstGeom>
                        <a:ln/>
                      </p:spPr>
                      <p:style>
                        <a:lnRef idx="2">
                          <a:schemeClr val="accent6">
                            <a:shade val="15000"/>
                          </a:schemeClr>
                        </a:lnRef>
                        <a:fillRef idx="1">
                          <a:schemeClr val="accent6"/>
                        </a:fillRef>
                        <a:effectRef idx="0">
                          <a:schemeClr val="accent6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8" name="Стрелка: изогнутая 67">
                          <a:extLst>
                            <a:ext uri="{FF2B5EF4-FFF2-40B4-BE49-F238E27FC236}">
                              <a16:creationId xmlns:a16="http://schemas.microsoft.com/office/drawing/2014/main" id="{5C034907-2CAE-6A35-42BF-E5A63831444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586256">
                          <a:off x="7199017" y="1075513"/>
                          <a:ext cx="1467931" cy="1084499"/>
                        </a:xfrm>
                        <a:prstGeom prst="bentArrow">
                          <a:avLst>
                            <a:gd name="adj1" fmla="val 21729"/>
                            <a:gd name="adj2" fmla="val 44696"/>
                            <a:gd name="adj3" fmla="val 45718"/>
                            <a:gd name="adj4" fmla="val 65085"/>
                          </a:avLst>
                        </a:prstGeom>
                        <a:ln/>
                      </p:spPr>
                      <p:style>
                        <a:lnRef idx="2">
                          <a:schemeClr val="accent6">
                            <a:shade val="15000"/>
                          </a:schemeClr>
                        </a:lnRef>
                        <a:fillRef idx="1">
                          <a:schemeClr val="accent6"/>
                        </a:fillRef>
                        <a:effectRef idx="0">
                          <a:schemeClr val="accent6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5" name="TextBox 24">
                          <a:extLst>
                            <a:ext uri="{FF2B5EF4-FFF2-40B4-BE49-F238E27FC236}">
                              <a16:creationId xmlns:a16="http://schemas.microsoft.com/office/drawing/2014/main" id="{6AE91A43-CF1E-DEAB-FF4D-6F289A515677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29245" y="517300"/>
                          <a:ext cx="1480285" cy="30777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marL="0" marR="0" lvl="0" indent="0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__________</a:t>
                          </a:r>
                          <a:endParaRPr kumimoji="0" lang="ru-RU" sz="900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</a:endParaRPr>
                        </a:p>
                      </p:txBody>
                    </p:sp>
                    <p:sp>
                      <p:nvSpPr>
                        <p:cNvPr id="66" name="TextBox 65">
                          <a:extLst>
                            <a:ext uri="{FF2B5EF4-FFF2-40B4-BE49-F238E27FC236}">
                              <a16:creationId xmlns:a16="http://schemas.microsoft.com/office/drawing/2014/main" id="{97F1A224-AAED-F1D2-F0E8-C8B19FE870B3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29245" y="1809333"/>
                          <a:ext cx="1480285" cy="30777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marL="0" marR="0" lvl="0" indent="0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__________</a:t>
                          </a:r>
                          <a:endParaRPr kumimoji="0" lang="ru-RU" sz="900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</a:endParaRPr>
                        </a:p>
                      </p:txBody>
                    </p:sp>
                    <p:sp>
                      <p:nvSpPr>
                        <p:cNvPr id="67" name="TextBox 66">
                          <a:extLst>
                            <a:ext uri="{FF2B5EF4-FFF2-40B4-BE49-F238E27FC236}">
                              <a16:creationId xmlns:a16="http://schemas.microsoft.com/office/drawing/2014/main" id="{0474A7BA-2EE2-E39F-2AA3-96FF36440395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29245" y="3149885"/>
                          <a:ext cx="1480285" cy="30777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marL="0" marR="0" lvl="0" indent="0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__________</a:t>
                          </a:r>
                          <a:endParaRPr kumimoji="0" lang="ru-RU" sz="900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</a:endParaRPr>
                        </a:p>
                      </p:txBody>
                    </p:sp>
                  </p:grpSp>
                  <p:sp>
                    <p:nvSpPr>
                      <p:cNvPr id="22" name="TextBox 21">
                        <a:extLst>
                          <a:ext uri="{FF2B5EF4-FFF2-40B4-BE49-F238E27FC236}">
                            <a16:creationId xmlns:a16="http://schemas.microsoft.com/office/drawing/2014/main" id="{A3938C76-05E4-E83A-9D45-253A12B1230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29245" y="412935"/>
                        <a:ext cx="1324961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20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Масса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</a:endParaRPr>
                      </a:p>
                    </p:txBody>
                  </p:sp>
                  <p:sp>
                    <p:nvSpPr>
                      <p:cNvPr id="23" name="TextBox 22">
                        <a:extLst>
                          <a:ext uri="{FF2B5EF4-FFF2-40B4-BE49-F238E27FC236}">
                            <a16:creationId xmlns:a16="http://schemas.microsoft.com/office/drawing/2014/main" id="{CDFBBC92-D48E-3F23-49D3-FC876F058E4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92786" y="1716891"/>
                        <a:ext cx="1456479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20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Вещество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</a:endParaRPr>
                      </a:p>
                    </p:txBody>
                  </p:sp>
                  <p:sp>
                    <p:nvSpPr>
                      <p:cNvPr id="24" name="TextBox 23">
                        <a:extLst>
                          <a:ext uri="{FF2B5EF4-FFF2-40B4-BE49-F238E27FC236}">
                            <a16:creationId xmlns:a16="http://schemas.microsoft.com/office/drawing/2014/main" id="{342A5CC5-755D-604F-DB87-84E7A2C688F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92786" y="3080305"/>
                        <a:ext cx="1456479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20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Объём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</a:endParaRPr>
                      </a:p>
                    </p:txBody>
                  </p:sp>
                  <p:sp>
                    <p:nvSpPr>
                      <p:cNvPr id="26" name="TextBox 25">
                        <a:extLst>
                          <a:ext uri="{FF2B5EF4-FFF2-40B4-BE49-F238E27FC236}">
                            <a16:creationId xmlns:a16="http://schemas.microsoft.com/office/drawing/2014/main" id="{6084E9FB-8DD7-349F-27C6-380417A09C0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175456" y="1530033"/>
                        <a:ext cx="2402733" cy="64633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36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Вещество</a:t>
                        </a:r>
                        <a:endPara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7" name="Надпись 45">
                      <a:extLst>
                        <a:ext uri="{FF2B5EF4-FFF2-40B4-BE49-F238E27FC236}">
                          <a16:creationId xmlns:a16="http://schemas.microsoft.com/office/drawing/2014/main" id="{14644A98-4E47-1F28-13B5-86AD2FE2006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75712" y="2114046"/>
                      <a:ext cx="2136001" cy="753864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масса – </a:t>
                      </a: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m</a:t>
                      </a:r>
                      <a:br>
                        <a:rPr lang="ru-RU" sz="3200" dirty="0">
                          <a:solidFill>
                            <a:prstClr val="black"/>
                          </a:solidFill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</a:b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г, </a:t>
                      </a:r>
                      <a:r>
                        <a:rPr kumimoji="0" lang="ru-RU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кг</a:t>
                      </a:r>
                      <a:r>
                        <a:rPr kumimoji="0" lang="ru-RU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, т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50" name="Надпись 46">
                      <a:extLst>
                        <a:ext uri="{FF2B5EF4-FFF2-40B4-BE49-F238E27FC236}">
                          <a16:creationId xmlns:a16="http://schemas.microsoft.com/office/drawing/2014/main" id="{27007B6B-4AB8-0C03-23AF-DED929B81EA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95857" y="2931798"/>
                      <a:ext cx="2126148" cy="753864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объём – </a:t>
                      </a: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V</a:t>
                      </a:r>
                      <a:br>
                        <a:rPr lang="ru-RU" sz="3200" dirty="0">
                          <a:solidFill>
                            <a:prstClr val="black"/>
                          </a:solidFill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</a:br>
                      <a:r>
                        <a:rPr kumimoji="0" lang="ru-RU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см</a:t>
                      </a:r>
                      <a:r>
                        <a:rPr kumimoji="0" lang="ru-RU" sz="32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ru-RU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ru-RU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kumimoji="0" lang="ru-RU" sz="3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58" name="Надпись 49">
                    <a:extLst>
                      <a:ext uri="{FF2B5EF4-FFF2-40B4-BE49-F238E27FC236}">
                        <a16:creationId xmlns:a16="http://schemas.microsoft.com/office/drawing/2014/main" id="{CF43E13A-8CD8-E859-BEDE-AC38D4A3EDAB}"/>
                      </a:ext>
                    </a:extLst>
                  </p:cNvPr>
                  <p:cNvSpPr txBox="1"/>
                  <p:nvPr/>
                </p:nvSpPr>
                <p:spPr>
                  <a:xfrm>
                    <a:off x="4528904" y="370075"/>
                    <a:ext cx="2595245" cy="2045335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Если </a:t>
                    </a:r>
                    <a:r>
                      <a: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V</a:t>
                    </a:r>
                    <a:r>
                      <a:rPr kumimoji="0" lang="ru-RU" sz="2800" b="1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1</a:t>
                    </a: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 </a:t>
                    </a: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=</a:t>
                    </a: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 </a:t>
                    </a:r>
                    <a:r>
                      <a: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V</a:t>
                    </a:r>
                    <a:r>
                      <a:rPr kumimoji="0" lang="ru-RU" sz="2800" b="1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2</a:t>
                    </a: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, </a:t>
                    </a:r>
                    <a:b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</a:b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а </a:t>
                    </a:r>
                    <a:r>
                      <a: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m</a:t>
                    </a:r>
                    <a:r>
                      <a:rPr kumimoji="0" lang="ru-RU" sz="2800" b="1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1</a:t>
                    </a:r>
                    <a:r>
                      <a:rPr kumimoji="0" lang="en-US" sz="2800" b="0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 </a:t>
                    </a: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</a:t>
                    </a: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 </a:t>
                    </a:r>
                    <a:r>
                      <a: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m</a:t>
                    </a:r>
                    <a:r>
                      <a:rPr kumimoji="0" lang="ru-RU" sz="2800" b="1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2</a:t>
                    </a: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, </a:t>
                    </a:r>
                    <a:br>
                      <a: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</a:br>
                    <a:r>
                      <a: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то </a:t>
                    </a:r>
                    <a:r>
                      <a:rPr kumimoji="0" lang="ru-RU" sz="3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вещества</a:t>
                    </a:r>
                    <a:r>
                      <a: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 </a:t>
                    </a:r>
                    <a:br>
                      <a: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</a:b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РАЗНЫЕ!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57" name="Овал 56">
                    <a:extLst>
                      <a:ext uri="{FF2B5EF4-FFF2-40B4-BE49-F238E27FC236}">
                        <a16:creationId xmlns:a16="http://schemas.microsoft.com/office/drawing/2014/main" id="{EB325219-B925-6946-3C23-1FD050240596}"/>
                      </a:ext>
                    </a:extLst>
                  </p:cNvPr>
                  <p:cNvSpPr/>
                  <p:nvPr/>
                </p:nvSpPr>
                <p:spPr>
                  <a:xfrm>
                    <a:off x="8335978" y="1224029"/>
                    <a:ext cx="3361132" cy="33611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9" name="Надпись 54">
                        <a:extLst>
                          <a:ext uri="{FF2B5EF4-FFF2-40B4-BE49-F238E27FC236}">
                            <a16:creationId xmlns:a16="http://schemas.microsoft.com/office/drawing/2014/main" id="{A60E27BA-E36E-7C97-C38D-F9B04903FF6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652486" y="1348049"/>
                        <a:ext cx="2595245" cy="1443675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0" lang="ru-RU" sz="4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𝝆</m:t>
                              </m:r>
                              <m:r>
                                <a:rPr kumimoji="0" lang="ru-RU" sz="4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kumimoji="0" lang="ru-RU" sz="4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ru-RU" sz="4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𝒎</m:t>
                                  </m:r>
                                </m:num>
                                <m:den>
                                  <m:r>
                                    <a:rPr kumimoji="0" lang="ru-RU" sz="4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𝑽</m:t>
                                  </m:r>
                                </m:den>
                              </m:f>
                            </m:oMath>
                          </m:oMathPara>
                        </a14:m>
                        <a:endParaRPr kumimoji="0" lang="ru-RU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9" name="Надпись 54">
                        <a:extLst>
                          <a:ext uri="{FF2B5EF4-FFF2-40B4-BE49-F238E27FC236}">
                            <a16:creationId xmlns:a16="http://schemas.microsoft.com/office/drawing/2014/main" id="{A60E27BA-E36E-7C97-C38D-F9B04903FF6D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652486" y="1348049"/>
                        <a:ext cx="2595245" cy="1443675"/>
                      </a:xfrm>
                      <a:prstGeom prst="rect">
                        <a:avLst/>
                      </a:prstGeom>
                      <a:blipFill>
                        <a:blip r:embed="rId3"/>
                        <a:stretch>
                          <a:fillRect/>
                        </a:stretch>
                      </a:blipFill>
                      <a:ln w="6350"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ru-RU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358E576C-65DA-8748-F5E4-2EA0537C5D90}"/>
                      </a:ext>
                    </a:extLst>
                  </p:cNvPr>
                  <p:cNvSpPr txBox="1"/>
                  <p:nvPr/>
                </p:nvSpPr>
                <p:spPr>
                  <a:xfrm>
                    <a:off x="8832169" y="2390782"/>
                    <a:ext cx="930923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3200" b="1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</a:rPr>
                      <a:t>ро</a:t>
                    </a:r>
                    <a:endParaRPr kumimoji="0" lang="ru-RU" sz="3200" b="1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>
                          <a:lumMod val="65000"/>
                        </a:schemeClr>
                      </a:solidFill>
                      <a:effectLst/>
                      <a:uLnTx/>
                      <a:uFillTx/>
                      <a:latin typeface="Candara" panose="020E0502030303020204" pitchFamily="34" charset="0"/>
                    </a:endParaRPr>
                  </a:p>
                </p:txBody>
              </p:sp>
            </p:grpSp>
            <p:sp>
              <p:nvSpPr>
                <p:cNvPr id="62" name="Надпись 8">
                  <a:extLst>
                    <a:ext uri="{FF2B5EF4-FFF2-40B4-BE49-F238E27FC236}">
                      <a16:creationId xmlns:a16="http://schemas.microsoft.com/office/drawing/2014/main" id="{E5837269-2CF1-88BD-86FD-05282C70E2E7}"/>
                    </a:ext>
                  </a:extLst>
                </p:cNvPr>
                <p:cNvSpPr txBox="1"/>
                <p:nvPr/>
              </p:nvSpPr>
              <p:spPr>
                <a:xfrm>
                  <a:off x="7156767" y="74593"/>
                  <a:ext cx="4955263" cy="1106366"/>
                </a:xfrm>
                <a:custGeom>
                  <a:avLst/>
                  <a:gdLst>
                    <a:gd name="connsiteX0" fmla="*/ 0 w 4955263"/>
                    <a:gd name="connsiteY0" fmla="*/ 0 h 1106366"/>
                    <a:gd name="connsiteX1" fmla="*/ 649690 w 4955263"/>
                    <a:gd name="connsiteY1" fmla="*/ 0 h 1106366"/>
                    <a:gd name="connsiteX2" fmla="*/ 1249827 w 4955263"/>
                    <a:gd name="connsiteY2" fmla="*/ 0 h 1106366"/>
                    <a:gd name="connsiteX3" fmla="*/ 1800412 w 4955263"/>
                    <a:gd name="connsiteY3" fmla="*/ 0 h 1106366"/>
                    <a:gd name="connsiteX4" fmla="*/ 2350997 w 4955263"/>
                    <a:gd name="connsiteY4" fmla="*/ 0 h 1106366"/>
                    <a:gd name="connsiteX5" fmla="*/ 3000687 w 4955263"/>
                    <a:gd name="connsiteY5" fmla="*/ 0 h 1106366"/>
                    <a:gd name="connsiteX6" fmla="*/ 3600824 w 4955263"/>
                    <a:gd name="connsiteY6" fmla="*/ 0 h 1106366"/>
                    <a:gd name="connsiteX7" fmla="*/ 4002751 w 4955263"/>
                    <a:gd name="connsiteY7" fmla="*/ 0 h 1106366"/>
                    <a:gd name="connsiteX8" fmla="*/ 4955263 w 4955263"/>
                    <a:gd name="connsiteY8" fmla="*/ 0 h 1106366"/>
                    <a:gd name="connsiteX9" fmla="*/ 4955263 w 4955263"/>
                    <a:gd name="connsiteY9" fmla="*/ 575310 h 1106366"/>
                    <a:gd name="connsiteX10" fmla="*/ 4955263 w 4955263"/>
                    <a:gd name="connsiteY10" fmla="*/ 1106366 h 1106366"/>
                    <a:gd name="connsiteX11" fmla="*/ 4503783 w 4955263"/>
                    <a:gd name="connsiteY11" fmla="*/ 1106366 h 1106366"/>
                    <a:gd name="connsiteX12" fmla="*/ 3854093 w 4955263"/>
                    <a:gd name="connsiteY12" fmla="*/ 1106366 h 1106366"/>
                    <a:gd name="connsiteX13" fmla="*/ 3353061 w 4955263"/>
                    <a:gd name="connsiteY13" fmla="*/ 1106366 h 1106366"/>
                    <a:gd name="connsiteX14" fmla="*/ 2703371 w 4955263"/>
                    <a:gd name="connsiteY14" fmla="*/ 1106366 h 1106366"/>
                    <a:gd name="connsiteX15" fmla="*/ 2251892 w 4955263"/>
                    <a:gd name="connsiteY15" fmla="*/ 1106366 h 1106366"/>
                    <a:gd name="connsiteX16" fmla="*/ 1849965 w 4955263"/>
                    <a:gd name="connsiteY16" fmla="*/ 1106366 h 1106366"/>
                    <a:gd name="connsiteX17" fmla="*/ 1448038 w 4955263"/>
                    <a:gd name="connsiteY17" fmla="*/ 1106366 h 1106366"/>
                    <a:gd name="connsiteX18" fmla="*/ 847901 w 4955263"/>
                    <a:gd name="connsiteY18" fmla="*/ 1106366 h 1106366"/>
                    <a:gd name="connsiteX19" fmla="*/ 0 w 4955263"/>
                    <a:gd name="connsiteY19" fmla="*/ 1106366 h 1106366"/>
                    <a:gd name="connsiteX20" fmla="*/ 0 w 4955263"/>
                    <a:gd name="connsiteY20" fmla="*/ 553183 h 1106366"/>
                    <a:gd name="connsiteX21" fmla="*/ 0 w 4955263"/>
                    <a:gd name="connsiteY21" fmla="*/ 0 h 1106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955263" h="1106366" fill="none" extrusionOk="0">
                      <a:moveTo>
                        <a:pt x="0" y="0"/>
                      </a:moveTo>
                      <a:cubicBezTo>
                        <a:pt x="221367" y="-4929"/>
                        <a:pt x="419294" y="48867"/>
                        <a:pt x="649690" y="0"/>
                      </a:cubicBezTo>
                      <a:cubicBezTo>
                        <a:pt x="880086" y="-48867"/>
                        <a:pt x="1079998" y="47249"/>
                        <a:pt x="1249827" y="0"/>
                      </a:cubicBezTo>
                      <a:cubicBezTo>
                        <a:pt x="1419656" y="-47249"/>
                        <a:pt x="1641456" y="14508"/>
                        <a:pt x="1800412" y="0"/>
                      </a:cubicBezTo>
                      <a:cubicBezTo>
                        <a:pt x="1959369" y="-14508"/>
                        <a:pt x="2121072" y="5123"/>
                        <a:pt x="2350997" y="0"/>
                      </a:cubicBezTo>
                      <a:cubicBezTo>
                        <a:pt x="2580923" y="-5123"/>
                        <a:pt x="2727254" y="23655"/>
                        <a:pt x="3000687" y="0"/>
                      </a:cubicBezTo>
                      <a:cubicBezTo>
                        <a:pt x="3274120" y="-23655"/>
                        <a:pt x="3453016" y="28296"/>
                        <a:pt x="3600824" y="0"/>
                      </a:cubicBezTo>
                      <a:cubicBezTo>
                        <a:pt x="3748632" y="-28296"/>
                        <a:pt x="3915065" y="47789"/>
                        <a:pt x="4002751" y="0"/>
                      </a:cubicBezTo>
                      <a:cubicBezTo>
                        <a:pt x="4090437" y="-47789"/>
                        <a:pt x="4758316" y="5890"/>
                        <a:pt x="4955263" y="0"/>
                      </a:cubicBezTo>
                      <a:cubicBezTo>
                        <a:pt x="4962312" y="204400"/>
                        <a:pt x="4941560" y="375408"/>
                        <a:pt x="4955263" y="575310"/>
                      </a:cubicBezTo>
                      <a:cubicBezTo>
                        <a:pt x="4968966" y="775212"/>
                        <a:pt x="4922650" y="903972"/>
                        <a:pt x="4955263" y="1106366"/>
                      </a:cubicBezTo>
                      <a:cubicBezTo>
                        <a:pt x="4791163" y="1155486"/>
                        <a:pt x="4630033" y="1092516"/>
                        <a:pt x="4503783" y="1106366"/>
                      </a:cubicBezTo>
                      <a:cubicBezTo>
                        <a:pt x="4377533" y="1120216"/>
                        <a:pt x="4085363" y="1043839"/>
                        <a:pt x="3854093" y="1106366"/>
                      </a:cubicBezTo>
                      <a:cubicBezTo>
                        <a:pt x="3622823" y="1168893"/>
                        <a:pt x="3529809" y="1100856"/>
                        <a:pt x="3353061" y="1106366"/>
                      </a:cubicBezTo>
                      <a:cubicBezTo>
                        <a:pt x="3176313" y="1111876"/>
                        <a:pt x="2957377" y="1089814"/>
                        <a:pt x="2703371" y="1106366"/>
                      </a:cubicBezTo>
                      <a:cubicBezTo>
                        <a:pt x="2449365" y="1122918"/>
                        <a:pt x="2366471" y="1099997"/>
                        <a:pt x="2251892" y="1106366"/>
                      </a:cubicBezTo>
                      <a:cubicBezTo>
                        <a:pt x="2137313" y="1112735"/>
                        <a:pt x="2040710" y="1065165"/>
                        <a:pt x="1849965" y="1106366"/>
                      </a:cubicBezTo>
                      <a:cubicBezTo>
                        <a:pt x="1659220" y="1147567"/>
                        <a:pt x="1643678" y="1083062"/>
                        <a:pt x="1448038" y="1106366"/>
                      </a:cubicBezTo>
                      <a:cubicBezTo>
                        <a:pt x="1252398" y="1129670"/>
                        <a:pt x="986878" y="1040614"/>
                        <a:pt x="847901" y="1106366"/>
                      </a:cubicBezTo>
                      <a:cubicBezTo>
                        <a:pt x="708924" y="1172118"/>
                        <a:pt x="396169" y="1100966"/>
                        <a:pt x="0" y="1106366"/>
                      </a:cubicBezTo>
                      <a:cubicBezTo>
                        <a:pt x="-45797" y="984616"/>
                        <a:pt x="29985" y="755165"/>
                        <a:pt x="0" y="553183"/>
                      </a:cubicBezTo>
                      <a:cubicBezTo>
                        <a:pt x="-29985" y="351201"/>
                        <a:pt x="35466" y="204844"/>
                        <a:pt x="0" y="0"/>
                      </a:cubicBezTo>
                      <a:close/>
                    </a:path>
                    <a:path w="4955263" h="1106366" stroke="0" extrusionOk="0">
                      <a:moveTo>
                        <a:pt x="0" y="0"/>
                      </a:moveTo>
                      <a:cubicBezTo>
                        <a:pt x="120561" y="-57029"/>
                        <a:pt x="352608" y="20460"/>
                        <a:pt x="501032" y="0"/>
                      </a:cubicBezTo>
                      <a:cubicBezTo>
                        <a:pt x="649456" y="-20460"/>
                        <a:pt x="793329" y="36377"/>
                        <a:pt x="902959" y="0"/>
                      </a:cubicBezTo>
                      <a:cubicBezTo>
                        <a:pt x="1012589" y="-36377"/>
                        <a:pt x="1330680" y="70295"/>
                        <a:pt x="1552649" y="0"/>
                      </a:cubicBezTo>
                      <a:cubicBezTo>
                        <a:pt x="1774618" y="-70295"/>
                        <a:pt x="1869625" y="47893"/>
                        <a:pt x="2053681" y="0"/>
                      </a:cubicBezTo>
                      <a:cubicBezTo>
                        <a:pt x="2237737" y="-47893"/>
                        <a:pt x="2321190" y="18250"/>
                        <a:pt x="2554713" y="0"/>
                      </a:cubicBezTo>
                      <a:cubicBezTo>
                        <a:pt x="2788236" y="-18250"/>
                        <a:pt x="3012358" y="52051"/>
                        <a:pt x="3204403" y="0"/>
                      </a:cubicBezTo>
                      <a:cubicBezTo>
                        <a:pt x="3396448" y="-52051"/>
                        <a:pt x="3496319" y="53619"/>
                        <a:pt x="3655883" y="0"/>
                      </a:cubicBezTo>
                      <a:cubicBezTo>
                        <a:pt x="3815447" y="-53619"/>
                        <a:pt x="4004161" y="12013"/>
                        <a:pt x="4305573" y="0"/>
                      </a:cubicBezTo>
                      <a:cubicBezTo>
                        <a:pt x="4606985" y="-12013"/>
                        <a:pt x="4741871" y="31045"/>
                        <a:pt x="4955263" y="0"/>
                      </a:cubicBezTo>
                      <a:cubicBezTo>
                        <a:pt x="4977468" y="181023"/>
                        <a:pt x="4905492" y="413150"/>
                        <a:pt x="4955263" y="553183"/>
                      </a:cubicBezTo>
                      <a:cubicBezTo>
                        <a:pt x="5005034" y="693216"/>
                        <a:pt x="4922822" y="953916"/>
                        <a:pt x="4955263" y="1106366"/>
                      </a:cubicBezTo>
                      <a:cubicBezTo>
                        <a:pt x="4833828" y="1130624"/>
                        <a:pt x="4503218" y="1067914"/>
                        <a:pt x="4355126" y="1106366"/>
                      </a:cubicBezTo>
                      <a:cubicBezTo>
                        <a:pt x="4207034" y="1144818"/>
                        <a:pt x="3868072" y="1061240"/>
                        <a:pt x="3705436" y="1106366"/>
                      </a:cubicBezTo>
                      <a:cubicBezTo>
                        <a:pt x="3542800" y="1151492"/>
                        <a:pt x="3360756" y="1053626"/>
                        <a:pt x="3055746" y="1106366"/>
                      </a:cubicBezTo>
                      <a:cubicBezTo>
                        <a:pt x="2750736" y="1159106"/>
                        <a:pt x="2789816" y="1059305"/>
                        <a:pt x="2604266" y="1106366"/>
                      </a:cubicBezTo>
                      <a:cubicBezTo>
                        <a:pt x="2418716" y="1153427"/>
                        <a:pt x="2237709" y="1088064"/>
                        <a:pt x="2053681" y="1106366"/>
                      </a:cubicBezTo>
                      <a:cubicBezTo>
                        <a:pt x="1869654" y="1124668"/>
                        <a:pt x="1595992" y="1099669"/>
                        <a:pt x="1403991" y="1106366"/>
                      </a:cubicBezTo>
                      <a:cubicBezTo>
                        <a:pt x="1211990" y="1113063"/>
                        <a:pt x="968347" y="1068711"/>
                        <a:pt x="853406" y="1106366"/>
                      </a:cubicBezTo>
                      <a:cubicBezTo>
                        <a:pt x="738465" y="1144021"/>
                        <a:pt x="337826" y="1019491"/>
                        <a:pt x="0" y="1106366"/>
                      </a:cubicBezTo>
                      <a:cubicBezTo>
                        <a:pt x="-34777" y="973649"/>
                        <a:pt x="36731" y="798207"/>
                        <a:pt x="0" y="575310"/>
                      </a:cubicBezTo>
                      <a:cubicBezTo>
                        <a:pt x="-36731" y="352413"/>
                        <a:pt x="23946" y="240786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6350">
                  <a:solidFill>
                    <a:prstClr val="black"/>
                  </a:solidFill>
                  <a:extLst>
                    <a:ext uri="{C807C97D-BFC1-408E-A445-0C87EB9F89A2}">
                      <ask:lineSketchStyleProps xmlns:ask="http://schemas.microsoft.com/office/drawing/2018/sketchyshapes" sd="1219033472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1792288" algn="ctr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eorgia" panose="02040502050405020303" pitchFamily="18" charset="0"/>
                    </a:rPr>
                    <a:t> — </a:t>
                  </a:r>
                  <a:br>
                    <a:rPr kumimoji="0" lang="ru-RU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eorgia" panose="02040502050405020303" pitchFamily="18" charset="0"/>
                    </a:rPr>
                  </a:br>
                  <a:r>
                    <a:rPr kumimoji="0" lang="ru-RU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eorgia" panose="02040502050405020303" pitchFamily="18" charset="0"/>
                    </a:rPr>
                    <a:t>физическая величина, которая равна отношению массы тела к его объёму.</a:t>
                  </a:r>
                  <a:endParaRPr kumimoji="0" lang="ru-RU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D59140E9-1E5C-8B9D-E85B-AE7F722BE42B}"/>
                    </a:ext>
                  </a:extLst>
                </p:cNvPr>
                <p:cNvSpPr txBox="1"/>
                <p:nvPr/>
              </p:nvSpPr>
              <p:spPr>
                <a:xfrm>
                  <a:off x="8285844" y="39456"/>
                  <a:ext cx="220140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Плотность</a:t>
                  </a:r>
                  <a:endPara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2886F91-A004-9494-C582-248BE4257D36}"/>
                  </a:ext>
                </a:extLst>
              </p:cNvPr>
              <p:cNvSpPr txBox="1"/>
              <p:nvPr/>
            </p:nvSpPr>
            <p:spPr>
              <a:xfrm>
                <a:off x="8832169" y="2390782"/>
                <a:ext cx="9309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200" b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>
                        <a:lumMod val="65000"/>
                      </a:schemeClr>
                    </a:solidFill>
                    <a:effectLst/>
                    <a:uLnTx/>
                    <a:uFillTx/>
                    <a:latin typeface="Candara" panose="020E0502030303020204" pitchFamily="34" charset="0"/>
                  </a:rPr>
                  <a:t>ро</a:t>
                </a:r>
                <a:endParaRPr kumimoji="0" lang="ru-RU" sz="3200" b="1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andara" panose="020E0502030303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Надпись 52">
                    <a:extLst>
                      <a:ext uri="{FF2B5EF4-FFF2-40B4-BE49-F238E27FC236}">
                        <a16:creationId xmlns:a16="http://schemas.microsoft.com/office/drawing/2014/main" id="{374ED4D3-459F-2656-A63C-D19655AE79B1}"/>
                      </a:ext>
                    </a:extLst>
                  </p:cNvPr>
                  <p:cNvSpPr txBox="1"/>
                  <p:nvPr/>
                </p:nvSpPr>
                <p:spPr>
                  <a:xfrm>
                    <a:off x="8534844" y="2962093"/>
                    <a:ext cx="930923" cy="684000"/>
                  </a:xfrm>
                  <a:prstGeom prst="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type m:val="skw"/>
                              <m:ctrlP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г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см</m:t>
                                  </m:r>
                                </m:e>
                                <m:sup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den>
                          </m:f>
                        </m:oMath>
                      </m:oMathPara>
                    </a14:m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6" name="Надпись 52">
                    <a:extLst>
                      <a:ext uri="{FF2B5EF4-FFF2-40B4-BE49-F238E27FC236}">
                        <a16:creationId xmlns:a16="http://schemas.microsoft.com/office/drawing/2014/main" id="{374ED4D3-459F-2656-A63C-D19655AE79B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34844" y="2962093"/>
                    <a:ext cx="930923" cy="68400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Надпись 52">
                    <a:extLst>
                      <a:ext uri="{FF2B5EF4-FFF2-40B4-BE49-F238E27FC236}">
                        <a16:creationId xmlns:a16="http://schemas.microsoft.com/office/drawing/2014/main" id="{7B9C2398-D5D8-6620-78CE-DB5A76ADAEBB}"/>
                      </a:ext>
                    </a:extLst>
                  </p:cNvPr>
                  <p:cNvSpPr txBox="1"/>
                  <p:nvPr/>
                </p:nvSpPr>
                <p:spPr>
                  <a:xfrm>
                    <a:off x="9522054" y="2972204"/>
                    <a:ext cx="965198" cy="648000"/>
                  </a:xfrm>
                  <a:prstGeom prst="rect">
                    <a:avLst/>
                  </a:prstGeom>
                  <a:solidFill>
                    <a:srgbClr val="66FF66"/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type m:val="skw"/>
                              <m:ctrlPr>
                                <a:rPr kumimoji="0" lang="ru-RU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ru-RU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к</m:t>
                              </m:r>
                              <m: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г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м</m:t>
                                  </m:r>
                                </m:e>
                                <m:sup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den>
                          </m:f>
                        </m:oMath>
                      </m:oMathPara>
                    </a14:m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3" name="Надпись 52">
                    <a:extLst>
                      <a:ext uri="{FF2B5EF4-FFF2-40B4-BE49-F238E27FC236}">
                        <a16:creationId xmlns:a16="http://schemas.microsoft.com/office/drawing/2014/main" id="{7B9C2398-D5D8-6620-78CE-DB5A76ADAEB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22054" y="2972204"/>
                    <a:ext cx="965198" cy="64800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4" name="Надпись 52">
                    <a:extLst>
                      <a:ext uri="{FF2B5EF4-FFF2-40B4-BE49-F238E27FC236}">
                        <a16:creationId xmlns:a16="http://schemas.microsoft.com/office/drawing/2014/main" id="{C52AD554-89B6-C234-010C-724644A9A2EE}"/>
                      </a:ext>
                    </a:extLst>
                  </p:cNvPr>
                  <p:cNvSpPr txBox="1"/>
                  <p:nvPr/>
                </p:nvSpPr>
                <p:spPr>
                  <a:xfrm>
                    <a:off x="10543540" y="2971762"/>
                    <a:ext cx="965198" cy="648000"/>
                  </a:xfrm>
                  <a:prstGeom prst="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type m:val="skw"/>
                              <m:ctrlPr>
                                <a:rPr kumimoji="0" lang="ru-RU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ru-RU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т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ru-RU" sz="2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с</m:t>
                                  </m:r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м</m:t>
                                  </m:r>
                                </m:e>
                                <m:sup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den>
                          </m:f>
                        </m:oMath>
                      </m:oMathPara>
                    </a14:m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4" name="Надпись 52">
                    <a:extLst>
                      <a:ext uri="{FF2B5EF4-FFF2-40B4-BE49-F238E27FC236}">
                        <a16:creationId xmlns:a16="http://schemas.microsoft.com/office/drawing/2014/main" id="{C52AD554-89B6-C234-010C-724644A9A2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43540" y="2971762"/>
                    <a:ext cx="965198" cy="64800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8B8157C-FF32-151B-C4AE-ABD4F5006D9C}"/>
                </a:ext>
              </a:extLst>
            </p:cNvPr>
            <p:cNvSpPr txBox="1"/>
            <p:nvPr/>
          </p:nvSpPr>
          <p:spPr>
            <a:xfrm>
              <a:off x="8974803" y="3663211"/>
              <a:ext cx="21469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ЗАДАЧИ!</a:t>
              </a:r>
              <a:endParaRPr kumimoji="0" lang="ru-RU" b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4722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6D2BE4B-99DA-66CF-BC67-19258D579756}"/>
              </a:ext>
            </a:extLst>
          </p:cNvPr>
          <p:cNvGrpSpPr/>
          <p:nvPr/>
        </p:nvGrpSpPr>
        <p:grpSpPr>
          <a:xfrm>
            <a:off x="548503" y="50104"/>
            <a:ext cx="11094995" cy="6707688"/>
            <a:chOff x="84654" y="50104"/>
            <a:chExt cx="11094995" cy="670768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2295EE9-96E4-D150-4F62-1B7709C5ADFA}"/>
                </a:ext>
              </a:extLst>
            </p:cNvPr>
            <p:cNvSpPr txBox="1"/>
            <p:nvPr/>
          </p:nvSpPr>
          <p:spPr>
            <a:xfrm>
              <a:off x="1037398" y="50104"/>
              <a:ext cx="10142251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latin typeface="Candara" panose="020E0502030303020204" pitchFamily="34" charset="0"/>
                </a:rPr>
                <a:t>имя фамилия класс</a:t>
              </a:r>
              <a:r>
                <a:rPr lang="ru-RU" sz="2000" dirty="0">
                  <a:latin typeface="Candara" panose="020E0502030303020204" pitchFamily="34" charset="0"/>
                </a:rPr>
                <a:t>______________________________________________________ </a:t>
              </a:r>
            </a:p>
            <a:p>
              <a:r>
                <a:rPr lang="ru-RU" sz="2800" dirty="0">
                  <a:latin typeface="Candara" panose="020E0502030303020204" pitchFamily="34" charset="0"/>
                </a:rPr>
                <a:t>имя фамилия класс </a:t>
              </a:r>
              <a:r>
                <a:rPr lang="ru-RU" sz="2000" dirty="0">
                  <a:latin typeface="Candara" panose="020E0502030303020204" pitchFamily="34" charset="0"/>
                </a:rPr>
                <a:t>_____________________________________________________  </a:t>
              </a:r>
            </a:p>
            <a:p>
              <a:pPr>
                <a:spcBef>
                  <a:spcPts val="1200"/>
                </a:spcBef>
              </a:pPr>
              <a:r>
                <a:rPr lang="ru-RU" sz="2800" b="1" dirty="0">
                  <a:latin typeface="Candara" panose="020E0502030303020204" pitchFamily="34" charset="0"/>
                </a:rPr>
                <a:t>Задача </a:t>
              </a:r>
              <a:r>
                <a:rPr lang="ru-RU" sz="2800" b="1" dirty="0">
                  <a:solidFill>
                    <a:srgbClr val="33CC33"/>
                  </a:solidFill>
                  <a:highlight>
                    <a:srgbClr val="33CC33"/>
                  </a:highlight>
                  <a:latin typeface="Candara" panose="020E0502030303020204" pitchFamily="34" charset="0"/>
                </a:rPr>
                <a:t>№ 1. </a:t>
              </a:r>
              <a:r>
                <a:rPr lang="ru-RU" sz="2800" dirty="0">
                  <a:solidFill>
                    <a:srgbClr val="33CC33"/>
                  </a:solidFill>
                  <a:highlight>
                    <a:srgbClr val="33CC33"/>
                  </a:highlight>
                  <a:latin typeface="Candara" panose="020E0502030303020204" pitchFamily="34" charset="0"/>
                </a:rPr>
                <a:t>Найдите плотность вещества, если его масса равна 38 600 кг, а объём 2 м</a:t>
              </a:r>
              <a:r>
                <a:rPr lang="ru-RU" sz="2800" baseline="30000" dirty="0">
                  <a:solidFill>
                    <a:srgbClr val="33CC33"/>
                  </a:solidFill>
                  <a:highlight>
                    <a:srgbClr val="33CC33"/>
                  </a:highlight>
                  <a:latin typeface="Candara" panose="020E0502030303020204" pitchFamily="34" charset="0"/>
                </a:rPr>
                <a:t>3</a:t>
              </a:r>
              <a:r>
                <a:rPr lang="ru-RU" sz="2800" dirty="0">
                  <a:solidFill>
                    <a:srgbClr val="33CC33"/>
                  </a:solidFill>
                  <a:highlight>
                    <a:srgbClr val="33CC33"/>
                  </a:highlight>
                  <a:latin typeface="Candara" panose="020E0502030303020204" pitchFamily="34" charset="0"/>
                </a:rPr>
                <a:t>.</a:t>
              </a:r>
            </a:p>
            <a:p>
              <a:r>
                <a:rPr lang="ru-RU" sz="2800" b="1" dirty="0">
                  <a:latin typeface="Candara" panose="020E0502030303020204" pitchFamily="34" charset="0"/>
                </a:rPr>
                <a:t>Решение</a:t>
              </a:r>
            </a:p>
            <a:p>
              <a:endParaRPr lang="ru-RU" dirty="0"/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4B033107-F85B-34AF-0B52-FAE332965F90}"/>
                </a:ext>
              </a:extLst>
            </p:cNvPr>
            <p:cNvGrpSpPr/>
            <p:nvPr/>
          </p:nvGrpSpPr>
          <p:grpSpPr>
            <a:xfrm>
              <a:off x="1122822" y="2350892"/>
              <a:ext cx="9971405" cy="4406900"/>
              <a:chOff x="0" y="0"/>
              <a:chExt cx="9971405" cy="4407066"/>
            </a:xfrm>
          </p:grpSpPr>
          <p:sp>
            <p:nvSpPr>
              <p:cNvPr id="15" name="Надпись 1793984852">
                <a:extLst>
                  <a:ext uri="{FF2B5EF4-FFF2-40B4-BE49-F238E27FC236}">
                    <a16:creationId xmlns:a16="http://schemas.microsoft.com/office/drawing/2014/main" id="{4EAEAA46-4F89-CFEF-C9DE-4E25769AC114}"/>
                  </a:ext>
                </a:extLst>
              </p:cNvPr>
              <p:cNvSpPr txBox="1"/>
              <p:nvPr/>
            </p:nvSpPr>
            <p:spPr>
              <a:xfrm>
                <a:off x="0" y="0"/>
                <a:ext cx="2340000" cy="3816991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</a:pPr>
                <a:r>
                  <a:rPr lang="ru-RU" sz="2400" b="1" dirty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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8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Дано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 = 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 = 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8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Найти</a:t>
                </a:r>
                <a:endParaRPr lang="ru-RU" sz="32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1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 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Надпись 1509321721">
                <a:extLst>
                  <a:ext uri="{FF2B5EF4-FFF2-40B4-BE49-F238E27FC236}">
                    <a16:creationId xmlns:a16="http://schemas.microsoft.com/office/drawing/2014/main" id="{F8E9D967-75FD-FD05-8E8B-83046BD2A515}"/>
                  </a:ext>
                </a:extLst>
              </p:cNvPr>
              <p:cNvSpPr txBox="1"/>
              <p:nvPr/>
            </p:nvSpPr>
            <p:spPr>
              <a:xfrm>
                <a:off x="2425148" y="0"/>
                <a:ext cx="2459355" cy="3816991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</a:pPr>
                <a:r>
                  <a:rPr lang="ru-RU" sz="2400" b="1" dirty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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8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Формула</a:t>
                </a:r>
                <a:endParaRPr lang="ru-RU" sz="32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</a:pPr>
                <a:r>
                  <a:rPr lang="ru-RU" sz="28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Расчёты</a:t>
                </a:r>
                <a:endParaRPr lang="ru-RU" sz="32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Bef>
                    <a:spcPts val="2400"/>
                  </a:spcBef>
                </a:pPr>
                <a:r>
                  <a:rPr lang="ru-RU" sz="2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8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Ответ</a:t>
                </a:r>
                <a:endParaRPr lang="ru-RU" sz="32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11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 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Надпись 392429959">
                <a:extLst>
                  <a:ext uri="{FF2B5EF4-FFF2-40B4-BE49-F238E27FC236}">
                    <a16:creationId xmlns:a16="http://schemas.microsoft.com/office/drawing/2014/main" id="{C7A8CE8C-A2D4-82FD-E0BF-90433E98B1FF}"/>
                  </a:ext>
                </a:extLst>
              </p:cNvPr>
              <p:cNvSpPr txBox="1"/>
              <p:nvPr/>
            </p:nvSpPr>
            <p:spPr>
              <a:xfrm>
                <a:off x="4969565" y="0"/>
                <a:ext cx="2416810" cy="2155971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</a:pPr>
                <a:r>
                  <a:rPr lang="ru-RU" sz="2400" b="1" dirty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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1100" dirty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 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1100" dirty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 </a:t>
                </a:r>
              </a:p>
            </p:txBody>
          </p:sp>
          <p:sp>
            <p:nvSpPr>
              <p:cNvPr id="18" name="Надпись 940487985">
                <a:extLst>
                  <a:ext uri="{FF2B5EF4-FFF2-40B4-BE49-F238E27FC236}">
                    <a16:creationId xmlns:a16="http://schemas.microsoft.com/office/drawing/2014/main" id="{78BFC43B-9E90-ABED-7B16-F2220BB34DD8}"/>
                  </a:ext>
                </a:extLst>
              </p:cNvPr>
              <p:cNvSpPr txBox="1"/>
              <p:nvPr/>
            </p:nvSpPr>
            <p:spPr>
              <a:xfrm>
                <a:off x="4969565" y="2226365"/>
                <a:ext cx="2416810" cy="1576372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</a:pPr>
                <a:r>
                  <a:rPr lang="ru-RU" sz="2400" b="1" dirty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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1100" dirty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 </a:t>
                </a:r>
              </a:p>
            </p:txBody>
          </p:sp>
          <p:sp>
            <p:nvSpPr>
              <p:cNvPr id="19" name="Надпись 1566593831">
                <a:extLst>
                  <a:ext uri="{FF2B5EF4-FFF2-40B4-BE49-F238E27FC236}">
                    <a16:creationId xmlns:a16="http://schemas.microsoft.com/office/drawing/2014/main" id="{439D2AF8-3C19-FB48-ACAB-A0D956BF636A}"/>
                  </a:ext>
                </a:extLst>
              </p:cNvPr>
              <p:cNvSpPr txBox="1"/>
              <p:nvPr/>
            </p:nvSpPr>
            <p:spPr>
              <a:xfrm>
                <a:off x="7474226" y="0"/>
                <a:ext cx="2480310" cy="3816991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</a:pPr>
                <a:r>
                  <a:rPr lang="ru-RU" sz="2400" b="1" dirty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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 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11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 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Надпись 1642539663">
                <a:extLst>
                  <a:ext uri="{FF2B5EF4-FFF2-40B4-BE49-F238E27FC236}">
                    <a16:creationId xmlns:a16="http://schemas.microsoft.com/office/drawing/2014/main" id="{29F91169-1009-DC11-3FAC-1A9A0BCE436B}"/>
                  </a:ext>
                </a:extLst>
              </p:cNvPr>
              <p:cNvSpPr txBox="1"/>
              <p:nvPr/>
            </p:nvSpPr>
            <p:spPr>
              <a:xfrm>
                <a:off x="0" y="3935896"/>
                <a:ext cx="9971405" cy="471170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400" b="1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Самооценка:</a:t>
                </a:r>
                <a:endParaRPr lang="ru-RU" sz="110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A32FA3C7-09C6-EF5F-AC85-E5E501AAD5E1}"/>
                </a:ext>
              </a:extLst>
            </p:cNvPr>
            <p:cNvGrpSpPr/>
            <p:nvPr/>
          </p:nvGrpSpPr>
          <p:grpSpPr>
            <a:xfrm>
              <a:off x="84654" y="62630"/>
              <a:ext cx="940218" cy="940218"/>
              <a:chOff x="84654" y="62630"/>
              <a:chExt cx="940218" cy="940218"/>
            </a:xfrm>
          </p:grpSpPr>
          <p:sp>
            <p:nvSpPr>
              <p:cNvPr id="2" name="Прямоугольник 5">
                <a:extLst>
                  <a:ext uri="{FF2B5EF4-FFF2-40B4-BE49-F238E27FC236}">
                    <a16:creationId xmlns:a16="http://schemas.microsoft.com/office/drawing/2014/main" id="{223CF762-E371-36EC-6A5F-E238D0FEF408}"/>
                  </a:ext>
                </a:extLst>
              </p:cNvPr>
              <p:cNvSpPr/>
              <p:nvPr/>
            </p:nvSpPr>
            <p:spPr>
              <a:xfrm>
                <a:off x="352565" y="260606"/>
                <a:ext cx="402275" cy="346948"/>
              </a:xfrm>
              <a:custGeom>
                <a:avLst/>
                <a:gdLst>
                  <a:gd name="connsiteX0" fmla="*/ 0 w 612648"/>
                  <a:gd name="connsiteY0" fmla="*/ 0 h 417378"/>
                  <a:gd name="connsiteX1" fmla="*/ 612648 w 612648"/>
                  <a:gd name="connsiteY1" fmla="*/ 0 h 417378"/>
                  <a:gd name="connsiteX2" fmla="*/ 612648 w 612648"/>
                  <a:gd name="connsiteY2" fmla="*/ 417378 h 417378"/>
                  <a:gd name="connsiteX3" fmla="*/ 0 w 612648"/>
                  <a:gd name="connsiteY3" fmla="*/ 417378 h 417378"/>
                  <a:gd name="connsiteX4" fmla="*/ 0 w 612648"/>
                  <a:gd name="connsiteY4" fmla="*/ 0 h 417378"/>
                  <a:gd name="connsiteX0" fmla="*/ 0 w 612648"/>
                  <a:gd name="connsiteY0" fmla="*/ 0 h 417378"/>
                  <a:gd name="connsiteX1" fmla="*/ 612648 w 612648"/>
                  <a:gd name="connsiteY1" fmla="*/ 0 h 417378"/>
                  <a:gd name="connsiteX2" fmla="*/ 612648 w 612648"/>
                  <a:gd name="connsiteY2" fmla="*/ 417378 h 417378"/>
                  <a:gd name="connsiteX3" fmla="*/ 96070 w 612648"/>
                  <a:gd name="connsiteY3" fmla="*/ 416945 h 417378"/>
                  <a:gd name="connsiteX4" fmla="*/ 0 w 612648"/>
                  <a:gd name="connsiteY4" fmla="*/ 417378 h 417378"/>
                  <a:gd name="connsiteX5" fmla="*/ 0 w 612648"/>
                  <a:gd name="connsiteY5" fmla="*/ 0 h 417378"/>
                  <a:gd name="connsiteX0" fmla="*/ 0 w 612648"/>
                  <a:gd name="connsiteY0" fmla="*/ 0 h 564523"/>
                  <a:gd name="connsiteX1" fmla="*/ 612648 w 612648"/>
                  <a:gd name="connsiteY1" fmla="*/ 0 h 564523"/>
                  <a:gd name="connsiteX2" fmla="*/ 612648 w 612648"/>
                  <a:gd name="connsiteY2" fmla="*/ 417378 h 564523"/>
                  <a:gd name="connsiteX3" fmla="*/ 156837 w 612648"/>
                  <a:gd name="connsiteY3" fmla="*/ 564523 h 564523"/>
                  <a:gd name="connsiteX4" fmla="*/ 0 w 612648"/>
                  <a:gd name="connsiteY4" fmla="*/ 417378 h 564523"/>
                  <a:gd name="connsiteX5" fmla="*/ 0 w 612648"/>
                  <a:gd name="connsiteY5" fmla="*/ 0 h 564523"/>
                  <a:gd name="connsiteX0" fmla="*/ 0 w 612648"/>
                  <a:gd name="connsiteY0" fmla="*/ 0 h 564523"/>
                  <a:gd name="connsiteX1" fmla="*/ 612648 w 612648"/>
                  <a:gd name="connsiteY1" fmla="*/ 0 h 564523"/>
                  <a:gd name="connsiteX2" fmla="*/ 612648 w 612648"/>
                  <a:gd name="connsiteY2" fmla="*/ 417378 h 564523"/>
                  <a:gd name="connsiteX3" fmla="*/ 475141 w 612648"/>
                  <a:gd name="connsiteY3" fmla="*/ 460350 h 564523"/>
                  <a:gd name="connsiteX4" fmla="*/ 156837 w 612648"/>
                  <a:gd name="connsiteY4" fmla="*/ 564523 h 564523"/>
                  <a:gd name="connsiteX5" fmla="*/ 0 w 612648"/>
                  <a:gd name="connsiteY5" fmla="*/ 417378 h 564523"/>
                  <a:gd name="connsiteX6" fmla="*/ 0 w 612648"/>
                  <a:gd name="connsiteY6" fmla="*/ 0 h 564523"/>
                  <a:gd name="connsiteX0" fmla="*/ 0 w 612648"/>
                  <a:gd name="connsiteY0" fmla="*/ 0 h 564523"/>
                  <a:gd name="connsiteX1" fmla="*/ 612648 w 612648"/>
                  <a:gd name="connsiteY1" fmla="*/ 0 h 564523"/>
                  <a:gd name="connsiteX2" fmla="*/ 612648 w 612648"/>
                  <a:gd name="connsiteY2" fmla="*/ 417378 h 564523"/>
                  <a:gd name="connsiteX3" fmla="*/ 460673 w 612648"/>
                  <a:gd name="connsiteY3" fmla="*/ 544266 h 564523"/>
                  <a:gd name="connsiteX4" fmla="*/ 156837 w 612648"/>
                  <a:gd name="connsiteY4" fmla="*/ 564523 h 564523"/>
                  <a:gd name="connsiteX5" fmla="*/ 0 w 612648"/>
                  <a:gd name="connsiteY5" fmla="*/ 417378 h 564523"/>
                  <a:gd name="connsiteX6" fmla="*/ 0 w 612648"/>
                  <a:gd name="connsiteY6" fmla="*/ 0 h 564523"/>
                  <a:gd name="connsiteX0" fmla="*/ 0 w 612648"/>
                  <a:gd name="connsiteY0" fmla="*/ 0 h 564523"/>
                  <a:gd name="connsiteX1" fmla="*/ 612648 w 612648"/>
                  <a:gd name="connsiteY1" fmla="*/ 0 h 564523"/>
                  <a:gd name="connsiteX2" fmla="*/ 612648 w 612648"/>
                  <a:gd name="connsiteY2" fmla="*/ 417378 h 564523"/>
                  <a:gd name="connsiteX3" fmla="*/ 460673 w 612648"/>
                  <a:gd name="connsiteY3" fmla="*/ 544266 h 564523"/>
                  <a:gd name="connsiteX4" fmla="*/ 156837 w 612648"/>
                  <a:gd name="connsiteY4" fmla="*/ 564523 h 564523"/>
                  <a:gd name="connsiteX5" fmla="*/ 0 w 612648"/>
                  <a:gd name="connsiteY5" fmla="*/ 417378 h 564523"/>
                  <a:gd name="connsiteX6" fmla="*/ 0 w 612648"/>
                  <a:gd name="connsiteY6" fmla="*/ 0 h 564523"/>
                  <a:gd name="connsiteX0" fmla="*/ 0 w 612648"/>
                  <a:gd name="connsiteY0" fmla="*/ 0 h 544266"/>
                  <a:gd name="connsiteX1" fmla="*/ 612648 w 612648"/>
                  <a:gd name="connsiteY1" fmla="*/ 0 h 544266"/>
                  <a:gd name="connsiteX2" fmla="*/ 612648 w 612648"/>
                  <a:gd name="connsiteY2" fmla="*/ 417378 h 544266"/>
                  <a:gd name="connsiteX3" fmla="*/ 460673 w 612648"/>
                  <a:gd name="connsiteY3" fmla="*/ 544266 h 544266"/>
                  <a:gd name="connsiteX4" fmla="*/ 148156 w 612648"/>
                  <a:gd name="connsiteY4" fmla="*/ 541373 h 544266"/>
                  <a:gd name="connsiteX5" fmla="*/ 0 w 612648"/>
                  <a:gd name="connsiteY5" fmla="*/ 417378 h 544266"/>
                  <a:gd name="connsiteX6" fmla="*/ 0 w 612648"/>
                  <a:gd name="connsiteY6" fmla="*/ 0 h 544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2648" h="544266">
                    <a:moveTo>
                      <a:pt x="0" y="0"/>
                    </a:moveTo>
                    <a:lnTo>
                      <a:pt x="612648" y="0"/>
                    </a:lnTo>
                    <a:lnTo>
                      <a:pt x="612648" y="417378"/>
                    </a:lnTo>
                    <a:lnTo>
                      <a:pt x="460673" y="544266"/>
                    </a:lnTo>
                    <a:cubicBezTo>
                      <a:pt x="330458" y="519188"/>
                      <a:pt x="249435" y="534621"/>
                      <a:pt x="148156" y="541373"/>
                    </a:cubicBezTo>
                    <a:lnTo>
                      <a:pt x="0" y="4173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CFF"/>
              </a:solidFill>
              <a:ln>
                <a:solidFill>
                  <a:srgbClr val="FF99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1" name="Рисунок 20" descr="Открытый конверт контур">
                <a:extLst>
                  <a:ext uri="{FF2B5EF4-FFF2-40B4-BE49-F238E27FC236}">
                    <a16:creationId xmlns:a16="http://schemas.microsoft.com/office/drawing/2014/main" id="{0EA494D0-D4CE-947F-57E3-8D91C707AA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4654" y="62630"/>
                <a:ext cx="940218" cy="94021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61116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7428951D-1366-DE55-E6A0-D5CB36BB44B3}"/>
              </a:ext>
            </a:extLst>
          </p:cNvPr>
          <p:cNvGrpSpPr/>
          <p:nvPr/>
        </p:nvGrpSpPr>
        <p:grpSpPr>
          <a:xfrm>
            <a:off x="261951" y="184935"/>
            <a:ext cx="11693231" cy="5442784"/>
            <a:chOff x="261951" y="184935"/>
            <a:chExt cx="11693231" cy="5442784"/>
          </a:xfrm>
        </p:grpSpPr>
        <p:sp>
          <p:nvSpPr>
            <p:cNvPr id="2" name="Надпись 1">
              <a:extLst>
                <a:ext uri="{FF2B5EF4-FFF2-40B4-BE49-F238E27FC236}">
                  <a16:creationId xmlns:a16="http://schemas.microsoft.com/office/drawing/2014/main" id="{B4770EB8-6FAC-4A11-AC98-0AE666FFE8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1098" y="1230281"/>
              <a:ext cx="4172643" cy="43974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</a:t>
              </a:r>
              <a:endParaRPr kumimoji="0" lang="ru-RU" alt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Дано</a:t>
              </a:r>
              <a:endParaRPr kumimoji="0" lang="ru-RU" alt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__________ = _______</a:t>
              </a:r>
              <a:endPara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__________ = _______</a:t>
              </a:r>
              <a:endPara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Найти</a:t>
              </a:r>
              <a:endParaRPr kumimoji="0" lang="ru-RU" alt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___________________</a:t>
              </a:r>
              <a:endPara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  <a:sym typeface="Wingdings" panose="05000000000000000000" pitchFamily="2" charset="2"/>
              </a:endParaRPr>
            </a:p>
          </p:txBody>
        </p:sp>
        <p:sp>
          <p:nvSpPr>
            <p:cNvPr id="3" name="Надпись 2">
              <a:extLst>
                <a:ext uri="{FF2B5EF4-FFF2-40B4-BE49-F238E27FC236}">
                  <a16:creationId xmlns:a16="http://schemas.microsoft.com/office/drawing/2014/main" id="{7D2F85D8-AAEA-4744-82F1-313F5A6FA1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97600" y="1230281"/>
              <a:ext cx="4794250" cy="43974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</a:t>
              </a:r>
              <a:endParaRPr kumimoji="0" lang="ru-RU" alt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Формула</a:t>
              </a:r>
              <a:endParaRPr kumimoji="0" lang="ru-RU" alt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______________________</a:t>
              </a:r>
              <a:endPara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Расчёты</a:t>
              </a:r>
              <a:endParaRPr kumimoji="0" lang="ru-RU" alt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Malgun Gothic" panose="020B0503020000020004" pitchFamily="34" charset="-127"/>
                <a:cs typeface="Times New Roman" panose="02020603050405020304" pitchFamily="18" charset="0"/>
                <a:sym typeface="Wingdings" panose="05000000000000000000" pitchFamily="2" charset="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Ответ</a:t>
              </a:r>
              <a:endParaRPr kumimoji="0" lang="ru-RU" alt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______________________</a:t>
              </a:r>
              <a:endPara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  <a:sym typeface="Wingdings" panose="05000000000000000000" pitchFamily="2" charset="2"/>
              </a:endParaRPr>
            </a:p>
          </p:txBody>
        </p:sp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94703E1D-2B22-1AD4-0D6F-157A56E9BC94}"/>
                </a:ext>
              </a:extLst>
            </p:cNvPr>
            <p:cNvSpPr/>
            <p:nvPr/>
          </p:nvSpPr>
          <p:spPr>
            <a:xfrm>
              <a:off x="261951" y="184935"/>
              <a:ext cx="11693231" cy="9965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4800" dirty="0">
                  <a:solidFill>
                    <a:prstClr val="black"/>
                  </a:solidFill>
                  <a:latin typeface="Candara" panose="020E0502030303020204" pitchFamily="34" charset="0"/>
                </a:rPr>
                <a:t>ПРАВИЛЬНО ЗАПИШИТЕ!</a:t>
              </a:r>
              <a:endPara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24425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135C4242-AAD5-86AB-3C60-E31766129E74}"/>
              </a:ext>
            </a:extLst>
          </p:cNvPr>
          <p:cNvGrpSpPr/>
          <p:nvPr/>
        </p:nvGrpSpPr>
        <p:grpSpPr>
          <a:xfrm>
            <a:off x="261951" y="184935"/>
            <a:ext cx="11693231" cy="5442784"/>
            <a:chOff x="261951" y="184935"/>
            <a:chExt cx="11693231" cy="5442784"/>
          </a:xfrm>
        </p:grpSpPr>
        <p:sp>
          <p:nvSpPr>
            <p:cNvPr id="2" name="Надпись 1">
              <a:extLst>
                <a:ext uri="{FF2B5EF4-FFF2-40B4-BE49-F238E27FC236}">
                  <a16:creationId xmlns:a16="http://schemas.microsoft.com/office/drawing/2014/main" id="{B4770EB8-6FAC-4A11-AC98-0AE666FFE8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1098" y="1230281"/>
              <a:ext cx="4172643" cy="43974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</a:t>
              </a:r>
              <a:endParaRPr kumimoji="0" lang="ru-RU" altLang="ru-RU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Дано</a:t>
              </a:r>
              <a:endParaRPr kumimoji="0" lang="ru-RU" alt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sym typeface="Wingdings" panose="05000000000000000000" pitchFamily="2" charset="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__________ = _______</a:t>
              </a:r>
              <a:endParaRPr kumimoji="0" lang="ru-RU" altLang="ru-RU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sym typeface="Wingdings" panose="05000000000000000000" pitchFamily="2" charset="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__________ = _______</a:t>
              </a:r>
              <a:endParaRPr kumimoji="0" lang="ru-RU" altLang="ru-RU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sym typeface="Wingdings" panose="05000000000000000000" pitchFamily="2" charset="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Найти</a:t>
              </a:r>
              <a:endParaRPr kumimoji="0" lang="ru-RU" alt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sym typeface="Wingdings" panose="05000000000000000000" pitchFamily="2" charset="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___________________</a:t>
              </a:r>
              <a:endParaRPr kumimoji="0" lang="ru-RU" altLang="ru-RU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sym typeface="Wingdings" panose="05000000000000000000" pitchFamily="2" charset="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  <a:sym typeface="Wingdings" panose="05000000000000000000" pitchFamily="2" charset="2"/>
              </a:endParaRPr>
            </a:p>
          </p:txBody>
        </p:sp>
        <p:sp>
          <p:nvSpPr>
            <p:cNvPr id="3" name="Надпись 2">
              <a:extLst>
                <a:ext uri="{FF2B5EF4-FFF2-40B4-BE49-F238E27FC236}">
                  <a16:creationId xmlns:a16="http://schemas.microsoft.com/office/drawing/2014/main" id="{7D2F85D8-AAEA-4744-82F1-313F5A6FA1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97600" y="1230281"/>
              <a:ext cx="4794250" cy="43974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</a:t>
              </a:r>
              <a:endParaRPr kumimoji="0" lang="ru-RU" altLang="ru-RU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Формула</a:t>
              </a:r>
              <a:endParaRPr kumimoji="0" lang="ru-RU" alt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sym typeface="Wingdings" panose="05000000000000000000" pitchFamily="2" charset="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______________________</a:t>
              </a:r>
              <a:endParaRPr kumimoji="0" lang="ru-RU" altLang="ru-RU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sym typeface="Wingdings" panose="05000000000000000000" pitchFamily="2" charset="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Расчёты</a:t>
              </a:r>
              <a:endParaRPr kumimoji="0" lang="ru-RU" alt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sym typeface="Wingdings" panose="05000000000000000000" pitchFamily="2" charset="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32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______________________</a:t>
              </a:r>
              <a:endParaRPr kumimoji="0" lang="ru-RU" altLang="ru-RU" sz="3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sym typeface="Wingdings" panose="05000000000000000000" pitchFamily="2" charset="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ru-RU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anose="020E0502030303020204" pitchFamily="34" charset="0"/>
                <a:ea typeface="Malgun Gothic" panose="020B0503020000020004" pitchFamily="34" charset="-127"/>
                <a:cs typeface="Times New Roman" panose="02020603050405020304" pitchFamily="18" charset="0"/>
                <a:sym typeface="Wingdings" panose="05000000000000000000" pitchFamily="2" charset="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Ответ</a:t>
              </a:r>
              <a:endParaRPr kumimoji="0" lang="ru-RU" alt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sym typeface="Wingdings" panose="05000000000000000000" pitchFamily="2" charset="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______________________</a:t>
              </a:r>
              <a:endParaRPr kumimoji="0" lang="ru-RU" altLang="ru-RU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sym typeface="Wingdings" panose="05000000000000000000" pitchFamily="2" charset="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  <a:sym typeface="Wingdings" panose="05000000000000000000" pitchFamily="2" charset="2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DFA61F3-3C12-43B2-8C68-17FF3FF0C416}"/>
                </a:ext>
              </a:extLst>
            </p:cNvPr>
            <p:cNvSpPr txBox="1"/>
            <p:nvPr/>
          </p:nvSpPr>
          <p:spPr>
            <a:xfrm>
              <a:off x="2172877" y="3509983"/>
              <a:ext cx="201460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i="1" dirty="0"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Symbol" panose="05050102010706020507" pitchFamily="18" charset="2"/>
                </a:rPr>
                <a:t></a:t>
              </a:r>
              <a:endParaRPr lang="ru-RU" sz="6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Надпись 54">
                  <a:extLst>
                    <a:ext uri="{FF2B5EF4-FFF2-40B4-BE49-F238E27FC236}">
                      <a16:creationId xmlns:a16="http://schemas.microsoft.com/office/drawing/2014/main" id="{81863C65-D3E5-40BA-BE30-9879062B5B98}"/>
                    </a:ext>
                  </a:extLst>
                </p:cNvPr>
                <p:cNvSpPr txBox="1"/>
                <p:nvPr/>
              </p:nvSpPr>
              <p:spPr>
                <a:xfrm>
                  <a:off x="8594725" y="1682464"/>
                  <a:ext cx="1731645" cy="1156335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sz="40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𝝆</m:t>
                        </m:r>
                        <m:r>
                          <a:rPr lang="ru-RU" sz="40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ru-RU" sz="40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ru-RU" sz="40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𝒎</m:t>
                            </m:r>
                          </m:num>
                          <m:den>
                            <m:r>
                              <a:rPr lang="ru-RU" sz="40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𝑽</m:t>
                            </m:r>
                          </m:den>
                        </m:f>
                      </m:oMath>
                    </m:oMathPara>
                  </a14:m>
                  <a:endParaRPr lang="ru-RU" sz="12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Надпись 54">
                  <a:extLst>
                    <a:ext uri="{FF2B5EF4-FFF2-40B4-BE49-F238E27FC236}">
                      <a16:creationId xmlns:a16="http://schemas.microsoft.com/office/drawing/2014/main" id="{81863C65-D3E5-40BA-BE30-9879062B5B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4725" y="1682464"/>
                  <a:ext cx="1731645" cy="1156335"/>
                </a:xfrm>
                <a:prstGeom prst="rect">
                  <a:avLst/>
                </a:prstGeom>
                <a:blipFill>
                  <a:blip r:embed="rId3"/>
                  <a:stretch>
                    <a:fillRect b="-1053"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3E3ED9F-9821-4519-BD33-7326B148DC78}"/>
                </a:ext>
              </a:extLst>
            </p:cNvPr>
            <p:cNvSpPr txBox="1"/>
            <p:nvPr/>
          </p:nvSpPr>
          <p:spPr>
            <a:xfrm>
              <a:off x="1777421" y="2230555"/>
              <a:ext cx="201460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i="1" dirty="0"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m</a:t>
              </a:r>
              <a:endParaRPr lang="ru-RU" sz="44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30B3D8-1C83-49AA-9BA8-274FDB2C45A7}"/>
                </a:ext>
              </a:extLst>
            </p:cNvPr>
            <p:cNvSpPr txBox="1"/>
            <p:nvPr/>
          </p:nvSpPr>
          <p:spPr>
            <a:xfrm>
              <a:off x="1715239" y="2832691"/>
              <a:ext cx="201460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i="1" dirty="0"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V</a:t>
              </a:r>
              <a:endParaRPr lang="ru-RU" sz="4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Надпись 54">
                  <a:extLst>
                    <a:ext uri="{FF2B5EF4-FFF2-40B4-BE49-F238E27FC236}">
                      <a16:creationId xmlns:a16="http://schemas.microsoft.com/office/drawing/2014/main" id="{81863C65-D3E5-40BA-BE30-9879062B5B98}"/>
                    </a:ext>
                  </a:extLst>
                </p:cNvPr>
                <p:cNvSpPr txBox="1"/>
                <p:nvPr/>
              </p:nvSpPr>
              <p:spPr>
                <a:xfrm>
                  <a:off x="6345520" y="3217411"/>
                  <a:ext cx="4030412" cy="1587907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sz="40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𝝆</m:t>
                        </m:r>
                        <m:r>
                          <a:rPr lang="ru-RU" sz="40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ru-RU" sz="40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ru-RU" altLang="ru-RU" sz="4000" b="1" i="1" dirty="0" smtClean="0">
                                <a:solidFill>
                                  <a:schemeClr val="tx1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ru-RU" altLang="ru-RU" sz="4000" b="1" i="1" dirty="0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………</m:t>
                            </m:r>
                            <m:r>
                              <m:rPr>
                                <m:nor/>
                              </m:rPr>
                              <a:rPr lang="ru-RU" sz="4000" dirty="0">
                                <a:solidFill>
                                  <a:schemeClr val="tx1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кг</m:t>
                            </m:r>
                            <m:r>
                              <m:rPr>
                                <m:nor/>
                              </m:rPr>
                              <a:rPr lang="ru-RU" sz="4000" b="1" i="1" dirty="0">
                                <a:solidFill>
                                  <a:schemeClr val="tx1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ru-RU" sz="40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ru-RU" sz="4000" b="1" i="0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………</m:t>
                            </m:r>
                            <m:r>
                              <a:rPr lang="ru-RU" sz="4000" b="1" i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м</m:t>
                            </m:r>
                            <m:r>
                              <a:rPr lang="ru-RU" sz="4000" b="1" i="1" baseline="3000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ru-RU" sz="1200" b="1" i="1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Надпись 54">
                  <a:extLst>
                    <a:ext uri="{FF2B5EF4-FFF2-40B4-BE49-F238E27FC236}">
                      <a16:creationId xmlns:a16="http://schemas.microsoft.com/office/drawing/2014/main" id="{81863C65-D3E5-40BA-BE30-9879062B5B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5520" y="3217411"/>
                  <a:ext cx="4030412" cy="158790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DFA61F3-3C12-43B2-8C68-17FF3FF0C416}"/>
                </a:ext>
              </a:extLst>
            </p:cNvPr>
            <p:cNvSpPr txBox="1"/>
            <p:nvPr/>
          </p:nvSpPr>
          <p:spPr>
            <a:xfrm>
              <a:off x="6273802" y="4617979"/>
              <a:ext cx="42371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i="1" dirty="0"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Symbol" panose="05050102010706020507" pitchFamily="18" charset="2"/>
                </a:rPr>
                <a:t></a:t>
              </a:r>
              <a:r>
                <a:rPr lang="ru-RU" sz="4400" b="1" i="1" dirty="0"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Symbol" panose="05050102010706020507" pitchFamily="18" charset="2"/>
                </a:rPr>
                <a:t> = </a:t>
              </a:r>
              <a:r>
                <a:rPr lang="ru-RU" sz="44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Symbol" panose="05050102010706020507" pitchFamily="18" charset="2"/>
                </a:rPr>
                <a:t>…......…</a:t>
              </a:r>
              <a:r>
                <a:rPr lang="ru-RU" sz="4400" b="1" i="1" dirty="0"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ru-RU" sz="4400" i="1" dirty="0"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Symbol" panose="05050102010706020507" pitchFamily="18" charset="2"/>
                </a:rPr>
                <a:t>кг/м</a:t>
              </a:r>
              <a:r>
                <a:rPr lang="ru-RU" sz="4400" i="1" baseline="30000" dirty="0"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Symbol" panose="05050102010706020507" pitchFamily="18" charset="2"/>
                </a:rPr>
                <a:t>3</a:t>
              </a:r>
              <a:endParaRPr lang="ru-RU" sz="4400" dirty="0"/>
            </a:p>
          </p:txBody>
        </p:sp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35099772-0C87-C544-1DD2-BF580822EB0F}"/>
                </a:ext>
              </a:extLst>
            </p:cNvPr>
            <p:cNvSpPr/>
            <p:nvPr/>
          </p:nvSpPr>
          <p:spPr>
            <a:xfrm>
              <a:off x="261951" y="184935"/>
              <a:ext cx="11693231" cy="9965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4800" dirty="0">
                  <a:solidFill>
                    <a:prstClr val="black"/>
                  </a:solidFill>
                  <a:latin typeface="Candara" panose="020E0502030303020204" pitchFamily="34" charset="0"/>
                </a:rPr>
                <a:t>РЕШИТЕ!</a:t>
              </a:r>
              <a:endPara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38296D-04E9-4184-9DAF-690664B2356A}"/>
                </a:ext>
              </a:extLst>
            </p:cNvPr>
            <p:cNvSpPr txBox="1"/>
            <p:nvPr/>
          </p:nvSpPr>
          <p:spPr>
            <a:xfrm>
              <a:off x="3979799" y="2230555"/>
              <a:ext cx="201460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…</a:t>
              </a:r>
              <a:endParaRPr lang="ru-RU" sz="4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6831B6C-9B96-1835-5397-59A996CEEA5C}"/>
                </a:ext>
              </a:extLst>
            </p:cNvPr>
            <p:cNvSpPr txBox="1"/>
            <p:nvPr/>
          </p:nvSpPr>
          <p:spPr>
            <a:xfrm>
              <a:off x="3979799" y="2763474"/>
              <a:ext cx="201460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…</a:t>
              </a:r>
              <a:endParaRPr lang="ru-RU" sz="4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16984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C453910-1166-E483-33E7-499F3D7FA2B1}"/>
              </a:ext>
            </a:extLst>
          </p:cNvPr>
          <p:cNvGrpSpPr/>
          <p:nvPr/>
        </p:nvGrpSpPr>
        <p:grpSpPr>
          <a:xfrm>
            <a:off x="261951" y="184935"/>
            <a:ext cx="11693233" cy="3220247"/>
            <a:chOff x="261951" y="184935"/>
            <a:chExt cx="11693233" cy="3220247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261951" y="184935"/>
              <a:ext cx="11693231" cy="9965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ПРОВЕРЬТЕ!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Прямоугольник 2"/>
                <p:cNvSpPr/>
                <p:nvPr/>
              </p:nvSpPr>
              <p:spPr>
                <a:xfrm>
                  <a:off x="261951" y="2154305"/>
                  <a:ext cx="3695894" cy="1250877"/>
                </a:xfrm>
                <a:prstGeom prst="rect">
                  <a:avLst/>
                </a:prstGeom>
                <a:ln w="28575">
                  <a:solidFill>
                    <a:srgbClr val="33CC33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ru-RU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𝝆</m:t>
                      </m:r>
                    </m:oMath>
                  </a14:m>
                  <a:r>
                    <a:rPr kumimoji="0" lang="ru-RU" sz="4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= </a:t>
                  </a:r>
                  <a:r>
                    <a:rPr kumimoji="0" lang="ru-RU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+mn-ea"/>
                      <a:cs typeface="+mn-cs"/>
                    </a:rPr>
                    <a:t>19 300 </a:t>
                  </a:r>
                  <a14:m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kumimoji="0" lang="ru-RU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ru-RU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кг</m:t>
                          </m:r>
                        </m:num>
                        <m:den>
                          <m:sSup>
                            <m:sSupPr>
                              <m:ctrlPr>
                                <a:rPr kumimoji="0" lang="ru-RU" sz="3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ru-RU" sz="3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м</m:t>
                              </m:r>
                            </m:e>
                            <m:sup>
                              <m:r>
                                <a:rPr kumimoji="0" lang="ru-RU" sz="3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sup>
                          </m:sSup>
                        </m:den>
                      </m:f>
                    </m:oMath>
                  </a14:m>
                  <a:endParaRPr kumimoji="0" lang="ru-RU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3" name="Прямоугольник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1951" y="2154305"/>
                  <a:ext cx="3695894" cy="1250877"/>
                </a:xfrm>
                <a:prstGeom prst="rect">
                  <a:avLst/>
                </a:prstGeom>
                <a:blipFill>
                  <a:blip r:embed="rId2"/>
                  <a:stretch>
                    <a:fillRect b="-7109"/>
                  </a:stretch>
                </a:blipFill>
                <a:ln w="28575">
                  <a:solidFill>
                    <a:srgbClr val="33CC33"/>
                  </a:solidFill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07944C15-31F3-44C9-B306-E207FD22EB56}"/>
                </a:ext>
              </a:extLst>
            </p:cNvPr>
            <p:cNvSpPr/>
            <p:nvPr/>
          </p:nvSpPr>
          <p:spPr>
            <a:xfrm>
              <a:off x="261951" y="1157711"/>
              <a:ext cx="3757541" cy="9965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1 ряд</a:t>
              </a: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1B746516-273C-4A2C-A536-F8C00FE0F705}"/>
                </a:ext>
              </a:extLst>
            </p:cNvPr>
            <p:cNvSpPr/>
            <p:nvPr/>
          </p:nvSpPr>
          <p:spPr>
            <a:xfrm>
              <a:off x="4322269" y="1157712"/>
              <a:ext cx="3547462" cy="9965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2 ряд</a:t>
              </a: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12FF8CE5-CA53-4A12-BC28-C1CB52AC033D}"/>
                </a:ext>
              </a:extLst>
            </p:cNvPr>
            <p:cNvSpPr/>
            <p:nvPr/>
          </p:nvSpPr>
          <p:spPr>
            <a:xfrm>
              <a:off x="8259290" y="1157711"/>
              <a:ext cx="3695893" cy="9965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3 ряд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Прямоугольник 10">
                  <a:extLst>
                    <a:ext uri="{FF2B5EF4-FFF2-40B4-BE49-F238E27FC236}">
                      <a16:creationId xmlns:a16="http://schemas.microsoft.com/office/drawing/2014/main" id="{9C5425CE-085D-43B7-BF94-023B491D2A01}"/>
                    </a:ext>
                  </a:extLst>
                </p:cNvPr>
                <p:cNvSpPr/>
                <p:nvPr/>
              </p:nvSpPr>
              <p:spPr>
                <a:xfrm>
                  <a:off x="4260621" y="2154305"/>
                  <a:ext cx="3695894" cy="1250877"/>
                </a:xfrm>
                <a:prstGeom prst="rect">
                  <a:avLst/>
                </a:prstGeom>
                <a:ln w="28575">
                  <a:solidFill>
                    <a:srgbClr val="33CC33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ru-RU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𝝆</m:t>
                      </m:r>
                    </m:oMath>
                  </a14:m>
                  <a:r>
                    <a:rPr kumimoji="0" lang="ru-RU" sz="4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= </a:t>
                  </a:r>
                  <a:r>
                    <a:rPr kumimoji="0" lang="ru-RU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+mn-ea"/>
                      <a:cs typeface="+mn-cs"/>
                    </a:rPr>
                    <a:t>1</a:t>
                  </a:r>
                  <a:r>
                    <a:rPr kumimoji="0" lang="ru-RU" sz="4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ru-RU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+mn-ea"/>
                      <a:cs typeface="+mn-cs"/>
                    </a:rPr>
                    <a:t>350</a:t>
                  </a:r>
                  <a:r>
                    <a:rPr kumimoji="0" lang="ru-RU" sz="4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+mn-ea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kumimoji="0" lang="ru-RU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ru-RU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кг</m:t>
                          </m:r>
                        </m:num>
                        <m:den>
                          <m:sSup>
                            <m:sSupPr>
                              <m:ctrlPr>
                                <a:rPr kumimoji="0" lang="ru-RU" sz="3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ru-RU" sz="3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м</m:t>
                              </m:r>
                            </m:e>
                            <m:sup>
                              <m:r>
                                <a:rPr kumimoji="0" lang="ru-RU" sz="3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sup>
                          </m:sSup>
                        </m:den>
                      </m:f>
                    </m:oMath>
                  </a14:m>
                  <a:endParaRPr kumimoji="0" lang="ru-RU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Прямоугольник 10">
                  <a:extLst>
                    <a:ext uri="{FF2B5EF4-FFF2-40B4-BE49-F238E27FC236}">
                      <a16:creationId xmlns:a16="http://schemas.microsoft.com/office/drawing/2014/main" id="{9C5425CE-085D-43B7-BF94-023B491D2A0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0621" y="2154305"/>
                  <a:ext cx="3695894" cy="1250877"/>
                </a:xfrm>
                <a:prstGeom prst="rect">
                  <a:avLst/>
                </a:prstGeom>
                <a:blipFill>
                  <a:blip r:embed="rId3"/>
                  <a:stretch>
                    <a:fillRect b="-7109"/>
                  </a:stretch>
                </a:blipFill>
                <a:ln w="28575">
                  <a:solidFill>
                    <a:srgbClr val="33CC33"/>
                  </a:solidFill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Прямоугольник 11">
                  <a:extLst>
                    <a:ext uri="{FF2B5EF4-FFF2-40B4-BE49-F238E27FC236}">
                      <a16:creationId xmlns:a16="http://schemas.microsoft.com/office/drawing/2014/main" id="{83680612-AC01-478C-892C-B7557985C3CC}"/>
                    </a:ext>
                  </a:extLst>
                </p:cNvPr>
                <p:cNvSpPr/>
                <p:nvPr/>
              </p:nvSpPr>
              <p:spPr>
                <a:xfrm>
                  <a:off x="8259290" y="2154305"/>
                  <a:ext cx="3695894" cy="1250877"/>
                </a:xfrm>
                <a:prstGeom prst="rect">
                  <a:avLst/>
                </a:prstGeom>
                <a:ln w="28575">
                  <a:solidFill>
                    <a:srgbClr val="33CC33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ru-RU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𝝆</m:t>
                      </m:r>
                    </m:oMath>
                  </a14:m>
                  <a:r>
                    <a:rPr kumimoji="0" lang="ru-RU" sz="4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= </a:t>
                  </a:r>
                  <a:r>
                    <a:rPr kumimoji="0" lang="ru-RU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+mn-ea"/>
                      <a:cs typeface="+mn-cs"/>
                    </a:rPr>
                    <a:t>1,43</a:t>
                  </a:r>
                  <a:r>
                    <a:rPr kumimoji="0" lang="ru-RU" sz="4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+mn-ea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kumimoji="0" lang="ru-RU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ru-RU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кг</m:t>
                          </m:r>
                        </m:num>
                        <m:den>
                          <m:sSup>
                            <m:sSupPr>
                              <m:ctrlPr>
                                <a:rPr kumimoji="0" lang="ru-RU" sz="3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ru-RU" sz="3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м</m:t>
                              </m:r>
                            </m:e>
                            <m:sup>
                              <m:r>
                                <a:rPr kumimoji="0" lang="ru-RU" sz="3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sup>
                          </m:sSup>
                        </m:den>
                      </m:f>
                    </m:oMath>
                  </a14:m>
                  <a:endParaRPr kumimoji="0" lang="ru-RU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Прямоугольник 11">
                  <a:extLst>
                    <a:ext uri="{FF2B5EF4-FFF2-40B4-BE49-F238E27FC236}">
                      <a16:creationId xmlns:a16="http://schemas.microsoft.com/office/drawing/2014/main" id="{83680612-AC01-478C-892C-B7557985C3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9290" y="2154305"/>
                  <a:ext cx="3695894" cy="1250877"/>
                </a:xfrm>
                <a:prstGeom prst="rect">
                  <a:avLst/>
                </a:prstGeom>
                <a:blipFill>
                  <a:blip r:embed="rId4"/>
                  <a:stretch>
                    <a:fillRect b="-7109"/>
                  </a:stretch>
                </a:blipFill>
                <a:ln w="28575">
                  <a:solidFill>
                    <a:srgbClr val="33CC33"/>
                  </a:solidFill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5370699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0C39770B-182C-CE69-6AB4-B9554618F3EF}"/>
              </a:ext>
            </a:extLst>
          </p:cNvPr>
          <p:cNvGrpSpPr/>
          <p:nvPr/>
        </p:nvGrpSpPr>
        <p:grpSpPr>
          <a:xfrm>
            <a:off x="232082" y="-163907"/>
            <a:ext cx="11793430" cy="6957318"/>
            <a:chOff x="232082" y="-163907"/>
            <a:chExt cx="11793430" cy="6957318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35099772-0C87-C544-1DD2-BF580822EB0F}"/>
                </a:ext>
              </a:extLst>
            </p:cNvPr>
            <p:cNvSpPr/>
            <p:nvPr/>
          </p:nvSpPr>
          <p:spPr>
            <a:xfrm>
              <a:off x="332281" y="-163907"/>
              <a:ext cx="11693231" cy="9965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4800" dirty="0">
                  <a:solidFill>
                    <a:prstClr val="black"/>
                  </a:solidFill>
                  <a:latin typeface="Candara" panose="020E0502030303020204" pitchFamily="34" charset="0"/>
                </a:rPr>
                <a:t>ОЦЕНИТЕ!</a:t>
              </a:r>
              <a:endPara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endParaRPr>
            </a:p>
          </p:txBody>
        </p:sp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B1F6B36E-BD9C-33B3-1578-70828E5A0A44}"/>
                </a:ext>
              </a:extLst>
            </p:cNvPr>
            <p:cNvGrpSpPr/>
            <p:nvPr/>
          </p:nvGrpSpPr>
          <p:grpSpPr>
            <a:xfrm>
              <a:off x="232082" y="733131"/>
              <a:ext cx="3677070" cy="6060280"/>
              <a:chOff x="257482" y="733131"/>
              <a:chExt cx="3677070" cy="6060280"/>
            </a:xfrm>
          </p:grpSpPr>
          <p:sp>
            <p:nvSpPr>
              <p:cNvPr id="2" name="Надпись 1">
                <a:extLst>
                  <a:ext uri="{FF2B5EF4-FFF2-40B4-BE49-F238E27FC236}">
                    <a16:creationId xmlns:a16="http://schemas.microsoft.com/office/drawing/2014/main" id="{B4770EB8-6FAC-4A11-AC98-0AE666FFE8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7482" y="733131"/>
                <a:ext cx="3672000" cy="2778776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3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</a:t>
                </a:r>
                <a:endParaRPr kumimoji="0" lang="ru-RU" altLang="ru-RU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2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Дано</a:t>
                </a:r>
                <a:endParaRPr kumimoji="0" lang="ru-RU" altLang="ru-RU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sym typeface="Wingdings" panose="05000000000000000000" pitchFamily="2" charset="2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2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________ = _________</a:t>
                </a:r>
                <a:endParaRPr kumimoji="0" lang="ru-RU" altLang="ru-RU" sz="2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sym typeface="Wingdings" panose="05000000000000000000" pitchFamily="2" charset="2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2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________ = _________</a:t>
                </a:r>
                <a:endParaRPr kumimoji="0" lang="ru-RU" altLang="ru-RU" sz="2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sym typeface="Wingdings" panose="05000000000000000000" pitchFamily="2" charset="2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2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Найти</a:t>
                </a:r>
                <a:endParaRPr kumimoji="0" lang="ru-RU" altLang="ru-RU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sym typeface="Wingdings" panose="05000000000000000000" pitchFamily="2" charset="2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2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___________________</a:t>
                </a:r>
                <a:endParaRPr kumimoji="0" lang="ru-RU" altLang="ru-RU" sz="2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sym typeface="Wingdings" panose="05000000000000000000" pitchFamily="2" charset="2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altLang="ru-RU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endParaRPr>
              </a:p>
            </p:txBody>
          </p:sp>
          <p:sp>
            <p:nvSpPr>
              <p:cNvPr id="3" name="Надпись 2">
                <a:extLst>
                  <a:ext uri="{FF2B5EF4-FFF2-40B4-BE49-F238E27FC236}">
                    <a16:creationId xmlns:a16="http://schemas.microsoft.com/office/drawing/2014/main" id="{7D2F85D8-AAEA-4744-82F1-313F5A6FA1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7482" y="3594078"/>
                <a:ext cx="3672000" cy="3199333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3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</a:t>
                </a:r>
                <a:endParaRPr kumimoji="0" lang="ru-RU" altLang="ru-RU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2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Формула</a:t>
                </a:r>
                <a:endParaRPr kumimoji="0" lang="ru-RU" altLang="ru-RU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sym typeface="Wingdings" panose="05000000000000000000" pitchFamily="2" charset="2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2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___________________</a:t>
                </a:r>
                <a:endParaRPr kumimoji="0" lang="ru-RU" altLang="ru-RU" sz="2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sym typeface="Wingdings" panose="05000000000000000000" pitchFamily="2" charset="2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2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Расчёты</a:t>
                </a:r>
                <a:r>
                  <a:rPr kumimoji="0" lang="ru-RU" altLang="ru-RU" sz="28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______________</a:t>
                </a:r>
                <a:endParaRPr kumimoji="0" lang="en-US" altLang="ru-RU" sz="28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altLang="ru-RU" sz="28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sym typeface="Wingdings" panose="05000000000000000000" pitchFamily="2" charset="2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2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Ответ______________</a:t>
                </a:r>
                <a:endParaRPr kumimoji="0" lang="ru-RU" altLang="ru-RU" sz="2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sym typeface="Wingdings" panose="05000000000000000000" pitchFamily="2" charset="2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altLang="ru-RU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DFA61F3-3C12-43B2-8C68-17FF3FF0C416}"/>
                  </a:ext>
                </a:extLst>
              </p:cNvPr>
              <p:cNvSpPr txBox="1"/>
              <p:nvPr/>
            </p:nvSpPr>
            <p:spPr>
              <a:xfrm>
                <a:off x="1196692" y="2518136"/>
                <a:ext cx="100129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i="1" dirty="0"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Symbol" panose="05050102010706020507" pitchFamily="18" charset="2"/>
                  </a:rPr>
                  <a:t></a:t>
                </a:r>
                <a:endParaRPr lang="ru-RU" sz="48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Надпись 54">
                    <a:extLst>
                      <a:ext uri="{FF2B5EF4-FFF2-40B4-BE49-F238E27FC236}">
                        <a16:creationId xmlns:a16="http://schemas.microsoft.com/office/drawing/2014/main" id="{81863C65-D3E5-40BA-BE30-9879062B5B98}"/>
                      </a:ext>
                    </a:extLst>
                  </p:cNvPr>
                  <p:cNvSpPr txBox="1"/>
                  <p:nvPr/>
                </p:nvSpPr>
                <p:spPr>
                  <a:xfrm>
                    <a:off x="1731182" y="3882314"/>
                    <a:ext cx="1731645" cy="1156335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𝝆</m:t>
                          </m:r>
                          <m:r>
                            <a:rPr lang="ru-RU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ru-RU" sz="32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32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𝒎</m:t>
                              </m:r>
                            </m:num>
                            <m:den>
                              <m:r>
                                <a:rPr lang="ru-RU" sz="32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𝑽</m:t>
                              </m:r>
                            </m:den>
                          </m:f>
                        </m:oMath>
                      </m:oMathPara>
                    </a14:m>
                    <a:endParaRPr lang="ru-RU" sz="12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Надпись 54">
                    <a:extLst>
                      <a:ext uri="{FF2B5EF4-FFF2-40B4-BE49-F238E27FC236}">
                        <a16:creationId xmlns:a16="http://schemas.microsoft.com/office/drawing/2014/main" id="{81863C65-D3E5-40BA-BE30-9879062B5B9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31182" y="3882314"/>
                    <a:ext cx="1731645" cy="1156335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3E3ED9F-9821-4519-BD33-7326B148DC78}"/>
                  </a:ext>
                </a:extLst>
              </p:cNvPr>
              <p:cNvSpPr txBox="1"/>
              <p:nvPr/>
            </p:nvSpPr>
            <p:spPr>
              <a:xfrm>
                <a:off x="1003402" y="1425543"/>
                <a:ext cx="86458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i="1" dirty="0"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m</a:t>
                </a:r>
                <a:endParaRPr lang="ru-RU" sz="4000" dirty="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C30B3D8-1C83-49AA-9BA8-274FDB2C45A7}"/>
                  </a:ext>
                </a:extLst>
              </p:cNvPr>
              <p:cNvSpPr txBox="1"/>
              <p:nvPr/>
            </p:nvSpPr>
            <p:spPr>
              <a:xfrm>
                <a:off x="919801" y="1956617"/>
                <a:ext cx="94818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i="1" dirty="0"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V</a:t>
                </a:r>
                <a:endParaRPr lang="ru-RU" sz="40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Надпись 54">
                    <a:extLst>
                      <a:ext uri="{FF2B5EF4-FFF2-40B4-BE49-F238E27FC236}">
                        <a16:creationId xmlns:a16="http://schemas.microsoft.com/office/drawing/2014/main" id="{81863C65-D3E5-40BA-BE30-9879062B5B98}"/>
                      </a:ext>
                    </a:extLst>
                  </p:cNvPr>
                  <p:cNvSpPr txBox="1"/>
                  <p:nvPr/>
                </p:nvSpPr>
                <p:spPr>
                  <a:xfrm>
                    <a:off x="1029421" y="5120613"/>
                    <a:ext cx="2798480" cy="1012355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sz="28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𝝆</m:t>
                          </m:r>
                          <m:r>
                            <a:rPr lang="ru-RU" sz="28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ru-RU" sz="2800" b="1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ru-RU" altLang="ru-RU" sz="2800" b="1" i="1" dirty="0" smtClean="0">
                                  <a:solidFill>
                                    <a:schemeClr val="tx1"/>
                                  </a:solidFill>
                                  <a:latin typeface="Cambria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ru-RU" sz="2800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𝟑𝟖</m:t>
                              </m:r>
                              <m:r>
                                <a:rPr lang="en-US" altLang="ru-RU" sz="2800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ru-RU" sz="2800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𝟔𝟎𝟎</m:t>
                              </m:r>
                              <m:r>
                                <a:rPr lang="en-US" altLang="ru-RU" sz="2800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ru-RU" sz="2800" dirty="0">
                                  <a:solidFill>
                                    <a:schemeClr val="tx1"/>
                                  </a:solidFill>
                                  <a:latin typeface="Cambria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кг</m:t>
                              </m:r>
                              <m:r>
                                <m:rPr>
                                  <m:nor/>
                                </m:rPr>
                                <a:rPr lang="ru-RU" sz="2800" b="1" i="1" dirty="0">
                                  <a:solidFill>
                                    <a:schemeClr val="tx1"/>
                                  </a:solidFill>
                                  <a:latin typeface="Cambria" panose="02040503050406030204" pitchFamily="18" charset="0"/>
                                  <a:ea typeface="Cambria" panose="02040503050406030204" pitchFamily="18" charset="0"/>
                                </a:rPr>
                                <m:t> </m:t>
                              </m:r>
                            </m:num>
                            <m:den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ru-RU" sz="2800" b="1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м</m:t>
                              </m:r>
                              <m:r>
                                <a:rPr lang="ru-RU" sz="2800" b="1" i="1" baseline="300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den>
                          </m:f>
                        </m:oMath>
                      </m:oMathPara>
                    </a14:m>
                    <a:endParaRPr lang="ru-RU" sz="1000" b="1" i="1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3" name="Надпись 54">
                    <a:extLst>
                      <a:ext uri="{FF2B5EF4-FFF2-40B4-BE49-F238E27FC236}">
                        <a16:creationId xmlns:a16="http://schemas.microsoft.com/office/drawing/2014/main" id="{81863C65-D3E5-40BA-BE30-9879062B5B9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29421" y="5120613"/>
                    <a:ext cx="2798480" cy="1012355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DFA61F3-3C12-43B2-8C68-17FF3FF0C416}"/>
                  </a:ext>
                </a:extLst>
              </p:cNvPr>
              <p:cNvSpPr txBox="1"/>
              <p:nvPr/>
            </p:nvSpPr>
            <p:spPr>
              <a:xfrm>
                <a:off x="1319350" y="6061006"/>
                <a:ext cx="2508552" cy="584775"/>
              </a:xfrm>
              <a:prstGeom prst="rect">
                <a:avLst/>
              </a:prstGeom>
              <a:solidFill>
                <a:srgbClr val="66FF66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19 300</a:t>
                </a:r>
                <a:r>
                  <a:rPr lang="ru-RU" sz="32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кг/м</a:t>
                </a:r>
                <a:r>
                  <a:rPr lang="ru-RU" sz="3200" b="1" baseline="3000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3</a:t>
                </a:r>
                <a:endParaRPr lang="ru-RU" sz="3200" b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6831B6C-9B96-1835-5397-59A996CEEA5C}"/>
                  </a:ext>
                </a:extLst>
              </p:cNvPr>
              <p:cNvSpPr txBox="1"/>
              <p:nvPr/>
            </p:nvSpPr>
            <p:spPr>
              <a:xfrm>
                <a:off x="1952761" y="1540953"/>
                <a:ext cx="198179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38 600 </a:t>
                </a:r>
                <a:r>
                  <a:rPr lang="ru-RU" sz="28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кг</a:t>
                </a:r>
                <a:endParaRPr lang="ru-RU" sz="2800" b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7796AE6-4E9B-6EE1-7F7C-3ACC6437016A}"/>
                  </a:ext>
                </a:extLst>
              </p:cNvPr>
              <p:cNvSpPr txBox="1"/>
              <p:nvPr/>
            </p:nvSpPr>
            <p:spPr>
              <a:xfrm>
                <a:off x="2144881" y="2008869"/>
                <a:ext cx="153884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32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2 м</a:t>
                </a:r>
                <a:r>
                  <a:rPr lang="ru-RU" sz="3200" b="1" baseline="3000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3</a:t>
                </a:r>
                <a:endParaRPr lang="ru-RU" sz="3200" b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sp>
            <p:nvSpPr>
              <p:cNvPr id="21" name="Знак ''плюс'' 20">
                <a:extLst>
                  <a:ext uri="{FF2B5EF4-FFF2-40B4-BE49-F238E27FC236}">
                    <a16:creationId xmlns:a16="http://schemas.microsoft.com/office/drawing/2014/main" id="{972494C5-5F65-80D9-894D-2E56D0A9C4CA}"/>
                  </a:ext>
                </a:extLst>
              </p:cNvPr>
              <p:cNvSpPr/>
              <p:nvPr/>
            </p:nvSpPr>
            <p:spPr>
              <a:xfrm>
                <a:off x="3261474" y="751529"/>
                <a:ext cx="631742" cy="634866"/>
              </a:xfrm>
              <a:prstGeom prst="mathPlus">
                <a:avLst>
                  <a:gd name="adj1" fmla="val 21083"/>
                </a:avLst>
              </a:prstGeom>
              <a:solidFill>
                <a:srgbClr val="33CC33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Знак ''плюс'' 10">
                <a:extLst>
                  <a:ext uri="{FF2B5EF4-FFF2-40B4-BE49-F238E27FC236}">
                    <a16:creationId xmlns:a16="http://schemas.microsoft.com/office/drawing/2014/main" id="{CDFDA2E0-EE79-61D3-0EF6-E968BE7D3DDA}"/>
                  </a:ext>
                </a:extLst>
              </p:cNvPr>
              <p:cNvSpPr/>
              <p:nvPr/>
            </p:nvSpPr>
            <p:spPr>
              <a:xfrm>
                <a:off x="3261474" y="3571956"/>
                <a:ext cx="631742" cy="634866"/>
              </a:xfrm>
              <a:prstGeom prst="mathPlus">
                <a:avLst>
                  <a:gd name="adj1" fmla="val 21083"/>
                </a:avLst>
              </a:prstGeom>
              <a:solidFill>
                <a:srgbClr val="33CC33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E6BF2FA0-1EE6-00C7-A679-897569C865B8}"/>
                </a:ext>
              </a:extLst>
            </p:cNvPr>
            <p:cNvGrpSpPr/>
            <p:nvPr/>
          </p:nvGrpSpPr>
          <p:grpSpPr>
            <a:xfrm>
              <a:off x="4252734" y="733131"/>
              <a:ext cx="3677070" cy="6060280"/>
              <a:chOff x="257482" y="733131"/>
              <a:chExt cx="3677070" cy="6060280"/>
            </a:xfrm>
          </p:grpSpPr>
          <p:sp>
            <p:nvSpPr>
              <p:cNvPr id="43" name="Надпись 1">
                <a:extLst>
                  <a:ext uri="{FF2B5EF4-FFF2-40B4-BE49-F238E27FC236}">
                    <a16:creationId xmlns:a16="http://schemas.microsoft.com/office/drawing/2014/main" id="{D50D0E04-F6C5-D0A2-1BE1-545BED2E24D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7482" y="733131"/>
                <a:ext cx="3672000" cy="2778776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3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</a:t>
                </a:r>
                <a:endParaRPr kumimoji="0" lang="ru-RU" altLang="ru-RU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2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Дано</a:t>
                </a:r>
                <a:endParaRPr kumimoji="0" lang="ru-RU" altLang="ru-RU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sym typeface="Wingdings" panose="05000000000000000000" pitchFamily="2" charset="2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2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________ = _________</a:t>
                </a:r>
                <a:endParaRPr kumimoji="0" lang="ru-RU" altLang="ru-RU" sz="2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sym typeface="Wingdings" panose="05000000000000000000" pitchFamily="2" charset="2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2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________ = _________</a:t>
                </a:r>
                <a:endParaRPr kumimoji="0" lang="ru-RU" altLang="ru-RU" sz="2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sym typeface="Wingdings" panose="05000000000000000000" pitchFamily="2" charset="2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2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Найти</a:t>
                </a:r>
                <a:endParaRPr kumimoji="0" lang="ru-RU" altLang="ru-RU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sym typeface="Wingdings" panose="05000000000000000000" pitchFamily="2" charset="2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2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___________________</a:t>
                </a:r>
                <a:endParaRPr kumimoji="0" lang="ru-RU" altLang="ru-RU" sz="2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sym typeface="Wingdings" panose="05000000000000000000" pitchFamily="2" charset="2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altLang="ru-RU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endParaRPr>
              </a:p>
            </p:txBody>
          </p:sp>
          <p:sp>
            <p:nvSpPr>
              <p:cNvPr id="44" name="Надпись 2">
                <a:extLst>
                  <a:ext uri="{FF2B5EF4-FFF2-40B4-BE49-F238E27FC236}">
                    <a16:creationId xmlns:a16="http://schemas.microsoft.com/office/drawing/2014/main" id="{D4831E8C-163A-E4EB-7544-E1FB063249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7482" y="3594078"/>
                <a:ext cx="3672000" cy="3199333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3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</a:t>
                </a:r>
                <a:endParaRPr kumimoji="0" lang="ru-RU" altLang="ru-RU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2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Формула</a:t>
                </a:r>
                <a:endParaRPr kumimoji="0" lang="ru-RU" altLang="ru-RU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sym typeface="Wingdings" panose="05000000000000000000" pitchFamily="2" charset="2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2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___________________</a:t>
                </a:r>
                <a:endParaRPr kumimoji="0" lang="ru-RU" altLang="ru-RU" sz="2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sym typeface="Wingdings" panose="05000000000000000000" pitchFamily="2" charset="2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2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Расчёты</a:t>
                </a:r>
                <a:r>
                  <a:rPr kumimoji="0" lang="ru-RU" altLang="ru-RU" sz="28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______________</a:t>
                </a:r>
                <a:endParaRPr kumimoji="0" lang="en-US" altLang="ru-RU" sz="28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altLang="ru-RU" sz="28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sym typeface="Wingdings" panose="05000000000000000000" pitchFamily="2" charset="2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2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Ответ______________</a:t>
                </a:r>
                <a:endParaRPr kumimoji="0" lang="ru-RU" altLang="ru-RU" sz="2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sym typeface="Wingdings" panose="05000000000000000000" pitchFamily="2" charset="2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altLang="ru-RU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A383F82-723A-28B0-70CF-56717E1693D6}"/>
                  </a:ext>
                </a:extLst>
              </p:cNvPr>
              <p:cNvSpPr txBox="1"/>
              <p:nvPr/>
            </p:nvSpPr>
            <p:spPr>
              <a:xfrm>
                <a:off x="1196692" y="2518136"/>
                <a:ext cx="100129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i="1" dirty="0"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Symbol" panose="05050102010706020507" pitchFamily="18" charset="2"/>
                  </a:rPr>
                  <a:t></a:t>
                </a:r>
                <a:endParaRPr lang="ru-RU" sz="48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Надпись 54">
                    <a:extLst>
                      <a:ext uri="{FF2B5EF4-FFF2-40B4-BE49-F238E27FC236}">
                        <a16:creationId xmlns:a16="http://schemas.microsoft.com/office/drawing/2014/main" id="{F13D6497-FA23-118F-4A6D-B5A270B22CB1}"/>
                      </a:ext>
                    </a:extLst>
                  </p:cNvPr>
                  <p:cNvSpPr txBox="1"/>
                  <p:nvPr/>
                </p:nvSpPr>
                <p:spPr>
                  <a:xfrm>
                    <a:off x="1731182" y="3882314"/>
                    <a:ext cx="1731645" cy="1156335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𝝆</m:t>
                          </m:r>
                          <m:r>
                            <a:rPr lang="ru-RU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ru-RU" sz="32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32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𝒎</m:t>
                              </m:r>
                            </m:num>
                            <m:den>
                              <m:r>
                                <a:rPr lang="ru-RU" sz="32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𝑽</m:t>
                              </m:r>
                            </m:den>
                          </m:f>
                        </m:oMath>
                      </m:oMathPara>
                    </a14:m>
                    <a:endParaRPr lang="ru-RU" sz="12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6" name="Надпись 54">
                    <a:extLst>
                      <a:ext uri="{FF2B5EF4-FFF2-40B4-BE49-F238E27FC236}">
                        <a16:creationId xmlns:a16="http://schemas.microsoft.com/office/drawing/2014/main" id="{F13D6497-FA23-118F-4A6D-B5A270B22CB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31182" y="3882314"/>
                    <a:ext cx="1731645" cy="115633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78E08C4-FC0C-CAE4-9532-FBA8A104407E}"/>
                  </a:ext>
                </a:extLst>
              </p:cNvPr>
              <p:cNvSpPr txBox="1"/>
              <p:nvPr/>
            </p:nvSpPr>
            <p:spPr>
              <a:xfrm>
                <a:off x="1003402" y="1425543"/>
                <a:ext cx="86458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i="1" dirty="0"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m</a:t>
                </a:r>
                <a:endParaRPr lang="ru-RU" sz="4000" dirty="0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7176297-263D-6EDA-11B0-64CCAD5CC708}"/>
                  </a:ext>
                </a:extLst>
              </p:cNvPr>
              <p:cNvSpPr txBox="1"/>
              <p:nvPr/>
            </p:nvSpPr>
            <p:spPr>
              <a:xfrm>
                <a:off x="919801" y="1956617"/>
                <a:ext cx="94818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i="1" dirty="0"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V</a:t>
                </a:r>
                <a:endParaRPr lang="ru-RU" sz="40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Надпись 54">
                    <a:extLst>
                      <a:ext uri="{FF2B5EF4-FFF2-40B4-BE49-F238E27FC236}">
                        <a16:creationId xmlns:a16="http://schemas.microsoft.com/office/drawing/2014/main" id="{74BE6295-31A7-F736-C9AC-3BD06AAE9E22}"/>
                      </a:ext>
                    </a:extLst>
                  </p:cNvPr>
                  <p:cNvSpPr txBox="1"/>
                  <p:nvPr/>
                </p:nvSpPr>
                <p:spPr>
                  <a:xfrm>
                    <a:off x="1029421" y="5120613"/>
                    <a:ext cx="2798480" cy="1012355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sz="28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𝝆</m:t>
                          </m:r>
                          <m:r>
                            <a:rPr lang="ru-RU" sz="28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ru-RU" sz="2800" b="1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ru-RU" altLang="ru-RU" sz="2800" b="1" i="1" dirty="0" smtClean="0">
                                  <a:solidFill>
                                    <a:schemeClr val="tx1"/>
                                  </a:solidFill>
                                  <a:latin typeface="Cambria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ru-RU" altLang="ru-RU" sz="2800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𝟓</m:t>
                              </m:r>
                              <m:r>
                                <a:rPr lang="en-US" altLang="ru-RU" sz="2800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ru-RU" altLang="ru-RU" sz="2800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𝟒</m:t>
                              </m:r>
                              <m:r>
                                <a:rPr lang="en-US" altLang="ru-RU" sz="2800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𝟎𝟎</m:t>
                              </m:r>
                              <m:r>
                                <a:rPr lang="en-US" altLang="ru-RU" sz="2800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ru-RU" sz="2800" dirty="0">
                                  <a:solidFill>
                                    <a:schemeClr val="tx1"/>
                                  </a:solidFill>
                                  <a:latin typeface="Cambria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кг</m:t>
                              </m:r>
                              <m:r>
                                <m:rPr>
                                  <m:nor/>
                                </m:rPr>
                                <a:rPr lang="ru-RU" sz="2800" b="1" i="1" dirty="0">
                                  <a:solidFill>
                                    <a:schemeClr val="tx1"/>
                                  </a:solidFill>
                                  <a:latin typeface="Cambria" panose="02040503050406030204" pitchFamily="18" charset="0"/>
                                  <a:ea typeface="Cambria" panose="02040503050406030204" pitchFamily="18" charset="0"/>
                                </a:rPr>
                                <m:t> </m:t>
                              </m:r>
                            </m:num>
                            <m:den>
                              <m:r>
                                <a:rPr lang="ru-RU" sz="2800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𝟒</m:t>
                              </m:r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ru-RU" sz="2800" b="1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м</m:t>
                              </m:r>
                              <m:r>
                                <a:rPr lang="ru-RU" sz="2800" b="1" i="1" baseline="300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den>
                          </m:f>
                        </m:oMath>
                      </m:oMathPara>
                    </a14:m>
                    <a:endParaRPr lang="ru-RU" sz="1000" b="1" i="1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9" name="Надпись 54">
                    <a:extLst>
                      <a:ext uri="{FF2B5EF4-FFF2-40B4-BE49-F238E27FC236}">
                        <a16:creationId xmlns:a16="http://schemas.microsoft.com/office/drawing/2014/main" id="{74BE6295-31A7-F736-C9AC-3BD06AAE9E2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29421" y="5120613"/>
                    <a:ext cx="2798480" cy="101235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0ED69D4-8E4B-6B67-8CD7-FC7D7711FB87}"/>
                  </a:ext>
                </a:extLst>
              </p:cNvPr>
              <p:cNvSpPr txBox="1"/>
              <p:nvPr/>
            </p:nvSpPr>
            <p:spPr>
              <a:xfrm>
                <a:off x="1319350" y="6061006"/>
                <a:ext cx="2508552" cy="584775"/>
              </a:xfrm>
              <a:prstGeom prst="rect">
                <a:avLst/>
              </a:prstGeom>
              <a:solidFill>
                <a:srgbClr val="66FF66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32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1</a:t>
                </a:r>
                <a:r>
                  <a:rPr lang="en-US" sz="32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ru-RU" sz="32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35</a:t>
                </a:r>
                <a:r>
                  <a:rPr lang="en-US" sz="32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0</a:t>
                </a:r>
                <a:r>
                  <a:rPr lang="ru-RU" sz="32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кг/м</a:t>
                </a:r>
                <a:r>
                  <a:rPr lang="ru-RU" sz="3200" b="1" baseline="3000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3</a:t>
                </a:r>
                <a:endParaRPr lang="ru-RU" sz="3200" b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1348CE1-074F-55AF-EE25-1BEB616418D6}"/>
                  </a:ext>
                </a:extLst>
              </p:cNvPr>
              <p:cNvSpPr txBox="1"/>
              <p:nvPr/>
            </p:nvSpPr>
            <p:spPr>
              <a:xfrm>
                <a:off x="1952761" y="1540953"/>
                <a:ext cx="198179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sz="28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sz="28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00 </a:t>
                </a:r>
                <a:r>
                  <a:rPr lang="ru-RU" sz="28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кг</a:t>
                </a:r>
                <a:endParaRPr lang="ru-RU" sz="2800" b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7C67FF4-5CF3-6854-7FB2-C0FDF4ADA2B9}"/>
                  </a:ext>
                </a:extLst>
              </p:cNvPr>
              <p:cNvSpPr txBox="1"/>
              <p:nvPr/>
            </p:nvSpPr>
            <p:spPr>
              <a:xfrm>
                <a:off x="2144881" y="2008869"/>
                <a:ext cx="153884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32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4 м</a:t>
                </a:r>
                <a:r>
                  <a:rPr lang="ru-RU" sz="3200" b="1" baseline="3000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3</a:t>
                </a:r>
                <a:endParaRPr lang="ru-RU" sz="3200" b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sp>
            <p:nvSpPr>
              <p:cNvPr id="53" name="Знак ''плюс'' 52">
                <a:extLst>
                  <a:ext uri="{FF2B5EF4-FFF2-40B4-BE49-F238E27FC236}">
                    <a16:creationId xmlns:a16="http://schemas.microsoft.com/office/drawing/2014/main" id="{53563041-8425-89C2-70C8-C7014CC8701C}"/>
                  </a:ext>
                </a:extLst>
              </p:cNvPr>
              <p:cNvSpPr/>
              <p:nvPr/>
            </p:nvSpPr>
            <p:spPr>
              <a:xfrm>
                <a:off x="3261474" y="751529"/>
                <a:ext cx="631742" cy="634866"/>
              </a:xfrm>
              <a:prstGeom prst="mathPlus">
                <a:avLst>
                  <a:gd name="adj1" fmla="val 21083"/>
                </a:avLst>
              </a:prstGeom>
              <a:solidFill>
                <a:srgbClr val="33CC33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4" name="Знак ''плюс'' 53">
                <a:extLst>
                  <a:ext uri="{FF2B5EF4-FFF2-40B4-BE49-F238E27FC236}">
                    <a16:creationId xmlns:a16="http://schemas.microsoft.com/office/drawing/2014/main" id="{C7010BC8-ACB0-1056-36F1-5F728F273EBD}"/>
                  </a:ext>
                </a:extLst>
              </p:cNvPr>
              <p:cNvSpPr/>
              <p:nvPr/>
            </p:nvSpPr>
            <p:spPr>
              <a:xfrm>
                <a:off x="3261474" y="3571956"/>
                <a:ext cx="631742" cy="634866"/>
              </a:xfrm>
              <a:prstGeom prst="mathPlus">
                <a:avLst>
                  <a:gd name="adj1" fmla="val 21083"/>
                </a:avLst>
              </a:prstGeom>
              <a:solidFill>
                <a:srgbClr val="33CC33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id="{63C924FB-DE4A-16D6-A34A-6E169A4EBACB}"/>
                </a:ext>
              </a:extLst>
            </p:cNvPr>
            <p:cNvGrpSpPr/>
            <p:nvPr/>
          </p:nvGrpSpPr>
          <p:grpSpPr>
            <a:xfrm>
              <a:off x="8273386" y="733131"/>
              <a:ext cx="3677070" cy="6060280"/>
              <a:chOff x="257482" y="733131"/>
              <a:chExt cx="3677070" cy="6060280"/>
            </a:xfrm>
          </p:grpSpPr>
          <p:sp>
            <p:nvSpPr>
              <p:cNvPr id="56" name="Надпись 1">
                <a:extLst>
                  <a:ext uri="{FF2B5EF4-FFF2-40B4-BE49-F238E27FC236}">
                    <a16:creationId xmlns:a16="http://schemas.microsoft.com/office/drawing/2014/main" id="{C5FC2CC7-E52F-A5B0-F3DD-9E75F6BD674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7482" y="733131"/>
                <a:ext cx="3672000" cy="2778776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3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</a:t>
                </a:r>
                <a:endParaRPr kumimoji="0" lang="ru-RU" altLang="ru-RU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2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Дано</a:t>
                </a:r>
                <a:endParaRPr kumimoji="0" lang="ru-RU" altLang="ru-RU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sym typeface="Wingdings" panose="05000000000000000000" pitchFamily="2" charset="2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2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________ = _________</a:t>
                </a:r>
                <a:endParaRPr kumimoji="0" lang="ru-RU" altLang="ru-RU" sz="2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sym typeface="Wingdings" panose="05000000000000000000" pitchFamily="2" charset="2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2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________ = _________</a:t>
                </a:r>
                <a:endParaRPr kumimoji="0" lang="ru-RU" altLang="ru-RU" sz="2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sym typeface="Wingdings" panose="05000000000000000000" pitchFamily="2" charset="2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2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Найти</a:t>
                </a:r>
                <a:endParaRPr kumimoji="0" lang="ru-RU" altLang="ru-RU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sym typeface="Wingdings" panose="05000000000000000000" pitchFamily="2" charset="2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2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___________________</a:t>
                </a:r>
                <a:endParaRPr kumimoji="0" lang="ru-RU" altLang="ru-RU" sz="2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sym typeface="Wingdings" panose="05000000000000000000" pitchFamily="2" charset="2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altLang="ru-RU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endParaRPr>
              </a:p>
            </p:txBody>
          </p:sp>
          <p:sp>
            <p:nvSpPr>
              <p:cNvPr id="57" name="Надпись 2">
                <a:extLst>
                  <a:ext uri="{FF2B5EF4-FFF2-40B4-BE49-F238E27FC236}">
                    <a16:creationId xmlns:a16="http://schemas.microsoft.com/office/drawing/2014/main" id="{A5D278BE-BBEC-4B26-2205-696F2A4CE1A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7482" y="3594078"/>
                <a:ext cx="3672000" cy="3199333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3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</a:t>
                </a:r>
                <a:endParaRPr kumimoji="0" lang="ru-RU" altLang="ru-RU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2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Формула</a:t>
                </a:r>
                <a:endParaRPr kumimoji="0" lang="ru-RU" altLang="ru-RU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sym typeface="Wingdings" panose="05000000000000000000" pitchFamily="2" charset="2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2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___________________</a:t>
                </a:r>
                <a:endParaRPr kumimoji="0" lang="ru-RU" altLang="ru-RU" sz="2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sym typeface="Wingdings" panose="05000000000000000000" pitchFamily="2" charset="2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2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Расчёты</a:t>
                </a:r>
                <a:r>
                  <a:rPr kumimoji="0" lang="ru-RU" altLang="ru-RU" sz="28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______________</a:t>
                </a:r>
                <a:endParaRPr kumimoji="0" lang="en-US" altLang="ru-RU" sz="28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altLang="ru-RU" sz="28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sym typeface="Wingdings" panose="05000000000000000000" pitchFamily="2" charset="2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2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Ответ______________</a:t>
                </a:r>
                <a:endParaRPr kumimoji="0" lang="ru-RU" altLang="ru-RU" sz="2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sym typeface="Wingdings" panose="05000000000000000000" pitchFamily="2" charset="2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altLang="ru-RU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endParaRP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053369BC-3ECB-FA4D-936F-1948AF2ED976}"/>
                  </a:ext>
                </a:extLst>
              </p:cNvPr>
              <p:cNvSpPr txBox="1"/>
              <p:nvPr/>
            </p:nvSpPr>
            <p:spPr>
              <a:xfrm>
                <a:off x="1196692" y="2518136"/>
                <a:ext cx="100129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i="1" dirty="0"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Symbol" panose="05050102010706020507" pitchFamily="18" charset="2"/>
                  </a:rPr>
                  <a:t></a:t>
                </a:r>
                <a:endParaRPr lang="ru-RU" sz="48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Надпись 54">
                    <a:extLst>
                      <a:ext uri="{FF2B5EF4-FFF2-40B4-BE49-F238E27FC236}">
                        <a16:creationId xmlns:a16="http://schemas.microsoft.com/office/drawing/2014/main" id="{B323DE68-8F4A-8551-74CB-1CB65B142A1D}"/>
                      </a:ext>
                    </a:extLst>
                  </p:cNvPr>
                  <p:cNvSpPr txBox="1"/>
                  <p:nvPr/>
                </p:nvSpPr>
                <p:spPr>
                  <a:xfrm>
                    <a:off x="1731182" y="3882314"/>
                    <a:ext cx="1731645" cy="1156335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𝝆</m:t>
                          </m:r>
                          <m:r>
                            <a:rPr lang="ru-RU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ru-RU" sz="32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32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𝒎</m:t>
                              </m:r>
                            </m:num>
                            <m:den>
                              <m:r>
                                <a:rPr lang="ru-RU" sz="32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𝑽</m:t>
                              </m:r>
                            </m:den>
                          </m:f>
                        </m:oMath>
                      </m:oMathPara>
                    </a14:m>
                    <a:endParaRPr lang="ru-RU" sz="12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9" name="Надпись 54">
                    <a:extLst>
                      <a:ext uri="{FF2B5EF4-FFF2-40B4-BE49-F238E27FC236}">
                        <a16:creationId xmlns:a16="http://schemas.microsoft.com/office/drawing/2014/main" id="{B323DE68-8F4A-8551-74CB-1CB65B142A1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31182" y="3882314"/>
                    <a:ext cx="1731645" cy="115633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765887DF-6E7B-CD42-FAF6-683D5EB4E2A5}"/>
                  </a:ext>
                </a:extLst>
              </p:cNvPr>
              <p:cNvSpPr txBox="1"/>
              <p:nvPr/>
            </p:nvSpPr>
            <p:spPr>
              <a:xfrm>
                <a:off x="1003402" y="1425543"/>
                <a:ext cx="86458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i="1" dirty="0"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m</a:t>
                </a:r>
                <a:endParaRPr lang="ru-RU" sz="4000" dirty="0"/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F87EFB37-AF06-6724-6BDF-4939D91CDCDF}"/>
                  </a:ext>
                </a:extLst>
              </p:cNvPr>
              <p:cNvSpPr txBox="1"/>
              <p:nvPr/>
            </p:nvSpPr>
            <p:spPr>
              <a:xfrm>
                <a:off x="919801" y="1956617"/>
                <a:ext cx="94818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i="1" dirty="0"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V</a:t>
                </a:r>
                <a:endParaRPr lang="ru-RU" sz="40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Надпись 54">
                    <a:extLst>
                      <a:ext uri="{FF2B5EF4-FFF2-40B4-BE49-F238E27FC236}">
                        <a16:creationId xmlns:a16="http://schemas.microsoft.com/office/drawing/2014/main" id="{480C0D78-C4EF-26C1-3AE4-1B2ED1BE3A12}"/>
                      </a:ext>
                    </a:extLst>
                  </p:cNvPr>
                  <p:cNvSpPr txBox="1"/>
                  <p:nvPr/>
                </p:nvSpPr>
                <p:spPr>
                  <a:xfrm>
                    <a:off x="1029421" y="5120613"/>
                    <a:ext cx="2798480" cy="1012355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sz="28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𝝆</m:t>
                          </m:r>
                          <m:r>
                            <a:rPr lang="ru-RU" sz="28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ru-RU" sz="2800" b="1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ru-RU" altLang="ru-RU" sz="2800" b="1" i="1" dirty="0" smtClean="0">
                                  <a:solidFill>
                                    <a:schemeClr val="tx1"/>
                                  </a:solidFill>
                                  <a:latin typeface="Cambria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ru-RU" altLang="ru-RU" sz="2800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ru-RU" altLang="ru-RU" sz="2800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ru-RU" altLang="ru-RU" sz="2800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𝟖𝟔</m:t>
                              </m:r>
                              <m:r>
                                <a:rPr lang="en-US" altLang="ru-RU" sz="2800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ru-RU" sz="2800" dirty="0">
                                  <a:solidFill>
                                    <a:schemeClr val="tx1"/>
                                  </a:solidFill>
                                  <a:latin typeface="Cambria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кг</m:t>
                              </m:r>
                              <m:r>
                                <m:rPr>
                                  <m:nor/>
                                </m:rPr>
                                <a:rPr lang="ru-RU" sz="2800" b="1" i="1" dirty="0">
                                  <a:solidFill>
                                    <a:schemeClr val="tx1"/>
                                  </a:solidFill>
                                  <a:latin typeface="Cambria" panose="02040503050406030204" pitchFamily="18" charset="0"/>
                                  <a:ea typeface="Cambria" panose="02040503050406030204" pitchFamily="18" charset="0"/>
                                </a:rPr>
                                <m:t> </m:t>
                              </m:r>
                            </m:num>
                            <m:den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ru-RU" sz="2800" b="1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м</m:t>
                              </m:r>
                              <m:r>
                                <a:rPr lang="ru-RU" sz="2800" b="1" i="1" baseline="300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den>
                          </m:f>
                        </m:oMath>
                      </m:oMathPara>
                    </a14:m>
                    <a:endParaRPr lang="ru-RU" sz="1000" b="1" i="1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2" name="Надпись 54">
                    <a:extLst>
                      <a:ext uri="{FF2B5EF4-FFF2-40B4-BE49-F238E27FC236}">
                        <a16:creationId xmlns:a16="http://schemas.microsoft.com/office/drawing/2014/main" id="{480C0D78-C4EF-26C1-3AE4-1B2ED1BE3A1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29421" y="5120613"/>
                    <a:ext cx="2798480" cy="1012355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EE7E3DF-DFD7-ED93-D03F-0EB96C111D24}"/>
                  </a:ext>
                </a:extLst>
              </p:cNvPr>
              <p:cNvSpPr txBox="1"/>
              <p:nvPr/>
            </p:nvSpPr>
            <p:spPr>
              <a:xfrm>
                <a:off x="1319350" y="6061006"/>
                <a:ext cx="2508552" cy="584775"/>
              </a:xfrm>
              <a:prstGeom prst="rect">
                <a:avLst/>
              </a:prstGeom>
              <a:solidFill>
                <a:srgbClr val="66FF66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32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1,43 кг/м</a:t>
                </a:r>
                <a:r>
                  <a:rPr lang="ru-RU" sz="3200" b="1" baseline="3000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3</a:t>
                </a:r>
                <a:endParaRPr lang="ru-RU" sz="3200" b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01A0C805-F3FF-D683-E9EF-2512303C6F7F}"/>
                  </a:ext>
                </a:extLst>
              </p:cNvPr>
              <p:cNvSpPr txBox="1"/>
              <p:nvPr/>
            </p:nvSpPr>
            <p:spPr>
              <a:xfrm>
                <a:off x="1952761" y="1540953"/>
                <a:ext cx="198179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2, 86</a:t>
                </a:r>
                <a:r>
                  <a:rPr lang="en-US" sz="28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кг</a:t>
                </a:r>
                <a:endParaRPr lang="ru-RU" sz="2800" b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1A3A3281-3D6F-7D6D-6372-DBCDB05A153E}"/>
                  </a:ext>
                </a:extLst>
              </p:cNvPr>
              <p:cNvSpPr txBox="1"/>
              <p:nvPr/>
            </p:nvSpPr>
            <p:spPr>
              <a:xfrm>
                <a:off x="2144881" y="2008869"/>
                <a:ext cx="153884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32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2 м</a:t>
                </a:r>
                <a:r>
                  <a:rPr lang="ru-RU" sz="3200" b="1" baseline="3000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3</a:t>
                </a:r>
                <a:endParaRPr lang="ru-RU" sz="3200" b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sp>
            <p:nvSpPr>
              <p:cNvPr id="66" name="Знак ''плюс'' 65">
                <a:extLst>
                  <a:ext uri="{FF2B5EF4-FFF2-40B4-BE49-F238E27FC236}">
                    <a16:creationId xmlns:a16="http://schemas.microsoft.com/office/drawing/2014/main" id="{D5DDBB61-CA5F-AFEF-66CA-351659F51FAD}"/>
                  </a:ext>
                </a:extLst>
              </p:cNvPr>
              <p:cNvSpPr/>
              <p:nvPr/>
            </p:nvSpPr>
            <p:spPr>
              <a:xfrm>
                <a:off x="3261474" y="751529"/>
                <a:ext cx="631742" cy="634866"/>
              </a:xfrm>
              <a:prstGeom prst="mathPlus">
                <a:avLst>
                  <a:gd name="adj1" fmla="val 21083"/>
                </a:avLst>
              </a:prstGeom>
              <a:solidFill>
                <a:srgbClr val="33CC33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7" name="Знак ''плюс'' 66">
                <a:extLst>
                  <a:ext uri="{FF2B5EF4-FFF2-40B4-BE49-F238E27FC236}">
                    <a16:creationId xmlns:a16="http://schemas.microsoft.com/office/drawing/2014/main" id="{8F27E736-A26D-7B2D-4FAD-30307C67E45B}"/>
                  </a:ext>
                </a:extLst>
              </p:cNvPr>
              <p:cNvSpPr/>
              <p:nvPr/>
            </p:nvSpPr>
            <p:spPr>
              <a:xfrm>
                <a:off x="3261474" y="3571956"/>
                <a:ext cx="631742" cy="634866"/>
              </a:xfrm>
              <a:prstGeom prst="mathPlus">
                <a:avLst>
                  <a:gd name="adj1" fmla="val 21083"/>
                </a:avLst>
              </a:prstGeom>
              <a:solidFill>
                <a:srgbClr val="33CC33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80343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71530E35-2A1D-F6D0-08E1-22BB669E253B}"/>
              </a:ext>
            </a:extLst>
          </p:cNvPr>
          <p:cNvGrpSpPr/>
          <p:nvPr/>
        </p:nvGrpSpPr>
        <p:grpSpPr>
          <a:xfrm>
            <a:off x="13652" y="8573"/>
            <a:ext cx="12098378" cy="6832404"/>
            <a:chOff x="13652" y="8573"/>
            <a:chExt cx="12098378" cy="6832404"/>
          </a:xfrm>
        </p:grpSpPr>
        <p:grpSp>
          <p:nvGrpSpPr>
            <p:cNvPr id="70" name="Группа 69">
              <a:extLst>
                <a:ext uri="{FF2B5EF4-FFF2-40B4-BE49-F238E27FC236}">
                  <a16:creationId xmlns:a16="http://schemas.microsoft.com/office/drawing/2014/main" id="{FD46AE0B-56BD-5D47-BE0E-55486E97F35D}"/>
                </a:ext>
              </a:extLst>
            </p:cNvPr>
            <p:cNvGrpSpPr/>
            <p:nvPr/>
          </p:nvGrpSpPr>
          <p:grpSpPr>
            <a:xfrm>
              <a:off x="13652" y="8573"/>
              <a:ext cx="12098378" cy="6832404"/>
              <a:chOff x="13652" y="8573"/>
              <a:chExt cx="12098378" cy="6832404"/>
            </a:xfrm>
          </p:grpSpPr>
          <p:grpSp>
            <p:nvGrpSpPr>
              <p:cNvPr id="71" name="Группа 70">
                <a:extLst>
                  <a:ext uri="{FF2B5EF4-FFF2-40B4-BE49-F238E27FC236}">
                    <a16:creationId xmlns:a16="http://schemas.microsoft.com/office/drawing/2014/main" id="{6EA77E57-1D50-1C6E-6139-19FD0E1CA1F6}"/>
                  </a:ext>
                </a:extLst>
              </p:cNvPr>
              <p:cNvGrpSpPr/>
              <p:nvPr/>
            </p:nvGrpSpPr>
            <p:grpSpPr>
              <a:xfrm>
                <a:off x="13652" y="8573"/>
                <a:ext cx="11683458" cy="6832404"/>
                <a:chOff x="13652" y="8573"/>
                <a:chExt cx="11683458" cy="6832404"/>
              </a:xfrm>
            </p:grpSpPr>
            <p:grpSp>
              <p:nvGrpSpPr>
                <p:cNvPr id="52" name="Группа 51">
                  <a:extLst>
                    <a:ext uri="{FF2B5EF4-FFF2-40B4-BE49-F238E27FC236}">
                      <a16:creationId xmlns:a16="http://schemas.microsoft.com/office/drawing/2014/main" id="{B98C66D4-FE63-CC6B-D4AA-15E5E625D991}"/>
                    </a:ext>
                  </a:extLst>
                </p:cNvPr>
                <p:cNvGrpSpPr/>
                <p:nvPr/>
              </p:nvGrpSpPr>
              <p:grpSpPr>
                <a:xfrm>
                  <a:off x="13652" y="8573"/>
                  <a:ext cx="11683458" cy="6832404"/>
                  <a:chOff x="13652" y="8573"/>
                  <a:chExt cx="11683458" cy="6832404"/>
                </a:xfrm>
              </p:grpSpPr>
              <p:grpSp>
                <p:nvGrpSpPr>
                  <p:cNvPr id="19" name="Группа 18">
                    <a:extLst>
                      <a:ext uri="{FF2B5EF4-FFF2-40B4-BE49-F238E27FC236}">
                        <a16:creationId xmlns:a16="http://schemas.microsoft.com/office/drawing/2014/main" id="{ABD91E26-B8A7-D8C5-7B9A-9C86E49F3BA7}"/>
                      </a:ext>
                    </a:extLst>
                  </p:cNvPr>
                  <p:cNvGrpSpPr/>
                  <p:nvPr/>
                </p:nvGrpSpPr>
                <p:grpSpPr>
                  <a:xfrm>
                    <a:off x="13652" y="8573"/>
                    <a:ext cx="11683458" cy="6832404"/>
                    <a:chOff x="13652" y="8573"/>
                    <a:chExt cx="11683458" cy="6832404"/>
                  </a:xfrm>
                </p:grpSpPr>
                <p:grpSp>
                  <p:nvGrpSpPr>
                    <p:cNvPr id="17" name="Группа 16">
                      <a:extLst>
                        <a:ext uri="{FF2B5EF4-FFF2-40B4-BE49-F238E27FC236}">
                          <a16:creationId xmlns:a16="http://schemas.microsoft.com/office/drawing/2014/main" id="{35A31C5E-6269-7F3B-5D08-7BCC108A285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52" y="8573"/>
                      <a:ext cx="11683458" cy="6832404"/>
                      <a:chOff x="13652" y="8573"/>
                      <a:chExt cx="11683458" cy="6832404"/>
                    </a:xfrm>
                  </p:grpSpPr>
                  <p:sp>
                    <p:nvSpPr>
                      <p:cNvPr id="32" name="Надпись 46">
                        <a:extLst>
                          <a:ext uri="{FF2B5EF4-FFF2-40B4-BE49-F238E27FC236}">
                            <a16:creationId xmlns:a16="http://schemas.microsoft.com/office/drawing/2014/main" id="{4F32CC95-9484-5596-CD2F-86DD9C2E9E0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3652" y="8573"/>
                        <a:ext cx="4336415" cy="1524000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1890713" marR="0" lvl="0" indent="-1981200" algn="l" defTabSz="914400" rtl="0" eaLnBrk="1" fontAlgn="auto" latinLnBrk="0" hangingPunct="1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2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Arial" panose="020B0604020202020204" pitchFamily="34" charset="0"/>
                          </a:rPr>
                          <a:t>Тема:</a:t>
                        </a:r>
                        <a:r>
                          <a:rPr kumimoji="0" lang="ru-RU" sz="2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kumimoji="0" lang="ru-RU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glow rad="228600">
                                <a:srgbClr val="70AD47">
                                  <a:satMod val="175000"/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Arial" panose="020B0604020202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12</a:t>
                        </a:r>
                        <a:r>
                          <a:rPr kumimoji="0" lang="ru-RU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glow rad="228600">
                                <a:srgbClr val="70AD47">
                                  <a:satMod val="175000"/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 ТОНН</a:t>
                        </a:r>
                        <a:r>
                          <a:rPr kumimoji="0" lang="ru-RU" sz="2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glow rad="228600">
                                <a:srgbClr val="70AD47">
                                  <a:satMod val="175000"/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kumimoji="0" lang="ru-RU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glow rad="228600">
                                <a:srgbClr val="70AD47">
                                  <a:satMod val="175000"/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ВЕЩЕСТВА </a:t>
                        </a:r>
                        <a:br>
                          <a:rPr kumimoji="0" lang="ru-RU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glow rad="228600">
                                <a:srgbClr val="70AD47">
                                  <a:satMod val="175000"/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a:br>
                        <a:r>
                          <a:rPr kumimoji="0" lang="ru-RU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glow rad="228600">
                                <a:srgbClr val="70AD47">
                                  <a:satMod val="175000"/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В ОБЫЧНОЙ</a:t>
                        </a:r>
                        <a:br>
                          <a:rPr kumimoji="0" lang="ru-RU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glow rad="228600">
                                <a:srgbClr val="70AD47">
                                  <a:satMod val="175000"/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a:br>
                        <a:r>
                          <a:rPr kumimoji="0" lang="ru-RU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glow rad="228600">
                                <a:srgbClr val="70AD47">
                                  <a:satMod val="175000"/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КРУЖКЕ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glow rad="228600">
                              <a:srgbClr val="70AD47">
                                <a:satMod val="175000"/>
                                <a:alpha val="40000"/>
                              </a:srgbClr>
                            </a:glow>
                          </a:effectLst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 </a:t>
                        </a:r>
                      </a:p>
                    </p:txBody>
                  </p:sp>
                  <p:cxnSp>
                    <p:nvCxnSpPr>
                      <p:cNvPr id="6" name="Прямая соединительная линия 5">
                        <a:extLst>
                          <a:ext uri="{FF2B5EF4-FFF2-40B4-BE49-F238E27FC236}">
                            <a16:creationId xmlns:a16="http://schemas.microsoft.com/office/drawing/2014/main" id="{A43D0C2A-4CFA-E69E-EE03-A08F8C2FDC6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5767043" y="1259951"/>
                        <a:ext cx="1251929" cy="2087452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" name="Прямая соединительная линия 4">
                        <a:extLst>
                          <a:ext uri="{FF2B5EF4-FFF2-40B4-BE49-F238E27FC236}">
                            <a16:creationId xmlns:a16="http://schemas.microsoft.com/office/drawing/2014/main" id="{3058E6D4-9BCF-3C3D-751F-26A76428431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4528086" y="3502026"/>
                        <a:ext cx="2456354" cy="1819803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" name="Прямая соединительная линия 3">
                        <a:extLst>
                          <a:ext uri="{FF2B5EF4-FFF2-40B4-BE49-F238E27FC236}">
                            <a16:creationId xmlns:a16="http://schemas.microsoft.com/office/drawing/2014/main" id="{5EF99B25-F7EE-313A-09DB-E1C7E2A72B6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349316" y="2541136"/>
                        <a:ext cx="3589782" cy="908675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" name="Прямая соединительная линия 2">
                        <a:extLst>
                          <a:ext uri="{FF2B5EF4-FFF2-40B4-BE49-F238E27FC236}">
                            <a16:creationId xmlns:a16="http://schemas.microsoft.com/office/drawing/2014/main" id="{514E9988-AB08-B0FA-08F8-A02F939C099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7081202" y="2957448"/>
                        <a:ext cx="3210280" cy="473775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" name="Прямая соединительная линия 1">
                        <a:extLst>
                          <a:ext uri="{FF2B5EF4-FFF2-40B4-BE49-F238E27FC236}">
                            <a16:creationId xmlns:a16="http://schemas.microsoft.com/office/drawing/2014/main" id="{EE64003A-DA9D-DB09-D855-52E18E493A9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7040562" y="3451543"/>
                        <a:ext cx="1497942" cy="2071082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0" name="Овал 9">
                        <a:extLst>
                          <a:ext uri="{FF2B5EF4-FFF2-40B4-BE49-F238E27FC236}">
                            <a16:creationId xmlns:a16="http://schemas.microsoft.com/office/drawing/2014/main" id="{CA9286F6-DC34-2A85-5715-D0AEF8B0A1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60427" y="2410778"/>
                        <a:ext cx="2190115" cy="219011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" name="Надпись 1">
                        <a:extLst>
                          <a:ext uri="{FF2B5EF4-FFF2-40B4-BE49-F238E27FC236}">
                            <a16:creationId xmlns:a16="http://schemas.microsoft.com/office/drawing/2014/main" id="{2D60A1AE-833F-B951-2C99-BB154E69CEE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92786" y="433705"/>
                        <a:ext cx="1688465" cy="1263650"/>
                      </a:xfrm>
                      <a:custGeom>
                        <a:avLst/>
                        <a:gdLst>
                          <a:gd name="connsiteX0" fmla="*/ 0 w 1688465"/>
                          <a:gd name="connsiteY0" fmla="*/ 0 h 1263650"/>
                          <a:gd name="connsiteX1" fmla="*/ 545937 w 1688465"/>
                          <a:gd name="connsiteY1" fmla="*/ 0 h 1263650"/>
                          <a:gd name="connsiteX2" fmla="*/ 1108759 w 1688465"/>
                          <a:gd name="connsiteY2" fmla="*/ 0 h 1263650"/>
                          <a:gd name="connsiteX3" fmla="*/ 1688465 w 1688465"/>
                          <a:gd name="connsiteY3" fmla="*/ 0 h 1263650"/>
                          <a:gd name="connsiteX4" fmla="*/ 1688465 w 1688465"/>
                          <a:gd name="connsiteY4" fmla="*/ 433853 h 1263650"/>
                          <a:gd name="connsiteX5" fmla="*/ 1688465 w 1688465"/>
                          <a:gd name="connsiteY5" fmla="*/ 817160 h 1263650"/>
                          <a:gd name="connsiteX6" fmla="*/ 1688465 w 1688465"/>
                          <a:gd name="connsiteY6" fmla="*/ 1263650 h 1263650"/>
                          <a:gd name="connsiteX7" fmla="*/ 1091874 w 1688465"/>
                          <a:gd name="connsiteY7" fmla="*/ 1263650 h 1263650"/>
                          <a:gd name="connsiteX8" fmla="*/ 495283 w 1688465"/>
                          <a:gd name="connsiteY8" fmla="*/ 1263650 h 1263650"/>
                          <a:gd name="connsiteX9" fmla="*/ 0 w 1688465"/>
                          <a:gd name="connsiteY9" fmla="*/ 1263650 h 1263650"/>
                          <a:gd name="connsiteX10" fmla="*/ 0 w 1688465"/>
                          <a:gd name="connsiteY10" fmla="*/ 855070 h 1263650"/>
                          <a:gd name="connsiteX11" fmla="*/ 0 w 1688465"/>
                          <a:gd name="connsiteY11" fmla="*/ 433853 h 1263650"/>
                          <a:gd name="connsiteX12" fmla="*/ 0 w 1688465"/>
                          <a:gd name="connsiteY12" fmla="*/ 0 h 12636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1688465" h="1263650" fill="none" extrusionOk="0">
                            <a:moveTo>
                              <a:pt x="0" y="0"/>
                            </a:moveTo>
                            <a:cubicBezTo>
                              <a:pt x="160555" y="-45031"/>
                              <a:pt x="432238" y="64652"/>
                              <a:pt x="545937" y="0"/>
                            </a:cubicBezTo>
                            <a:cubicBezTo>
                              <a:pt x="659636" y="-64652"/>
                              <a:pt x="988650" y="48169"/>
                              <a:pt x="1108759" y="0"/>
                            </a:cubicBezTo>
                            <a:cubicBezTo>
                              <a:pt x="1228868" y="-48169"/>
                              <a:pt x="1502346" y="54487"/>
                              <a:pt x="1688465" y="0"/>
                            </a:cubicBezTo>
                            <a:cubicBezTo>
                              <a:pt x="1705104" y="190692"/>
                              <a:pt x="1668522" y="241699"/>
                              <a:pt x="1688465" y="433853"/>
                            </a:cubicBezTo>
                            <a:cubicBezTo>
                              <a:pt x="1708408" y="626007"/>
                              <a:pt x="1667131" y="683742"/>
                              <a:pt x="1688465" y="817160"/>
                            </a:cubicBezTo>
                            <a:cubicBezTo>
                              <a:pt x="1709799" y="950578"/>
                              <a:pt x="1649252" y="1048178"/>
                              <a:pt x="1688465" y="1263650"/>
                            </a:cubicBezTo>
                            <a:cubicBezTo>
                              <a:pt x="1461577" y="1273618"/>
                              <a:pt x="1361010" y="1218905"/>
                              <a:pt x="1091874" y="1263650"/>
                            </a:cubicBezTo>
                            <a:cubicBezTo>
                              <a:pt x="822738" y="1308395"/>
                              <a:pt x="639763" y="1195097"/>
                              <a:pt x="495283" y="1263650"/>
                            </a:cubicBezTo>
                            <a:cubicBezTo>
                              <a:pt x="350803" y="1332203"/>
                              <a:pt x="102974" y="1238548"/>
                              <a:pt x="0" y="1263650"/>
                            </a:cubicBezTo>
                            <a:cubicBezTo>
                              <a:pt x="-40015" y="1154088"/>
                              <a:pt x="293" y="1031476"/>
                              <a:pt x="0" y="855070"/>
                            </a:cubicBezTo>
                            <a:cubicBezTo>
                              <a:pt x="-293" y="678664"/>
                              <a:pt x="16467" y="522931"/>
                              <a:pt x="0" y="433853"/>
                            </a:cubicBezTo>
                            <a:cubicBezTo>
                              <a:pt x="-16467" y="344775"/>
                              <a:pt x="43408" y="155181"/>
                              <a:pt x="0" y="0"/>
                            </a:cubicBezTo>
                            <a:close/>
                          </a:path>
                          <a:path w="1688465" h="1263650" stroke="0" extrusionOk="0">
                            <a:moveTo>
                              <a:pt x="0" y="0"/>
                            </a:moveTo>
                            <a:cubicBezTo>
                              <a:pt x="165795" y="-8634"/>
                              <a:pt x="288050" y="58612"/>
                              <a:pt x="545937" y="0"/>
                            </a:cubicBezTo>
                            <a:cubicBezTo>
                              <a:pt x="803824" y="-58612"/>
                              <a:pt x="953251" y="44304"/>
                              <a:pt x="1058105" y="0"/>
                            </a:cubicBezTo>
                            <a:cubicBezTo>
                              <a:pt x="1162959" y="-44304"/>
                              <a:pt x="1440439" y="17962"/>
                              <a:pt x="1688465" y="0"/>
                            </a:cubicBezTo>
                            <a:cubicBezTo>
                              <a:pt x="1736134" y="166317"/>
                              <a:pt x="1646543" y="207905"/>
                              <a:pt x="1688465" y="408580"/>
                            </a:cubicBezTo>
                            <a:cubicBezTo>
                              <a:pt x="1730387" y="609255"/>
                              <a:pt x="1668754" y="611285"/>
                              <a:pt x="1688465" y="804524"/>
                            </a:cubicBezTo>
                            <a:cubicBezTo>
                              <a:pt x="1708176" y="997763"/>
                              <a:pt x="1664840" y="1156970"/>
                              <a:pt x="1688465" y="1263650"/>
                            </a:cubicBezTo>
                            <a:cubicBezTo>
                              <a:pt x="1573136" y="1282186"/>
                              <a:pt x="1275295" y="1223289"/>
                              <a:pt x="1125643" y="1263650"/>
                            </a:cubicBezTo>
                            <a:cubicBezTo>
                              <a:pt x="975991" y="1304011"/>
                              <a:pt x="809314" y="1250813"/>
                              <a:pt x="529052" y="1263650"/>
                            </a:cubicBezTo>
                            <a:cubicBezTo>
                              <a:pt x="248790" y="1276487"/>
                              <a:pt x="192842" y="1249158"/>
                              <a:pt x="0" y="1263650"/>
                            </a:cubicBezTo>
                            <a:cubicBezTo>
                              <a:pt x="-49528" y="1093625"/>
                              <a:pt x="42062" y="1040340"/>
                              <a:pt x="0" y="842433"/>
                            </a:cubicBezTo>
                            <a:cubicBezTo>
                              <a:pt x="-42062" y="644526"/>
                              <a:pt x="13096" y="593944"/>
                              <a:pt x="0" y="433853"/>
                            </a:cubicBezTo>
                            <a:cubicBezTo>
                              <a:pt x="-13096" y="273762"/>
                              <a:pt x="24424" y="114175"/>
                              <a:pt x="0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lt1"/>
                      </a:solidFill>
                      <a:ln w="6350">
                        <a:solidFill>
                          <a:prstClr val="black"/>
                        </a:solidFill>
                        <a:extLst>
                          <a:ext uri="{C807C97D-BFC1-408E-A445-0C87EB9F89A2}">
                            <ask:lineSketchStyleProps xmlns:ask="http://schemas.microsoft.com/office/drawing/2018/sketchyshapes" sd="1219033472">
                              <a:prstGeom prst="rect">
                                <a:avLst/>
                              </a:prstGeom>
                              <ask:type>
                                <ask:lineSketchScribble/>
                              </ask:type>
                            </ask:lineSketchStyleProps>
                          </a:ext>
                        </a:extLst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120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________________</a:t>
                        </a:r>
                        <a:r>
                          <a:rPr kumimoji="0" lang="ru-RU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kumimoji="0" lang="ru-RU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a:t>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  <a:ea typeface="Malgun Gothic" panose="020B0503020000020004" pitchFamily="34" charset="-127"/>
                            <a:cs typeface="Arial" panose="020B0604020202020204" pitchFamily="34" charset="0"/>
                          </a:rPr>
                          <a:t>величина, показывающая, насколько тело инертно.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" name="Надпись 2">
                        <a:extLst>
                          <a:ext uri="{FF2B5EF4-FFF2-40B4-BE49-F238E27FC236}">
                            <a16:creationId xmlns:a16="http://schemas.microsoft.com/office/drawing/2014/main" id="{822BF703-909E-C0A5-BB7A-E9CC2C21030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73101" y="1781810"/>
                        <a:ext cx="1688465" cy="1271905"/>
                      </a:xfrm>
                      <a:custGeom>
                        <a:avLst/>
                        <a:gdLst>
                          <a:gd name="connsiteX0" fmla="*/ 0 w 1688465"/>
                          <a:gd name="connsiteY0" fmla="*/ 0 h 1271905"/>
                          <a:gd name="connsiteX1" fmla="*/ 512168 w 1688465"/>
                          <a:gd name="connsiteY1" fmla="*/ 0 h 1271905"/>
                          <a:gd name="connsiteX2" fmla="*/ 1058105 w 1688465"/>
                          <a:gd name="connsiteY2" fmla="*/ 0 h 1271905"/>
                          <a:gd name="connsiteX3" fmla="*/ 1688465 w 1688465"/>
                          <a:gd name="connsiteY3" fmla="*/ 0 h 1271905"/>
                          <a:gd name="connsiteX4" fmla="*/ 1688465 w 1688465"/>
                          <a:gd name="connsiteY4" fmla="*/ 449406 h 1271905"/>
                          <a:gd name="connsiteX5" fmla="*/ 1688465 w 1688465"/>
                          <a:gd name="connsiteY5" fmla="*/ 886094 h 1271905"/>
                          <a:gd name="connsiteX6" fmla="*/ 1688465 w 1688465"/>
                          <a:gd name="connsiteY6" fmla="*/ 1271905 h 1271905"/>
                          <a:gd name="connsiteX7" fmla="*/ 1091874 w 1688465"/>
                          <a:gd name="connsiteY7" fmla="*/ 1271905 h 1271905"/>
                          <a:gd name="connsiteX8" fmla="*/ 579706 w 1688465"/>
                          <a:gd name="connsiteY8" fmla="*/ 1271905 h 1271905"/>
                          <a:gd name="connsiteX9" fmla="*/ 0 w 1688465"/>
                          <a:gd name="connsiteY9" fmla="*/ 1271905 h 1271905"/>
                          <a:gd name="connsiteX10" fmla="*/ 0 w 1688465"/>
                          <a:gd name="connsiteY10" fmla="*/ 822499 h 1271905"/>
                          <a:gd name="connsiteX11" fmla="*/ 0 w 1688465"/>
                          <a:gd name="connsiteY11" fmla="*/ 436687 h 1271905"/>
                          <a:gd name="connsiteX12" fmla="*/ 0 w 1688465"/>
                          <a:gd name="connsiteY12" fmla="*/ 0 h 12719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1688465" h="1271905" fill="none" extrusionOk="0">
                            <a:moveTo>
                              <a:pt x="0" y="0"/>
                            </a:moveTo>
                            <a:cubicBezTo>
                              <a:pt x="195817" y="-55548"/>
                              <a:pt x="338506" y="8784"/>
                              <a:pt x="512168" y="0"/>
                            </a:cubicBezTo>
                            <a:cubicBezTo>
                              <a:pt x="685830" y="-8784"/>
                              <a:pt x="928907" y="8681"/>
                              <a:pt x="1058105" y="0"/>
                            </a:cubicBezTo>
                            <a:cubicBezTo>
                              <a:pt x="1187303" y="-8681"/>
                              <a:pt x="1524969" y="70424"/>
                              <a:pt x="1688465" y="0"/>
                            </a:cubicBezTo>
                            <a:cubicBezTo>
                              <a:pt x="1693801" y="94904"/>
                              <a:pt x="1666304" y="226872"/>
                              <a:pt x="1688465" y="449406"/>
                            </a:cubicBezTo>
                            <a:cubicBezTo>
                              <a:pt x="1710626" y="671940"/>
                              <a:pt x="1679037" y="778160"/>
                              <a:pt x="1688465" y="886094"/>
                            </a:cubicBezTo>
                            <a:cubicBezTo>
                              <a:pt x="1697893" y="994028"/>
                              <a:pt x="1684582" y="1174158"/>
                              <a:pt x="1688465" y="1271905"/>
                            </a:cubicBezTo>
                            <a:cubicBezTo>
                              <a:pt x="1509905" y="1304946"/>
                              <a:pt x="1367940" y="1271702"/>
                              <a:pt x="1091874" y="1271905"/>
                            </a:cubicBezTo>
                            <a:cubicBezTo>
                              <a:pt x="815808" y="1272108"/>
                              <a:pt x="723884" y="1226353"/>
                              <a:pt x="579706" y="1271905"/>
                            </a:cubicBezTo>
                            <a:cubicBezTo>
                              <a:pt x="435528" y="1317457"/>
                              <a:pt x="117610" y="1259165"/>
                              <a:pt x="0" y="1271905"/>
                            </a:cubicBezTo>
                            <a:cubicBezTo>
                              <a:pt x="-24247" y="1169099"/>
                              <a:pt x="24295" y="937782"/>
                              <a:pt x="0" y="822499"/>
                            </a:cubicBezTo>
                            <a:cubicBezTo>
                              <a:pt x="-24295" y="707216"/>
                              <a:pt x="4953" y="584372"/>
                              <a:pt x="0" y="436687"/>
                            </a:cubicBezTo>
                            <a:cubicBezTo>
                              <a:pt x="-4953" y="289002"/>
                              <a:pt x="19309" y="116286"/>
                              <a:pt x="0" y="0"/>
                            </a:cubicBezTo>
                            <a:close/>
                          </a:path>
                          <a:path w="1688465" h="1271905" stroke="0" extrusionOk="0">
                            <a:moveTo>
                              <a:pt x="0" y="0"/>
                            </a:moveTo>
                            <a:cubicBezTo>
                              <a:pt x="189423" y="-49770"/>
                              <a:pt x="365577" y="61505"/>
                              <a:pt x="579706" y="0"/>
                            </a:cubicBezTo>
                            <a:cubicBezTo>
                              <a:pt x="793835" y="-61505"/>
                              <a:pt x="1040345" y="18683"/>
                              <a:pt x="1159413" y="0"/>
                            </a:cubicBezTo>
                            <a:cubicBezTo>
                              <a:pt x="1278481" y="-18683"/>
                              <a:pt x="1487139" y="33460"/>
                              <a:pt x="1688465" y="0"/>
                            </a:cubicBezTo>
                            <a:cubicBezTo>
                              <a:pt x="1695413" y="151283"/>
                              <a:pt x="1642911" y="231074"/>
                              <a:pt x="1688465" y="385811"/>
                            </a:cubicBezTo>
                            <a:cubicBezTo>
                              <a:pt x="1734019" y="540548"/>
                              <a:pt x="1666551" y="692699"/>
                              <a:pt x="1688465" y="784341"/>
                            </a:cubicBezTo>
                            <a:cubicBezTo>
                              <a:pt x="1710379" y="875983"/>
                              <a:pt x="1657475" y="1058248"/>
                              <a:pt x="1688465" y="1271905"/>
                            </a:cubicBezTo>
                            <a:cubicBezTo>
                              <a:pt x="1491073" y="1316868"/>
                              <a:pt x="1388541" y="1225773"/>
                              <a:pt x="1108759" y="1271905"/>
                            </a:cubicBezTo>
                            <a:cubicBezTo>
                              <a:pt x="828977" y="1318037"/>
                              <a:pt x="775815" y="1267639"/>
                              <a:pt x="562822" y="1271905"/>
                            </a:cubicBezTo>
                            <a:cubicBezTo>
                              <a:pt x="349829" y="1276171"/>
                              <a:pt x="236080" y="1207905"/>
                              <a:pt x="0" y="1271905"/>
                            </a:cubicBezTo>
                            <a:cubicBezTo>
                              <a:pt x="-43029" y="1116273"/>
                              <a:pt x="7316" y="1043161"/>
                              <a:pt x="0" y="886094"/>
                            </a:cubicBezTo>
                            <a:cubicBezTo>
                              <a:pt x="-7316" y="729027"/>
                              <a:pt x="41788" y="644388"/>
                              <a:pt x="0" y="436687"/>
                            </a:cubicBezTo>
                            <a:cubicBezTo>
                              <a:pt x="-41788" y="228986"/>
                              <a:pt x="40517" y="97514"/>
                              <a:pt x="0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lt1"/>
                      </a:solidFill>
                      <a:ln w="6350">
                        <a:solidFill>
                          <a:prstClr val="black"/>
                        </a:solidFill>
                        <a:extLst>
                          <a:ext uri="{C807C97D-BFC1-408E-A445-0C87EB9F89A2}">
                            <ask:lineSketchStyleProps xmlns:ask="http://schemas.microsoft.com/office/drawing/2018/sketchyshapes" sd="2181918364">
                              <a:prstGeom prst="rect">
                                <a:avLst/>
                              </a:prstGeom>
                              <ask:type>
                                <ask:lineSketchScribble/>
                              </ask:type>
                            </ask:lineSketchStyleProps>
                          </a:ext>
                        </a:extLst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120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________________ </a:t>
                        </a:r>
                        <a:r>
                          <a:rPr kumimoji="0" lang="ru-RU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a:t></a:t>
                        </a:r>
                        <a:r>
                          <a:rPr kumimoji="0" lang="ru-RU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kumimoji="0" lang="ru-RU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  <a:ea typeface="Malgun Gothic" panose="020B0503020000020004" pitchFamily="34" charset="-127"/>
                            <a:cs typeface="Arial" panose="020B0604020202020204" pitchFamily="34" charset="0"/>
                          </a:rPr>
                          <a:t>вид материи. </a:t>
                        </a:r>
                        <a:br>
                          <a:rPr kumimoji="0" lang="ru-RU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  <a:ea typeface="Malgun Gothic" panose="020B0503020000020004" pitchFamily="34" charset="-127"/>
                            <a:cs typeface="Arial" panose="020B0604020202020204" pitchFamily="34" charset="0"/>
                          </a:rPr>
                        </a:br>
                        <a:r>
                          <a:rPr kumimoji="0" lang="ru-RU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  <a:ea typeface="Malgun Gothic" panose="020B0503020000020004" pitchFamily="34" charset="-127"/>
                            <a:cs typeface="Arial" panose="020B0604020202020204" pitchFamily="34" charset="0"/>
                          </a:rPr>
                          <a:t>То, из чего состоят физические тела.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  <a:ea typeface="Malgun Gothic" panose="020B0503020000020004" pitchFamily="34" charset="-127"/>
                            <a:cs typeface="Arial" panose="020B0604020202020204" pitchFamily="34" charset="0"/>
                          </a:rPr>
                          <a:t> 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  <a:ea typeface="Malgun Gothic" panose="020B0503020000020004" pitchFamily="34" charset="-127"/>
                            <a:cs typeface="Arial" panose="020B0604020202020204" pitchFamily="34" charset="0"/>
                          </a:rPr>
                          <a:t> 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 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 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9" name="Надпись 3">
                        <a:extLst>
                          <a:ext uri="{FF2B5EF4-FFF2-40B4-BE49-F238E27FC236}">
                            <a16:creationId xmlns:a16="http://schemas.microsoft.com/office/drawing/2014/main" id="{F99FED08-D23E-2151-6E4C-C1970102492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68656" y="3132455"/>
                        <a:ext cx="1694815" cy="1437640"/>
                      </a:xfrm>
                      <a:custGeom>
                        <a:avLst/>
                        <a:gdLst>
                          <a:gd name="connsiteX0" fmla="*/ 0 w 1694815"/>
                          <a:gd name="connsiteY0" fmla="*/ 0 h 1437640"/>
                          <a:gd name="connsiteX1" fmla="*/ 581886 w 1694815"/>
                          <a:gd name="connsiteY1" fmla="*/ 0 h 1437640"/>
                          <a:gd name="connsiteX2" fmla="*/ 1112929 w 1694815"/>
                          <a:gd name="connsiteY2" fmla="*/ 0 h 1437640"/>
                          <a:gd name="connsiteX3" fmla="*/ 1694815 w 1694815"/>
                          <a:gd name="connsiteY3" fmla="*/ 0 h 1437640"/>
                          <a:gd name="connsiteX4" fmla="*/ 1694815 w 1694815"/>
                          <a:gd name="connsiteY4" fmla="*/ 493590 h 1437640"/>
                          <a:gd name="connsiteX5" fmla="*/ 1694815 w 1694815"/>
                          <a:gd name="connsiteY5" fmla="*/ 929674 h 1437640"/>
                          <a:gd name="connsiteX6" fmla="*/ 1694815 w 1694815"/>
                          <a:gd name="connsiteY6" fmla="*/ 1437640 h 1437640"/>
                          <a:gd name="connsiteX7" fmla="*/ 1095980 w 1694815"/>
                          <a:gd name="connsiteY7" fmla="*/ 1437640 h 1437640"/>
                          <a:gd name="connsiteX8" fmla="*/ 514094 w 1694815"/>
                          <a:gd name="connsiteY8" fmla="*/ 1437640 h 1437640"/>
                          <a:gd name="connsiteX9" fmla="*/ 0 w 1694815"/>
                          <a:gd name="connsiteY9" fmla="*/ 1437640 h 1437640"/>
                          <a:gd name="connsiteX10" fmla="*/ 0 w 1694815"/>
                          <a:gd name="connsiteY10" fmla="*/ 958427 h 1437640"/>
                          <a:gd name="connsiteX11" fmla="*/ 0 w 1694815"/>
                          <a:gd name="connsiteY11" fmla="*/ 450461 h 1437640"/>
                          <a:gd name="connsiteX12" fmla="*/ 0 w 1694815"/>
                          <a:gd name="connsiteY12" fmla="*/ 0 h 14376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1694815" h="1437640" fill="none" extrusionOk="0">
                            <a:moveTo>
                              <a:pt x="0" y="0"/>
                            </a:moveTo>
                            <a:cubicBezTo>
                              <a:pt x="163746" y="-22614"/>
                              <a:pt x="309518" y="55983"/>
                              <a:pt x="581886" y="0"/>
                            </a:cubicBezTo>
                            <a:cubicBezTo>
                              <a:pt x="854254" y="-55983"/>
                              <a:pt x="869475" y="38201"/>
                              <a:pt x="1112929" y="0"/>
                            </a:cubicBezTo>
                            <a:cubicBezTo>
                              <a:pt x="1356383" y="-38201"/>
                              <a:pt x="1539582" y="1156"/>
                              <a:pt x="1694815" y="0"/>
                            </a:cubicBezTo>
                            <a:cubicBezTo>
                              <a:pt x="1699681" y="185188"/>
                              <a:pt x="1665840" y="371156"/>
                              <a:pt x="1694815" y="493590"/>
                            </a:cubicBezTo>
                            <a:cubicBezTo>
                              <a:pt x="1723790" y="616024"/>
                              <a:pt x="1643138" y="765175"/>
                              <a:pt x="1694815" y="929674"/>
                            </a:cubicBezTo>
                            <a:cubicBezTo>
                              <a:pt x="1746492" y="1094173"/>
                              <a:pt x="1670080" y="1306555"/>
                              <a:pt x="1694815" y="1437640"/>
                            </a:cubicBezTo>
                            <a:cubicBezTo>
                              <a:pt x="1458927" y="1488263"/>
                              <a:pt x="1301009" y="1430323"/>
                              <a:pt x="1095980" y="1437640"/>
                            </a:cubicBezTo>
                            <a:cubicBezTo>
                              <a:pt x="890951" y="1444957"/>
                              <a:pt x="712413" y="1426148"/>
                              <a:pt x="514094" y="1437640"/>
                            </a:cubicBezTo>
                            <a:cubicBezTo>
                              <a:pt x="315775" y="1449132"/>
                              <a:pt x="229352" y="1426840"/>
                              <a:pt x="0" y="1437640"/>
                            </a:cubicBezTo>
                            <a:cubicBezTo>
                              <a:pt x="-5259" y="1279960"/>
                              <a:pt x="16602" y="1143426"/>
                              <a:pt x="0" y="958427"/>
                            </a:cubicBezTo>
                            <a:cubicBezTo>
                              <a:pt x="-16602" y="773428"/>
                              <a:pt x="40456" y="572547"/>
                              <a:pt x="0" y="450461"/>
                            </a:cubicBezTo>
                            <a:cubicBezTo>
                              <a:pt x="-40456" y="328375"/>
                              <a:pt x="27753" y="153662"/>
                              <a:pt x="0" y="0"/>
                            </a:cubicBezTo>
                            <a:close/>
                          </a:path>
                          <a:path w="1694815" h="1437640" stroke="0" extrusionOk="0">
                            <a:moveTo>
                              <a:pt x="0" y="0"/>
                            </a:moveTo>
                            <a:cubicBezTo>
                              <a:pt x="250089" y="-14407"/>
                              <a:pt x="311189" y="57826"/>
                              <a:pt x="564938" y="0"/>
                            </a:cubicBezTo>
                            <a:cubicBezTo>
                              <a:pt x="818687" y="-57826"/>
                              <a:pt x="939357" y="8014"/>
                              <a:pt x="1079032" y="0"/>
                            </a:cubicBezTo>
                            <a:cubicBezTo>
                              <a:pt x="1218707" y="-8014"/>
                              <a:pt x="1526031" y="46993"/>
                              <a:pt x="1694815" y="0"/>
                            </a:cubicBezTo>
                            <a:cubicBezTo>
                              <a:pt x="1695528" y="124860"/>
                              <a:pt x="1672644" y="262252"/>
                              <a:pt x="1694815" y="436084"/>
                            </a:cubicBezTo>
                            <a:cubicBezTo>
                              <a:pt x="1716986" y="609916"/>
                              <a:pt x="1674690" y="762707"/>
                              <a:pt x="1694815" y="872168"/>
                            </a:cubicBezTo>
                            <a:cubicBezTo>
                              <a:pt x="1714940" y="981629"/>
                              <a:pt x="1667873" y="1184012"/>
                              <a:pt x="1694815" y="1437640"/>
                            </a:cubicBezTo>
                            <a:cubicBezTo>
                              <a:pt x="1557439" y="1450773"/>
                              <a:pt x="1356894" y="1404150"/>
                              <a:pt x="1146825" y="1437640"/>
                            </a:cubicBezTo>
                            <a:cubicBezTo>
                              <a:pt x="936756" y="1471130"/>
                              <a:pt x="830818" y="1403621"/>
                              <a:pt x="564938" y="1437640"/>
                            </a:cubicBezTo>
                            <a:cubicBezTo>
                              <a:pt x="299058" y="1471659"/>
                              <a:pt x="178172" y="1377200"/>
                              <a:pt x="0" y="1437640"/>
                            </a:cubicBezTo>
                            <a:cubicBezTo>
                              <a:pt x="-5005" y="1320296"/>
                              <a:pt x="58846" y="1110186"/>
                              <a:pt x="0" y="929674"/>
                            </a:cubicBezTo>
                            <a:cubicBezTo>
                              <a:pt x="-58846" y="749162"/>
                              <a:pt x="7707" y="633204"/>
                              <a:pt x="0" y="450461"/>
                            </a:cubicBezTo>
                            <a:cubicBezTo>
                              <a:pt x="-7707" y="267718"/>
                              <a:pt x="29437" y="118983"/>
                              <a:pt x="0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lt1"/>
                      </a:solidFill>
                      <a:ln w="6350">
                        <a:solidFill>
                          <a:prstClr val="black"/>
                        </a:solidFill>
                        <a:extLst>
                          <a:ext uri="{C807C97D-BFC1-408E-A445-0C87EB9F89A2}">
                            <ask:lineSketchStyleProps xmlns:ask="http://schemas.microsoft.com/office/drawing/2018/sketchyshapes" sd="653822234">
                              <a:prstGeom prst="rect">
                                <a:avLst/>
                              </a:prstGeom>
                              <ask:type>
                                <ask:lineSketchScribble/>
                              </ask:type>
                            </ask:lineSketchStyleProps>
                          </a:ext>
                        </a:extLst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120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________________ </a:t>
                        </a:r>
                        <a:r>
                          <a:rPr kumimoji="0" lang="ru-RU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a:t></a:t>
                        </a:r>
                        <a:r>
                          <a:rPr kumimoji="0" lang="ru-RU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kumimoji="0" lang="ru-RU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  <a:ea typeface="Malgun Gothic" panose="020B0503020000020004" pitchFamily="34" charset="-127"/>
                            <a:cs typeface="Arial" panose="020B0604020202020204" pitchFamily="34" charset="0"/>
                          </a:rPr>
                          <a:t>количественная характеристика </a:t>
                        </a:r>
                        <a:r>
                          <a:rPr kumimoji="0" lang="ru-RU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пространства</a:t>
                        </a:r>
                        <a:r>
                          <a:rPr kumimoji="0" lang="ru-RU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  <a:ea typeface="Malgun Gothic" panose="020B0503020000020004" pitchFamily="34" charset="-127"/>
                            <a:cs typeface="Arial" panose="020B0604020202020204" pitchFamily="34" charset="0"/>
                          </a:rPr>
                          <a:t>, занимаемого </a:t>
                        </a:r>
                        <a:r>
                          <a:rPr kumimoji="0" lang="ru-RU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телом</a:t>
                        </a:r>
                        <a:r>
                          <a:rPr kumimoji="0" lang="ru-RU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  <a:ea typeface="Malgun Gothic" panose="020B0503020000020004" pitchFamily="34" charset="-127"/>
                            <a:cs typeface="Arial" panose="020B0604020202020204" pitchFamily="34" charset="0"/>
                          </a:rPr>
                          <a:t>.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  <a:ea typeface="Malgun Gothic" panose="020B0503020000020004" pitchFamily="34" charset="-127"/>
                            <a:cs typeface="Arial" panose="020B0604020202020204" pitchFamily="34" charset="0"/>
                          </a:rPr>
                          <a:t> 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  <a:ea typeface="Malgun Gothic" panose="020B0503020000020004" pitchFamily="34" charset="-127"/>
                            <a:cs typeface="Arial" panose="020B0604020202020204" pitchFamily="34" charset="0"/>
                          </a:rPr>
                          <a:t> 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 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 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1" name="Овал 10">
                        <a:extLst>
                          <a:ext uri="{FF2B5EF4-FFF2-40B4-BE49-F238E27FC236}">
                            <a16:creationId xmlns:a16="http://schemas.microsoft.com/office/drawing/2014/main" id="{8E6214B8-F3D8-B53F-5824-A8B6C5CE24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38191" y="4209120"/>
                        <a:ext cx="2627630" cy="2627630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" name="Овал 11">
                        <a:extLst>
                          <a:ext uri="{FF2B5EF4-FFF2-40B4-BE49-F238E27FC236}">
                            <a16:creationId xmlns:a16="http://schemas.microsoft.com/office/drawing/2014/main" id="{3039FC1A-45EC-D0B4-4154-043DDD57A0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78010" y="3549065"/>
                        <a:ext cx="3352824" cy="329191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" name="Овал 12">
                        <a:extLst>
                          <a:ext uri="{FF2B5EF4-FFF2-40B4-BE49-F238E27FC236}">
                            <a16:creationId xmlns:a16="http://schemas.microsoft.com/office/drawing/2014/main" id="{189E49A3-D837-23C6-5040-4C2A5C9CC3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35978" y="1224029"/>
                        <a:ext cx="3361132" cy="33611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" name="Овал 13">
                        <a:extLst>
                          <a:ext uri="{FF2B5EF4-FFF2-40B4-BE49-F238E27FC236}">
                            <a16:creationId xmlns:a16="http://schemas.microsoft.com/office/drawing/2014/main" id="{D0EE8862-613B-CBE3-7A1C-81B848DD70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42141" y="22166"/>
                        <a:ext cx="2627630" cy="2627630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" name="Овал 14">
                        <a:extLst>
                          <a:ext uri="{FF2B5EF4-FFF2-40B4-BE49-F238E27FC236}">
                            <a16:creationId xmlns:a16="http://schemas.microsoft.com/office/drawing/2014/main" id="{E9617B9F-1B38-F939-A62B-6F3093573C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8905" y="1226686"/>
                        <a:ext cx="2628900" cy="2628900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" name="Стрелка: изогнутая 15">
                        <a:extLst>
                          <a:ext uri="{FF2B5EF4-FFF2-40B4-BE49-F238E27FC236}">
                            <a16:creationId xmlns:a16="http://schemas.microsoft.com/office/drawing/2014/main" id="{32E1E4CF-64C4-F6DA-74D2-345375F0C473}"/>
                          </a:ext>
                        </a:extLst>
                      </p:cNvPr>
                      <p:cNvSpPr/>
                      <p:nvPr/>
                    </p:nvSpPr>
                    <p:spPr>
                      <a:xfrm rot="1098203">
                        <a:off x="3962912" y="631658"/>
                        <a:ext cx="1049900" cy="1084499"/>
                      </a:xfrm>
                      <a:prstGeom prst="bentArrow">
                        <a:avLst>
                          <a:gd name="adj1" fmla="val 21729"/>
                          <a:gd name="adj2" fmla="val 44696"/>
                          <a:gd name="adj3" fmla="val 45718"/>
                          <a:gd name="adj4" fmla="val 65085"/>
                        </a:avLst>
                      </a:prstGeom>
                      <a:ln/>
                    </p:spPr>
                    <p:style>
                      <a:lnRef idx="2">
                        <a:schemeClr val="accent6">
                          <a:shade val="15000"/>
                        </a:schemeClr>
                      </a:lnRef>
                      <a:fillRef idx="1">
                        <a:schemeClr val="accent6"/>
                      </a:fillRef>
                      <a:effectRef idx="0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8" name="Стрелка: изогнутая 17">
                        <a:extLst>
                          <a:ext uri="{FF2B5EF4-FFF2-40B4-BE49-F238E27FC236}">
                            <a16:creationId xmlns:a16="http://schemas.microsoft.com/office/drawing/2014/main" id="{E1475933-A51A-7C59-5582-BFE451ECA45D}"/>
                          </a:ext>
                        </a:extLst>
                      </p:cNvPr>
                      <p:cNvSpPr/>
                      <p:nvPr/>
                    </p:nvSpPr>
                    <p:spPr>
                      <a:xfrm rot="8868893">
                        <a:off x="9645099" y="4540782"/>
                        <a:ext cx="1208182" cy="1021904"/>
                      </a:xfrm>
                      <a:prstGeom prst="bentArrow">
                        <a:avLst>
                          <a:gd name="adj1" fmla="val 21536"/>
                          <a:gd name="adj2" fmla="val 50000"/>
                          <a:gd name="adj3" fmla="val 48434"/>
                          <a:gd name="adj4" fmla="val 60768"/>
                        </a:avLst>
                      </a:prstGeom>
                      <a:ln/>
                    </p:spPr>
                    <p:style>
                      <a:lnRef idx="2">
                        <a:schemeClr val="accent6">
                          <a:shade val="15000"/>
                        </a:schemeClr>
                      </a:lnRef>
                      <a:fillRef idx="1">
                        <a:schemeClr val="accent6"/>
                      </a:fillRef>
                      <a:effectRef idx="0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0" name="Стрелка: изогнутая 19">
                        <a:extLst>
                          <a:ext uri="{FF2B5EF4-FFF2-40B4-BE49-F238E27FC236}">
                            <a16:creationId xmlns:a16="http://schemas.microsoft.com/office/drawing/2014/main" id="{C37D1698-DD5F-5A03-5AC2-EE7413B56422}"/>
                          </a:ext>
                        </a:extLst>
                      </p:cNvPr>
                      <p:cNvSpPr/>
                      <p:nvPr/>
                    </p:nvSpPr>
                    <p:spPr>
                      <a:xfrm rot="1450554">
                        <a:off x="5312626" y="3186026"/>
                        <a:ext cx="1029529" cy="848577"/>
                      </a:xfrm>
                      <a:prstGeom prst="bentArrow">
                        <a:avLst>
                          <a:gd name="adj1" fmla="val 19562"/>
                          <a:gd name="adj2" fmla="val 44696"/>
                          <a:gd name="adj3" fmla="val 45718"/>
                          <a:gd name="adj4" fmla="val 57469"/>
                        </a:avLst>
                      </a:prstGeom>
                      <a:ln/>
                    </p:spPr>
                    <p:style>
                      <a:lnRef idx="2">
                        <a:schemeClr val="accent6">
                          <a:shade val="15000"/>
                        </a:schemeClr>
                      </a:lnRef>
                      <a:fillRef idx="1">
                        <a:schemeClr val="accent6"/>
                      </a:fillRef>
                      <a:effectRef idx="0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" name="Прямоугольник 20">
                        <a:extLst>
                          <a:ext uri="{FF2B5EF4-FFF2-40B4-BE49-F238E27FC236}">
                            <a16:creationId xmlns:a16="http://schemas.microsoft.com/office/drawing/2014/main" id="{BC5E6E5C-2CDC-27D2-49BA-D2540C9E7F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73101" y="4649470"/>
                        <a:ext cx="1688465" cy="2123440"/>
                      </a:xfrm>
                      <a:custGeom>
                        <a:avLst/>
                        <a:gdLst>
                          <a:gd name="connsiteX0" fmla="*/ 0 w 1688465"/>
                          <a:gd name="connsiteY0" fmla="*/ 0 h 2123440"/>
                          <a:gd name="connsiteX1" fmla="*/ 579706 w 1688465"/>
                          <a:gd name="connsiteY1" fmla="*/ 0 h 2123440"/>
                          <a:gd name="connsiteX2" fmla="*/ 1108759 w 1688465"/>
                          <a:gd name="connsiteY2" fmla="*/ 0 h 2123440"/>
                          <a:gd name="connsiteX3" fmla="*/ 1688465 w 1688465"/>
                          <a:gd name="connsiteY3" fmla="*/ 0 h 2123440"/>
                          <a:gd name="connsiteX4" fmla="*/ 1688465 w 1688465"/>
                          <a:gd name="connsiteY4" fmla="*/ 509626 h 2123440"/>
                          <a:gd name="connsiteX5" fmla="*/ 1688465 w 1688465"/>
                          <a:gd name="connsiteY5" fmla="*/ 1040486 h 2123440"/>
                          <a:gd name="connsiteX6" fmla="*/ 1688465 w 1688465"/>
                          <a:gd name="connsiteY6" fmla="*/ 1550111 h 2123440"/>
                          <a:gd name="connsiteX7" fmla="*/ 1688465 w 1688465"/>
                          <a:gd name="connsiteY7" fmla="*/ 2123440 h 2123440"/>
                          <a:gd name="connsiteX8" fmla="*/ 1108759 w 1688465"/>
                          <a:gd name="connsiteY8" fmla="*/ 2123440 h 2123440"/>
                          <a:gd name="connsiteX9" fmla="*/ 562822 w 1688465"/>
                          <a:gd name="connsiteY9" fmla="*/ 2123440 h 2123440"/>
                          <a:gd name="connsiteX10" fmla="*/ 0 w 1688465"/>
                          <a:gd name="connsiteY10" fmla="*/ 2123440 h 2123440"/>
                          <a:gd name="connsiteX11" fmla="*/ 0 w 1688465"/>
                          <a:gd name="connsiteY11" fmla="*/ 1635049 h 2123440"/>
                          <a:gd name="connsiteX12" fmla="*/ 0 w 1688465"/>
                          <a:gd name="connsiteY12" fmla="*/ 1125423 h 2123440"/>
                          <a:gd name="connsiteX13" fmla="*/ 0 w 1688465"/>
                          <a:gd name="connsiteY13" fmla="*/ 552094 h 2123440"/>
                          <a:gd name="connsiteX14" fmla="*/ 0 w 1688465"/>
                          <a:gd name="connsiteY14" fmla="*/ 0 h 21234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1688465" h="2123440" extrusionOk="0">
                            <a:moveTo>
                              <a:pt x="0" y="0"/>
                            </a:moveTo>
                            <a:cubicBezTo>
                              <a:pt x="238999" y="-18924"/>
                              <a:pt x="402212" y="40107"/>
                              <a:pt x="579706" y="0"/>
                            </a:cubicBezTo>
                            <a:cubicBezTo>
                              <a:pt x="757200" y="-40107"/>
                              <a:pt x="936095" y="39124"/>
                              <a:pt x="1108759" y="0"/>
                            </a:cubicBezTo>
                            <a:cubicBezTo>
                              <a:pt x="1281423" y="-39124"/>
                              <a:pt x="1517767" y="54206"/>
                              <a:pt x="1688465" y="0"/>
                            </a:cubicBezTo>
                            <a:cubicBezTo>
                              <a:pt x="1723933" y="191621"/>
                              <a:pt x="1685502" y="379119"/>
                              <a:pt x="1688465" y="509626"/>
                            </a:cubicBezTo>
                            <a:cubicBezTo>
                              <a:pt x="1691428" y="640133"/>
                              <a:pt x="1633657" y="812148"/>
                              <a:pt x="1688465" y="1040486"/>
                            </a:cubicBezTo>
                            <a:cubicBezTo>
                              <a:pt x="1743273" y="1268824"/>
                              <a:pt x="1647003" y="1343809"/>
                              <a:pt x="1688465" y="1550111"/>
                            </a:cubicBezTo>
                            <a:cubicBezTo>
                              <a:pt x="1729927" y="1756414"/>
                              <a:pt x="1679429" y="1883880"/>
                              <a:pt x="1688465" y="2123440"/>
                            </a:cubicBezTo>
                            <a:cubicBezTo>
                              <a:pt x="1517208" y="2140442"/>
                              <a:pt x="1246181" y="2101598"/>
                              <a:pt x="1108759" y="2123440"/>
                            </a:cubicBezTo>
                            <a:cubicBezTo>
                              <a:pt x="971337" y="2145282"/>
                              <a:pt x="746568" y="2081872"/>
                              <a:pt x="562822" y="2123440"/>
                            </a:cubicBezTo>
                            <a:cubicBezTo>
                              <a:pt x="379076" y="2165008"/>
                              <a:pt x="217993" y="2097847"/>
                              <a:pt x="0" y="2123440"/>
                            </a:cubicBezTo>
                            <a:cubicBezTo>
                              <a:pt x="-57651" y="1894595"/>
                              <a:pt x="36916" y="1815252"/>
                              <a:pt x="0" y="1635049"/>
                            </a:cubicBezTo>
                            <a:cubicBezTo>
                              <a:pt x="-36916" y="1454846"/>
                              <a:pt x="34510" y="1328871"/>
                              <a:pt x="0" y="1125423"/>
                            </a:cubicBezTo>
                            <a:cubicBezTo>
                              <a:pt x="-34510" y="921975"/>
                              <a:pt x="24392" y="834772"/>
                              <a:pt x="0" y="552094"/>
                            </a:cubicBezTo>
                            <a:cubicBezTo>
                              <a:pt x="-24392" y="269416"/>
                              <a:pt x="4689" y="227478"/>
                              <a:pt x="0" y="0"/>
                            </a:cubicBezTo>
                            <a:close/>
                          </a:path>
                        </a:pathLst>
                      </a:custGeom>
                      <a:noFill/>
                      <a:ln w="6350">
                        <a:solidFill>
                          <a:schemeClr val="tx1"/>
                        </a:solidFill>
                        <a:extLst>
                          <a:ext uri="{C807C97D-BFC1-408E-A445-0C87EB9F89A2}">
                            <ask:lineSketchStyleProps xmlns:ask="http://schemas.microsoft.com/office/drawing/2018/sketchyshapes" sd="1576895463">
                              <a:prstGeom prst="rect">
                                <a:avLst/>
                              </a:prstGeom>
                              <ask:type>
                                <ask:lineSketchScribble/>
                              </ask:type>
                            </ask:lineSketchStyleProps>
                          </a:ext>
                        </a:extLst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pic>
                    <p:nvPicPr>
                      <p:cNvPr id="28" name="Рисунок 27">
                        <a:extLst>
                          <a:ext uri="{FF2B5EF4-FFF2-40B4-BE49-F238E27FC236}">
                            <a16:creationId xmlns:a16="http://schemas.microsoft.com/office/drawing/2014/main" id="{CB76146C-A4C3-AFFC-414F-1839FDCCEB5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887" t="8271" r="4887" b="9023"/>
                      <a:stretch/>
                    </p:blipFill>
                    <p:spPr bwMode="auto">
                      <a:xfrm>
                        <a:off x="6417627" y="2749233"/>
                        <a:ext cx="1463675" cy="1341755"/>
                      </a:xfrm>
                      <a:prstGeom prst="rect">
                        <a:avLst/>
                      </a:prstGeom>
                      <a:ln>
                        <a:noFill/>
                      </a:ln>
                      <a:extLst>
                        <a:ext uri="{53640926-AAD7-44D8-BBD7-CCE9431645EC}">
                          <a14:shadowObscured xmlns:a14="http://schemas.microsoft.com/office/drawing/2010/main"/>
                        </a:ext>
                      </a:extLst>
                    </p:spPr>
                  </p:pic>
                  <p:sp>
                    <p:nvSpPr>
                      <p:cNvPr id="29" name="Надпись 36">
                        <a:extLst>
                          <a:ext uri="{FF2B5EF4-FFF2-40B4-BE49-F238E27FC236}">
                            <a16:creationId xmlns:a16="http://schemas.microsoft.com/office/drawing/2014/main" id="{9C393054-2774-0155-10FD-1CCFDA6BC5E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342062" y="3977958"/>
                        <a:ext cx="1518920" cy="522605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V = </a:t>
                        </a:r>
                        <a:r>
                          <a:rPr kumimoji="0" lang="ru-RU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3</a:t>
                        </a:r>
                        <a:r>
                          <a:rPr kumimoji="0" lang="en-US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00 c</a:t>
                        </a:r>
                        <a:r>
                          <a:rPr kumimoji="0" lang="ru-RU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м</a:t>
                        </a:r>
                        <a:r>
                          <a:rPr kumimoji="0" lang="en-US" sz="2000" b="1" i="1" u="none" strike="noStrike" kern="1200" cap="none" spc="0" normalizeH="0" baseline="3000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3</a:t>
                        </a:r>
                        <a:endParaRPr kumimoji="0" lang="ru-RU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0" name="Надпись 38">
                        <a:extLst>
                          <a:ext uri="{FF2B5EF4-FFF2-40B4-BE49-F238E27FC236}">
                            <a16:creationId xmlns:a16="http://schemas.microsoft.com/office/drawing/2014/main" id="{8E23662C-B752-8E8F-9878-144DD41F9BC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370002" y="3425508"/>
                        <a:ext cx="1195705" cy="469900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тонн</a:t>
                        </a:r>
                        <a:endParaRPr kumimoji="0" lang="ru-RU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1" name="Надпись 39">
                        <a:extLst>
                          <a:ext uri="{FF2B5EF4-FFF2-40B4-BE49-F238E27FC236}">
                            <a16:creationId xmlns:a16="http://schemas.microsoft.com/office/drawing/2014/main" id="{C0402D3E-8CC4-6B73-83B7-23B147FE656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221537" y="2817813"/>
                        <a:ext cx="1196340" cy="1664970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0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?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3" name="Надпись 37">
                        <a:extLst>
                          <a:ext uri="{FF2B5EF4-FFF2-40B4-BE49-F238E27FC236}">
                            <a16:creationId xmlns:a16="http://schemas.microsoft.com/office/drawing/2014/main" id="{9D1E81C0-FFB2-197D-FA5D-07E4DDDF539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318567" y="2513013"/>
                        <a:ext cx="1196340" cy="1589405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8000" b="1" i="0" u="none" strike="noStrike" kern="1200" cap="none" spc="-50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12</a:t>
                        </a:r>
                        <a:endParaRPr kumimoji="0" lang="ru-RU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</p:txBody>
                  </p:sp>
                  <p:grpSp>
                    <p:nvGrpSpPr>
                      <p:cNvPr id="34" name="Группа 33">
                        <a:extLst>
                          <a:ext uri="{FF2B5EF4-FFF2-40B4-BE49-F238E27FC236}">
                            <a16:creationId xmlns:a16="http://schemas.microsoft.com/office/drawing/2014/main" id="{8DCFCF84-085F-D8E0-92C0-F49E2658EA2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41986" y="4577715"/>
                        <a:ext cx="1770381" cy="2240282"/>
                        <a:chOff x="0" y="0"/>
                        <a:chExt cx="1770529" cy="2240282"/>
                      </a:xfrm>
                    </p:grpSpPr>
                    <p:grpSp>
                      <p:nvGrpSpPr>
                        <p:cNvPr id="35" name="Группа 34">
                          <a:extLst>
                            <a:ext uri="{FF2B5EF4-FFF2-40B4-BE49-F238E27FC236}">
                              <a16:creationId xmlns:a16="http://schemas.microsoft.com/office/drawing/2014/main" id="{5055BE0C-C0BF-9182-B692-AE097F72C8A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89098" y="0"/>
                          <a:ext cx="1281431" cy="2240282"/>
                          <a:chOff x="0" y="0"/>
                          <a:chExt cx="1281431" cy="2240735"/>
                        </a:xfrm>
                      </p:grpSpPr>
                      <p:grpSp>
                        <p:nvGrpSpPr>
                          <p:cNvPr id="39" name="Группа 38">
                            <a:extLst>
                              <a:ext uri="{FF2B5EF4-FFF2-40B4-BE49-F238E27FC236}">
                                <a16:creationId xmlns:a16="http://schemas.microsoft.com/office/drawing/2014/main" id="{429C613A-6DAF-B301-A440-6AEB3E6B256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0" y="0"/>
                            <a:ext cx="1281431" cy="2240735"/>
                            <a:chOff x="0" y="0"/>
                            <a:chExt cx="1281431" cy="2240735"/>
                          </a:xfrm>
                        </p:grpSpPr>
                        <p:sp>
                          <p:nvSpPr>
                            <p:cNvPr id="41" name="Надпись 644748388">
                              <a:extLst>
                                <a:ext uri="{FF2B5EF4-FFF2-40B4-BE49-F238E27FC236}">
                                  <a16:creationId xmlns:a16="http://schemas.microsoft.com/office/drawing/2014/main" id="{0BD46297-A700-AAF4-5D70-A95F0D961981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277793" y="0"/>
                              <a:ext cx="575688" cy="331151"/>
                            </a:xfrm>
                            <a:prstGeom prst="rect">
                              <a:avLst/>
                            </a:prstGeom>
                            <a:noFill/>
                            <a:ln w="6350">
                              <a:noFill/>
                            </a:ln>
                          </p:spPr>
                          <p:txBody>
                            <a:bodyPr rot="0" spcFirstLastPara="0" vert="horz" wrap="square" lIns="91440" tIns="45720" rIns="91440" bIns="45720" numCol="1" spcCol="0" rtlCol="0" fromWordArt="0" anchor="t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 marL="0" marR="0" lvl="0" indent="0" algn="ctr" defTabSz="914400" rtl="0" eaLnBrk="1" fontAlgn="auto" latinLnBrk="0" hangingPunct="1">
                                <a:lnSpc>
                                  <a:spcPct val="107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80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r>
                                <a:rPr kumimoji="0" lang="ru-RU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ndara" panose="020E0502030303020204" pitchFamily="34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a:t>1 м</a:t>
                              </a:r>
                              <a:endParaRPr kumimoji="0" lang="ru-RU" sz="11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 panose="020F050202020403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grpSp>
                          <p:nvGrpSpPr>
                            <p:cNvPr id="42" name="Группа 41">
                              <a:extLst>
                                <a:ext uri="{FF2B5EF4-FFF2-40B4-BE49-F238E27FC236}">
                                  <a16:creationId xmlns:a16="http://schemas.microsoft.com/office/drawing/2014/main" id="{E229AAF3-552B-696D-A58A-5055D66907BD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0" y="266219"/>
                              <a:ext cx="1281431" cy="1974516"/>
                              <a:chOff x="0" y="0"/>
                              <a:chExt cx="1282001" cy="1974805"/>
                            </a:xfrm>
                          </p:grpSpPr>
                          <p:sp>
                            <p:nvSpPr>
                              <p:cNvPr id="43" name="Куб 42">
                                <a:extLst>
                                  <a:ext uri="{FF2B5EF4-FFF2-40B4-BE49-F238E27FC236}">
                                    <a16:creationId xmlns:a16="http://schemas.microsoft.com/office/drawing/2014/main" id="{BE5847B5-9B96-A4B3-616C-194636EC53A0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46299" y="925975"/>
                                <a:ext cx="806450" cy="806450"/>
                              </a:xfrm>
                              <a:prstGeom prst="cube">
                                <a:avLst>
                                  <a:gd name="adj" fmla="val 30357"/>
                                </a:avLst>
                              </a:prstGeom>
                              <a:noFill/>
                              <a:ln w="28575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pPr marL="0" marR="0" lvl="0" indent="0" algn="l" defTabSz="9144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ru-RU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44" name="Прямоугольник 43">
                                <a:extLst>
                                  <a:ext uri="{FF2B5EF4-FFF2-40B4-BE49-F238E27FC236}">
                                    <a16:creationId xmlns:a16="http://schemas.microsoft.com/office/drawing/2014/main" id="{81B74A43-8791-A057-E2D3-9A749D6045DE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277793" y="243069"/>
                                <a:ext cx="576000" cy="576000"/>
                              </a:xfrm>
                              <a:prstGeom prst="rect">
                                <a:avLst/>
                              </a:prstGeom>
                              <a:noFill/>
                              <a:ln w="28575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pPr marL="0" marR="0" lvl="0" indent="0" algn="l" defTabSz="9144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ru-RU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45" name="Надпись 2075957503">
                                <a:extLst>
                                  <a:ext uri="{FF2B5EF4-FFF2-40B4-BE49-F238E27FC236}">
                                    <a16:creationId xmlns:a16="http://schemas.microsoft.com/office/drawing/2014/main" id="{01F6B998-E7DA-B232-D788-B33F6F48FEB4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706056" y="312517"/>
                                <a:ext cx="575945" cy="331200"/>
                              </a:xfrm>
                              <a:prstGeom prst="rect">
                                <a:avLst/>
                              </a:prstGeom>
                              <a:noFill/>
                              <a:ln w="6350">
                                <a:noFill/>
                              </a:ln>
                            </p:spPr>
                            <p:txBody>
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pPr marL="0" marR="0" lvl="0" indent="0" algn="ctr" defTabSz="914400" rtl="0" eaLnBrk="1" fontAlgn="auto" latinLnBrk="0" hangingPunct="1">
                                  <a:lnSpc>
                                    <a:spcPct val="107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80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r>
                                  <a:rPr kumimoji="0" lang="ru-RU" sz="1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ndara" panose="020E050203030302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a:t>1 м</a:t>
                                </a:r>
                                <a:endParaRPr kumimoji="0" lang="ru-RU" sz="11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 pitchFamily="34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46" name="Надпись 760805820">
                                <a:extLst>
                                  <a:ext uri="{FF2B5EF4-FFF2-40B4-BE49-F238E27FC236}">
                                    <a16:creationId xmlns:a16="http://schemas.microsoft.com/office/drawing/2014/main" id="{7C0B26AA-E4F2-CE36-908B-9810801F9A3C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0" y="1643605"/>
                                <a:ext cx="575945" cy="331200"/>
                              </a:xfrm>
                              <a:prstGeom prst="rect">
                                <a:avLst/>
                              </a:prstGeom>
                              <a:noFill/>
                              <a:ln w="6350">
                                <a:noFill/>
                              </a:ln>
                            </p:spPr>
                            <p:txBody>
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pPr marL="0" marR="0" lvl="0" indent="0" algn="ctr" defTabSz="914400" rtl="0" eaLnBrk="1" fontAlgn="auto" latinLnBrk="0" hangingPunct="1">
                                  <a:lnSpc>
                                    <a:spcPct val="107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80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r>
                                  <a:rPr kumimoji="0" lang="ru-RU" sz="1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ndara" panose="020E050203030302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a:t>1 м</a:t>
                                </a:r>
                                <a:endParaRPr kumimoji="0" lang="ru-RU" sz="11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 pitchFamily="34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47" name="Надпись 1704707255">
                                <a:extLst>
                                  <a:ext uri="{FF2B5EF4-FFF2-40B4-BE49-F238E27FC236}">
                                    <a16:creationId xmlns:a16="http://schemas.microsoft.com/office/drawing/2014/main" id="{F7A90B71-EA72-8BBC-6136-104927BB319F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 rot="18908129">
                                <a:off x="520861" y="1495787"/>
                                <a:ext cx="575945" cy="331200"/>
                              </a:xfrm>
                              <a:prstGeom prst="rect">
                                <a:avLst/>
                              </a:prstGeom>
                              <a:noFill/>
                              <a:ln w="6350">
                                <a:noFill/>
                              </a:ln>
                            </p:spPr>
                            <p:txBody>
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pPr marL="0" marR="0" lvl="0" indent="0" algn="ctr" defTabSz="914400" rtl="0" eaLnBrk="1" fontAlgn="auto" latinLnBrk="0" hangingPunct="1">
                                  <a:lnSpc>
                                    <a:spcPct val="107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80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r>
                                  <a:rPr kumimoji="0" lang="ru-RU" sz="1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ndara" panose="020E050203030302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a:t>1 м</a:t>
                                </a:r>
                                <a:endParaRPr kumimoji="0" lang="ru-RU" sz="11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 pitchFamily="34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48" name="Надпись 927128537">
                                <a:extLst>
                                  <a:ext uri="{FF2B5EF4-FFF2-40B4-BE49-F238E27FC236}">
                                    <a16:creationId xmlns:a16="http://schemas.microsoft.com/office/drawing/2014/main" id="{C0A1ACA7-F9B0-5494-807E-4F75EA40B4DB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706056" y="1076446"/>
                                <a:ext cx="575945" cy="331200"/>
                              </a:xfrm>
                              <a:prstGeom prst="rect">
                                <a:avLst/>
                              </a:prstGeom>
                              <a:noFill/>
                              <a:ln w="6350">
                                <a:noFill/>
                              </a:ln>
                            </p:spPr>
                            <p:txBody>
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pPr marL="0" marR="0" lvl="0" indent="0" algn="ctr" defTabSz="914400" rtl="0" eaLnBrk="1" fontAlgn="auto" latinLnBrk="0" hangingPunct="1">
                                  <a:lnSpc>
                                    <a:spcPct val="107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80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r>
                                  <a:rPr kumimoji="0" lang="ru-RU" sz="1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ndara" panose="020E050203030302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a:t>1 м</a:t>
                                </a:r>
                                <a:endParaRPr kumimoji="0" lang="ru-RU" sz="11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 pitchFamily="34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49" name="Надпись 656352100">
                                <a:extLst>
                                  <a:ext uri="{FF2B5EF4-FFF2-40B4-BE49-F238E27FC236}">
                                    <a16:creationId xmlns:a16="http://schemas.microsoft.com/office/drawing/2014/main" id="{648C51D6-81E6-7E45-FEE3-05C9646748DC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254643" y="0"/>
                                <a:ext cx="575945" cy="331200"/>
                              </a:xfrm>
                              <a:prstGeom prst="rect">
                                <a:avLst/>
                              </a:prstGeom>
                              <a:noFill/>
                              <a:ln w="6350">
                                <a:noFill/>
                              </a:ln>
                            </p:spPr>
                            <p:txBody>
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pPr marL="0" marR="0" lvl="0" indent="0" algn="ctr" defTabSz="914400" rtl="0" eaLnBrk="1" fontAlgn="auto" latinLnBrk="0" hangingPunct="1">
                                  <a:lnSpc>
                                    <a:spcPct val="107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80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r>
                                  <a:rPr kumimoji="0" lang="ru-RU" sz="1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ndara" panose="020E050203030302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a:t>1 м</a:t>
                                </a:r>
                                <a:endParaRPr kumimoji="0" lang="ru-RU" sz="11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 pitchFamily="34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endParaRPr>
                              </a:p>
                            </p:txBody>
                          </p:sp>
                        </p:grpSp>
                      </p:grpSp>
                      <p:cxnSp>
                        <p:nvCxnSpPr>
                          <p:cNvPr id="40" name="Прямая соединительная линия 39">
                            <a:extLst>
                              <a:ext uri="{FF2B5EF4-FFF2-40B4-BE49-F238E27FC236}">
                                <a16:creationId xmlns:a16="http://schemas.microsoft.com/office/drawing/2014/main" id="{0CB95C5F-0B5A-632B-0579-6E5EE5B0C948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289367" y="266218"/>
                            <a:ext cx="576050" cy="0"/>
                          </a:xfrm>
                          <a:prstGeom prst="line">
                            <a:avLst/>
                          </a:prstGeom>
                          <a:ln w="28575">
                            <a:solidFill>
                              <a:schemeClr val="tx1"/>
                            </a:solidFill>
                            <a:headEnd type="none" w="med" len="med"/>
                            <a:tailEnd type="none" w="med" len="med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sp>
                      <p:nvSpPr>
                        <p:cNvPr id="36" name="Надпись 1">
                          <a:extLst>
                            <a:ext uri="{FF2B5EF4-FFF2-40B4-BE49-F238E27FC236}">
                              <a16:creationId xmlns:a16="http://schemas.microsoft.com/office/drawing/2014/main" id="{B1FA99BC-B63C-266B-D056-AB90DB5060C5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0" y="14176"/>
                          <a:ext cx="561315" cy="49766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м</a:t>
                          </a:r>
                          <a:endParaRPr kumimoji="0" lang="ru-RU" sz="11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37" name="Надпись 1">
                          <a:extLst>
                            <a:ext uri="{FF2B5EF4-FFF2-40B4-BE49-F238E27FC236}">
                              <a16:creationId xmlns:a16="http://schemas.microsoft.com/office/drawing/2014/main" id="{D5434CF6-598E-C3A1-75F7-7C81040763F4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0" y="552893"/>
                          <a:ext cx="561315" cy="49766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м</a:t>
                          </a:r>
                          <a:r>
                            <a:rPr kumimoji="0" lang="ru-RU" sz="2000" b="1" i="1" u="none" strike="noStrike" kern="1200" cap="none" spc="0" normalizeH="0" baseline="3000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2</a:t>
                          </a:r>
                          <a:endParaRPr kumimoji="0" lang="ru-RU" sz="11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38" name="Надпись 1">
                          <a:extLst>
                            <a:ext uri="{FF2B5EF4-FFF2-40B4-BE49-F238E27FC236}">
                              <a16:creationId xmlns:a16="http://schemas.microsoft.com/office/drawing/2014/main" id="{59D70BBF-E290-65E5-6663-EB891BC6137F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0" y="1467293"/>
                          <a:ext cx="561315" cy="49766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м</a:t>
                          </a:r>
                          <a:r>
                            <a:rPr kumimoji="0" lang="ru-RU" sz="2000" b="1" i="1" u="none" strike="noStrike" kern="1200" cap="none" spc="0" normalizeH="0" baseline="3000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3</a:t>
                          </a:r>
                          <a:endParaRPr kumimoji="0" lang="ru-RU" sz="11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  <p:sp>
                    <p:nvSpPr>
                      <p:cNvPr id="61" name="Стрелка: изогнутая 60">
                        <a:extLst>
                          <a:ext uri="{FF2B5EF4-FFF2-40B4-BE49-F238E27FC236}">
                            <a16:creationId xmlns:a16="http://schemas.microsoft.com/office/drawing/2014/main" id="{883FC4B4-3F46-15C2-2E2D-B85C1FB979B5}"/>
                          </a:ext>
                        </a:extLst>
                      </p:cNvPr>
                      <p:cNvSpPr/>
                      <p:nvPr/>
                    </p:nvSpPr>
                    <p:spPr>
                      <a:xfrm rot="11771568">
                        <a:off x="5954549" y="5636934"/>
                        <a:ext cx="1161831" cy="1021904"/>
                      </a:xfrm>
                      <a:prstGeom prst="bentArrow">
                        <a:avLst>
                          <a:gd name="adj1" fmla="val 21536"/>
                          <a:gd name="adj2" fmla="val 50000"/>
                          <a:gd name="adj3" fmla="val 48434"/>
                          <a:gd name="adj4" fmla="val 60768"/>
                        </a:avLst>
                      </a:prstGeom>
                      <a:ln/>
                    </p:spPr>
                    <p:style>
                      <a:lnRef idx="2">
                        <a:schemeClr val="accent6">
                          <a:shade val="15000"/>
                        </a:schemeClr>
                      </a:lnRef>
                      <a:fillRef idx="1">
                        <a:schemeClr val="accent6"/>
                      </a:fillRef>
                      <a:effectRef idx="0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8" name="Стрелка: изогнутая 67">
                        <a:extLst>
                          <a:ext uri="{FF2B5EF4-FFF2-40B4-BE49-F238E27FC236}">
                            <a16:creationId xmlns:a16="http://schemas.microsoft.com/office/drawing/2014/main" id="{5C034907-2CAE-6A35-42BF-E5A638314449}"/>
                          </a:ext>
                        </a:extLst>
                      </p:cNvPr>
                      <p:cNvSpPr/>
                      <p:nvPr/>
                    </p:nvSpPr>
                    <p:spPr>
                      <a:xfrm rot="2586256">
                        <a:off x="7199017" y="1075513"/>
                        <a:ext cx="1467931" cy="1084499"/>
                      </a:xfrm>
                      <a:prstGeom prst="bentArrow">
                        <a:avLst>
                          <a:gd name="adj1" fmla="val 21729"/>
                          <a:gd name="adj2" fmla="val 44696"/>
                          <a:gd name="adj3" fmla="val 45718"/>
                          <a:gd name="adj4" fmla="val 65085"/>
                        </a:avLst>
                      </a:prstGeom>
                      <a:ln/>
                    </p:spPr>
                    <p:style>
                      <a:lnRef idx="2">
                        <a:schemeClr val="accent6">
                          <a:shade val="15000"/>
                        </a:schemeClr>
                      </a:lnRef>
                      <a:fillRef idx="1">
                        <a:schemeClr val="accent6"/>
                      </a:fillRef>
                      <a:effectRef idx="0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" name="TextBox 24">
                        <a:extLst>
                          <a:ext uri="{FF2B5EF4-FFF2-40B4-BE49-F238E27FC236}">
                            <a16:creationId xmlns:a16="http://schemas.microsoft.com/office/drawing/2014/main" id="{6AE91A43-CF1E-DEAB-FF4D-6F289A51567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29245" y="517300"/>
                        <a:ext cx="1480285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400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__________</a:t>
                        </a:r>
                        <a:endParaRPr kumimoji="0" lang="ru-RU" sz="900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</a:endParaRPr>
                      </a:p>
                    </p:txBody>
                  </p:sp>
                  <p:sp>
                    <p:nvSpPr>
                      <p:cNvPr id="66" name="TextBox 65">
                        <a:extLst>
                          <a:ext uri="{FF2B5EF4-FFF2-40B4-BE49-F238E27FC236}">
                            <a16:creationId xmlns:a16="http://schemas.microsoft.com/office/drawing/2014/main" id="{97F1A224-AAED-F1D2-F0E8-C8B19FE870B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29245" y="1809333"/>
                        <a:ext cx="1480285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400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__________</a:t>
                        </a:r>
                        <a:endParaRPr kumimoji="0" lang="ru-RU" sz="900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</a:endParaRPr>
                      </a:p>
                    </p:txBody>
                  </p:sp>
                  <p:sp>
                    <p:nvSpPr>
                      <p:cNvPr id="67" name="TextBox 66">
                        <a:extLst>
                          <a:ext uri="{FF2B5EF4-FFF2-40B4-BE49-F238E27FC236}">
                            <a16:creationId xmlns:a16="http://schemas.microsoft.com/office/drawing/2014/main" id="{0474A7BA-2EE2-E39F-2AA3-96FF3644039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29245" y="3149885"/>
                        <a:ext cx="1480285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400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__________</a:t>
                        </a:r>
                        <a:endParaRPr kumimoji="0" lang="ru-RU" sz="900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</a:endParaRPr>
                      </a:p>
                    </p:txBody>
                  </p:sp>
                </p:grpSp>
                <p:sp>
                  <p:nvSpPr>
                    <p:cNvPr id="22" name="TextBox 21">
                      <a:extLst>
                        <a:ext uri="{FF2B5EF4-FFF2-40B4-BE49-F238E27FC236}">
                          <a16:creationId xmlns:a16="http://schemas.microsoft.com/office/drawing/2014/main" id="{A3938C76-05E4-E83A-9D45-253A12B1230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9245" y="412935"/>
                      <a:ext cx="1324961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Масса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</a:endParaRPr>
                    </a:p>
                  </p:txBody>
                </p:sp>
                <p:sp>
                  <p:nvSpPr>
                    <p:cNvPr id="23" name="TextBox 22">
                      <a:extLst>
                        <a:ext uri="{FF2B5EF4-FFF2-40B4-BE49-F238E27FC236}">
                          <a16:creationId xmlns:a16="http://schemas.microsoft.com/office/drawing/2014/main" id="{CDFBBC92-D48E-3F23-49D3-FC876F058E4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92786" y="1716891"/>
                      <a:ext cx="1456479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Вещество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</a:endParaRPr>
                    </a:p>
                  </p:txBody>
                </p:sp>
                <p:sp>
                  <p:nvSpPr>
                    <p:cNvPr id="24" name="TextBox 23">
                      <a:extLst>
                        <a:ext uri="{FF2B5EF4-FFF2-40B4-BE49-F238E27FC236}">
                          <a16:creationId xmlns:a16="http://schemas.microsoft.com/office/drawing/2014/main" id="{342A5CC5-755D-604F-DB87-84E7A2C688F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92786" y="3080305"/>
                      <a:ext cx="1456479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Объём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</a:endParaRPr>
                    </a:p>
                  </p:txBody>
                </p:sp>
                <p:sp>
                  <p:nvSpPr>
                    <p:cNvPr id="26" name="TextBox 25">
                      <a:extLst>
                        <a:ext uri="{FF2B5EF4-FFF2-40B4-BE49-F238E27FC236}">
                          <a16:creationId xmlns:a16="http://schemas.microsoft.com/office/drawing/2014/main" id="{6084E9FB-8DD7-349F-27C6-380417A09C0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175456" y="1530033"/>
                      <a:ext cx="2402733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6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Вещество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" name="Надпись 45">
                    <a:extLst>
                      <a:ext uri="{FF2B5EF4-FFF2-40B4-BE49-F238E27FC236}">
                        <a16:creationId xmlns:a16="http://schemas.microsoft.com/office/drawing/2014/main" id="{14644A98-4E47-1F28-13B5-86AD2FE20060}"/>
                      </a:ext>
                    </a:extLst>
                  </p:cNvPr>
                  <p:cNvSpPr txBox="1"/>
                  <p:nvPr/>
                </p:nvSpPr>
                <p:spPr>
                  <a:xfrm>
                    <a:off x="2275712" y="2114046"/>
                    <a:ext cx="2136001" cy="753864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70000"/>
                      </a:lnSpc>
                      <a:spcBef>
                        <a:spcPts val="0"/>
                      </a:spcBef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масса – </a:t>
                    </a:r>
                    <a:r>
                      <a:rPr kumimoji="0" 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m</a:t>
                    </a:r>
                    <a:br>
                      <a:rPr lang="ru-RU" sz="3200" dirty="0">
                        <a:solidFill>
                          <a:prstClr val="black"/>
                        </a:solidFill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</a:b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г, </a:t>
                    </a:r>
                    <a:r>
                      <a:rPr kumimoji="0" lang="ru-RU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кг</a:t>
                    </a:r>
                    <a:r>
                      <a: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, т</a:t>
                    </a:r>
                    <a:endParaRPr kumimoji="0" lang="ru-RU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50" name="Надпись 46">
                    <a:extLst>
                      <a:ext uri="{FF2B5EF4-FFF2-40B4-BE49-F238E27FC236}">
                        <a16:creationId xmlns:a16="http://schemas.microsoft.com/office/drawing/2014/main" id="{27007B6B-4AB8-0C03-23AF-DED929B81EA0}"/>
                      </a:ext>
                    </a:extLst>
                  </p:cNvPr>
                  <p:cNvSpPr txBox="1"/>
                  <p:nvPr/>
                </p:nvSpPr>
                <p:spPr>
                  <a:xfrm>
                    <a:off x="2295857" y="2931798"/>
                    <a:ext cx="2126148" cy="753864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70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объём – </a:t>
                    </a:r>
                    <a:r>
                      <a:rPr kumimoji="0" 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V</a:t>
                    </a:r>
                    <a:br>
                      <a:rPr lang="ru-RU" sz="3200" dirty="0">
                        <a:solidFill>
                          <a:prstClr val="black"/>
                        </a:solidFill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</a:br>
                    <a:r>
                      <a: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см</a:t>
                    </a:r>
                    <a:r>
                      <a:rPr kumimoji="0" lang="ru-RU" sz="32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3</a:t>
                    </a:r>
                    <a:r>
                      <a: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, </a:t>
                    </a:r>
                    <a:r>
                      <a:rPr kumimoji="0" lang="ru-RU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м</a:t>
                    </a:r>
                    <a:r>
                      <a:rPr kumimoji="0" lang="ru-RU" sz="32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3</a:t>
                    </a:r>
                    <a:endParaRPr kumimoji="0" lang="ru-RU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58" name="Надпись 49">
                  <a:extLst>
                    <a:ext uri="{FF2B5EF4-FFF2-40B4-BE49-F238E27FC236}">
                      <a16:creationId xmlns:a16="http://schemas.microsoft.com/office/drawing/2014/main" id="{CF43E13A-8CD8-E859-BEDE-AC38D4A3EDAB}"/>
                    </a:ext>
                  </a:extLst>
                </p:cNvPr>
                <p:cNvSpPr txBox="1"/>
                <p:nvPr/>
              </p:nvSpPr>
              <p:spPr>
                <a:xfrm>
                  <a:off x="4528904" y="370075"/>
                  <a:ext cx="2595245" cy="2045335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Если </a:t>
                  </a: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V</a:t>
                  </a:r>
                  <a:r>
                    <a:rPr kumimoji="0" lang="ru-RU" sz="2800" b="1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1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 </a:t>
                  </a:r>
                  <a:r>
                    <a:rPr kumimoji="0" lang="ru-RU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=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 </a:t>
                  </a: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V</a:t>
                  </a:r>
                  <a:r>
                    <a:rPr kumimoji="0" lang="ru-RU" sz="2800" b="1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2</a:t>
                  </a:r>
                  <a:r>
                    <a:rPr kumimoji="0" lang="ru-RU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, </a:t>
                  </a:r>
                  <a:br>
                    <a:rPr kumimoji="0" lang="ru-RU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</a:br>
                  <a:r>
                    <a:rPr kumimoji="0" lang="ru-RU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а </a:t>
                  </a: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m</a:t>
                  </a:r>
                  <a:r>
                    <a:rPr kumimoji="0" lang="ru-RU" sz="2800" b="1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1</a:t>
                  </a:r>
                  <a:r>
                    <a:rPr kumimoji="0" lang="en-US" sz="2800" b="0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 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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 </a:t>
                  </a: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m</a:t>
                  </a:r>
                  <a:r>
                    <a:rPr kumimoji="0" lang="ru-RU" sz="2800" b="1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2</a:t>
                  </a:r>
                  <a:r>
                    <a:rPr kumimoji="0" lang="ru-RU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, </a:t>
                  </a:r>
                  <a:b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</a:b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то </a:t>
                  </a:r>
                  <a:r>
                    <a:rPr kumimoji="0" lang="ru-RU" sz="32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вещества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 </a:t>
                  </a:r>
                  <a:b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</a:br>
                  <a:r>
                    <a:rPr kumimoji="0" lang="ru-RU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РАЗНЫЕ!</a:t>
                  </a:r>
                  <a:endPara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7" name="Овал 56">
                  <a:extLst>
                    <a:ext uri="{FF2B5EF4-FFF2-40B4-BE49-F238E27FC236}">
                      <a16:creationId xmlns:a16="http://schemas.microsoft.com/office/drawing/2014/main" id="{EB325219-B925-6946-3C23-1FD050240596}"/>
                    </a:ext>
                  </a:extLst>
                </p:cNvPr>
                <p:cNvSpPr/>
                <p:nvPr/>
              </p:nvSpPr>
              <p:spPr>
                <a:xfrm>
                  <a:off x="8335978" y="1224029"/>
                  <a:ext cx="3361132" cy="33611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9" name="Надпись 54">
                      <a:extLst>
                        <a:ext uri="{FF2B5EF4-FFF2-40B4-BE49-F238E27FC236}">
                          <a16:creationId xmlns:a16="http://schemas.microsoft.com/office/drawing/2014/main" id="{A60E27BA-E36E-7C97-C38D-F9B04903FF6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652486" y="1348049"/>
                      <a:ext cx="2595245" cy="1443675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ru-RU" sz="4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𝝆</m:t>
                            </m:r>
                            <m:r>
                              <a:rPr kumimoji="0" lang="ru-RU" sz="4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kumimoji="0" lang="ru-RU" sz="4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0" lang="ru-RU" sz="4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𝒎</m:t>
                                </m:r>
                              </m:num>
                              <m:den>
                                <m:r>
                                  <a:rPr kumimoji="0" lang="ru-RU" sz="4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𝑽</m:t>
                                </m:r>
                              </m:den>
                            </m:f>
                          </m:oMath>
                        </m:oMathPara>
                      </a14:m>
                      <a:endParaRPr kumimoji="0" lang="ru-RU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59" name="Надпись 54">
                      <a:extLst>
                        <a:ext uri="{FF2B5EF4-FFF2-40B4-BE49-F238E27FC236}">
                          <a16:creationId xmlns:a16="http://schemas.microsoft.com/office/drawing/2014/main" id="{A60E27BA-E36E-7C97-C38D-F9B04903FF6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652486" y="1348049"/>
                      <a:ext cx="2595245" cy="1443675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/>
                      </a:stretch>
                    </a:blipFill>
                    <a:ln w="6350">
                      <a:noFill/>
                    </a:ln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358E576C-65DA-8748-F5E4-2EA0537C5D90}"/>
                    </a:ext>
                  </a:extLst>
                </p:cNvPr>
                <p:cNvSpPr txBox="1"/>
                <p:nvPr/>
              </p:nvSpPr>
              <p:spPr>
                <a:xfrm>
                  <a:off x="8832169" y="2390782"/>
                  <a:ext cx="93092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3200" b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chemeClr val="bg1">
                          <a:lumMod val="65000"/>
                        </a:schemeClr>
                      </a:solidFill>
                      <a:effectLst/>
                      <a:uLnTx/>
                      <a:uFillTx/>
                      <a:latin typeface="Candara" panose="020E0502030303020204" pitchFamily="34" charset="0"/>
                    </a:rPr>
                    <a:t>ро</a:t>
                  </a:r>
                  <a:endParaRPr kumimoji="0" lang="ru-RU" sz="32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65000"/>
                      </a:schemeClr>
                    </a:solidFill>
                    <a:effectLst/>
                    <a:uLnTx/>
                    <a:uFillTx/>
                    <a:latin typeface="Candara" panose="020E0502030303020204" pitchFamily="34" charset="0"/>
                  </a:endParaRPr>
                </a:p>
              </p:txBody>
            </p:sp>
          </p:grpSp>
          <p:sp>
            <p:nvSpPr>
              <p:cNvPr id="62" name="Надпись 8">
                <a:extLst>
                  <a:ext uri="{FF2B5EF4-FFF2-40B4-BE49-F238E27FC236}">
                    <a16:creationId xmlns:a16="http://schemas.microsoft.com/office/drawing/2014/main" id="{E5837269-2CF1-88BD-86FD-05282C70E2E7}"/>
                  </a:ext>
                </a:extLst>
              </p:cNvPr>
              <p:cNvSpPr txBox="1"/>
              <p:nvPr/>
            </p:nvSpPr>
            <p:spPr>
              <a:xfrm>
                <a:off x="7156767" y="74593"/>
                <a:ext cx="4955263" cy="1106366"/>
              </a:xfrm>
              <a:custGeom>
                <a:avLst/>
                <a:gdLst>
                  <a:gd name="connsiteX0" fmla="*/ 0 w 4955263"/>
                  <a:gd name="connsiteY0" fmla="*/ 0 h 1106366"/>
                  <a:gd name="connsiteX1" fmla="*/ 649690 w 4955263"/>
                  <a:gd name="connsiteY1" fmla="*/ 0 h 1106366"/>
                  <a:gd name="connsiteX2" fmla="*/ 1249827 w 4955263"/>
                  <a:gd name="connsiteY2" fmla="*/ 0 h 1106366"/>
                  <a:gd name="connsiteX3" fmla="*/ 1800412 w 4955263"/>
                  <a:gd name="connsiteY3" fmla="*/ 0 h 1106366"/>
                  <a:gd name="connsiteX4" fmla="*/ 2350997 w 4955263"/>
                  <a:gd name="connsiteY4" fmla="*/ 0 h 1106366"/>
                  <a:gd name="connsiteX5" fmla="*/ 3000687 w 4955263"/>
                  <a:gd name="connsiteY5" fmla="*/ 0 h 1106366"/>
                  <a:gd name="connsiteX6" fmla="*/ 3600824 w 4955263"/>
                  <a:gd name="connsiteY6" fmla="*/ 0 h 1106366"/>
                  <a:gd name="connsiteX7" fmla="*/ 4002751 w 4955263"/>
                  <a:gd name="connsiteY7" fmla="*/ 0 h 1106366"/>
                  <a:gd name="connsiteX8" fmla="*/ 4955263 w 4955263"/>
                  <a:gd name="connsiteY8" fmla="*/ 0 h 1106366"/>
                  <a:gd name="connsiteX9" fmla="*/ 4955263 w 4955263"/>
                  <a:gd name="connsiteY9" fmla="*/ 575310 h 1106366"/>
                  <a:gd name="connsiteX10" fmla="*/ 4955263 w 4955263"/>
                  <a:gd name="connsiteY10" fmla="*/ 1106366 h 1106366"/>
                  <a:gd name="connsiteX11" fmla="*/ 4503783 w 4955263"/>
                  <a:gd name="connsiteY11" fmla="*/ 1106366 h 1106366"/>
                  <a:gd name="connsiteX12" fmla="*/ 3854093 w 4955263"/>
                  <a:gd name="connsiteY12" fmla="*/ 1106366 h 1106366"/>
                  <a:gd name="connsiteX13" fmla="*/ 3353061 w 4955263"/>
                  <a:gd name="connsiteY13" fmla="*/ 1106366 h 1106366"/>
                  <a:gd name="connsiteX14" fmla="*/ 2703371 w 4955263"/>
                  <a:gd name="connsiteY14" fmla="*/ 1106366 h 1106366"/>
                  <a:gd name="connsiteX15" fmla="*/ 2251892 w 4955263"/>
                  <a:gd name="connsiteY15" fmla="*/ 1106366 h 1106366"/>
                  <a:gd name="connsiteX16" fmla="*/ 1849965 w 4955263"/>
                  <a:gd name="connsiteY16" fmla="*/ 1106366 h 1106366"/>
                  <a:gd name="connsiteX17" fmla="*/ 1448038 w 4955263"/>
                  <a:gd name="connsiteY17" fmla="*/ 1106366 h 1106366"/>
                  <a:gd name="connsiteX18" fmla="*/ 847901 w 4955263"/>
                  <a:gd name="connsiteY18" fmla="*/ 1106366 h 1106366"/>
                  <a:gd name="connsiteX19" fmla="*/ 0 w 4955263"/>
                  <a:gd name="connsiteY19" fmla="*/ 1106366 h 1106366"/>
                  <a:gd name="connsiteX20" fmla="*/ 0 w 4955263"/>
                  <a:gd name="connsiteY20" fmla="*/ 553183 h 1106366"/>
                  <a:gd name="connsiteX21" fmla="*/ 0 w 4955263"/>
                  <a:gd name="connsiteY21" fmla="*/ 0 h 110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955263" h="1106366" fill="none" extrusionOk="0">
                    <a:moveTo>
                      <a:pt x="0" y="0"/>
                    </a:moveTo>
                    <a:cubicBezTo>
                      <a:pt x="221367" y="-4929"/>
                      <a:pt x="419294" y="48867"/>
                      <a:pt x="649690" y="0"/>
                    </a:cubicBezTo>
                    <a:cubicBezTo>
                      <a:pt x="880086" y="-48867"/>
                      <a:pt x="1079998" y="47249"/>
                      <a:pt x="1249827" y="0"/>
                    </a:cubicBezTo>
                    <a:cubicBezTo>
                      <a:pt x="1419656" y="-47249"/>
                      <a:pt x="1641456" y="14508"/>
                      <a:pt x="1800412" y="0"/>
                    </a:cubicBezTo>
                    <a:cubicBezTo>
                      <a:pt x="1959369" y="-14508"/>
                      <a:pt x="2121072" y="5123"/>
                      <a:pt x="2350997" y="0"/>
                    </a:cubicBezTo>
                    <a:cubicBezTo>
                      <a:pt x="2580923" y="-5123"/>
                      <a:pt x="2727254" y="23655"/>
                      <a:pt x="3000687" y="0"/>
                    </a:cubicBezTo>
                    <a:cubicBezTo>
                      <a:pt x="3274120" y="-23655"/>
                      <a:pt x="3453016" y="28296"/>
                      <a:pt x="3600824" y="0"/>
                    </a:cubicBezTo>
                    <a:cubicBezTo>
                      <a:pt x="3748632" y="-28296"/>
                      <a:pt x="3915065" y="47789"/>
                      <a:pt x="4002751" y="0"/>
                    </a:cubicBezTo>
                    <a:cubicBezTo>
                      <a:pt x="4090437" y="-47789"/>
                      <a:pt x="4758316" y="5890"/>
                      <a:pt x="4955263" y="0"/>
                    </a:cubicBezTo>
                    <a:cubicBezTo>
                      <a:pt x="4962312" y="204400"/>
                      <a:pt x="4941560" y="375408"/>
                      <a:pt x="4955263" y="575310"/>
                    </a:cubicBezTo>
                    <a:cubicBezTo>
                      <a:pt x="4968966" y="775212"/>
                      <a:pt x="4922650" y="903972"/>
                      <a:pt x="4955263" y="1106366"/>
                    </a:cubicBezTo>
                    <a:cubicBezTo>
                      <a:pt x="4791163" y="1155486"/>
                      <a:pt x="4630033" y="1092516"/>
                      <a:pt x="4503783" y="1106366"/>
                    </a:cubicBezTo>
                    <a:cubicBezTo>
                      <a:pt x="4377533" y="1120216"/>
                      <a:pt x="4085363" y="1043839"/>
                      <a:pt x="3854093" y="1106366"/>
                    </a:cubicBezTo>
                    <a:cubicBezTo>
                      <a:pt x="3622823" y="1168893"/>
                      <a:pt x="3529809" y="1100856"/>
                      <a:pt x="3353061" y="1106366"/>
                    </a:cubicBezTo>
                    <a:cubicBezTo>
                      <a:pt x="3176313" y="1111876"/>
                      <a:pt x="2957377" y="1089814"/>
                      <a:pt x="2703371" y="1106366"/>
                    </a:cubicBezTo>
                    <a:cubicBezTo>
                      <a:pt x="2449365" y="1122918"/>
                      <a:pt x="2366471" y="1099997"/>
                      <a:pt x="2251892" y="1106366"/>
                    </a:cubicBezTo>
                    <a:cubicBezTo>
                      <a:pt x="2137313" y="1112735"/>
                      <a:pt x="2040710" y="1065165"/>
                      <a:pt x="1849965" y="1106366"/>
                    </a:cubicBezTo>
                    <a:cubicBezTo>
                      <a:pt x="1659220" y="1147567"/>
                      <a:pt x="1643678" y="1083062"/>
                      <a:pt x="1448038" y="1106366"/>
                    </a:cubicBezTo>
                    <a:cubicBezTo>
                      <a:pt x="1252398" y="1129670"/>
                      <a:pt x="986878" y="1040614"/>
                      <a:pt x="847901" y="1106366"/>
                    </a:cubicBezTo>
                    <a:cubicBezTo>
                      <a:pt x="708924" y="1172118"/>
                      <a:pt x="396169" y="1100966"/>
                      <a:pt x="0" y="1106366"/>
                    </a:cubicBezTo>
                    <a:cubicBezTo>
                      <a:pt x="-45797" y="984616"/>
                      <a:pt x="29985" y="755165"/>
                      <a:pt x="0" y="553183"/>
                    </a:cubicBezTo>
                    <a:cubicBezTo>
                      <a:pt x="-29985" y="351201"/>
                      <a:pt x="35466" y="204844"/>
                      <a:pt x="0" y="0"/>
                    </a:cubicBezTo>
                    <a:close/>
                  </a:path>
                  <a:path w="4955263" h="1106366" stroke="0" extrusionOk="0">
                    <a:moveTo>
                      <a:pt x="0" y="0"/>
                    </a:moveTo>
                    <a:cubicBezTo>
                      <a:pt x="120561" y="-57029"/>
                      <a:pt x="352608" y="20460"/>
                      <a:pt x="501032" y="0"/>
                    </a:cubicBezTo>
                    <a:cubicBezTo>
                      <a:pt x="649456" y="-20460"/>
                      <a:pt x="793329" y="36377"/>
                      <a:pt x="902959" y="0"/>
                    </a:cubicBezTo>
                    <a:cubicBezTo>
                      <a:pt x="1012589" y="-36377"/>
                      <a:pt x="1330680" y="70295"/>
                      <a:pt x="1552649" y="0"/>
                    </a:cubicBezTo>
                    <a:cubicBezTo>
                      <a:pt x="1774618" y="-70295"/>
                      <a:pt x="1869625" y="47893"/>
                      <a:pt x="2053681" y="0"/>
                    </a:cubicBezTo>
                    <a:cubicBezTo>
                      <a:pt x="2237737" y="-47893"/>
                      <a:pt x="2321190" y="18250"/>
                      <a:pt x="2554713" y="0"/>
                    </a:cubicBezTo>
                    <a:cubicBezTo>
                      <a:pt x="2788236" y="-18250"/>
                      <a:pt x="3012358" y="52051"/>
                      <a:pt x="3204403" y="0"/>
                    </a:cubicBezTo>
                    <a:cubicBezTo>
                      <a:pt x="3396448" y="-52051"/>
                      <a:pt x="3496319" y="53619"/>
                      <a:pt x="3655883" y="0"/>
                    </a:cubicBezTo>
                    <a:cubicBezTo>
                      <a:pt x="3815447" y="-53619"/>
                      <a:pt x="4004161" y="12013"/>
                      <a:pt x="4305573" y="0"/>
                    </a:cubicBezTo>
                    <a:cubicBezTo>
                      <a:pt x="4606985" y="-12013"/>
                      <a:pt x="4741871" y="31045"/>
                      <a:pt x="4955263" y="0"/>
                    </a:cubicBezTo>
                    <a:cubicBezTo>
                      <a:pt x="4977468" y="181023"/>
                      <a:pt x="4905492" y="413150"/>
                      <a:pt x="4955263" y="553183"/>
                    </a:cubicBezTo>
                    <a:cubicBezTo>
                      <a:pt x="5005034" y="693216"/>
                      <a:pt x="4922822" y="953916"/>
                      <a:pt x="4955263" y="1106366"/>
                    </a:cubicBezTo>
                    <a:cubicBezTo>
                      <a:pt x="4833828" y="1130624"/>
                      <a:pt x="4503218" y="1067914"/>
                      <a:pt x="4355126" y="1106366"/>
                    </a:cubicBezTo>
                    <a:cubicBezTo>
                      <a:pt x="4207034" y="1144818"/>
                      <a:pt x="3868072" y="1061240"/>
                      <a:pt x="3705436" y="1106366"/>
                    </a:cubicBezTo>
                    <a:cubicBezTo>
                      <a:pt x="3542800" y="1151492"/>
                      <a:pt x="3360756" y="1053626"/>
                      <a:pt x="3055746" y="1106366"/>
                    </a:cubicBezTo>
                    <a:cubicBezTo>
                      <a:pt x="2750736" y="1159106"/>
                      <a:pt x="2789816" y="1059305"/>
                      <a:pt x="2604266" y="1106366"/>
                    </a:cubicBezTo>
                    <a:cubicBezTo>
                      <a:pt x="2418716" y="1153427"/>
                      <a:pt x="2237709" y="1088064"/>
                      <a:pt x="2053681" y="1106366"/>
                    </a:cubicBezTo>
                    <a:cubicBezTo>
                      <a:pt x="1869654" y="1124668"/>
                      <a:pt x="1595992" y="1099669"/>
                      <a:pt x="1403991" y="1106366"/>
                    </a:cubicBezTo>
                    <a:cubicBezTo>
                      <a:pt x="1211990" y="1113063"/>
                      <a:pt x="968347" y="1068711"/>
                      <a:pt x="853406" y="1106366"/>
                    </a:cubicBezTo>
                    <a:cubicBezTo>
                      <a:pt x="738465" y="1144021"/>
                      <a:pt x="337826" y="1019491"/>
                      <a:pt x="0" y="1106366"/>
                    </a:cubicBezTo>
                    <a:cubicBezTo>
                      <a:pt x="-34777" y="973649"/>
                      <a:pt x="36731" y="798207"/>
                      <a:pt x="0" y="575310"/>
                    </a:cubicBezTo>
                    <a:cubicBezTo>
                      <a:pt x="-36731" y="352413"/>
                      <a:pt x="23946" y="240786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6350">
                <a:solidFill>
                  <a:prstClr val="black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0" lvl="0" indent="1792288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" panose="02040502050405020303" pitchFamily="18" charset="0"/>
                  </a:rPr>
                  <a:t> — </a:t>
                </a:r>
                <a:br>
                  <a:rPr kumimoji="0" lang="ru-RU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" panose="02040502050405020303" pitchFamily="18" charset="0"/>
                  </a:rPr>
                </a:br>
                <a:r>
                  <a:rPr kumimoji="0" lang="ru-RU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" panose="02040502050405020303" pitchFamily="18" charset="0"/>
                  </a:rPr>
                  <a:t>физическая величина, которая равна отношению массы тела к его объёму.</a:t>
                </a:r>
                <a:endParaRPr kumimoji="0" lang="ru-RU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D59140E9-1E5C-8B9D-E85B-AE7F722BE42B}"/>
                  </a:ext>
                </a:extLst>
              </p:cNvPr>
              <p:cNvSpPr txBox="1"/>
              <p:nvPr/>
            </p:nvSpPr>
            <p:spPr>
              <a:xfrm>
                <a:off x="8285844" y="39456"/>
                <a:ext cx="22014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Плотность</a:t>
                </a:r>
                <a:endPara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2886F91-A004-9494-C582-248BE4257D36}"/>
                </a:ext>
              </a:extLst>
            </p:cNvPr>
            <p:cNvSpPr txBox="1"/>
            <p:nvPr/>
          </p:nvSpPr>
          <p:spPr>
            <a:xfrm>
              <a:off x="8832169" y="2390782"/>
              <a:ext cx="9309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u="none" strike="noStrike" kern="1200" cap="none" spc="0" normalizeH="0" baseline="0" noProof="0" dirty="0" err="1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andara" panose="020E0502030303020204" pitchFamily="34" charset="0"/>
                </a:rPr>
                <a:t>ро</a:t>
              </a:r>
              <a:endParaRPr kumimoji="0" lang="ru-RU" sz="32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ndara" panose="020E0502030303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Надпись 52">
                  <a:extLst>
                    <a:ext uri="{FF2B5EF4-FFF2-40B4-BE49-F238E27FC236}">
                      <a16:creationId xmlns:a16="http://schemas.microsoft.com/office/drawing/2014/main" id="{374ED4D3-459F-2656-A63C-D19655AE79B1}"/>
                    </a:ext>
                  </a:extLst>
                </p:cNvPr>
                <p:cNvSpPr txBox="1"/>
                <p:nvPr/>
              </p:nvSpPr>
              <p:spPr>
                <a:xfrm>
                  <a:off x="8534844" y="2962093"/>
                  <a:ext cx="930923" cy="684000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skw"/>
                            <m:ctrlPr>
                              <a:rPr kumimoji="0" lang="ru-RU" sz="2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ru-RU" sz="2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г</m:t>
                            </m:r>
                          </m:num>
                          <m:den>
                            <m:sSup>
                              <m:sSupPr>
                                <m:ctrlPr>
                                  <a:rPr kumimoji="0" lang="ru-RU" sz="2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0" lang="ru-RU" sz="2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см</m:t>
                                </m:r>
                              </m:e>
                              <m:sup>
                                <m:r>
                                  <a:rPr kumimoji="0" lang="ru-RU" sz="2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6" name="Надпись 52">
                  <a:extLst>
                    <a:ext uri="{FF2B5EF4-FFF2-40B4-BE49-F238E27FC236}">
                      <a16:creationId xmlns:a16="http://schemas.microsoft.com/office/drawing/2014/main" id="{374ED4D3-459F-2656-A63C-D19655AE79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4844" y="2962093"/>
                  <a:ext cx="930923" cy="68400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Надпись 52">
                  <a:extLst>
                    <a:ext uri="{FF2B5EF4-FFF2-40B4-BE49-F238E27FC236}">
                      <a16:creationId xmlns:a16="http://schemas.microsoft.com/office/drawing/2014/main" id="{7B9C2398-D5D8-6620-78CE-DB5A76ADAEBB}"/>
                    </a:ext>
                  </a:extLst>
                </p:cNvPr>
                <p:cNvSpPr txBox="1"/>
                <p:nvPr/>
              </p:nvSpPr>
              <p:spPr>
                <a:xfrm>
                  <a:off x="9522054" y="2972204"/>
                  <a:ext cx="965198" cy="648000"/>
                </a:xfrm>
                <a:prstGeom prst="rect">
                  <a:avLst/>
                </a:prstGeom>
                <a:solidFill>
                  <a:srgbClr val="66FF66"/>
                </a:solidFill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skw"/>
                            <m:ctrlPr>
                              <a:rPr kumimoji="0" lang="ru-RU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ru-RU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к</m:t>
                            </m:r>
                            <m:r>
                              <a:rPr kumimoji="0" lang="ru-RU" sz="2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г</m:t>
                            </m:r>
                          </m:num>
                          <m:den>
                            <m:sSup>
                              <m:sSupPr>
                                <m:ctrlPr>
                                  <a:rPr kumimoji="0" lang="ru-RU" sz="2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0" lang="ru-RU" sz="2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м</m:t>
                                </m:r>
                              </m:e>
                              <m:sup>
                                <m:r>
                                  <a:rPr kumimoji="0" lang="ru-RU" sz="2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3" name="Надпись 52">
                  <a:extLst>
                    <a:ext uri="{FF2B5EF4-FFF2-40B4-BE49-F238E27FC236}">
                      <a16:creationId xmlns:a16="http://schemas.microsoft.com/office/drawing/2014/main" id="{7B9C2398-D5D8-6620-78CE-DB5A76ADAE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22054" y="2972204"/>
                  <a:ext cx="965198" cy="64800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Надпись 52">
                  <a:extLst>
                    <a:ext uri="{FF2B5EF4-FFF2-40B4-BE49-F238E27FC236}">
                      <a16:creationId xmlns:a16="http://schemas.microsoft.com/office/drawing/2014/main" id="{C52AD554-89B6-C234-010C-724644A9A2EE}"/>
                    </a:ext>
                  </a:extLst>
                </p:cNvPr>
                <p:cNvSpPr txBox="1"/>
                <p:nvPr/>
              </p:nvSpPr>
              <p:spPr>
                <a:xfrm>
                  <a:off x="10543540" y="2971762"/>
                  <a:ext cx="965198" cy="648000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skw"/>
                            <m:ctrlPr>
                              <a:rPr kumimoji="0" lang="ru-RU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ru-RU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т</m:t>
                            </m:r>
                          </m:num>
                          <m:den>
                            <m:sSup>
                              <m:sSupPr>
                                <m:ctrlPr>
                                  <a:rPr kumimoji="0" lang="ru-RU" sz="2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0" lang="ru-RU" sz="2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с</m:t>
                                </m:r>
                                <m:r>
                                  <a:rPr kumimoji="0" lang="ru-RU" sz="2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м</m:t>
                                </m:r>
                              </m:e>
                              <m:sup>
                                <m:r>
                                  <a:rPr kumimoji="0" lang="ru-RU" sz="2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4" name="Надпись 52">
                  <a:extLst>
                    <a:ext uri="{FF2B5EF4-FFF2-40B4-BE49-F238E27FC236}">
                      <a16:creationId xmlns:a16="http://schemas.microsoft.com/office/drawing/2014/main" id="{C52AD554-89B6-C234-010C-724644A9A2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43540" y="2971762"/>
                  <a:ext cx="965198" cy="64800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3" name="Надпись 37">
            <a:extLst>
              <a:ext uri="{FF2B5EF4-FFF2-40B4-BE49-F238E27FC236}">
                <a16:creationId xmlns:a16="http://schemas.microsoft.com/office/drawing/2014/main" id="{9F4C2244-E4B7-8D28-1DC3-93F7CBDADAC0}"/>
              </a:ext>
            </a:extLst>
          </p:cNvPr>
          <p:cNvSpPr txBox="1"/>
          <p:nvPr/>
        </p:nvSpPr>
        <p:spPr>
          <a:xfrm>
            <a:off x="7928894" y="4078203"/>
            <a:ext cx="1196340" cy="251971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3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Georgia" panose="02040502050405020303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?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D740F43-CAAB-39E7-E8DF-9ABA9E6B401F}"/>
              </a:ext>
            </a:extLst>
          </p:cNvPr>
          <p:cNvSpPr txBox="1"/>
          <p:nvPr/>
        </p:nvSpPr>
        <p:spPr>
          <a:xfrm>
            <a:off x="8974803" y="3663211"/>
            <a:ext cx="2146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ЗАДАЧИ!</a:t>
            </a:r>
            <a:endParaRPr kumimoji="0" lang="ru-RU" b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572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3E12F74-A1C6-FBC2-196C-AC05B973773F}"/>
              </a:ext>
            </a:extLst>
          </p:cNvPr>
          <p:cNvGrpSpPr/>
          <p:nvPr/>
        </p:nvGrpSpPr>
        <p:grpSpPr>
          <a:xfrm>
            <a:off x="2324982" y="95482"/>
            <a:ext cx="9568612" cy="5982151"/>
            <a:chOff x="2324982" y="95482"/>
            <a:chExt cx="9568612" cy="5982151"/>
          </a:xfrm>
        </p:grpSpPr>
        <p:pic>
          <p:nvPicPr>
            <p:cNvPr id="5" name="Рисунок 4" descr="Изображение выглядит как чашка, кофе, сосуд, кру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01437E9F-AFAB-4FF3-9709-F7CDD1B91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6607" y="1200152"/>
              <a:ext cx="5277587" cy="4877481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F5D4F2C6-7691-4716-B118-1949657D9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122" b="92555" l="6497" r="98981">
                          <a14:foregroundMark x1="28535" y1="20812" x2="45732" y2="8968"/>
                          <a14:foregroundMark x1="45732" y1="8968" x2="64968" y2="10152"/>
                          <a14:foregroundMark x1="64968" y1="10152" x2="76178" y2="30457"/>
                          <a14:foregroundMark x1="76178" y1="30457" x2="92994" y2="41794"/>
                          <a14:foregroundMark x1="92994" y1="41794" x2="75414" y2="55668"/>
                          <a14:foregroundMark x1="75414" y1="55668" x2="71975" y2="81726"/>
                          <a14:foregroundMark x1="71975" y1="81726" x2="56764" y2="91375"/>
                          <a14:foregroundMark x1="34904" y1="92047" x2="26497" y2="69712"/>
                          <a14:foregroundMark x1="26497" y1="69712" x2="11083" y2="83418"/>
                          <a14:foregroundMark x1="11083" y1="83418" x2="10701" y2="58037"/>
                          <a14:foregroundMark x1="10701" y1="58037" x2="2038" y2="34518"/>
                          <a14:foregroundMark x1="2038" y1="34518" x2="17707" y2="18782"/>
                          <a14:foregroundMark x1="17707" y1="18782" x2="46115" y2="9137"/>
                          <a14:foregroundMark x1="72611" y1="83756" x2="57220" y2="92381"/>
                          <a14:foregroundMark x1="23312" y1="37733" x2="20637" y2="39594"/>
                          <a14:foregroundMark x1="32739" y1="24365" x2="41911" y2="46024"/>
                          <a14:foregroundMark x1="41911" y1="46024" x2="41911" y2="36548"/>
                          <a14:foregroundMark x1="43822" y1="11675" x2="62420" y2="14890"/>
                          <a14:foregroundMark x1="62420" y1="14890" x2="75159" y2="34349"/>
                          <a14:foregroundMark x1="75159" y1="34349" x2="91465" y2="45685"/>
                          <a14:foregroundMark x1="91465" y1="45685" x2="73503" y2="53807"/>
                          <a14:foregroundMark x1="73503" y1="53807" x2="72994" y2="57699"/>
                          <a14:foregroundMark x1="6624" y1="26565" x2="21401" y2="44501"/>
                          <a14:foregroundMark x1="21401" y1="44501" x2="39873" y2="41624"/>
                          <a14:foregroundMark x1="39873" y1="41624" x2="6624" y2="40440"/>
                          <a14:foregroundMark x1="6624" y1="40440" x2="28280" y2="36041"/>
                          <a14:foregroundMark x1="28280" y1="36041" x2="45478" y2="23689"/>
                          <a14:foregroundMark x1="45478" y1="23689" x2="13631" y2="30795"/>
                          <a14:foregroundMark x1="13631" y1="30795" x2="32739" y2="25888"/>
                          <a14:foregroundMark x1="32739" y1="25888" x2="21529" y2="45516"/>
                          <a14:foregroundMark x1="21529" y1="45516" x2="27898" y2="48223"/>
                          <a14:foregroundMark x1="30828" y1="55668" x2="39108" y2="79526"/>
                          <a14:foregroundMark x1="39108" y1="79526" x2="30446" y2="58037"/>
                          <a14:foregroundMark x1="30446" y1="58037" x2="44459" y2="74450"/>
                          <a14:foregroundMark x1="44459" y1="74450" x2="34395" y2="66497"/>
                          <a14:foregroundMark x1="55924" y1="72927" x2="56688" y2="81726"/>
                          <a14:foregroundMark x1="75287" y1="41624" x2="77580" y2="41624"/>
                          <a14:foregroundMark x1="61274" y1="10998" x2="42420" y2="8968"/>
                          <a14:foregroundMark x1="42420" y1="8968" x2="36306" y2="11844"/>
                          <a14:foregroundMark x1="59873" y1="10491" x2="41529" y2="8291"/>
                          <a14:foregroundMark x1="41529" y1="8291" x2="31465" y2="16074"/>
                          <a14:foregroundMark x1="98981" y1="44501" x2="93885" y2="46362"/>
                          <a14:foregroundMark x1="84204" y1="49577" x2="87643" y2="52792"/>
                          <a14:foregroundMark x1="86879" y1="46024" x2="86242" y2="48731"/>
                          <a14:backgroundMark x1="54395" y1="92047" x2="47389" y2="82234"/>
                          <a14:backgroundMark x1="55796" y1="92386" x2="45350" y2="91540"/>
                          <a14:backgroundMark x1="45350" y1="92047" x2="32484" y2="95262"/>
                          <a14:backgroundMark x1="57452" y1="92893" x2="53248" y2="923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24982" y="3900353"/>
              <a:ext cx="2128904" cy="160278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B4C46863-D6BA-4E65-9351-1F202C0C5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122" b="92555" l="6497" r="98981">
                          <a14:foregroundMark x1="28535" y1="20812" x2="45732" y2="8968"/>
                          <a14:foregroundMark x1="45732" y1="8968" x2="64968" y2="10152"/>
                          <a14:foregroundMark x1="64968" y1="10152" x2="76178" y2="30457"/>
                          <a14:foregroundMark x1="76178" y1="30457" x2="92994" y2="41794"/>
                          <a14:foregroundMark x1="92994" y1="41794" x2="75414" y2="55668"/>
                          <a14:foregroundMark x1="75414" y1="55668" x2="71975" y2="81726"/>
                          <a14:foregroundMark x1="71975" y1="81726" x2="56764" y2="91375"/>
                          <a14:foregroundMark x1="34904" y1="92047" x2="26497" y2="69712"/>
                          <a14:foregroundMark x1="26497" y1="69712" x2="11083" y2="83418"/>
                          <a14:foregroundMark x1="11083" y1="83418" x2="10701" y2="58037"/>
                          <a14:foregroundMark x1="10701" y1="58037" x2="2038" y2="34518"/>
                          <a14:foregroundMark x1="2038" y1="34518" x2="17707" y2="18782"/>
                          <a14:foregroundMark x1="17707" y1="18782" x2="46115" y2="9137"/>
                          <a14:foregroundMark x1="72611" y1="83756" x2="57220" y2="92381"/>
                          <a14:foregroundMark x1="23312" y1="37733" x2="20637" y2="39594"/>
                          <a14:foregroundMark x1="32739" y1="24365" x2="41911" y2="46024"/>
                          <a14:foregroundMark x1="41911" y1="46024" x2="41911" y2="36548"/>
                          <a14:foregroundMark x1="43822" y1="11675" x2="62420" y2="14890"/>
                          <a14:foregroundMark x1="62420" y1="14890" x2="75159" y2="34349"/>
                          <a14:foregroundMark x1="75159" y1="34349" x2="91465" y2="45685"/>
                          <a14:foregroundMark x1="91465" y1="45685" x2="73503" y2="53807"/>
                          <a14:foregroundMark x1="73503" y1="53807" x2="72994" y2="57699"/>
                          <a14:foregroundMark x1="6624" y1="26565" x2="21401" y2="44501"/>
                          <a14:foregroundMark x1="21401" y1="44501" x2="39873" y2="41624"/>
                          <a14:foregroundMark x1="39873" y1="41624" x2="6624" y2="40440"/>
                          <a14:foregroundMark x1="6624" y1="40440" x2="28280" y2="36041"/>
                          <a14:foregroundMark x1="28280" y1="36041" x2="45478" y2="23689"/>
                          <a14:foregroundMark x1="45478" y1="23689" x2="13631" y2="30795"/>
                          <a14:foregroundMark x1="13631" y1="30795" x2="32739" y2="25888"/>
                          <a14:foregroundMark x1="32739" y1="25888" x2="21529" y2="45516"/>
                          <a14:foregroundMark x1="21529" y1="45516" x2="27898" y2="48223"/>
                          <a14:foregroundMark x1="30828" y1="55668" x2="39108" y2="79526"/>
                          <a14:foregroundMark x1="39108" y1="79526" x2="30446" y2="58037"/>
                          <a14:foregroundMark x1="30446" y1="58037" x2="44459" y2="74450"/>
                          <a14:foregroundMark x1="44459" y1="74450" x2="34395" y2="66497"/>
                          <a14:foregroundMark x1="55924" y1="72927" x2="56688" y2="81726"/>
                          <a14:foregroundMark x1="75287" y1="41624" x2="77580" y2="41624"/>
                          <a14:foregroundMark x1="61274" y1="10998" x2="42420" y2="8968"/>
                          <a14:foregroundMark x1="42420" y1="8968" x2="36306" y2="11844"/>
                          <a14:foregroundMark x1="59873" y1="10491" x2="41529" y2="8291"/>
                          <a14:foregroundMark x1="41529" y1="8291" x2="31465" y2="16074"/>
                          <a14:foregroundMark x1="98981" y1="44501" x2="93885" y2="46362"/>
                          <a14:foregroundMark x1="84204" y1="49577" x2="87643" y2="52792"/>
                          <a14:foregroundMark x1="86879" y1="46024" x2="86242" y2="48731"/>
                          <a14:backgroundMark x1="54395" y1="92047" x2="47389" y2="82234"/>
                          <a14:backgroundMark x1="55796" y1="92386" x2="45350" y2="91540"/>
                          <a14:backgroundMark x1="45350" y1="92047" x2="32484" y2="95262"/>
                          <a14:backgroundMark x1="57452" y1="92893" x2="53248" y2="923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24982" y="2718886"/>
              <a:ext cx="2128904" cy="1602780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F5BAC3B5-B2BC-4FD5-89A7-0D7AB7D7C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122" b="92555" l="6497" r="98981">
                          <a14:foregroundMark x1="28535" y1="20812" x2="45732" y2="8968"/>
                          <a14:foregroundMark x1="45732" y1="8968" x2="64968" y2="10152"/>
                          <a14:foregroundMark x1="64968" y1="10152" x2="76178" y2="30457"/>
                          <a14:foregroundMark x1="76178" y1="30457" x2="92994" y2="41794"/>
                          <a14:foregroundMark x1="92994" y1="41794" x2="75414" y2="55668"/>
                          <a14:foregroundMark x1="75414" y1="55668" x2="71975" y2="81726"/>
                          <a14:foregroundMark x1="71975" y1="81726" x2="56764" y2="91375"/>
                          <a14:foregroundMark x1="34904" y1="92047" x2="26497" y2="69712"/>
                          <a14:foregroundMark x1="26497" y1="69712" x2="11083" y2="83418"/>
                          <a14:foregroundMark x1="11083" y1="83418" x2="10701" y2="58037"/>
                          <a14:foregroundMark x1="10701" y1="58037" x2="2038" y2="34518"/>
                          <a14:foregroundMark x1="2038" y1="34518" x2="17707" y2="18782"/>
                          <a14:foregroundMark x1="17707" y1="18782" x2="46115" y2="9137"/>
                          <a14:foregroundMark x1="72611" y1="83756" x2="57220" y2="92381"/>
                          <a14:foregroundMark x1="23312" y1="37733" x2="20637" y2="39594"/>
                          <a14:foregroundMark x1="32739" y1="24365" x2="41911" y2="46024"/>
                          <a14:foregroundMark x1="41911" y1="46024" x2="41911" y2="36548"/>
                          <a14:foregroundMark x1="43822" y1="11675" x2="62420" y2="14890"/>
                          <a14:foregroundMark x1="62420" y1="14890" x2="75159" y2="34349"/>
                          <a14:foregroundMark x1="75159" y1="34349" x2="91465" y2="45685"/>
                          <a14:foregroundMark x1="91465" y1="45685" x2="73503" y2="53807"/>
                          <a14:foregroundMark x1="73503" y1="53807" x2="72994" y2="57699"/>
                          <a14:foregroundMark x1="6624" y1="26565" x2="21401" y2="44501"/>
                          <a14:foregroundMark x1="21401" y1="44501" x2="39873" y2="41624"/>
                          <a14:foregroundMark x1="39873" y1="41624" x2="6624" y2="40440"/>
                          <a14:foregroundMark x1="6624" y1="40440" x2="28280" y2="36041"/>
                          <a14:foregroundMark x1="28280" y1="36041" x2="45478" y2="23689"/>
                          <a14:foregroundMark x1="45478" y1="23689" x2="13631" y2="30795"/>
                          <a14:foregroundMark x1="13631" y1="30795" x2="32739" y2="25888"/>
                          <a14:foregroundMark x1="32739" y1="25888" x2="21529" y2="45516"/>
                          <a14:foregroundMark x1="21529" y1="45516" x2="27898" y2="48223"/>
                          <a14:foregroundMark x1="30828" y1="55668" x2="39108" y2="79526"/>
                          <a14:foregroundMark x1="39108" y1="79526" x2="30446" y2="58037"/>
                          <a14:foregroundMark x1="30446" y1="58037" x2="44459" y2="74450"/>
                          <a14:foregroundMark x1="44459" y1="74450" x2="34395" y2="66497"/>
                          <a14:foregroundMark x1="55924" y1="72927" x2="56688" y2="81726"/>
                          <a14:foregroundMark x1="75287" y1="41624" x2="77580" y2="41624"/>
                          <a14:foregroundMark x1="61274" y1="10998" x2="42420" y2="8968"/>
                          <a14:foregroundMark x1="42420" y1="8968" x2="36306" y2="11844"/>
                          <a14:foregroundMark x1="59873" y1="10491" x2="41529" y2="8291"/>
                          <a14:foregroundMark x1="41529" y1="8291" x2="31465" y2="16074"/>
                          <a14:foregroundMark x1="98981" y1="44501" x2="93885" y2="46362"/>
                          <a14:foregroundMark x1="84204" y1="49577" x2="87643" y2="52792"/>
                          <a14:foregroundMark x1="86879" y1="46024" x2="86242" y2="48731"/>
                          <a14:backgroundMark x1="54395" y1="92047" x2="47389" y2="82234"/>
                          <a14:backgroundMark x1="55796" y1="92386" x2="45350" y2="91540"/>
                          <a14:backgroundMark x1="45350" y1="92047" x2="32484" y2="95262"/>
                          <a14:backgroundMark x1="57452" y1="92893" x2="53248" y2="923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24982" y="1537419"/>
              <a:ext cx="2128904" cy="1602780"/>
            </a:xfrm>
            <a:prstGeom prst="rect">
              <a:avLst/>
            </a:prstGeom>
          </p:spPr>
        </p:pic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863ED3F6-79CD-4358-83CA-092FE20CF684}"/>
                </a:ext>
              </a:extLst>
            </p:cNvPr>
            <p:cNvGrpSpPr/>
            <p:nvPr/>
          </p:nvGrpSpPr>
          <p:grpSpPr>
            <a:xfrm rot="20463956">
              <a:off x="7063396" y="95482"/>
              <a:ext cx="4830198" cy="2644728"/>
              <a:chOff x="5008236" y="-269494"/>
              <a:chExt cx="4830198" cy="2644728"/>
            </a:xfrm>
          </p:grpSpPr>
          <p:sp>
            <p:nvSpPr>
              <p:cNvPr id="12" name="Прямоугольник: скругленные углы 11">
                <a:extLst>
                  <a:ext uri="{FF2B5EF4-FFF2-40B4-BE49-F238E27FC236}">
                    <a16:creationId xmlns:a16="http://schemas.microsoft.com/office/drawing/2014/main" id="{EF96B3C1-74A0-4427-909D-F0C5275595A1}"/>
                  </a:ext>
                </a:extLst>
              </p:cNvPr>
              <p:cNvSpPr/>
              <p:nvPr/>
            </p:nvSpPr>
            <p:spPr>
              <a:xfrm rot="14895662">
                <a:off x="6821331" y="221477"/>
                <a:ext cx="1662184" cy="1541037"/>
              </a:xfrm>
              <a:prstGeom prst="roundRect">
                <a:avLst>
                  <a:gd name="adj" fmla="val 15938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9A8B78D2-9186-4EA0-B611-D5E612963A3D}"/>
                  </a:ext>
                </a:extLst>
              </p:cNvPr>
              <p:cNvSpPr/>
              <p:nvPr/>
            </p:nvSpPr>
            <p:spPr>
              <a:xfrm rot="20110756">
                <a:off x="6655336" y="-269494"/>
                <a:ext cx="1535997" cy="186204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11500" b="1" cap="none" spc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ndara" panose="020E0502030303020204" pitchFamily="34" charset="0"/>
                  </a:rPr>
                  <a:t>12</a:t>
                </a:r>
                <a:r>
                  <a:rPr lang="en-US" sz="5400" b="0" cap="none" spc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ndara" panose="020E0502030303020204" pitchFamily="34" charset="0"/>
                  </a:rPr>
                  <a:t> </a:t>
                </a:r>
                <a:endParaRPr lang="ru-RU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ndara" panose="020E0502030303020204" pitchFamily="34" charset="0"/>
                </a:endParaRPr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A971BE0E-19A0-4701-9600-58E035037415}"/>
                  </a:ext>
                </a:extLst>
              </p:cNvPr>
              <p:cNvSpPr/>
              <p:nvPr/>
            </p:nvSpPr>
            <p:spPr>
              <a:xfrm rot="19996957">
                <a:off x="6923363" y="857920"/>
                <a:ext cx="1596912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5400" b="0" cap="none" spc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ndara" panose="020E0502030303020204" pitchFamily="34" charset="0"/>
                  </a:rPr>
                  <a:t>тонн</a:t>
                </a:r>
              </a:p>
            </p:txBody>
          </p:sp>
          <p:pic>
            <p:nvPicPr>
              <p:cNvPr id="6" name="Рисунок 5">
                <a:extLst>
                  <a:ext uri="{FF2B5EF4-FFF2-40B4-BE49-F238E27FC236}">
                    <a16:creationId xmlns:a16="http://schemas.microsoft.com/office/drawing/2014/main" id="{8FCB1513-C38C-47DB-B5A2-8A9EC0A42E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109852">
                <a:off x="5008236" y="-160620"/>
                <a:ext cx="4830198" cy="253585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28526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Надпись 8">
                <a:extLst>
                  <a:ext uri="{FF2B5EF4-FFF2-40B4-BE49-F238E27FC236}">
                    <a16:creationId xmlns:a16="http://schemas.microsoft.com/office/drawing/2014/main" id="{01F32607-4C74-F551-0E44-0A702405C8A6}"/>
                  </a:ext>
                </a:extLst>
              </p:cNvPr>
              <p:cNvSpPr txBox="1"/>
              <p:nvPr/>
            </p:nvSpPr>
            <p:spPr>
              <a:xfrm>
                <a:off x="1417484" y="855717"/>
                <a:ext cx="9357032" cy="1782485"/>
              </a:xfrm>
              <a:custGeom>
                <a:avLst/>
                <a:gdLst>
                  <a:gd name="connsiteX0" fmla="*/ 0 w 9357032"/>
                  <a:gd name="connsiteY0" fmla="*/ 0 h 1782485"/>
                  <a:gd name="connsiteX1" fmla="*/ 304104 w 9357032"/>
                  <a:gd name="connsiteY1" fmla="*/ 0 h 1782485"/>
                  <a:gd name="connsiteX2" fmla="*/ 1076059 w 9357032"/>
                  <a:gd name="connsiteY2" fmla="*/ 0 h 1782485"/>
                  <a:gd name="connsiteX3" fmla="*/ 1660873 w 9357032"/>
                  <a:gd name="connsiteY3" fmla="*/ 0 h 1782485"/>
                  <a:gd name="connsiteX4" fmla="*/ 1964977 w 9357032"/>
                  <a:gd name="connsiteY4" fmla="*/ 0 h 1782485"/>
                  <a:gd name="connsiteX5" fmla="*/ 2549791 w 9357032"/>
                  <a:gd name="connsiteY5" fmla="*/ 0 h 1782485"/>
                  <a:gd name="connsiteX6" fmla="*/ 3321746 w 9357032"/>
                  <a:gd name="connsiteY6" fmla="*/ 0 h 1782485"/>
                  <a:gd name="connsiteX7" fmla="*/ 3812991 w 9357032"/>
                  <a:gd name="connsiteY7" fmla="*/ 0 h 1782485"/>
                  <a:gd name="connsiteX8" fmla="*/ 4304235 w 9357032"/>
                  <a:gd name="connsiteY8" fmla="*/ 0 h 1782485"/>
                  <a:gd name="connsiteX9" fmla="*/ 4889049 w 9357032"/>
                  <a:gd name="connsiteY9" fmla="*/ 0 h 1782485"/>
                  <a:gd name="connsiteX10" fmla="*/ 5567434 w 9357032"/>
                  <a:gd name="connsiteY10" fmla="*/ 0 h 1782485"/>
                  <a:gd name="connsiteX11" fmla="*/ 6245819 w 9357032"/>
                  <a:gd name="connsiteY11" fmla="*/ 0 h 1782485"/>
                  <a:gd name="connsiteX12" fmla="*/ 6924204 w 9357032"/>
                  <a:gd name="connsiteY12" fmla="*/ 0 h 1782485"/>
                  <a:gd name="connsiteX13" fmla="*/ 7696159 w 9357032"/>
                  <a:gd name="connsiteY13" fmla="*/ 0 h 1782485"/>
                  <a:gd name="connsiteX14" fmla="*/ 8280973 w 9357032"/>
                  <a:gd name="connsiteY14" fmla="*/ 0 h 1782485"/>
                  <a:gd name="connsiteX15" fmla="*/ 9357032 w 9357032"/>
                  <a:gd name="connsiteY15" fmla="*/ 0 h 1782485"/>
                  <a:gd name="connsiteX16" fmla="*/ 9357032 w 9357032"/>
                  <a:gd name="connsiteY16" fmla="*/ 594162 h 1782485"/>
                  <a:gd name="connsiteX17" fmla="*/ 9357032 w 9357032"/>
                  <a:gd name="connsiteY17" fmla="*/ 1223973 h 1782485"/>
                  <a:gd name="connsiteX18" fmla="*/ 9357032 w 9357032"/>
                  <a:gd name="connsiteY18" fmla="*/ 1782485 h 1782485"/>
                  <a:gd name="connsiteX19" fmla="*/ 8585077 w 9357032"/>
                  <a:gd name="connsiteY19" fmla="*/ 1782485 h 1782485"/>
                  <a:gd name="connsiteX20" fmla="*/ 8093833 w 9357032"/>
                  <a:gd name="connsiteY20" fmla="*/ 1782485 h 1782485"/>
                  <a:gd name="connsiteX21" fmla="*/ 7602589 w 9357032"/>
                  <a:gd name="connsiteY21" fmla="*/ 1782485 h 1782485"/>
                  <a:gd name="connsiteX22" fmla="*/ 7111344 w 9357032"/>
                  <a:gd name="connsiteY22" fmla="*/ 1782485 h 1782485"/>
                  <a:gd name="connsiteX23" fmla="*/ 6432960 w 9357032"/>
                  <a:gd name="connsiteY23" fmla="*/ 1782485 h 1782485"/>
                  <a:gd name="connsiteX24" fmla="*/ 5848145 w 9357032"/>
                  <a:gd name="connsiteY24" fmla="*/ 1782485 h 1782485"/>
                  <a:gd name="connsiteX25" fmla="*/ 5544041 w 9357032"/>
                  <a:gd name="connsiteY25" fmla="*/ 1782485 h 1782485"/>
                  <a:gd name="connsiteX26" fmla="*/ 5052797 w 9357032"/>
                  <a:gd name="connsiteY26" fmla="*/ 1782485 h 1782485"/>
                  <a:gd name="connsiteX27" fmla="*/ 4374412 w 9357032"/>
                  <a:gd name="connsiteY27" fmla="*/ 1782485 h 1782485"/>
                  <a:gd name="connsiteX28" fmla="*/ 3976739 w 9357032"/>
                  <a:gd name="connsiteY28" fmla="*/ 1782485 h 1782485"/>
                  <a:gd name="connsiteX29" fmla="*/ 3204783 w 9357032"/>
                  <a:gd name="connsiteY29" fmla="*/ 1782485 h 1782485"/>
                  <a:gd name="connsiteX30" fmla="*/ 2432828 w 9357032"/>
                  <a:gd name="connsiteY30" fmla="*/ 1782485 h 1782485"/>
                  <a:gd name="connsiteX31" fmla="*/ 1848014 w 9357032"/>
                  <a:gd name="connsiteY31" fmla="*/ 1782485 h 1782485"/>
                  <a:gd name="connsiteX32" fmla="*/ 1076059 w 9357032"/>
                  <a:gd name="connsiteY32" fmla="*/ 1782485 h 1782485"/>
                  <a:gd name="connsiteX33" fmla="*/ 0 w 9357032"/>
                  <a:gd name="connsiteY33" fmla="*/ 1782485 h 1782485"/>
                  <a:gd name="connsiteX34" fmla="*/ 0 w 9357032"/>
                  <a:gd name="connsiteY34" fmla="*/ 1170498 h 1782485"/>
                  <a:gd name="connsiteX35" fmla="*/ 0 w 9357032"/>
                  <a:gd name="connsiteY35" fmla="*/ 611987 h 1782485"/>
                  <a:gd name="connsiteX36" fmla="*/ 0 w 9357032"/>
                  <a:gd name="connsiteY36" fmla="*/ 0 h 1782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9357032" h="1782485" fill="none" extrusionOk="0">
                    <a:moveTo>
                      <a:pt x="0" y="0"/>
                    </a:moveTo>
                    <a:cubicBezTo>
                      <a:pt x="93856" y="-1182"/>
                      <a:pt x="227408" y="6862"/>
                      <a:pt x="304104" y="0"/>
                    </a:cubicBezTo>
                    <a:cubicBezTo>
                      <a:pt x="380800" y="-6862"/>
                      <a:pt x="777280" y="77521"/>
                      <a:pt x="1076059" y="0"/>
                    </a:cubicBezTo>
                    <a:cubicBezTo>
                      <a:pt x="1374838" y="-77521"/>
                      <a:pt x="1534835" y="2377"/>
                      <a:pt x="1660873" y="0"/>
                    </a:cubicBezTo>
                    <a:cubicBezTo>
                      <a:pt x="1786911" y="-2377"/>
                      <a:pt x="1875360" y="25185"/>
                      <a:pt x="1964977" y="0"/>
                    </a:cubicBezTo>
                    <a:cubicBezTo>
                      <a:pt x="2054594" y="-25185"/>
                      <a:pt x="2327224" y="15443"/>
                      <a:pt x="2549791" y="0"/>
                    </a:cubicBezTo>
                    <a:cubicBezTo>
                      <a:pt x="2772358" y="-15443"/>
                      <a:pt x="3092027" y="91450"/>
                      <a:pt x="3321746" y="0"/>
                    </a:cubicBezTo>
                    <a:cubicBezTo>
                      <a:pt x="3551466" y="-91450"/>
                      <a:pt x="3606038" y="51699"/>
                      <a:pt x="3812991" y="0"/>
                    </a:cubicBezTo>
                    <a:cubicBezTo>
                      <a:pt x="4019945" y="-51699"/>
                      <a:pt x="4199992" y="9836"/>
                      <a:pt x="4304235" y="0"/>
                    </a:cubicBezTo>
                    <a:cubicBezTo>
                      <a:pt x="4408478" y="-9836"/>
                      <a:pt x="4654816" y="47658"/>
                      <a:pt x="4889049" y="0"/>
                    </a:cubicBezTo>
                    <a:cubicBezTo>
                      <a:pt x="5123282" y="-47658"/>
                      <a:pt x="5274891" y="34903"/>
                      <a:pt x="5567434" y="0"/>
                    </a:cubicBezTo>
                    <a:cubicBezTo>
                      <a:pt x="5859978" y="-34903"/>
                      <a:pt x="6085906" y="31079"/>
                      <a:pt x="6245819" y="0"/>
                    </a:cubicBezTo>
                    <a:cubicBezTo>
                      <a:pt x="6405733" y="-31079"/>
                      <a:pt x="6651815" y="42043"/>
                      <a:pt x="6924204" y="0"/>
                    </a:cubicBezTo>
                    <a:cubicBezTo>
                      <a:pt x="7196594" y="-42043"/>
                      <a:pt x="7415921" y="22631"/>
                      <a:pt x="7696159" y="0"/>
                    </a:cubicBezTo>
                    <a:cubicBezTo>
                      <a:pt x="7976397" y="-22631"/>
                      <a:pt x="8134664" y="68436"/>
                      <a:pt x="8280973" y="0"/>
                    </a:cubicBezTo>
                    <a:cubicBezTo>
                      <a:pt x="8427282" y="-68436"/>
                      <a:pt x="8866126" y="98432"/>
                      <a:pt x="9357032" y="0"/>
                    </a:cubicBezTo>
                    <a:cubicBezTo>
                      <a:pt x="9379359" y="135593"/>
                      <a:pt x="9343482" y="314612"/>
                      <a:pt x="9357032" y="594162"/>
                    </a:cubicBezTo>
                    <a:cubicBezTo>
                      <a:pt x="9370582" y="873712"/>
                      <a:pt x="9340156" y="1017356"/>
                      <a:pt x="9357032" y="1223973"/>
                    </a:cubicBezTo>
                    <a:cubicBezTo>
                      <a:pt x="9373908" y="1430590"/>
                      <a:pt x="9293384" y="1530746"/>
                      <a:pt x="9357032" y="1782485"/>
                    </a:cubicBezTo>
                    <a:cubicBezTo>
                      <a:pt x="9077299" y="1846993"/>
                      <a:pt x="8753996" y="1780067"/>
                      <a:pt x="8585077" y="1782485"/>
                    </a:cubicBezTo>
                    <a:cubicBezTo>
                      <a:pt x="8416159" y="1784903"/>
                      <a:pt x="8222431" y="1770386"/>
                      <a:pt x="8093833" y="1782485"/>
                    </a:cubicBezTo>
                    <a:cubicBezTo>
                      <a:pt x="7965235" y="1794584"/>
                      <a:pt x="7706042" y="1726463"/>
                      <a:pt x="7602589" y="1782485"/>
                    </a:cubicBezTo>
                    <a:cubicBezTo>
                      <a:pt x="7499136" y="1838507"/>
                      <a:pt x="7218844" y="1730174"/>
                      <a:pt x="7111344" y="1782485"/>
                    </a:cubicBezTo>
                    <a:cubicBezTo>
                      <a:pt x="7003844" y="1834796"/>
                      <a:pt x="6574781" y="1725804"/>
                      <a:pt x="6432960" y="1782485"/>
                    </a:cubicBezTo>
                    <a:cubicBezTo>
                      <a:pt x="6291139" y="1839166"/>
                      <a:pt x="5971249" y="1726703"/>
                      <a:pt x="5848145" y="1782485"/>
                    </a:cubicBezTo>
                    <a:cubicBezTo>
                      <a:pt x="5725042" y="1838267"/>
                      <a:pt x="5653703" y="1766910"/>
                      <a:pt x="5544041" y="1782485"/>
                    </a:cubicBezTo>
                    <a:cubicBezTo>
                      <a:pt x="5434379" y="1798060"/>
                      <a:pt x="5293351" y="1769849"/>
                      <a:pt x="5052797" y="1782485"/>
                    </a:cubicBezTo>
                    <a:cubicBezTo>
                      <a:pt x="4812243" y="1795121"/>
                      <a:pt x="4682727" y="1724438"/>
                      <a:pt x="4374412" y="1782485"/>
                    </a:cubicBezTo>
                    <a:cubicBezTo>
                      <a:pt x="4066097" y="1840532"/>
                      <a:pt x="4107068" y="1775189"/>
                      <a:pt x="3976739" y="1782485"/>
                    </a:cubicBezTo>
                    <a:cubicBezTo>
                      <a:pt x="3846410" y="1789781"/>
                      <a:pt x="3440654" y="1753594"/>
                      <a:pt x="3204783" y="1782485"/>
                    </a:cubicBezTo>
                    <a:cubicBezTo>
                      <a:pt x="2968912" y="1811376"/>
                      <a:pt x="2791722" y="1781928"/>
                      <a:pt x="2432828" y="1782485"/>
                    </a:cubicBezTo>
                    <a:cubicBezTo>
                      <a:pt x="2073935" y="1783042"/>
                      <a:pt x="2025418" y="1717410"/>
                      <a:pt x="1848014" y="1782485"/>
                    </a:cubicBezTo>
                    <a:cubicBezTo>
                      <a:pt x="1670610" y="1847560"/>
                      <a:pt x="1348007" y="1779715"/>
                      <a:pt x="1076059" y="1782485"/>
                    </a:cubicBezTo>
                    <a:cubicBezTo>
                      <a:pt x="804111" y="1785255"/>
                      <a:pt x="481615" y="1656140"/>
                      <a:pt x="0" y="1782485"/>
                    </a:cubicBezTo>
                    <a:cubicBezTo>
                      <a:pt x="-38791" y="1522346"/>
                      <a:pt x="49371" y="1328588"/>
                      <a:pt x="0" y="1170498"/>
                    </a:cubicBezTo>
                    <a:cubicBezTo>
                      <a:pt x="-49371" y="1012408"/>
                      <a:pt x="59907" y="890186"/>
                      <a:pt x="0" y="611987"/>
                    </a:cubicBezTo>
                    <a:cubicBezTo>
                      <a:pt x="-59907" y="333788"/>
                      <a:pt x="60178" y="128218"/>
                      <a:pt x="0" y="0"/>
                    </a:cubicBezTo>
                    <a:close/>
                  </a:path>
                  <a:path w="9357032" h="1782485" stroke="0" extrusionOk="0">
                    <a:moveTo>
                      <a:pt x="0" y="0"/>
                    </a:moveTo>
                    <a:cubicBezTo>
                      <a:pt x="176917" y="-50350"/>
                      <a:pt x="275544" y="8080"/>
                      <a:pt x="491244" y="0"/>
                    </a:cubicBezTo>
                    <a:cubicBezTo>
                      <a:pt x="706944" y="-8080"/>
                      <a:pt x="716334" y="22897"/>
                      <a:pt x="795348" y="0"/>
                    </a:cubicBezTo>
                    <a:cubicBezTo>
                      <a:pt x="874362" y="-22897"/>
                      <a:pt x="1334938" y="87600"/>
                      <a:pt x="1567303" y="0"/>
                    </a:cubicBezTo>
                    <a:cubicBezTo>
                      <a:pt x="1799668" y="-87600"/>
                      <a:pt x="1923844" y="19993"/>
                      <a:pt x="2058547" y="0"/>
                    </a:cubicBezTo>
                    <a:cubicBezTo>
                      <a:pt x="2193250" y="-19993"/>
                      <a:pt x="2378483" y="34212"/>
                      <a:pt x="2549791" y="0"/>
                    </a:cubicBezTo>
                    <a:cubicBezTo>
                      <a:pt x="2721099" y="-34212"/>
                      <a:pt x="3000957" y="23927"/>
                      <a:pt x="3321746" y="0"/>
                    </a:cubicBezTo>
                    <a:cubicBezTo>
                      <a:pt x="3642536" y="-23927"/>
                      <a:pt x="3525017" y="32172"/>
                      <a:pt x="3719420" y="0"/>
                    </a:cubicBezTo>
                    <a:cubicBezTo>
                      <a:pt x="3913823" y="-32172"/>
                      <a:pt x="4313142" y="39122"/>
                      <a:pt x="4491375" y="0"/>
                    </a:cubicBezTo>
                    <a:cubicBezTo>
                      <a:pt x="4669609" y="-39122"/>
                      <a:pt x="5004194" y="73456"/>
                      <a:pt x="5263331" y="0"/>
                    </a:cubicBezTo>
                    <a:cubicBezTo>
                      <a:pt x="5522468" y="-73456"/>
                      <a:pt x="5638466" y="55761"/>
                      <a:pt x="5848145" y="0"/>
                    </a:cubicBezTo>
                    <a:cubicBezTo>
                      <a:pt x="6057824" y="-55761"/>
                      <a:pt x="6296551" y="61025"/>
                      <a:pt x="6620100" y="0"/>
                    </a:cubicBezTo>
                    <a:cubicBezTo>
                      <a:pt x="6943650" y="-61025"/>
                      <a:pt x="6987693" y="7939"/>
                      <a:pt x="7111344" y="0"/>
                    </a:cubicBezTo>
                    <a:cubicBezTo>
                      <a:pt x="7234995" y="-7939"/>
                      <a:pt x="7397947" y="12340"/>
                      <a:pt x="7602589" y="0"/>
                    </a:cubicBezTo>
                    <a:cubicBezTo>
                      <a:pt x="7807232" y="-12340"/>
                      <a:pt x="8121261" y="33539"/>
                      <a:pt x="8280973" y="0"/>
                    </a:cubicBezTo>
                    <a:cubicBezTo>
                      <a:pt x="8440685" y="-33539"/>
                      <a:pt x="8663582" y="43226"/>
                      <a:pt x="8772218" y="0"/>
                    </a:cubicBezTo>
                    <a:cubicBezTo>
                      <a:pt x="8880854" y="-43226"/>
                      <a:pt x="9134788" y="28550"/>
                      <a:pt x="9357032" y="0"/>
                    </a:cubicBezTo>
                    <a:cubicBezTo>
                      <a:pt x="9383830" y="305359"/>
                      <a:pt x="9327744" y="471908"/>
                      <a:pt x="9357032" y="629811"/>
                    </a:cubicBezTo>
                    <a:cubicBezTo>
                      <a:pt x="9386320" y="787714"/>
                      <a:pt x="9331926" y="1064466"/>
                      <a:pt x="9357032" y="1241798"/>
                    </a:cubicBezTo>
                    <a:cubicBezTo>
                      <a:pt x="9382138" y="1419130"/>
                      <a:pt x="9315256" y="1573929"/>
                      <a:pt x="9357032" y="1782485"/>
                    </a:cubicBezTo>
                    <a:cubicBezTo>
                      <a:pt x="9273065" y="1796321"/>
                      <a:pt x="9188897" y="1775467"/>
                      <a:pt x="9052928" y="1782485"/>
                    </a:cubicBezTo>
                    <a:cubicBezTo>
                      <a:pt x="8916959" y="1789503"/>
                      <a:pt x="8515477" y="1778458"/>
                      <a:pt x="8280973" y="1782485"/>
                    </a:cubicBezTo>
                    <a:cubicBezTo>
                      <a:pt x="8046469" y="1786512"/>
                      <a:pt x="7857152" y="1743774"/>
                      <a:pt x="7696159" y="1782485"/>
                    </a:cubicBezTo>
                    <a:cubicBezTo>
                      <a:pt x="7535166" y="1821196"/>
                      <a:pt x="7425750" y="1767924"/>
                      <a:pt x="7298485" y="1782485"/>
                    </a:cubicBezTo>
                    <a:cubicBezTo>
                      <a:pt x="7171220" y="1797046"/>
                      <a:pt x="6847233" y="1764109"/>
                      <a:pt x="6713670" y="1782485"/>
                    </a:cubicBezTo>
                    <a:cubicBezTo>
                      <a:pt x="6580108" y="1800861"/>
                      <a:pt x="6551826" y="1773451"/>
                      <a:pt x="6409567" y="1782485"/>
                    </a:cubicBezTo>
                    <a:cubicBezTo>
                      <a:pt x="6267308" y="1791519"/>
                      <a:pt x="6169550" y="1769659"/>
                      <a:pt x="6105463" y="1782485"/>
                    </a:cubicBezTo>
                    <a:cubicBezTo>
                      <a:pt x="6041376" y="1795311"/>
                      <a:pt x="5795239" y="1752657"/>
                      <a:pt x="5520649" y="1782485"/>
                    </a:cubicBezTo>
                    <a:cubicBezTo>
                      <a:pt x="5246059" y="1812313"/>
                      <a:pt x="5220370" y="1747943"/>
                      <a:pt x="5122975" y="1782485"/>
                    </a:cubicBezTo>
                    <a:cubicBezTo>
                      <a:pt x="5025580" y="1817027"/>
                      <a:pt x="4652712" y="1748378"/>
                      <a:pt x="4444590" y="1782485"/>
                    </a:cubicBezTo>
                    <a:cubicBezTo>
                      <a:pt x="4236468" y="1816592"/>
                      <a:pt x="4175322" y="1770979"/>
                      <a:pt x="4046916" y="1782485"/>
                    </a:cubicBezTo>
                    <a:cubicBezTo>
                      <a:pt x="3918510" y="1793991"/>
                      <a:pt x="3603309" y="1715877"/>
                      <a:pt x="3368532" y="1782485"/>
                    </a:cubicBezTo>
                    <a:cubicBezTo>
                      <a:pt x="3133755" y="1849093"/>
                      <a:pt x="3137078" y="1749783"/>
                      <a:pt x="3064428" y="1782485"/>
                    </a:cubicBezTo>
                    <a:cubicBezTo>
                      <a:pt x="2991778" y="1815187"/>
                      <a:pt x="2637429" y="1735421"/>
                      <a:pt x="2386043" y="1782485"/>
                    </a:cubicBezTo>
                    <a:cubicBezTo>
                      <a:pt x="2134658" y="1829549"/>
                      <a:pt x="2071222" y="1742912"/>
                      <a:pt x="1988369" y="1782485"/>
                    </a:cubicBezTo>
                    <a:cubicBezTo>
                      <a:pt x="1905516" y="1822058"/>
                      <a:pt x="1806922" y="1779851"/>
                      <a:pt x="1684266" y="1782485"/>
                    </a:cubicBezTo>
                    <a:cubicBezTo>
                      <a:pt x="1561610" y="1785119"/>
                      <a:pt x="1409508" y="1774034"/>
                      <a:pt x="1286592" y="1782485"/>
                    </a:cubicBezTo>
                    <a:cubicBezTo>
                      <a:pt x="1163676" y="1790936"/>
                      <a:pt x="934660" y="1775660"/>
                      <a:pt x="608207" y="1782485"/>
                    </a:cubicBezTo>
                    <a:cubicBezTo>
                      <a:pt x="281754" y="1789310"/>
                      <a:pt x="202628" y="1756435"/>
                      <a:pt x="0" y="1782485"/>
                    </a:cubicBezTo>
                    <a:cubicBezTo>
                      <a:pt x="-64490" y="1649014"/>
                      <a:pt x="27615" y="1408049"/>
                      <a:pt x="0" y="1241798"/>
                    </a:cubicBezTo>
                    <a:cubicBezTo>
                      <a:pt x="-27615" y="1075547"/>
                      <a:pt x="12275" y="908268"/>
                      <a:pt x="0" y="701111"/>
                    </a:cubicBezTo>
                    <a:cubicBezTo>
                      <a:pt x="-12275" y="493954"/>
                      <a:pt x="81618" y="19342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6350">
                <a:solidFill>
                  <a:prstClr val="black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kumimoji="0" lang="ru-RU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ru-RU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кг</m:t>
                          </m:r>
                        </m:num>
                        <m:den>
                          <m:sSup>
                            <m:sSupPr>
                              <m:ctrlPr>
                                <a:rPr kumimoji="0" lang="ru-RU" sz="6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ru-RU" sz="6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м</m:t>
                              </m:r>
                            </m:e>
                            <m:sup>
                              <m:r>
                                <a:rPr kumimoji="0" lang="ru-RU" sz="6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𝟑</m:t>
                              </m:r>
                            </m:sup>
                          </m:sSup>
                        </m:den>
                      </m:f>
                      <m:r>
                        <a:rPr kumimoji="0" lang="en-US" sz="6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6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Symbol" panose="05050102010706020507" pitchFamily="18" charset="2"/>
                        </a:rPr>
                        <m:t> </m:t>
                      </m:r>
                      <m:f>
                        <m:fPr>
                          <m:type m:val="skw"/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a:rPr kumimoji="0" lang="ru-RU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m:t>г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6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Symbol" panose="05050102010706020507" pitchFamily="18" charset="2"/>
                                </a:rPr>
                              </m:ctrlPr>
                            </m:sSupPr>
                            <m:e>
                              <m:r>
                                <a:rPr kumimoji="0" lang="ru-RU" sz="6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Symbol" panose="05050102010706020507" pitchFamily="18" charset="2"/>
                                </a:rPr>
                                <m:t>см</m:t>
                              </m:r>
                            </m:e>
                            <m:sup>
                              <m:r>
                                <a:rPr kumimoji="0" lang="ru-RU" sz="6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Symbol" panose="05050102010706020507" pitchFamily="18" charset="2"/>
                                </a:rPr>
                                <m:t>𝟑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Надпись 8">
                <a:extLst>
                  <a:ext uri="{FF2B5EF4-FFF2-40B4-BE49-F238E27FC236}">
                    <a16:creationId xmlns:a16="http://schemas.microsoft.com/office/drawing/2014/main" id="{01F32607-4C74-F551-0E44-0A702405C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7484" y="855717"/>
                <a:ext cx="9357032" cy="178248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6350">
                <a:solidFill>
                  <a:prstClr val="black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9357032"/>
                          <a:gd name="connsiteY0" fmla="*/ 0 h 1782485"/>
                          <a:gd name="connsiteX1" fmla="*/ 304104 w 9357032"/>
                          <a:gd name="connsiteY1" fmla="*/ 0 h 1782485"/>
                          <a:gd name="connsiteX2" fmla="*/ 1076059 w 9357032"/>
                          <a:gd name="connsiteY2" fmla="*/ 0 h 1782485"/>
                          <a:gd name="connsiteX3" fmla="*/ 1660873 w 9357032"/>
                          <a:gd name="connsiteY3" fmla="*/ 0 h 1782485"/>
                          <a:gd name="connsiteX4" fmla="*/ 1964977 w 9357032"/>
                          <a:gd name="connsiteY4" fmla="*/ 0 h 1782485"/>
                          <a:gd name="connsiteX5" fmla="*/ 2549791 w 9357032"/>
                          <a:gd name="connsiteY5" fmla="*/ 0 h 1782485"/>
                          <a:gd name="connsiteX6" fmla="*/ 3321746 w 9357032"/>
                          <a:gd name="connsiteY6" fmla="*/ 0 h 1782485"/>
                          <a:gd name="connsiteX7" fmla="*/ 3812991 w 9357032"/>
                          <a:gd name="connsiteY7" fmla="*/ 0 h 1782485"/>
                          <a:gd name="connsiteX8" fmla="*/ 4304235 w 9357032"/>
                          <a:gd name="connsiteY8" fmla="*/ 0 h 1782485"/>
                          <a:gd name="connsiteX9" fmla="*/ 4889049 w 9357032"/>
                          <a:gd name="connsiteY9" fmla="*/ 0 h 1782485"/>
                          <a:gd name="connsiteX10" fmla="*/ 5567434 w 9357032"/>
                          <a:gd name="connsiteY10" fmla="*/ 0 h 1782485"/>
                          <a:gd name="connsiteX11" fmla="*/ 6245819 w 9357032"/>
                          <a:gd name="connsiteY11" fmla="*/ 0 h 1782485"/>
                          <a:gd name="connsiteX12" fmla="*/ 6924204 w 9357032"/>
                          <a:gd name="connsiteY12" fmla="*/ 0 h 1782485"/>
                          <a:gd name="connsiteX13" fmla="*/ 7696159 w 9357032"/>
                          <a:gd name="connsiteY13" fmla="*/ 0 h 1782485"/>
                          <a:gd name="connsiteX14" fmla="*/ 8280973 w 9357032"/>
                          <a:gd name="connsiteY14" fmla="*/ 0 h 1782485"/>
                          <a:gd name="connsiteX15" fmla="*/ 9357032 w 9357032"/>
                          <a:gd name="connsiteY15" fmla="*/ 0 h 1782485"/>
                          <a:gd name="connsiteX16" fmla="*/ 9357032 w 9357032"/>
                          <a:gd name="connsiteY16" fmla="*/ 594162 h 1782485"/>
                          <a:gd name="connsiteX17" fmla="*/ 9357032 w 9357032"/>
                          <a:gd name="connsiteY17" fmla="*/ 1223973 h 1782485"/>
                          <a:gd name="connsiteX18" fmla="*/ 9357032 w 9357032"/>
                          <a:gd name="connsiteY18" fmla="*/ 1782485 h 1782485"/>
                          <a:gd name="connsiteX19" fmla="*/ 8585077 w 9357032"/>
                          <a:gd name="connsiteY19" fmla="*/ 1782485 h 1782485"/>
                          <a:gd name="connsiteX20" fmla="*/ 8093833 w 9357032"/>
                          <a:gd name="connsiteY20" fmla="*/ 1782485 h 1782485"/>
                          <a:gd name="connsiteX21" fmla="*/ 7602589 w 9357032"/>
                          <a:gd name="connsiteY21" fmla="*/ 1782485 h 1782485"/>
                          <a:gd name="connsiteX22" fmla="*/ 7111344 w 9357032"/>
                          <a:gd name="connsiteY22" fmla="*/ 1782485 h 1782485"/>
                          <a:gd name="connsiteX23" fmla="*/ 6432960 w 9357032"/>
                          <a:gd name="connsiteY23" fmla="*/ 1782485 h 1782485"/>
                          <a:gd name="connsiteX24" fmla="*/ 5848145 w 9357032"/>
                          <a:gd name="connsiteY24" fmla="*/ 1782485 h 1782485"/>
                          <a:gd name="connsiteX25" fmla="*/ 5544041 w 9357032"/>
                          <a:gd name="connsiteY25" fmla="*/ 1782485 h 1782485"/>
                          <a:gd name="connsiteX26" fmla="*/ 5052797 w 9357032"/>
                          <a:gd name="connsiteY26" fmla="*/ 1782485 h 1782485"/>
                          <a:gd name="connsiteX27" fmla="*/ 4374412 w 9357032"/>
                          <a:gd name="connsiteY27" fmla="*/ 1782485 h 1782485"/>
                          <a:gd name="connsiteX28" fmla="*/ 3976739 w 9357032"/>
                          <a:gd name="connsiteY28" fmla="*/ 1782485 h 1782485"/>
                          <a:gd name="connsiteX29" fmla="*/ 3204783 w 9357032"/>
                          <a:gd name="connsiteY29" fmla="*/ 1782485 h 1782485"/>
                          <a:gd name="connsiteX30" fmla="*/ 2432828 w 9357032"/>
                          <a:gd name="connsiteY30" fmla="*/ 1782485 h 1782485"/>
                          <a:gd name="connsiteX31" fmla="*/ 1848014 w 9357032"/>
                          <a:gd name="connsiteY31" fmla="*/ 1782485 h 1782485"/>
                          <a:gd name="connsiteX32" fmla="*/ 1076059 w 9357032"/>
                          <a:gd name="connsiteY32" fmla="*/ 1782485 h 1782485"/>
                          <a:gd name="connsiteX33" fmla="*/ 0 w 9357032"/>
                          <a:gd name="connsiteY33" fmla="*/ 1782485 h 1782485"/>
                          <a:gd name="connsiteX34" fmla="*/ 0 w 9357032"/>
                          <a:gd name="connsiteY34" fmla="*/ 1170498 h 1782485"/>
                          <a:gd name="connsiteX35" fmla="*/ 0 w 9357032"/>
                          <a:gd name="connsiteY35" fmla="*/ 611987 h 1782485"/>
                          <a:gd name="connsiteX36" fmla="*/ 0 w 9357032"/>
                          <a:gd name="connsiteY36" fmla="*/ 0 h 17824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</a:cxnLst>
                        <a:rect l="l" t="t" r="r" b="b"/>
                        <a:pathLst>
                          <a:path w="9357032" h="1782485" fill="none" extrusionOk="0">
                            <a:moveTo>
                              <a:pt x="0" y="0"/>
                            </a:moveTo>
                            <a:cubicBezTo>
                              <a:pt x="93856" y="-1182"/>
                              <a:pt x="227408" y="6862"/>
                              <a:pt x="304104" y="0"/>
                            </a:cubicBezTo>
                            <a:cubicBezTo>
                              <a:pt x="380800" y="-6862"/>
                              <a:pt x="777280" y="77521"/>
                              <a:pt x="1076059" y="0"/>
                            </a:cubicBezTo>
                            <a:cubicBezTo>
                              <a:pt x="1374838" y="-77521"/>
                              <a:pt x="1534835" y="2377"/>
                              <a:pt x="1660873" y="0"/>
                            </a:cubicBezTo>
                            <a:cubicBezTo>
                              <a:pt x="1786911" y="-2377"/>
                              <a:pt x="1875360" y="25185"/>
                              <a:pt x="1964977" y="0"/>
                            </a:cubicBezTo>
                            <a:cubicBezTo>
                              <a:pt x="2054594" y="-25185"/>
                              <a:pt x="2327224" y="15443"/>
                              <a:pt x="2549791" y="0"/>
                            </a:cubicBezTo>
                            <a:cubicBezTo>
                              <a:pt x="2772358" y="-15443"/>
                              <a:pt x="3092027" y="91450"/>
                              <a:pt x="3321746" y="0"/>
                            </a:cubicBezTo>
                            <a:cubicBezTo>
                              <a:pt x="3551466" y="-91450"/>
                              <a:pt x="3606038" y="51699"/>
                              <a:pt x="3812991" y="0"/>
                            </a:cubicBezTo>
                            <a:cubicBezTo>
                              <a:pt x="4019945" y="-51699"/>
                              <a:pt x="4199992" y="9836"/>
                              <a:pt x="4304235" y="0"/>
                            </a:cubicBezTo>
                            <a:cubicBezTo>
                              <a:pt x="4408478" y="-9836"/>
                              <a:pt x="4654816" y="47658"/>
                              <a:pt x="4889049" y="0"/>
                            </a:cubicBezTo>
                            <a:cubicBezTo>
                              <a:pt x="5123282" y="-47658"/>
                              <a:pt x="5274891" y="34903"/>
                              <a:pt x="5567434" y="0"/>
                            </a:cubicBezTo>
                            <a:cubicBezTo>
                              <a:pt x="5859978" y="-34903"/>
                              <a:pt x="6085906" y="31079"/>
                              <a:pt x="6245819" y="0"/>
                            </a:cubicBezTo>
                            <a:cubicBezTo>
                              <a:pt x="6405733" y="-31079"/>
                              <a:pt x="6651815" y="42043"/>
                              <a:pt x="6924204" y="0"/>
                            </a:cubicBezTo>
                            <a:cubicBezTo>
                              <a:pt x="7196594" y="-42043"/>
                              <a:pt x="7415921" y="22631"/>
                              <a:pt x="7696159" y="0"/>
                            </a:cubicBezTo>
                            <a:cubicBezTo>
                              <a:pt x="7976397" y="-22631"/>
                              <a:pt x="8134664" y="68436"/>
                              <a:pt x="8280973" y="0"/>
                            </a:cubicBezTo>
                            <a:cubicBezTo>
                              <a:pt x="8427282" y="-68436"/>
                              <a:pt x="8866126" y="98432"/>
                              <a:pt x="9357032" y="0"/>
                            </a:cubicBezTo>
                            <a:cubicBezTo>
                              <a:pt x="9379359" y="135593"/>
                              <a:pt x="9343482" y="314612"/>
                              <a:pt x="9357032" y="594162"/>
                            </a:cubicBezTo>
                            <a:cubicBezTo>
                              <a:pt x="9370582" y="873712"/>
                              <a:pt x="9340156" y="1017356"/>
                              <a:pt x="9357032" y="1223973"/>
                            </a:cubicBezTo>
                            <a:cubicBezTo>
                              <a:pt x="9373908" y="1430590"/>
                              <a:pt x="9293384" y="1530746"/>
                              <a:pt x="9357032" y="1782485"/>
                            </a:cubicBezTo>
                            <a:cubicBezTo>
                              <a:pt x="9077299" y="1846993"/>
                              <a:pt x="8753996" y="1780067"/>
                              <a:pt x="8585077" y="1782485"/>
                            </a:cubicBezTo>
                            <a:cubicBezTo>
                              <a:pt x="8416159" y="1784903"/>
                              <a:pt x="8222431" y="1770386"/>
                              <a:pt x="8093833" y="1782485"/>
                            </a:cubicBezTo>
                            <a:cubicBezTo>
                              <a:pt x="7965235" y="1794584"/>
                              <a:pt x="7706042" y="1726463"/>
                              <a:pt x="7602589" y="1782485"/>
                            </a:cubicBezTo>
                            <a:cubicBezTo>
                              <a:pt x="7499136" y="1838507"/>
                              <a:pt x="7218844" y="1730174"/>
                              <a:pt x="7111344" y="1782485"/>
                            </a:cubicBezTo>
                            <a:cubicBezTo>
                              <a:pt x="7003844" y="1834796"/>
                              <a:pt x="6574781" y="1725804"/>
                              <a:pt x="6432960" y="1782485"/>
                            </a:cubicBezTo>
                            <a:cubicBezTo>
                              <a:pt x="6291139" y="1839166"/>
                              <a:pt x="5971249" y="1726703"/>
                              <a:pt x="5848145" y="1782485"/>
                            </a:cubicBezTo>
                            <a:cubicBezTo>
                              <a:pt x="5725042" y="1838267"/>
                              <a:pt x="5653703" y="1766910"/>
                              <a:pt x="5544041" y="1782485"/>
                            </a:cubicBezTo>
                            <a:cubicBezTo>
                              <a:pt x="5434379" y="1798060"/>
                              <a:pt x="5293351" y="1769849"/>
                              <a:pt x="5052797" y="1782485"/>
                            </a:cubicBezTo>
                            <a:cubicBezTo>
                              <a:pt x="4812243" y="1795121"/>
                              <a:pt x="4682727" y="1724438"/>
                              <a:pt x="4374412" y="1782485"/>
                            </a:cubicBezTo>
                            <a:cubicBezTo>
                              <a:pt x="4066097" y="1840532"/>
                              <a:pt x="4107068" y="1775189"/>
                              <a:pt x="3976739" y="1782485"/>
                            </a:cubicBezTo>
                            <a:cubicBezTo>
                              <a:pt x="3846410" y="1789781"/>
                              <a:pt x="3440654" y="1753594"/>
                              <a:pt x="3204783" y="1782485"/>
                            </a:cubicBezTo>
                            <a:cubicBezTo>
                              <a:pt x="2968912" y="1811376"/>
                              <a:pt x="2791722" y="1781928"/>
                              <a:pt x="2432828" y="1782485"/>
                            </a:cubicBezTo>
                            <a:cubicBezTo>
                              <a:pt x="2073935" y="1783042"/>
                              <a:pt x="2025418" y="1717410"/>
                              <a:pt x="1848014" y="1782485"/>
                            </a:cubicBezTo>
                            <a:cubicBezTo>
                              <a:pt x="1670610" y="1847560"/>
                              <a:pt x="1348007" y="1779715"/>
                              <a:pt x="1076059" y="1782485"/>
                            </a:cubicBezTo>
                            <a:cubicBezTo>
                              <a:pt x="804111" y="1785255"/>
                              <a:pt x="481615" y="1656140"/>
                              <a:pt x="0" y="1782485"/>
                            </a:cubicBezTo>
                            <a:cubicBezTo>
                              <a:pt x="-38791" y="1522346"/>
                              <a:pt x="49371" y="1328588"/>
                              <a:pt x="0" y="1170498"/>
                            </a:cubicBezTo>
                            <a:cubicBezTo>
                              <a:pt x="-49371" y="1012408"/>
                              <a:pt x="59907" y="890186"/>
                              <a:pt x="0" y="611987"/>
                            </a:cubicBezTo>
                            <a:cubicBezTo>
                              <a:pt x="-59907" y="333788"/>
                              <a:pt x="60178" y="128218"/>
                              <a:pt x="0" y="0"/>
                            </a:cubicBezTo>
                            <a:close/>
                          </a:path>
                          <a:path w="9357032" h="1782485" stroke="0" extrusionOk="0">
                            <a:moveTo>
                              <a:pt x="0" y="0"/>
                            </a:moveTo>
                            <a:cubicBezTo>
                              <a:pt x="176917" y="-50350"/>
                              <a:pt x="275544" y="8080"/>
                              <a:pt x="491244" y="0"/>
                            </a:cubicBezTo>
                            <a:cubicBezTo>
                              <a:pt x="706944" y="-8080"/>
                              <a:pt x="716334" y="22897"/>
                              <a:pt x="795348" y="0"/>
                            </a:cubicBezTo>
                            <a:cubicBezTo>
                              <a:pt x="874362" y="-22897"/>
                              <a:pt x="1334938" y="87600"/>
                              <a:pt x="1567303" y="0"/>
                            </a:cubicBezTo>
                            <a:cubicBezTo>
                              <a:pt x="1799668" y="-87600"/>
                              <a:pt x="1923844" y="19993"/>
                              <a:pt x="2058547" y="0"/>
                            </a:cubicBezTo>
                            <a:cubicBezTo>
                              <a:pt x="2193250" y="-19993"/>
                              <a:pt x="2378483" y="34212"/>
                              <a:pt x="2549791" y="0"/>
                            </a:cubicBezTo>
                            <a:cubicBezTo>
                              <a:pt x="2721099" y="-34212"/>
                              <a:pt x="3000957" y="23927"/>
                              <a:pt x="3321746" y="0"/>
                            </a:cubicBezTo>
                            <a:cubicBezTo>
                              <a:pt x="3642536" y="-23927"/>
                              <a:pt x="3525017" y="32172"/>
                              <a:pt x="3719420" y="0"/>
                            </a:cubicBezTo>
                            <a:cubicBezTo>
                              <a:pt x="3913823" y="-32172"/>
                              <a:pt x="4313142" y="39122"/>
                              <a:pt x="4491375" y="0"/>
                            </a:cubicBezTo>
                            <a:cubicBezTo>
                              <a:pt x="4669609" y="-39122"/>
                              <a:pt x="5004194" y="73456"/>
                              <a:pt x="5263331" y="0"/>
                            </a:cubicBezTo>
                            <a:cubicBezTo>
                              <a:pt x="5522468" y="-73456"/>
                              <a:pt x="5638466" y="55761"/>
                              <a:pt x="5848145" y="0"/>
                            </a:cubicBezTo>
                            <a:cubicBezTo>
                              <a:pt x="6057824" y="-55761"/>
                              <a:pt x="6296551" y="61025"/>
                              <a:pt x="6620100" y="0"/>
                            </a:cubicBezTo>
                            <a:cubicBezTo>
                              <a:pt x="6943650" y="-61025"/>
                              <a:pt x="6987693" y="7939"/>
                              <a:pt x="7111344" y="0"/>
                            </a:cubicBezTo>
                            <a:cubicBezTo>
                              <a:pt x="7234995" y="-7939"/>
                              <a:pt x="7397947" y="12340"/>
                              <a:pt x="7602589" y="0"/>
                            </a:cubicBezTo>
                            <a:cubicBezTo>
                              <a:pt x="7807232" y="-12340"/>
                              <a:pt x="8121261" y="33539"/>
                              <a:pt x="8280973" y="0"/>
                            </a:cubicBezTo>
                            <a:cubicBezTo>
                              <a:pt x="8440685" y="-33539"/>
                              <a:pt x="8663582" y="43226"/>
                              <a:pt x="8772218" y="0"/>
                            </a:cubicBezTo>
                            <a:cubicBezTo>
                              <a:pt x="8880854" y="-43226"/>
                              <a:pt x="9134788" y="28550"/>
                              <a:pt x="9357032" y="0"/>
                            </a:cubicBezTo>
                            <a:cubicBezTo>
                              <a:pt x="9383830" y="305359"/>
                              <a:pt x="9327744" y="471908"/>
                              <a:pt x="9357032" y="629811"/>
                            </a:cubicBezTo>
                            <a:cubicBezTo>
                              <a:pt x="9386320" y="787714"/>
                              <a:pt x="9331926" y="1064466"/>
                              <a:pt x="9357032" y="1241798"/>
                            </a:cubicBezTo>
                            <a:cubicBezTo>
                              <a:pt x="9382138" y="1419130"/>
                              <a:pt x="9315256" y="1573929"/>
                              <a:pt x="9357032" y="1782485"/>
                            </a:cubicBezTo>
                            <a:cubicBezTo>
                              <a:pt x="9273065" y="1796321"/>
                              <a:pt x="9188897" y="1775467"/>
                              <a:pt x="9052928" y="1782485"/>
                            </a:cubicBezTo>
                            <a:cubicBezTo>
                              <a:pt x="8916959" y="1789503"/>
                              <a:pt x="8515477" y="1778458"/>
                              <a:pt x="8280973" y="1782485"/>
                            </a:cubicBezTo>
                            <a:cubicBezTo>
                              <a:pt x="8046469" y="1786512"/>
                              <a:pt x="7857152" y="1743774"/>
                              <a:pt x="7696159" y="1782485"/>
                            </a:cubicBezTo>
                            <a:cubicBezTo>
                              <a:pt x="7535166" y="1821196"/>
                              <a:pt x="7425750" y="1767924"/>
                              <a:pt x="7298485" y="1782485"/>
                            </a:cubicBezTo>
                            <a:cubicBezTo>
                              <a:pt x="7171220" y="1797046"/>
                              <a:pt x="6847233" y="1764109"/>
                              <a:pt x="6713670" y="1782485"/>
                            </a:cubicBezTo>
                            <a:cubicBezTo>
                              <a:pt x="6580108" y="1800861"/>
                              <a:pt x="6551826" y="1773451"/>
                              <a:pt x="6409567" y="1782485"/>
                            </a:cubicBezTo>
                            <a:cubicBezTo>
                              <a:pt x="6267308" y="1791519"/>
                              <a:pt x="6169550" y="1769659"/>
                              <a:pt x="6105463" y="1782485"/>
                            </a:cubicBezTo>
                            <a:cubicBezTo>
                              <a:pt x="6041376" y="1795311"/>
                              <a:pt x="5795239" y="1752657"/>
                              <a:pt x="5520649" y="1782485"/>
                            </a:cubicBezTo>
                            <a:cubicBezTo>
                              <a:pt x="5246059" y="1812313"/>
                              <a:pt x="5220370" y="1747943"/>
                              <a:pt x="5122975" y="1782485"/>
                            </a:cubicBezTo>
                            <a:cubicBezTo>
                              <a:pt x="5025580" y="1817027"/>
                              <a:pt x="4652712" y="1748378"/>
                              <a:pt x="4444590" y="1782485"/>
                            </a:cubicBezTo>
                            <a:cubicBezTo>
                              <a:pt x="4236468" y="1816592"/>
                              <a:pt x="4175322" y="1770979"/>
                              <a:pt x="4046916" y="1782485"/>
                            </a:cubicBezTo>
                            <a:cubicBezTo>
                              <a:pt x="3918510" y="1793991"/>
                              <a:pt x="3603309" y="1715877"/>
                              <a:pt x="3368532" y="1782485"/>
                            </a:cubicBezTo>
                            <a:cubicBezTo>
                              <a:pt x="3133755" y="1849093"/>
                              <a:pt x="3137078" y="1749783"/>
                              <a:pt x="3064428" y="1782485"/>
                            </a:cubicBezTo>
                            <a:cubicBezTo>
                              <a:pt x="2991778" y="1815187"/>
                              <a:pt x="2637429" y="1735421"/>
                              <a:pt x="2386043" y="1782485"/>
                            </a:cubicBezTo>
                            <a:cubicBezTo>
                              <a:pt x="2134658" y="1829549"/>
                              <a:pt x="2071222" y="1742912"/>
                              <a:pt x="1988369" y="1782485"/>
                            </a:cubicBezTo>
                            <a:cubicBezTo>
                              <a:pt x="1905516" y="1822058"/>
                              <a:pt x="1806922" y="1779851"/>
                              <a:pt x="1684266" y="1782485"/>
                            </a:cubicBezTo>
                            <a:cubicBezTo>
                              <a:pt x="1561610" y="1785119"/>
                              <a:pt x="1409508" y="1774034"/>
                              <a:pt x="1286592" y="1782485"/>
                            </a:cubicBezTo>
                            <a:cubicBezTo>
                              <a:pt x="1163676" y="1790936"/>
                              <a:pt x="934660" y="1775660"/>
                              <a:pt x="608207" y="1782485"/>
                            </a:cubicBezTo>
                            <a:cubicBezTo>
                              <a:pt x="281754" y="1789310"/>
                              <a:pt x="202628" y="1756435"/>
                              <a:pt x="0" y="1782485"/>
                            </a:cubicBezTo>
                            <a:cubicBezTo>
                              <a:pt x="-64490" y="1649014"/>
                              <a:pt x="27615" y="1408049"/>
                              <a:pt x="0" y="1241798"/>
                            </a:cubicBezTo>
                            <a:cubicBezTo>
                              <a:pt x="-27615" y="1075547"/>
                              <a:pt x="12275" y="908268"/>
                              <a:pt x="0" y="701111"/>
                            </a:cubicBezTo>
                            <a:cubicBezTo>
                              <a:pt x="-12275" y="493954"/>
                              <a:pt x="81618" y="193427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Надпись 8">
                <a:extLst>
                  <a:ext uri="{FF2B5EF4-FFF2-40B4-BE49-F238E27FC236}">
                    <a16:creationId xmlns:a16="http://schemas.microsoft.com/office/drawing/2014/main" id="{84A89480-7C9D-A805-5B36-CE6F9BFCE4AE}"/>
                  </a:ext>
                </a:extLst>
              </p:cNvPr>
              <p:cNvSpPr txBox="1"/>
              <p:nvPr/>
            </p:nvSpPr>
            <p:spPr>
              <a:xfrm>
                <a:off x="1417484" y="2989317"/>
                <a:ext cx="9357032" cy="1824836"/>
              </a:xfrm>
              <a:custGeom>
                <a:avLst/>
                <a:gdLst>
                  <a:gd name="connsiteX0" fmla="*/ 0 w 9357032"/>
                  <a:gd name="connsiteY0" fmla="*/ 0 h 1824836"/>
                  <a:gd name="connsiteX1" fmla="*/ 584815 w 9357032"/>
                  <a:gd name="connsiteY1" fmla="*/ 0 h 1824836"/>
                  <a:gd name="connsiteX2" fmla="*/ 1169629 w 9357032"/>
                  <a:gd name="connsiteY2" fmla="*/ 0 h 1824836"/>
                  <a:gd name="connsiteX3" fmla="*/ 1473733 w 9357032"/>
                  <a:gd name="connsiteY3" fmla="*/ 0 h 1824836"/>
                  <a:gd name="connsiteX4" fmla="*/ 2058547 w 9357032"/>
                  <a:gd name="connsiteY4" fmla="*/ 0 h 1824836"/>
                  <a:gd name="connsiteX5" fmla="*/ 2830502 w 9357032"/>
                  <a:gd name="connsiteY5" fmla="*/ 0 h 1824836"/>
                  <a:gd name="connsiteX6" fmla="*/ 3321746 w 9357032"/>
                  <a:gd name="connsiteY6" fmla="*/ 0 h 1824836"/>
                  <a:gd name="connsiteX7" fmla="*/ 3812991 w 9357032"/>
                  <a:gd name="connsiteY7" fmla="*/ 0 h 1824836"/>
                  <a:gd name="connsiteX8" fmla="*/ 4397805 w 9357032"/>
                  <a:gd name="connsiteY8" fmla="*/ 0 h 1824836"/>
                  <a:gd name="connsiteX9" fmla="*/ 5076190 w 9357032"/>
                  <a:gd name="connsiteY9" fmla="*/ 0 h 1824836"/>
                  <a:gd name="connsiteX10" fmla="*/ 5754575 w 9357032"/>
                  <a:gd name="connsiteY10" fmla="*/ 0 h 1824836"/>
                  <a:gd name="connsiteX11" fmla="*/ 6432960 w 9357032"/>
                  <a:gd name="connsiteY11" fmla="*/ 0 h 1824836"/>
                  <a:gd name="connsiteX12" fmla="*/ 7204915 w 9357032"/>
                  <a:gd name="connsiteY12" fmla="*/ 0 h 1824836"/>
                  <a:gd name="connsiteX13" fmla="*/ 7789729 w 9357032"/>
                  <a:gd name="connsiteY13" fmla="*/ 0 h 1824836"/>
                  <a:gd name="connsiteX14" fmla="*/ 8468114 w 9357032"/>
                  <a:gd name="connsiteY14" fmla="*/ 0 h 1824836"/>
                  <a:gd name="connsiteX15" fmla="*/ 9357032 w 9357032"/>
                  <a:gd name="connsiteY15" fmla="*/ 0 h 1824836"/>
                  <a:gd name="connsiteX16" fmla="*/ 9357032 w 9357032"/>
                  <a:gd name="connsiteY16" fmla="*/ 456209 h 1824836"/>
                  <a:gd name="connsiteX17" fmla="*/ 9357032 w 9357032"/>
                  <a:gd name="connsiteY17" fmla="*/ 930666 h 1824836"/>
                  <a:gd name="connsiteX18" fmla="*/ 9357032 w 9357032"/>
                  <a:gd name="connsiteY18" fmla="*/ 1423372 h 1824836"/>
                  <a:gd name="connsiteX19" fmla="*/ 9357032 w 9357032"/>
                  <a:gd name="connsiteY19" fmla="*/ 1824836 h 1824836"/>
                  <a:gd name="connsiteX20" fmla="*/ 8959358 w 9357032"/>
                  <a:gd name="connsiteY20" fmla="*/ 1824836 h 1824836"/>
                  <a:gd name="connsiteX21" fmla="*/ 8468114 w 9357032"/>
                  <a:gd name="connsiteY21" fmla="*/ 1824836 h 1824836"/>
                  <a:gd name="connsiteX22" fmla="*/ 7789729 w 9357032"/>
                  <a:gd name="connsiteY22" fmla="*/ 1824836 h 1824836"/>
                  <a:gd name="connsiteX23" fmla="*/ 7204915 w 9357032"/>
                  <a:gd name="connsiteY23" fmla="*/ 1824836 h 1824836"/>
                  <a:gd name="connsiteX24" fmla="*/ 6900811 w 9357032"/>
                  <a:gd name="connsiteY24" fmla="*/ 1824836 h 1824836"/>
                  <a:gd name="connsiteX25" fmla="*/ 6409567 w 9357032"/>
                  <a:gd name="connsiteY25" fmla="*/ 1824836 h 1824836"/>
                  <a:gd name="connsiteX26" fmla="*/ 5731182 w 9357032"/>
                  <a:gd name="connsiteY26" fmla="*/ 1824836 h 1824836"/>
                  <a:gd name="connsiteX27" fmla="*/ 5333508 w 9357032"/>
                  <a:gd name="connsiteY27" fmla="*/ 1824836 h 1824836"/>
                  <a:gd name="connsiteX28" fmla="*/ 4561553 w 9357032"/>
                  <a:gd name="connsiteY28" fmla="*/ 1824836 h 1824836"/>
                  <a:gd name="connsiteX29" fmla="*/ 3789598 w 9357032"/>
                  <a:gd name="connsiteY29" fmla="*/ 1824836 h 1824836"/>
                  <a:gd name="connsiteX30" fmla="*/ 3204783 w 9357032"/>
                  <a:gd name="connsiteY30" fmla="*/ 1824836 h 1824836"/>
                  <a:gd name="connsiteX31" fmla="*/ 2432828 w 9357032"/>
                  <a:gd name="connsiteY31" fmla="*/ 1824836 h 1824836"/>
                  <a:gd name="connsiteX32" fmla="*/ 1848014 w 9357032"/>
                  <a:gd name="connsiteY32" fmla="*/ 1824836 h 1824836"/>
                  <a:gd name="connsiteX33" fmla="*/ 1169629 w 9357032"/>
                  <a:gd name="connsiteY33" fmla="*/ 1824836 h 1824836"/>
                  <a:gd name="connsiteX34" fmla="*/ 865525 w 9357032"/>
                  <a:gd name="connsiteY34" fmla="*/ 1824836 h 1824836"/>
                  <a:gd name="connsiteX35" fmla="*/ 0 w 9357032"/>
                  <a:gd name="connsiteY35" fmla="*/ 1824836 h 1824836"/>
                  <a:gd name="connsiteX36" fmla="*/ 0 w 9357032"/>
                  <a:gd name="connsiteY36" fmla="*/ 1386875 h 1824836"/>
                  <a:gd name="connsiteX37" fmla="*/ 0 w 9357032"/>
                  <a:gd name="connsiteY37" fmla="*/ 948915 h 1824836"/>
                  <a:gd name="connsiteX38" fmla="*/ 0 w 9357032"/>
                  <a:gd name="connsiteY38" fmla="*/ 529202 h 1824836"/>
                  <a:gd name="connsiteX39" fmla="*/ 0 w 9357032"/>
                  <a:gd name="connsiteY39" fmla="*/ 0 h 1824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357032" h="1824836" fill="none" extrusionOk="0">
                    <a:moveTo>
                      <a:pt x="0" y="0"/>
                    </a:moveTo>
                    <a:cubicBezTo>
                      <a:pt x="232369" y="-68206"/>
                      <a:pt x="367603" y="57559"/>
                      <a:pt x="584815" y="0"/>
                    </a:cubicBezTo>
                    <a:cubicBezTo>
                      <a:pt x="802028" y="-57559"/>
                      <a:pt x="1043591" y="2377"/>
                      <a:pt x="1169629" y="0"/>
                    </a:cubicBezTo>
                    <a:cubicBezTo>
                      <a:pt x="1295667" y="-2377"/>
                      <a:pt x="1384116" y="25185"/>
                      <a:pt x="1473733" y="0"/>
                    </a:cubicBezTo>
                    <a:cubicBezTo>
                      <a:pt x="1563350" y="-25185"/>
                      <a:pt x="1835980" y="15443"/>
                      <a:pt x="2058547" y="0"/>
                    </a:cubicBezTo>
                    <a:cubicBezTo>
                      <a:pt x="2281114" y="-15443"/>
                      <a:pt x="2600783" y="91450"/>
                      <a:pt x="2830502" y="0"/>
                    </a:cubicBezTo>
                    <a:cubicBezTo>
                      <a:pt x="3060222" y="-91450"/>
                      <a:pt x="3122160" y="56471"/>
                      <a:pt x="3321746" y="0"/>
                    </a:cubicBezTo>
                    <a:cubicBezTo>
                      <a:pt x="3521332" y="-56471"/>
                      <a:pt x="3708372" y="1169"/>
                      <a:pt x="3812991" y="0"/>
                    </a:cubicBezTo>
                    <a:cubicBezTo>
                      <a:pt x="3917610" y="-1169"/>
                      <a:pt x="4163572" y="47658"/>
                      <a:pt x="4397805" y="0"/>
                    </a:cubicBezTo>
                    <a:cubicBezTo>
                      <a:pt x="4632038" y="-47658"/>
                      <a:pt x="4783647" y="34903"/>
                      <a:pt x="5076190" y="0"/>
                    </a:cubicBezTo>
                    <a:cubicBezTo>
                      <a:pt x="5368734" y="-34903"/>
                      <a:pt x="5594662" y="31079"/>
                      <a:pt x="5754575" y="0"/>
                    </a:cubicBezTo>
                    <a:cubicBezTo>
                      <a:pt x="5914489" y="-31079"/>
                      <a:pt x="6160571" y="42043"/>
                      <a:pt x="6432960" y="0"/>
                    </a:cubicBezTo>
                    <a:cubicBezTo>
                      <a:pt x="6705350" y="-42043"/>
                      <a:pt x="6924677" y="22631"/>
                      <a:pt x="7204915" y="0"/>
                    </a:cubicBezTo>
                    <a:cubicBezTo>
                      <a:pt x="7485153" y="-22631"/>
                      <a:pt x="7643420" y="68436"/>
                      <a:pt x="7789729" y="0"/>
                    </a:cubicBezTo>
                    <a:cubicBezTo>
                      <a:pt x="7936038" y="-68436"/>
                      <a:pt x="8236805" y="22663"/>
                      <a:pt x="8468114" y="0"/>
                    </a:cubicBezTo>
                    <a:cubicBezTo>
                      <a:pt x="8699423" y="-22663"/>
                      <a:pt x="9115232" y="66689"/>
                      <a:pt x="9357032" y="0"/>
                    </a:cubicBezTo>
                    <a:cubicBezTo>
                      <a:pt x="9402168" y="185522"/>
                      <a:pt x="9342926" y="232569"/>
                      <a:pt x="9357032" y="456209"/>
                    </a:cubicBezTo>
                    <a:cubicBezTo>
                      <a:pt x="9371138" y="679849"/>
                      <a:pt x="9304145" y="801908"/>
                      <a:pt x="9357032" y="930666"/>
                    </a:cubicBezTo>
                    <a:cubicBezTo>
                      <a:pt x="9409919" y="1059424"/>
                      <a:pt x="9308403" y="1281293"/>
                      <a:pt x="9357032" y="1423372"/>
                    </a:cubicBezTo>
                    <a:cubicBezTo>
                      <a:pt x="9405661" y="1565451"/>
                      <a:pt x="9315203" y="1726463"/>
                      <a:pt x="9357032" y="1824836"/>
                    </a:cubicBezTo>
                    <a:cubicBezTo>
                      <a:pt x="9242310" y="1833122"/>
                      <a:pt x="9123350" y="1792449"/>
                      <a:pt x="8959358" y="1824836"/>
                    </a:cubicBezTo>
                    <a:cubicBezTo>
                      <a:pt x="8795366" y="1857223"/>
                      <a:pt x="8573210" y="1771301"/>
                      <a:pt x="8468114" y="1824836"/>
                    </a:cubicBezTo>
                    <a:cubicBezTo>
                      <a:pt x="8363018" y="1878371"/>
                      <a:pt x="7934008" y="1772456"/>
                      <a:pt x="7789729" y="1824836"/>
                    </a:cubicBezTo>
                    <a:cubicBezTo>
                      <a:pt x="7645451" y="1877216"/>
                      <a:pt x="7496780" y="1765906"/>
                      <a:pt x="7204915" y="1824836"/>
                    </a:cubicBezTo>
                    <a:cubicBezTo>
                      <a:pt x="6913050" y="1883766"/>
                      <a:pt x="7010473" y="1809261"/>
                      <a:pt x="6900811" y="1824836"/>
                    </a:cubicBezTo>
                    <a:cubicBezTo>
                      <a:pt x="6791149" y="1840411"/>
                      <a:pt x="6650121" y="1812200"/>
                      <a:pt x="6409567" y="1824836"/>
                    </a:cubicBezTo>
                    <a:cubicBezTo>
                      <a:pt x="6169013" y="1837472"/>
                      <a:pt x="6039497" y="1766789"/>
                      <a:pt x="5731182" y="1824836"/>
                    </a:cubicBezTo>
                    <a:cubicBezTo>
                      <a:pt x="5422867" y="1882883"/>
                      <a:pt x="5471552" y="1823020"/>
                      <a:pt x="5333508" y="1824836"/>
                    </a:cubicBezTo>
                    <a:cubicBezTo>
                      <a:pt x="5195464" y="1826652"/>
                      <a:pt x="4793171" y="1790854"/>
                      <a:pt x="4561553" y="1824836"/>
                    </a:cubicBezTo>
                    <a:cubicBezTo>
                      <a:pt x="4329936" y="1858818"/>
                      <a:pt x="4148492" y="1824279"/>
                      <a:pt x="3789598" y="1824836"/>
                    </a:cubicBezTo>
                    <a:cubicBezTo>
                      <a:pt x="3430705" y="1825393"/>
                      <a:pt x="3388562" y="1766233"/>
                      <a:pt x="3204783" y="1824836"/>
                    </a:cubicBezTo>
                    <a:cubicBezTo>
                      <a:pt x="3021005" y="1883439"/>
                      <a:pt x="2704776" y="1822066"/>
                      <a:pt x="2432828" y="1824836"/>
                    </a:cubicBezTo>
                    <a:cubicBezTo>
                      <a:pt x="2160880" y="1827606"/>
                      <a:pt x="2112687" y="1818979"/>
                      <a:pt x="1848014" y="1824836"/>
                    </a:cubicBezTo>
                    <a:cubicBezTo>
                      <a:pt x="1583341" y="1830693"/>
                      <a:pt x="1396957" y="1792592"/>
                      <a:pt x="1169629" y="1824836"/>
                    </a:cubicBezTo>
                    <a:cubicBezTo>
                      <a:pt x="942302" y="1857080"/>
                      <a:pt x="965210" y="1817040"/>
                      <a:pt x="865525" y="1824836"/>
                    </a:cubicBezTo>
                    <a:cubicBezTo>
                      <a:pt x="765840" y="1832632"/>
                      <a:pt x="226228" y="1819096"/>
                      <a:pt x="0" y="1824836"/>
                    </a:cubicBezTo>
                    <a:cubicBezTo>
                      <a:pt x="-37731" y="1697403"/>
                      <a:pt x="39826" y="1515880"/>
                      <a:pt x="0" y="1386875"/>
                    </a:cubicBezTo>
                    <a:cubicBezTo>
                      <a:pt x="-39826" y="1257870"/>
                      <a:pt x="24539" y="1089844"/>
                      <a:pt x="0" y="948915"/>
                    </a:cubicBezTo>
                    <a:cubicBezTo>
                      <a:pt x="-24539" y="807986"/>
                      <a:pt x="28922" y="626286"/>
                      <a:pt x="0" y="529202"/>
                    </a:cubicBezTo>
                    <a:cubicBezTo>
                      <a:pt x="-28922" y="432118"/>
                      <a:pt x="5666" y="131771"/>
                      <a:pt x="0" y="0"/>
                    </a:cubicBezTo>
                    <a:close/>
                  </a:path>
                  <a:path w="9357032" h="1824836" stroke="0" extrusionOk="0">
                    <a:moveTo>
                      <a:pt x="0" y="0"/>
                    </a:moveTo>
                    <a:cubicBezTo>
                      <a:pt x="176917" y="-50350"/>
                      <a:pt x="275544" y="8080"/>
                      <a:pt x="491244" y="0"/>
                    </a:cubicBezTo>
                    <a:cubicBezTo>
                      <a:pt x="706944" y="-8080"/>
                      <a:pt x="716334" y="22897"/>
                      <a:pt x="795348" y="0"/>
                    </a:cubicBezTo>
                    <a:cubicBezTo>
                      <a:pt x="874362" y="-22897"/>
                      <a:pt x="1334938" y="87600"/>
                      <a:pt x="1567303" y="0"/>
                    </a:cubicBezTo>
                    <a:cubicBezTo>
                      <a:pt x="1799668" y="-87600"/>
                      <a:pt x="1923844" y="19993"/>
                      <a:pt x="2058547" y="0"/>
                    </a:cubicBezTo>
                    <a:cubicBezTo>
                      <a:pt x="2193250" y="-19993"/>
                      <a:pt x="2378483" y="34212"/>
                      <a:pt x="2549791" y="0"/>
                    </a:cubicBezTo>
                    <a:cubicBezTo>
                      <a:pt x="2721099" y="-34212"/>
                      <a:pt x="3000957" y="23927"/>
                      <a:pt x="3321746" y="0"/>
                    </a:cubicBezTo>
                    <a:cubicBezTo>
                      <a:pt x="3642536" y="-23927"/>
                      <a:pt x="3525017" y="32172"/>
                      <a:pt x="3719420" y="0"/>
                    </a:cubicBezTo>
                    <a:cubicBezTo>
                      <a:pt x="3913823" y="-32172"/>
                      <a:pt x="4313142" y="39122"/>
                      <a:pt x="4491375" y="0"/>
                    </a:cubicBezTo>
                    <a:cubicBezTo>
                      <a:pt x="4669609" y="-39122"/>
                      <a:pt x="5004194" y="73456"/>
                      <a:pt x="5263331" y="0"/>
                    </a:cubicBezTo>
                    <a:cubicBezTo>
                      <a:pt x="5522468" y="-73456"/>
                      <a:pt x="5638466" y="55761"/>
                      <a:pt x="5848145" y="0"/>
                    </a:cubicBezTo>
                    <a:cubicBezTo>
                      <a:pt x="6057824" y="-55761"/>
                      <a:pt x="6296551" y="61025"/>
                      <a:pt x="6620100" y="0"/>
                    </a:cubicBezTo>
                    <a:cubicBezTo>
                      <a:pt x="6943650" y="-61025"/>
                      <a:pt x="6987693" y="7939"/>
                      <a:pt x="7111344" y="0"/>
                    </a:cubicBezTo>
                    <a:cubicBezTo>
                      <a:pt x="7234995" y="-7939"/>
                      <a:pt x="7397947" y="12340"/>
                      <a:pt x="7602589" y="0"/>
                    </a:cubicBezTo>
                    <a:cubicBezTo>
                      <a:pt x="7807232" y="-12340"/>
                      <a:pt x="8121261" y="33539"/>
                      <a:pt x="8280973" y="0"/>
                    </a:cubicBezTo>
                    <a:cubicBezTo>
                      <a:pt x="8440685" y="-33539"/>
                      <a:pt x="8663582" y="43226"/>
                      <a:pt x="8772218" y="0"/>
                    </a:cubicBezTo>
                    <a:cubicBezTo>
                      <a:pt x="8880854" y="-43226"/>
                      <a:pt x="9134788" y="28550"/>
                      <a:pt x="9357032" y="0"/>
                    </a:cubicBezTo>
                    <a:cubicBezTo>
                      <a:pt x="9407451" y="246046"/>
                      <a:pt x="9324444" y="286063"/>
                      <a:pt x="9357032" y="492706"/>
                    </a:cubicBezTo>
                    <a:cubicBezTo>
                      <a:pt x="9389620" y="699349"/>
                      <a:pt x="9336794" y="734180"/>
                      <a:pt x="9357032" y="967163"/>
                    </a:cubicBezTo>
                    <a:cubicBezTo>
                      <a:pt x="9377270" y="1200146"/>
                      <a:pt x="9285126" y="1632668"/>
                      <a:pt x="9357032" y="1824836"/>
                    </a:cubicBezTo>
                    <a:cubicBezTo>
                      <a:pt x="9273065" y="1838672"/>
                      <a:pt x="9188897" y="1817818"/>
                      <a:pt x="9052928" y="1824836"/>
                    </a:cubicBezTo>
                    <a:cubicBezTo>
                      <a:pt x="8916959" y="1831854"/>
                      <a:pt x="8515477" y="1820809"/>
                      <a:pt x="8280973" y="1824836"/>
                    </a:cubicBezTo>
                    <a:cubicBezTo>
                      <a:pt x="8046469" y="1828863"/>
                      <a:pt x="7857152" y="1786125"/>
                      <a:pt x="7696159" y="1824836"/>
                    </a:cubicBezTo>
                    <a:cubicBezTo>
                      <a:pt x="7535166" y="1863547"/>
                      <a:pt x="7425750" y="1810275"/>
                      <a:pt x="7298485" y="1824836"/>
                    </a:cubicBezTo>
                    <a:cubicBezTo>
                      <a:pt x="7171220" y="1839397"/>
                      <a:pt x="6847233" y="1806460"/>
                      <a:pt x="6713670" y="1824836"/>
                    </a:cubicBezTo>
                    <a:cubicBezTo>
                      <a:pt x="6580108" y="1843212"/>
                      <a:pt x="6551826" y="1815802"/>
                      <a:pt x="6409567" y="1824836"/>
                    </a:cubicBezTo>
                    <a:cubicBezTo>
                      <a:pt x="6267308" y="1833870"/>
                      <a:pt x="6169550" y="1812010"/>
                      <a:pt x="6105463" y="1824836"/>
                    </a:cubicBezTo>
                    <a:cubicBezTo>
                      <a:pt x="6041376" y="1837662"/>
                      <a:pt x="5795239" y="1795008"/>
                      <a:pt x="5520649" y="1824836"/>
                    </a:cubicBezTo>
                    <a:cubicBezTo>
                      <a:pt x="5246059" y="1854664"/>
                      <a:pt x="5220370" y="1790294"/>
                      <a:pt x="5122975" y="1824836"/>
                    </a:cubicBezTo>
                    <a:cubicBezTo>
                      <a:pt x="5025580" y="1859378"/>
                      <a:pt x="4652712" y="1790729"/>
                      <a:pt x="4444590" y="1824836"/>
                    </a:cubicBezTo>
                    <a:cubicBezTo>
                      <a:pt x="4236468" y="1858943"/>
                      <a:pt x="4175322" y="1813330"/>
                      <a:pt x="4046916" y="1824836"/>
                    </a:cubicBezTo>
                    <a:cubicBezTo>
                      <a:pt x="3918510" y="1836342"/>
                      <a:pt x="3603309" y="1758228"/>
                      <a:pt x="3368532" y="1824836"/>
                    </a:cubicBezTo>
                    <a:cubicBezTo>
                      <a:pt x="3133755" y="1891444"/>
                      <a:pt x="3137078" y="1792134"/>
                      <a:pt x="3064428" y="1824836"/>
                    </a:cubicBezTo>
                    <a:cubicBezTo>
                      <a:pt x="2991778" y="1857538"/>
                      <a:pt x="2637429" y="1777772"/>
                      <a:pt x="2386043" y="1824836"/>
                    </a:cubicBezTo>
                    <a:cubicBezTo>
                      <a:pt x="2134658" y="1871900"/>
                      <a:pt x="2071222" y="1785263"/>
                      <a:pt x="1988369" y="1824836"/>
                    </a:cubicBezTo>
                    <a:cubicBezTo>
                      <a:pt x="1905516" y="1864409"/>
                      <a:pt x="1806922" y="1822202"/>
                      <a:pt x="1684266" y="1824836"/>
                    </a:cubicBezTo>
                    <a:cubicBezTo>
                      <a:pt x="1561610" y="1827470"/>
                      <a:pt x="1409508" y="1816385"/>
                      <a:pt x="1286592" y="1824836"/>
                    </a:cubicBezTo>
                    <a:cubicBezTo>
                      <a:pt x="1163676" y="1833287"/>
                      <a:pt x="934660" y="1818011"/>
                      <a:pt x="608207" y="1824836"/>
                    </a:cubicBezTo>
                    <a:cubicBezTo>
                      <a:pt x="281754" y="1831661"/>
                      <a:pt x="202628" y="1798786"/>
                      <a:pt x="0" y="1824836"/>
                    </a:cubicBezTo>
                    <a:cubicBezTo>
                      <a:pt x="-8527" y="1670710"/>
                      <a:pt x="37448" y="1521392"/>
                      <a:pt x="0" y="1423372"/>
                    </a:cubicBezTo>
                    <a:cubicBezTo>
                      <a:pt x="-37448" y="1325352"/>
                      <a:pt x="22687" y="1132074"/>
                      <a:pt x="0" y="1021908"/>
                    </a:cubicBezTo>
                    <a:cubicBezTo>
                      <a:pt x="-22687" y="911742"/>
                      <a:pt x="28520" y="742808"/>
                      <a:pt x="0" y="547451"/>
                    </a:cubicBezTo>
                    <a:cubicBezTo>
                      <a:pt x="-28520" y="352094"/>
                      <a:pt x="48990" y="226809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6350">
                <a:solidFill>
                  <a:prstClr val="black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ru-RU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ru-RU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кг</m:t>
                          </m:r>
                        </m:num>
                        <m:den>
                          <m:sSup>
                            <m:sSupPr>
                              <m:ctrlPr>
                                <a:rPr kumimoji="0" lang="ru-RU" sz="4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ru-RU" sz="4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м</m:t>
                              </m:r>
                            </m:e>
                            <m:sup>
                              <m:r>
                                <a:rPr kumimoji="0" lang="ru-RU" sz="4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𝟑</m:t>
                              </m:r>
                            </m:sup>
                          </m:sSup>
                        </m:den>
                      </m:f>
                      <m:r>
                        <a:rPr kumimoji="0" lang="ru-RU" sz="4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ru-RU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ru-RU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𝟏𝟎𝟎𝟎</m:t>
                          </m:r>
                          <m:r>
                            <a:rPr kumimoji="0" lang="ru-RU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г</m:t>
                          </m:r>
                        </m:num>
                        <m:den>
                          <m:sSup>
                            <m:sSupPr>
                              <m:ctrlPr>
                                <a:rPr kumimoji="0" lang="ru-RU" sz="4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𝟏𝟎𝟎</m:t>
                              </m:r>
                              <m:r>
                                <a:rPr kumimoji="0" lang="en-US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∙</m:t>
                              </m:r>
                              <m:r>
                                <a:rPr kumimoji="0" lang="en-US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𝟏𝟎𝟎</m:t>
                              </m:r>
                              <m:r>
                                <a:rPr kumimoji="0" lang="en-US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∙</m:t>
                              </m:r>
                              <m:r>
                                <a:rPr kumimoji="0" lang="en-US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𝟏𝟎𝟎</m:t>
                              </m:r>
                              <m:r>
                                <a:rPr kumimoji="0" lang="en-US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см</m:t>
                              </m:r>
                            </m:e>
                            <m:sup>
                              <m:r>
                                <a:rPr kumimoji="0" lang="ru-RU" sz="4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𝟑</m:t>
                              </m:r>
                            </m:sup>
                          </m:sSup>
                        </m:den>
                      </m:f>
                      <m:r>
                        <a:rPr kumimoji="0" lang="ru-RU" sz="4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ru-RU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ru-RU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ru-RU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г</m:t>
                          </m:r>
                        </m:num>
                        <m:den>
                          <m:r>
                            <a:rPr kumimoji="0" lang="ru-RU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𝟏𝟎𝟎𝟎</m:t>
                          </m:r>
                          <m:r>
                            <a:rPr kumimoji="0" lang="ru-RU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sSup>
                            <m:sSupPr>
                              <m:ctrlPr>
                                <a:rPr kumimoji="0" lang="ru-RU" sz="4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ru-RU" sz="4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см</m:t>
                              </m:r>
                            </m:e>
                            <m:sup>
                              <m:r>
                                <a:rPr kumimoji="0" lang="ru-RU" sz="4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𝟑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0" lang="ru-RU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Надпись 8">
                <a:extLst>
                  <a:ext uri="{FF2B5EF4-FFF2-40B4-BE49-F238E27FC236}">
                    <a16:creationId xmlns:a16="http://schemas.microsoft.com/office/drawing/2014/main" id="{84A89480-7C9D-A805-5B36-CE6F9BFCE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7484" y="2989317"/>
                <a:ext cx="9357032" cy="18248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6350">
                <a:solidFill>
                  <a:prstClr val="black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9357032"/>
                          <a:gd name="connsiteY0" fmla="*/ 0 h 1824836"/>
                          <a:gd name="connsiteX1" fmla="*/ 584815 w 9357032"/>
                          <a:gd name="connsiteY1" fmla="*/ 0 h 1824836"/>
                          <a:gd name="connsiteX2" fmla="*/ 1169629 w 9357032"/>
                          <a:gd name="connsiteY2" fmla="*/ 0 h 1824836"/>
                          <a:gd name="connsiteX3" fmla="*/ 1473733 w 9357032"/>
                          <a:gd name="connsiteY3" fmla="*/ 0 h 1824836"/>
                          <a:gd name="connsiteX4" fmla="*/ 2058547 w 9357032"/>
                          <a:gd name="connsiteY4" fmla="*/ 0 h 1824836"/>
                          <a:gd name="connsiteX5" fmla="*/ 2830502 w 9357032"/>
                          <a:gd name="connsiteY5" fmla="*/ 0 h 1824836"/>
                          <a:gd name="connsiteX6" fmla="*/ 3321746 w 9357032"/>
                          <a:gd name="connsiteY6" fmla="*/ 0 h 1824836"/>
                          <a:gd name="connsiteX7" fmla="*/ 3812991 w 9357032"/>
                          <a:gd name="connsiteY7" fmla="*/ 0 h 1824836"/>
                          <a:gd name="connsiteX8" fmla="*/ 4397805 w 9357032"/>
                          <a:gd name="connsiteY8" fmla="*/ 0 h 1824836"/>
                          <a:gd name="connsiteX9" fmla="*/ 5076190 w 9357032"/>
                          <a:gd name="connsiteY9" fmla="*/ 0 h 1824836"/>
                          <a:gd name="connsiteX10" fmla="*/ 5754575 w 9357032"/>
                          <a:gd name="connsiteY10" fmla="*/ 0 h 1824836"/>
                          <a:gd name="connsiteX11" fmla="*/ 6432960 w 9357032"/>
                          <a:gd name="connsiteY11" fmla="*/ 0 h 1824836"/>
                          <a:gd name="connsiteX12" fmla="*/ 7204915 w 9357032"/>
                          <a:gd name="connsiteY12" fmla="*/ 0 h 1824836"/>
                          <a:gd name="connsiteX13" fmla="*/ 7789729 w 9357032"/>
                          <a:gd name="connsiteY13" fmla="*/ 0 h 1824836"/>
                          <a:gd name="connsiteX14" fmla="*/ 8468114 w 9357032"/>
                          <a:gd name="connsiteY14" fmla="*/ 0 h 1824836"/>
                          <a:gd name="connsiteX15" fmla="*/ 9357032 w 9357032"/>
                          <a:gd name="connsiteY15" fmla="*/ 0 h 1824836"/>
                          <a:gd name="connsiteX16" fmla="*/ 9357032 w 9357032"/>
                          <a:gd name="connsiteY16" fmla="*/ 456209 h 1824836"/>
                          <a:gd name="connsiteX17" fmla="*/ 9357032 w 9357032"/>
                          <a:gd name="connsiteY17" fmla="*/ 930666 h 1824836"/>
                          <a:gd name="connsiteX18" fmla="*/ 9357032 w 9357032"/>
                          <a:gd name="connsiteY18" fmla="*/ 1423372 h 1824836"/>
                          <a:gd name="connsiteX19" fmla="*/ 9357032 w 9357032"/>
                          <a:gd name="connsiteY19" fmla="*/ 1824836 h 1824836"/>
                          <a:gd name="connsiteX20" fmla="*/ 8959358 w 9357032"/>
                          <a:gd name="connsiteY20" fmla="*/ 1824836 h 1824836"/>
                          <a:gd name="connsiteX21" fmla="*/ 8468114 w 9357032"/>
                          <a:gd name="connsiteY21" fmla="*/ 1824836 h 1824836"/>
                          <a:gd name="connsiteX22" fmla="*/ 7789729 w 9357032"/>
                          <a:gd name="connsiteY22" fmla="*/ 1824836 h 1824836"/>
                          <a:gd name="connsiteX23" fmla="*/ 7204915 w 9357032"/>
                          <a:gd name="connsiteY23" fmla="*/ 1824836 h 1824836"/>
                          <a:gd name="connsiteX24" fmla="*/ 6900811 w 9357032"/>
                          <a:gd name="connsiteY24" fmla="*/ 1824836 h 1824836"/>
                          <a:gd name="connsiteX25" fmla="*/ 6409567 w 9357032"/>
                          <a:gd name="connsiteY25" fmla="*/ 1824836 h 1824836"/>
                          <a:gd name="connsiteX26" fmla="*/ 5731182 w 9357032"/>
                          <a:gd name="connsiteY26" fmla="*/ 1824836 h 1824836"/>
                          <a:gd name="connsiteX27" fmla="*/ 5333508 w 9357032"/>
                          <a:gd name="connsiteY27" fmla="*/ 1824836 h 1824836"/>
                          <a:gd name="connsiteX28" fmla="*/ 4561553 w 9357032"/>
                          <a:gd name="connsiteY28" fmla="*/ 1824836 h 1824836"/>
                          <a:gd name="connsiteX29" fmla="*/ 3789598 w 9357032"/>
                          <a:gd name="connsiteY29" fmla="*/ 1824836 h 1824836"/>
                          <a:gd name="connsiteX30" fmla="*/ 3204783 w 9357032"/>
                          <a:gd name="connsiteY30" fmla="*/ 1824836 h 1824836"/>
                          <a:gd name="connsiteX31" fmla="*/ 2432828 w 9357032"/>
                          <a:gd name="connsiteY31" fmla="*/ 1824836 h 1824836"/>
                          <a:gd name="connsiteX32" fmla="*/ 1848014 w 9357032"/>
                          <a:gd name="connsiteY32" fmla="*/ 1824836 h 1824836"/>
                          <a:gd name="connsiteX33" fmla="*/ 1169629 w 9357032"/>
                          <a:gd name="connsiteY33" fmla="*/ 1824836 h 1824836"/>
                          <a:gd name="connsiteX34" fmla="*/ 865525 w 9357032"/>
                          <a:gd name="connsiteY34" fmla="*/ 1824836 h 1824836"/>
                          <a:gd name="connsiteX35" fmla="*/ 0 w 9357032"/>
                          <a:gd name="connsiteY35" fmla="*/ 1824836 h 1824836"/>
                          <a:gd name="connsiteX36" fmla="*/ 0 w 9357032"/>
                          <a:gd name="connsiteY36" fmla="*/ 1386875 h 1824836"/>
                          <a:gd name="connsiteX37" fmla="*/ 0 w 9357032"/>
                          <a:gd name="connsiteY37" fmla="*/ 948915 h 1824836"/>
                          <a:gd name="connsiteX38" fmla="*/ 0 w 9357032"/>
                          <a:gd name="connsiteY38" fmla="*/ 529202 h 1824836"/>
                          <a:gd name="connsiteX39" fmla="*/ 0 w 9357032"/>
                          <a:gd name="connsiteY39" fmla="*/ 0 h 18248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</a:cxnLst>
                        <a:rect l="l" t="t" r="r" b="b"/>
                        <a:pathLst>
                          <a:path w="9357032" h="1824836" fill="none" extrusionOk="0">
                            <a:moveTo>
                              <a:pt x="0" y="0"/>
                            </a:moveTo>
                            <a:cubicBezTo>
                              <a:pt x="232369" y="-68206"/>
                              <a:pt x="367603" y="57559"/>
                              <a:pt x="584815" y="0"/>
                            </a:cubicBezTo>
                            <a:cubicBezTo>
                              <a:pt x="802028" y="-57559"/>
                              <a:pt x="1043591" y="2377"/>
                              <a:pt x="1169629" y="0"/>
                            </a:cubicBezTo>
                            <a:cubicBezTo>
                              <a:pt x="1295667" y="-2377"/>
                              <a:pt x="1384116" y="25185"/>
                              <a:pt x="1473733" y="0"/>
                            </a:cubicBezTo>
                            <a:cubicBezTo>
                              <a:pt x="1563350" y="-25185"/>
                              <a:pt x="1835980" y="15443"/>
                              <a:pt x="2058547" y="0"/>
                            </a:cubicBezTo>
                            <a:cubicBezTo>
                              <a:pt x="2281114" y="-15443"/>
                              <a:pt x="2600783" y="91450"/>
                              <a:pt x="2830502" y="0"/>
                            </a:cubicBezTo>
                            <a:cubicBezTo>
                              <a:pt x="3060222" y="-91450"/>
                              <a:pt x="3122160" y="56471"/>
                              <a:pt x="3321746" y="0"/>
                            </a:cubicBezTo>
                            <a:cubicBezTo>
                              <a:pt x="3521332" y="-56471"/>
                              <a:pt x="3708372" y="1169"/>
                              <a:pt x="3812991" y="0"/>
                            </a:cubicBezTo>
                            <a:cubicBezTo>
                              <a:pt x="3917610" y="-1169"/>
                              <a:pt x="4163572" y="47658"/>
                              <a:pt x="4397805" y="0"/>
                            </a:cubicBezTo>
                            <a:cubicBezTo>
                              <a:pt x="4632038" y="-47658"/>
                              <a:pt x="4783647" y="34903"/>
                              <a:pt x="5076190" y="0"/>
                            </a:cubicBezTo>
                            <a:cubicBezTo>
                              <a:pt x="5368734" y="-34903"/>
                              <a:pt x="5594662" y="31079"/>
                              <a:pt x="5754575" y="0"/>
                            </a:cubicBezTo>
                            <a:cubicBezTo>
                              <a:pt x="5914489" y="-31079"/>
                              <a:pt x="6160571" y="42043"/>
                              <a:pt x="6432960" y="0"/>
                            </a:cubicBezTo>
                            <a:cubicBezTo>
                              <a:pt x="6705350" y="-42043"/>
                              <a:pt x="6924677" y="22631"/>
                              <a:pt x="7204915" y="0"/>
                            </a:cubicBezTo>
                            <a:cubicBezTo>
                              <a:pt x="7485153" y="-22631"/>
                              <a:pt x="7643420" y="68436"/>
                              <a:pt x="7789729" y="0"/>
                            </a:cubicBezTo>
                            <a:cubicBezTo>
                              <a:pt x="7936038" y="-68436"/>
                              <a:pt x="8236805" y="22663"/>
                              <a:pt x="8468114" y="0"/>
                            </a:cubicBezTo>
                            <a:cubicBezTo>
                              <a:pt x="8699423" y="-22663"/>
                              <a:pt x="9115232" y="66689"/>
                              <a:pt x="9357032" y="0"/>
                            </a:cubicBezTo>
                            <a:cubicBezTo>
                              <a:pt x="9402168" y="185522"/>
                              <a:pt x="9342926" y="232569"/>
                              <a:pt x="9357032" y="456209"/>
                            </a:cubicBezTo>
                            <a:cubicBezTo>
                              <a:pt x="9371138" y="679849"/>
                              <a:pt x="9304145" y="801908"/>
                              <a:pt x="9357032" y="930666"/>
                            </a:cubicBezTo>
                            <a:cubicBezTo>
                              <a:pt x="9409919" y="1059424"/>
                              <a:pt x="9308403" y="1281293"/>
                              <a:pt x="9357032" y="1423372"/>
                            </a:cubicBezTo>
                            <a:cubicBezTo>
                              <a:pt x="9405661" y="1565451"/>
                              <a:pt x="9315203" y="1726463"/>
                              <a:pt x="9357032" y="1824836"/>
                            </a:cubicBezTo>
                            <a:cubicBezTo>
                              <a:pt x="9242310" y="1833122"/>
                              <a:pt x="9123350" y="1792449"/>
                              <a:pt x="8959358" y="1824836"/>
                            </a:cubicBezTo>
                            <a:cubicBezTo>
                              <a:pt x="8795366" y="1857223"/>
                              <a:pt x="8573210" y="1771301"/>
                              <a:pt x="8468114" y="1824836"/>
                            </a:cubicBezTo>
                            <a:cubicBezTo>
                              <a:pt x="8363018" y="1878371"/>
                              <a:pt x="7934008" y="1772456"/>
                              <a:pt x="7789729" y="1824836"/>
                            </a:cubicBezTo>
                            <a:cubicBezTo>
                              <a:pt x="7645451" y="1877216"/>
                              <a:pt x="7496780" y="1765906"/>
                              <a:pt x="7204915" y="1824836"/>
                            </a:cubicBezTo>
                            <a:cubicBezTo>
                              <a:pt x="6913050" y="1883766"/>
                              <a:pt x="7010473" y="1809261"/>
                              <a:pt x="6900811" y="1824836"/>
                            </a:cubicBezTo>
                            <a:cubicBezTo>
                              <a:pt x="6791149" y="1840411"/>
                              <a:pt x="6650121" y="1812200"/>
                              <a:pt x="6409567" y="1824836"/>
                            </a:cubicBezTo>
                            <a:cubicBezTo>
                              <a:pt x="6169013" y="1837472"/>
                              <a:pt x="6039497" y="1766789"/>
                              <a:pt x="5731182" y="1824836"/>
                            </a:cubicBezTo>
                            <a:cubicBezTo>
                              <a:pt x="5422867" y="1882883"/>
                              <a:pt x="5471552" y="1823020"/>
                              <a:pt x="5333508" y="1824836"/>
                            </a:cubicBezTo>
                            <a:cubicBezTo>
                              <a:pt x="5195464" y="1826652"/>
                              <a:pt x="4793171" y="1790854"/>
                              <a:pt x="4561553" y="1824836"/>
                            </a:cubicBezTo>
                            <a:cubicBezTo>
                              <a:pt x="4329936" y="1858818"/>
                              <a:pt x="4148492" y="1824279"/>
                              <a:pt x="3789598" y="1824836"/>
                            </a:cubicBezTo>
                            <a:cubicBezTo>
                              <a:pt x="3430705" y="1825393"/>
                              <a:pt x="3388562" y="1766233"/>
                              <a:pt x="3204783" y="1824836"/>
                            </a:cubicBezTo>
                            <a:cubicBezTo>
                              <a:pt x="3021005" y="1883439"/>
                              <a:pt x="2704776" y="1822066"/>
                              <a:pt x="2432828" y="1824836"/>
                            </a:cubicBezTo>
                            <a:cubicBezTo>
                              <a:pt x="2160880" y="1827606"/>
                              <a:pt x="2112687" y="1818979"/>
                              <a:pt x="1848014" y="1824836"/>
                            </a:cubicBezTo>
                            <a:cubicBezTo>
                              <a:pt x="1583341" y="1830693"/>
                              <a:pt x="1396957" y="1792592"/>
                              <a:pt x="1169629" y="1824836"/>
                            </a:cubicBezTo>
                            <a:cubicBezTo>
                              <a:pt x="942302" y="1857080"/>
                              <a:pt x="965210" y="1817040"/>
                              <a:pt x="865525" y="1824836"/>
                            </a:cubicBezTo>
                            <a:cubicBezTo>
                              <a:pt x="765840" y="1832632"/>
                              <a:pt x="226228" y="1819096"/>
                              <a:pt x="0" y="1824836"/>
                            </a:cubicBezTo>
                            <a:cubicBezTo>
                              <a:pt x="-37731" y="1697403"/>
                              <a:pt x="39826" y="1515880"/>
                              <a:pt x="0" y="1386875"/>
                            </a:cubicBezTo>
                            <a:cubicBezTo>
                              <a:pt x="-39826" y="1257870"/>
                              <a:pt x="24539" y="1089844"/>
                              <a:pt x="0" y="948915"/>
                            </a:cubicBezTo>
                            <a:cubicBezTo>
                              <a:pt x="-24539" y="807986"/>
                              <a:pt x="28922" y="626286"/>
                              <a:pt x="0" y="529202"/>
                            </a:cubicBezTo>
                            <a:cubicBezTo>
                              <a:pt x="-28922" y="432118"/>
                              <a:pt x="5666" y="131771"/>
                              <a:pt x="0" y="0"/>
                            </a:cubicBezTo>
                            <a:close/>
                          </a:path>
                          <a:path w="9357032" h="1824836" stroke="0" extrusionOk="0">
                            <a:moveTo>
                              <a:pt x="0" y="0"/>
                            </a:moveTo>
                            <a:cubicBezTo>
                              <a:pt x="176917" y="-50350"/>
                              <a:pt x="275544" y="8080"/>
                              <a:pt x="491244" y="0"/>
                            </a:cubicBezTo>
                            <a:cubicBezTo>
                              <a:pt x="706944" y="-8080"/>
                              <a:pt x="716334" y="22897"/>
                              <a:pt x="795348" y="0"/>
                            </a:cubicBezTo>
                            <a:cubicBezTo>
                              <a:pt x="874362" y="-22897"/>
                              <a:pt x="1334938" y="87600"/>
                              <a:pt x="1567303" y="0"/>
                            </a:cubicBezTo>
                            <a:cubicBezTo>
                              <a:pt x="1799668" y="-87600"/>
                              <a:pt x="1923844" y="19993"/>
                              <a:pt x="2058547" y="0"/>
                            </a:cubicBezTo>
                            <a:cubicBezTo>
                              <a:pt x="2193250" y="-19993"/>
                              <a:pt x="2378483" y="34212"/>
                              <a:pt x="2549791" y="0"/>
                            </a:cubicBezTo>
                            <a:cubicBezTo>
                              <a:pt x="2721099" y="-34212"/>
                              <a:pt x="3000957" y="23927"/>
                              <a:pt x="3321746" y="0"/>
                            </a:cubicBezTo>
                            <a:cubicBezTo>
                              <a:pt x="3642536" y="-23927"/>
                              <a:pt x="3525017" y="32172"/>
                              <a:pt x="3719420" y="0"/>
                            </a:cubicBezTo>
                            <a:cubicBezTo>
                              <a:pt x="3913823" y="-32172"/>
                              <a:pt x="4313142" y="39122"/>
                              <a:pt x="4491375" y="0"/>
                            </a:cubicBezTo>
                            <a:cubicBezTo>
                              <a:pt x="4669609" y="-39122"/>
                              <a:pt x="5004194" y="73456"/>
                              <a:pt x="5263331" y="0"/>
                            </a:cubicBezTo>
                            <a:cubicBezTo>
                              <a:pt x="5522468" y="-73456"/>
                              <a:pt x="5638466" y="55761"/>
                              <a:pt x="5848145" y="0"/>
                            </a:cubicBezTo>
                            <a:cubicBezTo>
                              <a:pt x="6057824" y="-55761"/>
                              <a:pt x="6296551" y="61025"/>
                              <a:pt x="6620100" y="0"/>
                            </a:cubicBezTo>
                            <a:cubicBezTo>
                              <a:pt x="6943650" y="-61025"/>
                              <a:pt x="6987693" y="7939"/>
                              <a:pt x="7111344" y="0"/>
                            </a:cubicBezTo>
                            <a:cubicBezTo>
                              <a:pt x="7234995" y="-7939"/>
                              <a:pt x="7397947" y="12340"/>
                              <a:pt x="7602589" y="0"/>
                            </a:cubicBezTo>
                            <a:cubicBezTo>
                              <a:pt x="7807232" y="-12340"/>
                              <a:pt x="8121261" y="33539"/>
                              <a:pt x="8280973" y="0"/>
                            </a:cubicBezTo>
                            <a:cubicBezTo>
                              <a:pt x="8440685" y="-33539"/>
                              <a:pt x="8663582" y="43226"/>
                              <a:pt x="8772218" y="0"/>
                            </a:cubicBezTo>
                            <a:cubicBezTo>
                              <a:pt x="8880854" y="-43226"/>
                              <a:pt x="9134788" y="28550"/>
                              <a:pt x="9357032" y="0"/>
                            </a:cubicBezTo>
                            <a:cubicBezTo>
                              <a:pt x="9407451" y="246046"/>
                              <a:pt x="9324444" y="286063"/>
                              <a:pt x="9357032" y="492706"/>
                            </a:cubicBezTo>
                            <a:cubicBezTo>
                              <a:pt x="9389620" y="699349"/>
                              <a:pt x="9336794" y="734180"/>
                              <a:pt x="9357032" y="967163"/>
                            </a:cubicBezTo>
                            <a:cubicBezTo>
                              <a:pt x="9377270" y="1200146"/>
                              <a:pt x="9285126" y="1632668"/>
                              <a:pt x="9357032" y="1824836"/>
                            </a:cubicBezTo>
                            <a:cubicBezTo>
                              <a:pt x="9273065" y="1838672"/>
                              <a:pt x="9188897" y="1817818"/>
                              <a:pt x="9052928" y="1824836"/>
                            </a:cubicBezTo>
                            <a:cubicBezTo>
                              <a:pt x="8916959" y="1831854"/>
                              <a:pt x="8515477" y="1820809"/>
                              <a:pt x="8280973" y="1824836"/>
                            </a:cubicBezTo>
                            <a:cubicBezTo>
                              <a:pt x="8046469" y="1828863"/>
                              <a:pt x="7857152" y="1786125"/>
                              <a:pt x="7696159" y="1824836"/>
                            </a:cubicBezTo>
                            <a:cubicBezTo>
                              <a:pt x="7535166" y="1863547"/>
                              <a:pt x="7425750" y="1810275"/>
                              <a:pt x="7298485" y="1824836"/>
                            </a:cubicBezTo>
                            <a:cubicBezTo>
                              <a:pt x="7171220" y="1839397"/>
                              <a:pt x="6847233" y="1806460"/>
                              <a:pt x="6713670" y="1824836"/>
                            </a:cubicBezTo>
                            <a:cubicBezTo>
                              <a:pt x="6580108" y="1843212"/>
                              <a:pt x="6551826" y="1815802"/>
                              <a:pt x="6409567" y="1824836"/>
                            </a:cubicBezTo>
                            <a:cubicBezTo>
                              <a:pt x="6267308" y="1833870"/>
                              <a:pt x="6169550" y="1812010"/>
                              <a:pt x="6105463" y="1824836"/>
                            </a:cubicBezTo>
                            <a:cubicBezTo>
                              <a:pt x="6041376" y="1837662"/>
                              <a:pt x="5795239" y="1795008"/>
                              <a:pt x="5520649" y="1824836"/>
                            </a:cubicBezTo>
                            <a:cubicBezTo>
                              <a:pt x="5246059" y="1854664"/>
                              <a:pt x="5220370" y="1790294"/>
                              <a:pt x="5122975" y="1824836"/>
                            </a:cubicBezTo>
                            <a:cubicBezTo>
                              <a:pt x="5025580" y="1859378"/>
                              <a:pt x="4652712" y="1790729"/>
                              <a:pt x="4444590" y="1824836"/>
                            </a:cubicBezTo>
                            <a:cubicBezTo>
                              <a:pt x="4236468" y="1858943"/>
                              <a:pt x="4175322" y="1813330"/>
                              <a:pt x="4046916" y="1824836"/>
                            </a:cubicBezTo>
                            <a:cubicBezTo>
                              <a:pt x="3918510" y="1836342"/>
                              <a:pt x="3603309" y="1758228"/>
                              <a:pt x="3368532" y="1824836"/>
                            </a:cubicBezTo>
                            <a:cubicBezTo>
                              <a:pt x="3133755" y="1891444"/>
                              <a:pt x="3137078" y="1792134"/>
                              <a:pt x="3064428" y="1824836"/>
                            </a:cubicBezTo>
                            <a:cubicBezTo>
                              <a:pt x="2991778" y="1857538"/>
                              <a:pt x="2637429" y="1777772"/>
                              <a:pt x="2386043" y="1824836"/>
                            </a:cubicBezTo>
                            <a:cubicBezTo>
                              <a:pt x="2134658" y="1871900"/>
                              <a:pt x="2071222" y="1785263"/>
                              <a:pt x="1988369" y="1824836"/>
                            </a:cubicBezTo>
                            <a:cubicBezTo>
                              <a:pt x="1905516" y="1864409"/>
                              <a:pt x="1806922" y="1822202"/>
                              <a:pt x="1684266" y="1824836"/>
                            </a:cubicBezTo>
                            <a:cubicBezTo>
                              <a:pt x="1561610" y="1827470"/>
                              <a:pt x="1409508" y="1816385"/>
                              <a:pt x="1286592" y="1824836"/>
                            </a:cubicBezTo>
                            <a:cubicBezTo>
                              <a:pt x="1163676" y="1833287"/>
                              <a:pt x="934660" y="1818011"/>
                              <a:pt x="608207" y="1824836"/>
                            </a:cubicBezTo>
                            <a:cubicBezTo>
                              <a:pt x="281754" y="1831661"/>
                              <a:pt x="202628" y="1798786"/>
                              <a:pt x="0" y="1824836"/>
                            </a:cubicBezTo>
                            <a:cubicBezTo>
                              <a:pt x="-8527" y="1670710"/>
                              <a:pt x="37448" y="1521392"/>
                              <a:pt x="0" y="1423372"/>
                            </a:cubicBezTo>
                            <a:cubicBezTo>
                              <a:pt x="-37448" y="1325352"/>
                              <a:pt x="22687" y="1132074"/>
                              <a:pt x="0" y="1021908"/>
                            </a:cubicBezTo>
                            <a:cubicBezTo>
                              <a:pt x="-22687" y="911742"/>
                              <a:pt x="28520" y="742808"/>
                              <a:pt x="0" y="547451"/>
                            </a:cubicBezTo>
                            <a:cubicBezTo>
                              <a:pt x="-28520" y="352094"/>
                              <a:pt x="48990" y="226809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89986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Надпись 8">
                <a:extLst>
                  <a:ext uri="{FF2B5EF4-FFF2-40B4-BE49-F238E27FC236}">
                    <a16:creationId xmlns:a16="http://schemas.microsoft.com/office/drawing/2014/main" id="{01F32607-4C74-F551-0E44-0A702405C8A6}"/>
                  </a:ext>
                </a:extLst>
              </p:cNvPr>
              <p:cNvSpPr txBox="1"/>
              <p:nvPr/>
            </p:nvSpPr>
            <p:spPr>
              <a:xfrm>
                <a:off x="1417484" y="855717"/>
                <a:ext cx="9357032" cy="1782485"/>
              </a:xfrm>
              <a:custGeom>
                <a:avLst/>
                <a:gdLst>
                  <a:gd name="connsiteX0" fmla="*/ 0 w 9357032"/>
                  <a:gd name="connsiteY0" fmla="*/ 0 h 1782485"/>
                  <a:gd name="connsiteX1" fmla="*/ 304104 w 9357032"/>
                  <a:gd name="connsiteY1" fmla="*/ 0 h 1782485"/>
                  <a:gd name="connsiteX2" fmla="*/ 1076059 w 9357032"/>
                  <a:gd name="connsiteY2" fmla="*/ 0 h 1782485"/>
                  <a:gd name="connsiteX3" fmla="*/ 1660873 w 9357032"/>
                  <a:gd name="connsiteY3" fmla="*/ 0 h 1782485"/>
                  <a:gd name="connsiteX4" fmla="*/ 1964977 w 9357032"/>
                  <a:gd name="connsiteY4" fmla="*/ 0 h 1782485"/>
                  <a:gd name="connsiteX5" fmla="*/ 2549791 w 9357032"/>
                  <a:gd name="connsiteY5" fmla="*/ 0 h 1782485"/>
                  <a:gd name="connsiteX6" fmla="*/ 3321746 w 9357032"/>
                  <a:gd name="connsiteY6" fmla="*/ 0 h 1782485"/>
                  <a:gd name="connsiteX7" fmla="*/ 3812991 w 9357032"/>
                  <a:gd name="connsiteY7" fmla="*/ 0 h 1782485"/>
                  <a:gd name="connsiteX8" fmla="*/ 4304235 w 9357032"/>
                  <a:gd name="connsiteY8" fmla="*/ 0 h 1782485"/>
                  <a:gd name="connsiteX9" fmla="*/ 4889049 w 9357032"/>
                  <a:gd name="connsiteY9" fmla="*/ 0 h 1782485"/>
                  <a:gd name="connsiteX10" fmla="*/ 5567434 w 9357032"/>
                  <a:gd name="connsiteY10" fmla="*/ 0 h 1782485"/>
                  <a:gd name="connsiteX11" fmla="*/ 6245819 w 9357032"/>
                  <a:gd name="connsiteY11" fmla="*/ 0 h 1782485"/>
                  <a:gd name="connsiteX12" fmla="*/ 6924204 w 9357032"/>
                  <a:gd name="connsiteY12" fmla="*/ 0 h 1782485"/>
                  <a:gd name="connsiteX13" fmla="*/ 7696159 w 9357032"/>
                  <a:gd name="connsiteY13" fmla="*/ 0 h 1782485"/>
                  <a:gd name="connsiteX14" fmla="*/ 8280973 w 9357032"/>
                  <a:gd name="connsiteY14" fmla="*/ 0 h 1782485"/>
                  <a:gd name="connsiteX15" fmla="*/ 9357032 w 9357032"/>
                  <a:gd name="connsiteY15" fmla="*/ 0 h 1782485"/>
                  <a:gd name="connsiteX16" fmla="*/ 9357032 w 9357032"/>
                  <a:gd name="connsiteY16" fmla="*/ 594162 h 1782485"/>
                  <a:gd name="connsiteX17" fmla="*/ 9357032 w 9357032"/>
                  <a:gd name="connsiteY17" fmla="*/ 1223973 h 1782485"/>
                  <a:gd name="connsiteX18" fmla="*/ 9357032 w 9357032"/>
                  <a:gd name="connsiteY18" fmla="*/ 1782485 h 1782485"/>
                  <a:gd name="connsiteX19" fmla="*/ 8585077 w 9357032"/>
                  <a:gd name="connsiteY19" fmla="*/ 1782485 h 1782485"/>
                  <a:gd name="connsiteX20" fmla="*/ 8093833 w 9357032"/>
                  <a:gd name="connsiteY20" fmla="*/ 1782485 h 1782485"/>
                  <a:gd name="connsiteX21" fmla="*/ 7602589 w 9357032"/>
                  <a:gd name="connsiteY21" fmla="*/ 1782485 h 1782485"/>
                  <a:gd name="connsiteX22" fmla="*/ 7111344 w 9357032"/>
                  <a:gd name="connsiteY22" fmla="*/ 1782485 h 1782485"/>
                  <a:gd name="connsiteX23" fmla="*/ 6432960 w 9357032"/>
                  <a:gd name="connsiteY23" fmla="*/ 1782485 h 1782485"/>
                  <a:gd name="connsiteX24" fmla="*/ 5848145 w 9357032"/>
                  <a:gd name="connsiteY24" fmla="*/ 1782485 h 1782485"/>
                  <a:gd name="connsiteX25" fmla="*/ 5544041 w 9357032"/>
                  <a:gd name="connsiteY25" fmla="*/ 1782485 h 1782485"/>
                  <a:gd name="connsiteX26" fmla="*/ 5052797 w 9357032"/>
                  <a:gd name="connsiteY26" fmla="*/ 1782485 h 1782485"/>
                  <a:gd name="connsiteX27" fmla="*/ 4374412 w 9357032"/>
                  <a:gd name="connsiteY27" fmla="*/ 1782485 h 1782485"/>
                  <a:gd name="connsiteX28" fmla="*/ 3976739 w 9357032"/>
                  <a:gd name="connsiteY28" fmla="*/ 1782485 h 1782485"/>
                  <a:gd name="connsiteX29" fmla="*/ 3204783 w 9357032"/>
                  <a:gd name="connsiteY29" fmla="*/ 1782485 h 1782485"/>
                  <a:gd name="connsiteX30" fmla="*/ 2432828 w 9357032"/>
                  <a:gd name="connsiteY30" fmla="*/ 1782485 h 1782485"/>
                  <a:gd name="connsiteX31" fmla="*/ 1848014 w 9357032"/>
                  <a:gd name="connsiteY31" fmla="*/ 1782485 h 1782485"/>
                  <a:gd name="connsiteX32" fmla="*/ 1076059 w 9357032"/>
                  <a:gd name="connsiteY32" fmla="*/ 1782485 h 1782485"/>
                  <a:gd name="connsiteX33" fmla="*/ 0 w 9357032"/>
                  <a:gd name="connsiteY33" fmla="*/ 1782485 h 1782485"/>
                  <a:gd name="connsiteX34" fmla="*/ 0 w 9357032"/>
                  <a:gd name="connsiteY34" fmla="*/ 1170498 h 1782485"/>
                  <a:gd name="connsiteX35" fmla="*/ 0 w 9357032"/>
                  <a:gd name="connsiteY35" fmla="*/ 611987 h 1782485"/>
                  <a:gd name="connsiteX36" fmla="*/ 0 w 9357032"/>
                  <a:gd name="connsiteY36" fmla="*/ 0 h 1782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9357032" h="1782485" fill="none" extrusionOk="0">
                    <a:moveTo>
                      <a:pt x="0" y="0"/>
                    </a:moveTo>
                    <a:cubicBezTo>
                      <a:pt x="93856" y="-1182"/>
                      <a:pt x="227408" y="6862"/>
                      <a:pt x="304104" y="0"/>
                    </a:cubicBezTo>
                    <a:cubicBezTo>
                      <a:pt x="380800" y="-6862"/>
                      <a:pt x="777280" y="77521"/>
                      <a:pt x="1076059" y="0"/>
                    </a:cubicBezTo>
                    <a:cubicBezTo>
                      <a:pt x="1374838" y="-77521"/>
                      <a:pt x="1534835" y="2377"/>
                      <a:pt x="1660873" y="0"/>
                    </a:cubicBezTo>
                    <a:cubicBezTo>
                      <a:pt x="1786911" y="-2377"/>
                      <a:pt x="1875360" y="25185"/>
                      <a:pt x="1964977" y="0"/>
                    </a:cubicBezTo>
                    <a:cubicBezTo>
                      <a:pt x="2054594" y="-25185"/>
                      <a:pt x="2327224" y="15443"/>
                      <a:pt x="2549791" y="0"/>
                    </a:cubicBezTo>
                    <a:cubicBezTo>
                      <a:pt x="2772358" y="-15443"/>
                      <a:pt x="3092027" y="91450"/>
                      <a:pt x="3321746" y="0"/>
                    </a:cubicBezTo>
                    <a:cubicBezTo>
                      <a:pt x="3551466" y="-91450"/>
                      <a:pt x="3606038" y="51699"/>
                      <a:pt x="3812991" y="0"/>
                    </a:cubicBezTo>
                    <a:cubicBezTo>
                      <a:pt x="4019945" y="-51699"/>
                      <a:pt x="4199992" y="9836"/>
                      <a:pt x="4304235" y="0"/>
                    </a:cubicBezTo>
                    <a:cubicBezTo>
                      <a:pt x="4408478" y="-9836"/>
                      <a:pt x="4654816" y="47658"/>
                      <a:pt x="4889049" y="0"/>
                    </a:cubicBezTo>
                    <a:cubicBezTo>
                      <a:pt x="5123282" y="-47658"/>
                      <a:pt x="5274891" y="34903"/>
                      <a:pt x="5567434" y="0"/>
                    </a:cubicBezTo>
                    <a:cubicBezTo>
                      <a:pt x="5859978" y="-34903"/>
                      <a:pt x="6085906" y="31079"/>
                      <a:pt x="6245819" y="0"/>
                    </a:cubicBezTo>
                    <a:cubicBezTo>
                      <a:pt x="6405733" y="-31079"/>
                      <a:pt x="6651815" y="42043"/>
                      <a:pt x="6924204" y="0"/>
                    </a:cubicBezTo>
                    <a:cubicBezTo>
                      <a:pt x="7196594" y="-42043"/>
                      <a:pt x="7415921" y="22631"/>
                      <a:pt x="7696159" y="0"/>
                    </a:cubicBezTo>
                    <a:cubicBezTo>
                      <a:pt x="7976397" y="-22631"/>
                      <a:pt x="8134664" y="68436"/>
                      <a:pt x="8280973" y="0"/>
                    </a:cubicBezTo>
                    <a:cubicBezTo>
                      <a:pt x="8427282" y="-68436"/>
                      <a:pt x="8866126" y="98432"/>
                      <a:pt x="9357032" y="0"/>
                    </a:cubicBezTo>
                    <a:cubicBezTo>
                      <a:pt x="9379359" y="135593"/>
                      <a:pt x="9343482" y="314612"/>
                      <a:pt x="9357032" y="594162"/>
                    </a:cubicBezTo>
                    <a:cubicBezTo>
                      <a:pt x="9370582" y="873712"/>
                      <a:pt x="9340156" y="1017356"/>
                      <a:pt x="9357032" y="1223973"/>
                    </a:cubicBezTo>
                    <a:cubicBezTo>
                      <a:pt x="9373908" y="1430590"/>
                      <a:pt x="9293384" y="1530746"/>
                      <a:pt x="9357032" y="1782485"/>
                    </a:cubicBezTo>
                    <a:cubicBezTo>
                      <a:pt x="9077299" y="1846993"/>
                      <a:pt x="8753996" y="1780067"/>
                      <a:pt x="8585077" y="1782485"/>
                    </a:cubicBezTo>
                    <a:cubicBezTo>
                      <a:pt x="8416159" y="1784903"/>
                      <a:pt x="8222431" y="1770386"/>
                      <a:pt x="8093833" y="1782485"/>
                    </a:cubicBezTo>
                    <a:cubicBezTo>
                      <a:pt x="7965235" y="1794584"/>
                      <a:pt x="7706042" y="1726463"/>
                      <a:pt x="7602589" y="1782485"/>
                    </a:cubicBezTo>
                    <a:cubicBezTo>
                      <a:pt x="7499136" y="1838507"/>
                      <a:pt x="7218844" y="1730174"/>
                      <a:pt x="7111344" y="1782485"/>
                    </a:cubicBezTo>
                    <a:cubicBezTo>
                      <a:pt x="7003844" y="1834796"/>
                      <a:pt x="6574781" y="1725804"/>
                      <a:pt x="6432960" y="1782485"/>
                    </a:cubicBezTo>
                    <a:cubicBezTo>
                      <a:pt x="6291139" y="1839166"/>
                      <a:pt x="5971249" y="1726703"/>
                      <a:pt x="5848145" y="1782485"/>
                    </a:cubicBezTo>
                    <a:cubicBezTo>
                      <a:pt x="5725042" y="1838267"/>
                      <a:pt x="5653703" y="1766910"/>
                      <a:pt x="5544041" y="1782485"/>
                    </a:cubicBezTo>
                    <a:cubicBezTo>
                      <a:pt x="5434379" y="1798060"/>
                      <a:pt x="5293351" y="1769849"/>
                      <a:pt x="5052797" y="1782485"/>
                    </a:cubicBezTo>
                    <a:cubicBezTo>
                      <a:pt x="4812243" y="1795121"/>
                      <a:pt x="4682727" y="1724438"/>
                      <a:pt x="4374412" y="1782485"/>
                    </a:cubicBezTo>
                    <a:cubicBezTo>
                      <a:pt x="4066097" y="1840532"/>
                      <a:pt x="4107068" y="1775189"/>
                      <a:pt x="3976739" y="1782485"/>
                    </a:cubicBezTo>
                    <a:cubicBezTo>
                      <a:pt x="3846410" y="1789781"/>
                      <a:pt x="3440654" y="1753594"/>
                      <a:pt x="3204783" y="1782485"/>
                    </a:cubicBezTo>
                    <a:cubicBezTo>
                      <a:pt x="2968912" y="1811376"/>
                      <a:pt x="2791722" y="1781928"/>
                      <a:pt x="2432828" y="1782485"/>
                    </a:cubicBezTo>
                    <a:cubicBezTo>
                      <a:pt x="2073935" y="1783042"/>
                      <a:pt x="2025418" y="1717410"/>
                      <a:pt x="1848014" y="1782485"/>
                    </a:cubicBezTo>
                    <a:cubicBezTo>
                      <a:pt x="1670610" y="1847560"/>
                      <a:pt x="1348007" y="1779715"/>
                      <a:pt x="1076059" y="1782485"/>
                    </a:cubicBezTo>
                    <a:cubicBezTo>
                      <a:pt x="804111" y="1785255"/>
                      <a:pt x="481615" y="1656140"/>
                      <a:pt x="0" y="1782485"/>
                    </a:cubicBezTo>
                    <a:cubicBezTo>
                      <a:pt x="-38791" y="1522346"/>
                      <a:pt x="49371" y="1328588"/>
                      <a:pt x="0" y="1170498"/>
                    </a:cubicBezTo>
                    <a:cubicBezTo>
                      <a:pt x="-49371" y="1012408"/>
                      <a:pt x="59907" y="890186"/>
                      <a:pt x="0" y="611987"/>
                    </a:cubicBezTo>
                    <a:cubicBezTo>
                      <a:pt x="-59907" y="333788"/>
                      <a:pt x="60178" y="128218"/>
                      <a:pt x="0" y="0"/>
                    </a:cubicBezTo>
                    <a:close/>
                  </a:path>
                  <a:path w="9357032" h="1782485" stroke="0" extrusionOk="0">
                    <a:moveTo>
                      <a:pt x="0" y="0"/>
                    </a:moveTo>
                    <a:cubicBezTo>
                      <a:pt x="176917" y="-50350"/>
                      <a:pt x="275544" y="8080"/>
                      <a:pt x="491244" y="0"/>
                    </a:cubicBezTo>
                    <a:cubicBezTo>
                      <a:pt x="706944" y="-8080"/>
                      <a:pt x="716334" y="22897"/>
                      <a:pt x="795348" y="0"/>
                    </a:cubicBezTo>
                    <a:cubicBezTo>
                      <a:pt x="874362" y="-22897"/>
                      <a:pt x="1334938" y="87600"/>
                      <a:pt x="1567303" y="0"/>
                    </a:cubicBezTo>
                    <a:cubicBezTo>
                      <a:pt x="1799668" y="-87600"/>
                      <a:pt x="1923844" y="19993"/>
                      <a:pt x="2058547" y="0"/>
                    </a:cubicBezTo>
                    <a:cubicBezTo>
                      <a:pt x="2193250" y="-19993"/>
                      <a:pt x="2378483" y="34212"/>
                      <a:pt x="2549791" y="0"/>
                    </a:cubicBezTo>
                    <a:cubicBezTo>
                      <a:pt x="2721099" y="-34212"/>
                      <a:pt x="3000957" y="23927"/>
                      <a:pt x="3321746" y="0"/>
                    </a:cubicBezTo>
                    <a:cubicBezTo>
                      <a:pt x="3642536" y="-23927"/>
                      <a:pt x="3525017" y="32172"/>
                      <a:pt x="3719420" y="0"/>
                    </a:cubicBezTo>
                    <a:cubicBezTo>
                      <a:pt x="3913823" y="-32172"/>
                      <a:pt x="4313142" y="39122"/>
                      <a:pt x="4491375" y="0"/>
                    </a:cubicBezTo>
                    <a:cubicBezTo>
                      <a:pt x="4669609" y="-39122"/>
                      <a:pt x="5004194" y="73456"/>
                      <a:pt x="5263331" y="0"/>
                    </a:cubicBezTo>
                    <a:cubicBezTo>
                      <a:pt x="5522468" y="-73456"/>
                      <a:pt x="5638466" y="55761"/>
                      <a:pt x="5848145" y="0"/>
                    </a:cubicBezTo>
                    <a:cubicBezTo>
                      <a:pt x="6057824" y="-55761"/>
                      <a:pt x="6296551" y="61025"/>
                      <a:pt x="6620100" y="0"/>
                    </a:cubicBezTo>
                    <a:cubicBezTo>
                      <a:pt x="6943650" y="-61025"/>
                      <a:pt x="6987693" y="7939"/>
                      <a:pt x="7111344" y="0"/>
                    </a:cubicBezTo>
                    <a:cubicBezTo>
                      <a:pt x="7234995" y="-7939"/>
                      <a:pt x="7397947" y="12340"/>
                      <a:pt x="7602589" y="0"/>
                    </a:cubicBezTo>
                    <a:cubicBezTo>
                      <a:pt x="7807232" y="-12340"/>
                      <a:pt x="8121261" y="33539"/>
                      <a:pt x="8280973" y="0"/>
                    </a:cubicBezTo>
                    <a:cubicBezTo>
                      <a:pt x="8440685" y="-33539"/>
                      <a:pt x="8663582" y="43226"/>
                      <a:pt x="8772218" y="0"/>
                    </a:cubicBezTo>
                    <a:cubicBezTo>
                      <a:pt x="8880854" y="-43226"/>
                      <a:pt x="9134788" y="28550"/>
                      <a:pt x="9357032" y="0"/>
                    </a:cubicBezTo>
                    <a:cubicBezTo>
                      <a:pt x="9383830" y="305359"/>
                      <a:pt x="9327744" y="471908"/>
                      <a:pt x="9357032" y="629811"/>
                    </a:cubicBezTo>
                    <a:cubicBezTo>
                      <a:pt x="9386320" y="787714"/>
                      <a:pt x="9331926" y="1064466"/>
                      <a:pt x="9357032" y="1241798"/>
                    </a:cubicBezTo>
                    <a:cubicBezTo>
                      <a:pt x="9382138" y="1419130"/>
                      <a:pt x="9315256" y="1573929"/>
                      <a:pt x="9357032" y="1782485"/>
                    </a:cubicBezTo>
                    <a:cubicBezTo>
                      <a:pt x="9273065" y="1796321"/>
                      <a:pt x="9188897" y="1775467"/>
                      <a:pt x="9052928" y="1782485"/>
                    </a:cubicBezTo>
                    <a:cubicBezTo>
                      <a:pt x="8916959" y="1789503"/>
                      <a:pt x="8515477" y="1778458"/>
                      <a:pt x="8280973" y="1782485"/>
                    </a:cubicBezTo>
                    <a:cubicBezTo>
                      <a:pt x="8046469" y="1786512"/>
                      <a:pt x="7857152" y="1743774"/>
                      <a:pt x="7696159" y="1782485"/>
                    </a:cubicBezTo>
                    <a:cubicBezTo>
                      <a:pt x="7535166" y="1821196"/>
                      <a:pt x="7425750" y="1767924"/>
                      <a:pt x="7298485" y="1782485"/>
                    </a:cubicBezTo>
                    <a:cubicBezTo>
                      <a:pt x="7171220" y="1797046"/>
                      <a:pt x="6847233" y="1764109"/>
                      <a:pt x="6713670" y="1782485"/>
                    </a:cubicBezTo>
                    <a:cubicBezTo>
                      <a:pt x="6580108" y="1800861"/>
                      <a:pt x="6551826" y="1773451"/>
                      <a:pt x="6409567" y="1782485"/>
                    </a:cubicBezTo>
                    <a:cubicBezTo>
                      <a:pt x="6267308" y="1791519"/>
                      <a:pt x="6169550" y="1769659"/>
                      <a:pt x="6105463" y="1782485"/>
                    </a:cubicBezTo>
                    <a:cubicBezTo>
                      <a:pt x="6041376" y="1795311"/>
                      <a:pt x="5795239" y="1752657"/>
                      <a:pt x="5520649" y="1782485"/>
                    </a:cubicBezTo>
                    <a:cubicBezTo>
                      <a:pt x="5246059" y="1812313"/>
                      <a:pt x="5220370" y="1747943"/>
                      <a:pt x="5122975" y="1782485"/>
                    </a:cubicBezTo>
                    <a:cubicBezTo>
                      <a:pt x="5025580" y="1817027"/>
                      <a:pt x="4652712" y="1748378"/>
                      <a:pt x="4444590" y="1782485"/>
                    </a:cubicBezTo>
                    <a:cubicBezTo>
                      <a:pt x="4236468" y="1816592"/>
                      <a:pt x="4175322" y="1770979"/>
                      <a:pt x="4046916" y="1782485"/>
                    </a:cubicBezTo>
                    <a:cubicBezTo>
                      <a:pt x="3918510" y="1793991"/>
                      <a:pt x="3603309" y="1715877"/>
                      <a:pt x="3368532" y="1782485"/>
                    </a:cubicBezTo>
                    <a:cubicBezTo>
                      <a:pt x="3133755" y="1849093"/>
                      <a:pt x="3137078" y="1749783"/>
                      <a:pt x="3064428" y="1782485"/>
                    </a:cubicBezTo>
                    <a:cubicBezTo>
                      <a:pt x="2991778" y="1815187"/>
                      <a:pt x="2637429" y="1735421"/>
                      <a:pt x="2386043" y="1782485"/>
                    </a:cubicBezTo>
                    <a:cubicBezTo>
                      <a:pt x="2134658" y="1829549"/>
                      <a:pt x="2071222" y="1742912"/>
                      <a:pt x="1988369" y="1782485"/>
                    </a:cubicBezTo>
                    <a:cubicBezTo>
                      <a:pt x="1905516" y="1822058"/>
                      <a:pt x="1806922" y="1779851"/>
                      <a:pt x="1684266" y="1782485"/>
                    </a:cubicBezTo>
                    <a:cubicBezTo>
                      <a:pt x="1561610" y="1785119"/>
                      <a:pt x="1409508" y="1774034"/>
                      <a:pt x="1286592" y="1782485"/>
                    </a:cubicBezTo>
                    <a:cubicBezTo>
                      <a:pt x="1163676" y="1790936"/>
                      <a:pt x="934660" y="1775660"/>
                      <a:pt x="608207" y="1782485"/>
                    </a:cubicBezTo>
                    <a:cubicBezTo>
                      <a:pt x="281754" y="1789310"/>
                      <a:pt x="202628" y="1756435"/>
                      <a:pt x="0" y="1782485"/>
                    </a:cubicBezTo>
                    <a:cubicBezTo>
                      <a:pt x="-64490" y="1649014"/>
                      <a:pt x="27615" y="1408049"/>
                      <a:pt x="0" y="1241798"/>
                    </a:cubicBezTo>
                    <a:cubicBezTo>
                      <a:pt x="-27615" y="1075547"/>
                      <a:pt x="12275" y="908268"/>
                      <a:pt x="0" y="701111"/>
                    </a:cubicBezTo>
                    <a:cubicBezTo>
                      <a:pt x="-12275" y="493954"/>
                      <a:pt x="81618" y="19342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6350">
                <a:solidFill>
                  <a:prstClr val="black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kumimoji="0" lang="ru-RU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ru-RU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кг</m:t>
                          </m:r>
                        </m:num>
                        <m:den>
                          <m:sSup>
                            <m:sSupPr>
                              <m:ctrlPr>
                                <a:rPr kumimoji="0" lang="ru-RU" sz="6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ru-RU" sz="6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м</m:t>
                              </m:r>
                            </m:e>
                            <m:sup>
                              <m:r>
                                <a:rPr kumimoji="0" lang="ru-RU" sz="6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𝟑</m:t>
                              </m:r>
                            </m:sup>
                          </m:sSup>
                        </m:den>
                      </m:f>
                      <m:r>
                        <a:rPr kumimoji="0" lang="en-US" sz="6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6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Symbol" panose="05050102010706020507" pitchFamily="18" charset="2"/>
                        </a:rPr>
                        <m:t> </m:t>
                      </m:r>
                      <m:f>
                        <m:fPr>
                          <m:type m:val="skw"/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a:rPr kumimoji="0" lang="ru-RU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m:t>г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6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Symbol" panose="05050102010706020507" pitchFamily="18" charset="2"/>
                                </a:rPr>
                              </m:ctrlPr>
                            </m:sSupPr>
                            <m:e>
                              <m:r>
                                <a:rPr kumimoji="0" lang="ru-RU" sz="6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Symbol" panose="05050102010706020507" pitchFamily="18" charset="2"/>
                                </a:rPr>
                                <m:t>см</m:t>
                              </m:r>
                            </m:e>
                            <m:sup>
                              <m:r>
                                <a:rPr kumimoji="0" lang="ru-RU" sz="6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Symbol" panose="05050102010706020507" pitchFamily="18" charset="2"/>
                                </a:rPr>
                                <m:t>𝟑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Надпись 8">
                <a:extLst>
                  <a:ext uri="{FF2B5EF4-FFF2-40B4-BE49-F238E27FC236}">
                    <a16:creationId xmlns:a16="http://schemas.microsoft.com/office/drawing/2014/main" id="{01F32607-4C74-F551-0E44-0A702405C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7484" y="855717"/>
                <a:ext cx="9357032" cy="178248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6350">
                <a:solidFill>
                  <a:prstClr val="black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9357032"/>
                          <a:gd name="connsiteY0" fmla="*/ 0 h 1782485"/>
                          <a:gd name="connsiteX1" fmla="*/ 304104 w 9357032"/>
                          <a:gd name="connsiteY1" fmla="*/ 0 h 1782485"/>
                          <a:gd name="connsiteX2" fmla="*/ 1076059 w 9357032"/>
                          <a:gd name="connsiteY2" fmla="*/ 0 h 1782485"/>
                          <a:gd name="connsiteX3" fmla="*/ 1660873 w 9357032"/>
                          <a:gd name="connsiteY3" fmla="*/ 0 h 1782485"/>
                          <a:gd name="connsiteX4" fmla="*/ 1964977 w 9357032"/>
                          <a:gd name="connsiteY4" fmla="*/ 0 h 1782485"/>
                          <a:gd name="connsiteX5" fmla="*/ 2549791 w 9357032"/>
                          <a:gd name="connsiteY5" fmla="*/ 0 h 1782485"/>
                          <a:gd name="connsiteX6" fmla="*/ 3321746 w 9357032"/>
                          <a:gd name="connsiteY6" fmla="*/ 0 h 1782485"/>
                          <a:gd name="connsiteX7" fmla="*/ 3812991 w 9357032"/>
                          <a:gd name="connsiteY7" fmla="*/ 0 h 1782485"/>
                          <a:gd name="connsiteX8" fmla="*/ 4304235 w 9357032"/>
                          <a:gd name="connsiteY8" fmla="*/ 0 h 1782485"/>
                          <a:gd name="connsiteX9" fmla="*/ 4889049 w 9357032"/>
                          <a:gd name="connsiteY9" fmla="*/ 0 h 1782485"/>
                          <a:gd name="connsiteX10" fmla="*/ 5567434 w 9357032"/>
                          <a:gd name="connsiteY10" fmla="*/ 0 h 1782485"/>
                          <a:gd name="connsiteX11" fmla="*/ 6245819 w 9357032"/>
                          <a:gd name="connsiteY11" fmla="*/ 0 h 1782485"/>
                          <a:gd name="connsiteX12" fmla="*/ 6924204 w 9357032"/>
                          <a:gd name="connsiteY12" fmla="*/ 0 h 1782485"/>
                          <a:gd name="connsiteX13" fmla="*/ 7696159 w 9357032"/>
                          <a:gd name="connsiteY13" fmla="*/ 0 h 1782485"/>
                          <a:gd name="connsiteX14" fmla="*/ 8280973 w 9357032"/>
                          <a:gd name="connsiteY14" fmla="*/ 0 h 1782485"/>
                          <a:gd name="connsiteX15" fmla="*/ 9357032 w 9357032"/>
                          <a:gd name="connsiteY15" fmla="*/ 0 h 1782485"/>
                          <a:gd name="connsiteX16" fmla="*/ 9357032 w 9357032"/>
                          <a:gd name="connsiteY16" fmla="*/ 594162 h 1782485"/>
                          <a:gd name="connsiteX17" fmla="*/ 9357032 w 9357032"/>
                          <a:gd name="connsiteY17" fmla="*/ 1223973 h 1782485"/>
                          <a:gd name="connsiteX18" fmla="*/ 9357032 w 9357032"/>
                          <a:gd name="connsiteY18" fmla="*/ 1782485 h 1782485"/>
                          <a:gd name="connsiteX19" fmla="*/ 8585077 w 9357032"/>
                          <a:gd name="connsiteY19" fmla="*/ 1782485 h 1782485"/>
                          <a:gd name="connsiteX20" fmla="*/ 8093833 w 9357032"/>
                          <a:gd name="connsiteY20" fmla="*/ 1782485 h 1782485"/>
                          <a:gd name="connsiteX21" fmla="*/ 7602589 w 9357032"/>
                          <a:gd name="connsiteY21" fmla="*/ 1782485 h 1782485"/>
                          <a:gd name="connsiteX22" fmla="*/ 7111344 w 9357032"/>
                          <a:gd name="connsiteY22" fmla="*/ 1782485 h 1782485"/>
                          <a:gd name="connsiteX23" fmla="*/ 6432960 w 9357032"/>
                          <a:gd name="connsiteY23" fmla="*/ 1782485 h 1782485"/>
                          <a:gd name="connsiteX24" fmla="*/ 5848145 w 9357032"/>
                          <a:gd name="connsiteY24" fmla="*/ 1782485 h 1782485"/>
                          <a:gd name="connsiteX25" fmla="*/ 5544041 w 9357032"/>
                          <a:gd name="connsiteY25" fmla="*/ 1782485 h 1782485"/>
                          <a:gd name="connsiteX26" fmla="*/ 5052797 w 9357032"/>
                          <a:gd name="connsiteY26" fmla="*/ 1782485 h 1782485"/>
                          <a:gd name="connsiteX27" fmla="*/ 4374412 w 9357032"/>
                          <a:gd name="connsiteY27" fmla="*/ 1782485 h 1782485"/>
                          <a:gd name="connsiteX28" fmla="*/ 3976739 w 9357032"/>
                          <a:gd name="connsiteY28" fmla="*/ 1782485 h 1782485"/>
                          <a:gd name="connsiteX29" fmla="*/ 3204783 w 9357032"/>
                          <a:gd name="connsiteY29" fmla="*/ 1782485 h 1782485"/>
                          <a:gd name="connsiteX30" fmla="*/ 2432828 w 9357032"/>
                          <a:gd name="connsiteY30" fmla="*/ 1782485 h 1782485"/>
                          <a:gd name="connsiteX31" fmla="*/ 1848014 w 9357032"/>
                          <a:gd name="connsiteY31" fmla="*/ 1782485 h 1782485"/>
                          <a:gd name="connsiteX32" fmla="*/ 1076059 w 9357032"/>
                          <a:gd name="connsiteY32" fmla="*/ 1782485 h 1782485"/>
                          <a:gd name="connsiteX33" fmla="*/ 0 w 9357032"/>
                          <a:gd name="connsiteY33" fmla="*/ 1782485 h 1782485"/>
                          <a:gd name="connsiteX34" fmla="*/ 0 w 9357032"/>
                          <a:gd name="connsiteY34" fmla="*/ 1170498 h 1782485"/>
                          <a:gd name="connsiteX35" fmla="*/ 0 w 9357032"/>
                          <a:gd name="connsiteY35" fmla="*/ 611987 h 1782485"/>
                          <a:gd name="connsiteX36" fmla="*/ 0 w 9357032"/>
                          <a:gd name="connsiteY36" fmla="*/ 0 h 17824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</a:cxnLst>
                        <a:rect l="l" t="t" r="r" b="b"/>
                        <a:pathLst>
                          <a:path w="9357032" h="1782485" fill="none" extrusionOk="0">
                            <a:moveTo>
                              <a:pt x="0" y="0"/>
                            </a:moveTo>
                            <a:cubicBezTo>
                              <a:pt x="93856" y="-1182"/>
                              <a:pt x="227408" y="6862"/>
                              <a:pt x="304104" y="0"/>
                            </a:cubicBezTo>
                            <a:cubicBezTo>
                              <a:pt x="380800" y="-6862"/>
                              <a:pt x="777280" y="77521"/>
                              <a:pt x="1076059" y="0"/>
                            </a:cubicBezTo>
                            <a:cubicBezTo>
                              <a:pt x="1374838" y="-77521"/>
                              <a:pt x="1534835" y="2377"/>
                              <a:pt x="1660873" y="0"/>
                            </a:cubicBezTo>
                            <a:cubicBezTo>
                              <a:pt x="1786911" y="-2377"/>
                              <a:pt x="1875360" y="25185"/>
                              <a:pt x="1964977" y="0"/>
                            </a:cubicBezTo>
                            <a:cubicBezTo>
                              <a:pt x="2054594" y="-25185"/>
                              <a:pt x="2327224" y="15443"/>
                              <a:pt x="2549791" y="0"/>
                            </a:cubicBezTo>
                            <a:cubicBezTo>
                              <a:pt x="2772358" y="-15443"/>
                              <a:pt x="3092027" y="91450"/>
                              <a:pt x="3321746" y="0"/>
                            </a:cubicBezTo>
                            <a:cubicBezTo>
                              <a:pt x="3551466" y="-91450"/>
                              <a:pt x="3606038" y="51699"/>
                              <a:pt x="3812991" y="0"/>
                            </a:cubicBezTo>
                            <a:cubicBezTo>
                              <a:pt x="4019945" y="-51699"/>
                              <a:pt x="4199992" y="9836"/>
                              <a:pt x="4304235" y="0"/>
                            </a:cubicBezTo>
                            <a:cubicBezTo>
                              <a:pt x="4408478" y="-9836"/>
                              <a:pt x="4654816" y="47658"/>
                              <a:pt x="4889049" y="0"/>
                            </a:cubicBezTo>
                            <a:cubicBezTo>
                              <a:pt x="5123282" y="-47658"/>
                              <a:pt x="5274891" y="34903"/>
                              <a:pt x="5567434" y="0"/>
                            </a:cubicBezTo>
                            <a:cubicBezTo>
                              <a:pt x="5859978" y="-34903"/>
                              <a:pt x="6085906" y="31079"/>
                              <a:pt x="6245819" y="0"/>
                            </a:cubicBezTo>
                            <a:cubicBezTo>
                              <a:pt x="6405733" y="-31079"/>
                              <a:pt x="6651815" y="42043"/>
                              <a:pt x="6924204" y="0"/>
                            </a:cubicBezTo>
                            <a:cubicBezTo>
                              <a:pt x="7196594" y="-42043"/>
                              <a:pt x="7415921" y="22631"/>
                              <a:pt x="7696159" y="0"/>
                            </a:cubicBezTo>
                            <a:cubicBezTo>
                              <a:pt x="7976397" y="-22631"/>
                              <a:pt x="8134664" y="68436"/>
                              <a:pt x="8280973" y="0"/>
                            </a:cubicBezTo>
                            <a:cubicBezTo>
                              <a:pt x="8427282" y="-68436"/>
                              <a:pt x="8866126" y="98432"/>
                              <a:pt x="9357032" y="0"/>
                            </a:cubicBezTo>
                            <a:cubicBezTo>
                              <a:pt x="9379359" y="135593"/>
                              <a:pt x="9343482" y="314612"/>
                              <a:pt x="9357032" y="594162"/>
                            </a:cubicBezTo>
                            <a:cubicBezTo>
                              <a:pt x="9370582" y="873712"/>
                              <a:pt x="9340156" y="1017356"/>
                              <a:pt x="9357032" y="1223973"/>
                            </a:cubicBezTo>
                            <a:cubicBezTo>
                              <a:pt x="9373908" y="1430590"/>
                              <a:pt x="9293384" y="1530746"/>
                              <a:pt x="9357032" y="1782485"/>
                            </a:cubicBezTo>
                            <a:cubicBezTo>
                              <a:pt x="9077299" y="1846993"/>
                              <a:pt x="8753996" y="1780067"/>
                              <a:pt x="8585077" y="1782485"/>
                            </a:cubicBezTo>
                            <a:cubicBezTo>
                              <a:pt x="8416159" y="1784903"/>
                              <a:pt x="8222431" y="1770386"/>
                              <a:pt x="8093833" y="1782485"/>
                            </a:cubicBezTo>
                            <a:cubicBezTo>
                              <a:pt x="7965235" y="1794584"/>
                              <a:pt x="7706042" y="1726463"/>
                              <a:pt x="7602589" y="1782485"/>
                            </a:cubicBezTo>
                            <a:cubicBezTo>
                              <a:pt x="7499136" y="1838507"/>
                              <a:pt x="7218844" y="1730174"/>
                              <a:pt x="7111344" y="1782485"/>
                            </a:cubicBezTo>
                            <a:cubicBezTo>
                              <a:pt x="7003844" y="1834796"/>
                              <a:pt x="6574781" y="1725804"/>
                              <a:pt x="6432960" y="1782485"/>
                            </a:cubicBezTo>
                            <a:cubicBezTo>
                              <a:pt x="6291139" y="1839166"/>
                              <a:pt x="5971249" y="1726703"/>
                              <a:pt x="5848145" y="1782485"/>
                            </a:cubicBezTo>
                            <a:cubicBezTo>
                              <a:pt x="5725042" y="1838267"/>
                              <a:pt x="5653703" y="1766910"/>
                              <a:pt x="5544041" y="1782485"/>
                            </a:cubicBezTo>
                            <a:cubicBezTo>
                              <a:pt x="5434379" y="1798060"/>
                              <a:pt x="5293351" y="1769849"/>
                              <a:pt x="5052797" y="1782485"/>
                            </a:cubicBezTo>
                            <a:cubicBezTo>
                              <a:pt x="4812243" y="1795121"/>
                              <a:pt x="4682727" y="1724438"/>
                              <a:pt x="4374412" y="1782485"/>
                            </a:cubicBezTo>
                            <a:cubicBezTo>
                              <a:pt x="4066097" y="1840532"/>
                              <a:pt x="4107068" y="1775189"/>
                              <a:pt x="3976739" y="1782485"/>
                            </a:cubicBezTo>
                            <a:cubicBezTo>
                              <a:pt x="3846410" y="1789781"/>
                              <a:pt x="3440654" y="1753594"/>
                              <a:pt x="3204783" y="1782485"/>
                            </a:cubicBezTo>
                            <a:cubicBezTo>
                              <a:pt x="2968912" y="1811376"/>
                              <a:pt x="2791722" y="1781928"/>
                              <a:pt x="2432828" y="1782485"/>
                            </a:cubicBezTo>
                            <a:cubicBezTo>
                              <a:pt x="2073935" y="1783042"/>
                              <a:pt x="2025418" y="1717410"/>
                              <a:pt x="1848014" y="1782485"/>
                            </a:cubicBezTo>
                            <a:cubicBezTo>
                              <a:pt x="1670610" y="1847560"/>
                              <a:pt x="1348007" y="1779715"/>
                              <a:pt x="1076059" y="1782485"/>
                            </a:cubicBezTo>
                            <a:cubicBezTo>
                              <a:pt x="804111" y="1785255"/>
                              <a:pt x="481615" y="1656140"/>
                              <a:pt x="0" y="1782485"/>
                            </a:cubicBezTo>
                            <a:cubicBezTo>
                              <a:pt x="-38791" y="1522346"/>
                              <a:pt x="49371" y="1328588"/>
                              <a:pt x="0" y="1170498"/>
                            </a:cubicBezTo>
                            <a:cubicBezTo>
                              <a:pt x="-49371" y="1012408"/>
                              <a:pt x="59907" y="890186"/>
                              <a:pt x="0" y="611987"/>
                            </a:cubicBezTo>
                            <a:cubicBezTo>
                              <a:pt x="-59907" y="333788"/>
                              <a:pt x="60178" y="128218"/>
                              <a:pt x="0" y="0"/>
                            </a:cubicBezTo>
                            <a:close/>
                          </a:path>
                          <a:path w="9357032" h="1782485" stroke="0" extrusionOk="0">
                            <a:moveTo>
                              <a:pt x="0" y="0"/>
                            </a:moveTo>
                            <a:cubicBezTo>
                              <a:pt x="176917" y="-50350"/>
                              <a:pt x="275544" y="8080"/>
                              <a:pt x="491244" y="0"/>
                            </a:cubicBezTo>
                            <a:cubicBezTo>
                              <a:pt x="706944" y="-8080"/>
                              <a:pt x="716334" y="22897"/>
                              <a:pt x="795348" y="0"/>
                            </a:cubicBezTo>
                            <a:cubicBezTo>
                              <a:pt x="874362" y="-22897"/>
                              <a:pt x="1334938" y="87600"/>
                              <a:pt x="1567303" y="0"/>
                            </a:cubicBezTo>
                            <a:cubicBezTo>
                              <a:pt x="1799668" y="-87600"/>
                              <a:pt x="1923844" y="19993"/>
                              <a:pt x="2058547" y="0"/>
                            </a:cubicBezTo>
                            <a:cubicBezTo>
                              <a:pt x="2193250" y="-19993"/>
                              <a:pt x="2378483" y="34212"/>
                              <a:pt x="2549791" y="0"/>
                            </a:cubicBezTo>
                            <a:cubicBezTo>
                              <a:pt x="2721099" y="-34212"/>
                              <a:pt x="3000957" y="23927"/>
                              <a:pt x="3321746" y="0"/>
                            </a:cubicBezTo>
                            <a:cubicBezTo>
                              <a:pt x="3642536" y="-23927"/>
                              <a:pt x="3525017" y="32172"/>
                              <a:pt x="3719420" y="0"/>
                            </a:cubicBezTo>
                            <a:cubicBezTo>
                              <a:pt x="3913823" y="-32172"/>
                              <a:pt x="4313142" y="39122"/>
                              <a:pt x="4491375" y="0"/>
                            </a:cubicBezTo>
                            <a:cubicBezTo>
                              <a:pt x="4669609" y="-39122"/>
                              <a:pt x="5004194" y="73456"/>
                              <a:pt x="5263331" y="0"/>
                            </a:cubicBezTo>
                            <a:cubicBezTo>
                              <a:pt x="5522468" y="-73456"/>
                              <a:pt x="5638466" y="55761"/>
                              <a:pt x="5848145" y="0"/>
                            </a:cubicBezTo>
                            <a:cubicBezTo>
                              <a:pt x="6057824" y="-55761"/>
                              <a:pt x="6296551" y="61025"/>
                              <a:pt x="6620100" y="0"/>
                            </a:cubicBezTo>
                            <a:cubicBezTo>
                              <a:pt x="6943650" y="-61025"/>
                              <a:pt x="6987693" y="7939"/>
                              <a:pt x="7111344" y="0"/>
                            </a:cubicBezTo>
                            <a:cubicBezTo>
                              <a:pt x="7234995" y="-7939"/>
                              <a:pt x="7397947" y="12340"/>
                              <a:pt x="7602589" y="0"/>
                            </a:cubicBezTo>
                            <a:cubicBezTo>
                              <a:pt x="7807232" y="-12340"/>
                              <a:pt x="8121261" y="33539"/>
                              <a:pt x="8280973" y="0"/>
                            </a:cubicBezTo>
                            <a:cubicBezTo>
                              <a:pt x="8440685" y="-33539"/>
                              <a:pt x="8663582" y="43226"/>
                              <a:pt x="8772218" y="0"/>
                            </a:cubicBezTo>
                            <a:cubicBezTo>
                              <a:pt x="8880854" y="-43226"/>
                              <a:pt x="9134788" y="28550"/>
                              <a:pt x="9357032" y="0"/>
                            </a:cubicBezTo>
                            <a:cubicBezTo>
                              <a:pt x="9383830" y="305359"/>
                              <a:pt x="9327744" y="471908"/>
                              <a:pt x="9357032" y="629811"/>
                            </a:cubicBezTo>
                            <a:cubicBezTo>
                              <a:pt x="9386320" y="787714"/>
                              <a:pt x="9331926" y="1064466"/>
                              <a:pt x="9357032" y="1241798"/>
                            </a:cubicBezTo>
                            <a:cubicBezTo>
                              <a:pt x="9382138" y="1419130"/>
                              <a:pt x="9315256" y="1573929"/>
                              <a:pt x="9357032" y="1782485"/>
                            </a:cubicBezTo>
                            <a:cubicBezTo>
                              <a:pt x="9273065" y="1796321"/>
                              <a:pt x="9188897" y="1775467"/>
                              <a:pt x="9052928" y="1782485"/>
                            </a:cubicBezTo>
                            <a:cubicBezTo>
                              <a:pt x="8916959" y="1789503"/>
                              <a:pt x="8515477" y="1778458"/>
                              <a:pt x="8280973" y="1782485"/>
                            </a:cubicBezTo>
                            <a:cubicBezTo>
                              <a:pt x="8046469" y="1786512"/>
                              <a:pt x="7857152" y="1743774"/>
                              <a:pt x="7696159" y="1782485"/>
                            </a:cubicBezTo>
                            <a:cubicBezTo>
                              <a:pt x="7535166" y="1821196"/>
                              <a:pt x="7425750" y="1767924"/>
                              <a:pt x="7298485" y="1782485"/>
                            </a:cubicBezTo>
                            <a:cubicBezTo>
                              <a:pt x="7171220" y="1797046"/>
                              <a:pt x="6847233" y="1764109"/>
                              <a:pt x="6713670" y="1782485"/>
                            </a:cubicBezTo>
                            <a:cubicBezTo>
                              <a:pt x="6580108" y="1800861"/>
                              <a:pt x="6551826" y="1773451"/>
                              <a:pt x="6409567" y="1782485"/>
                            </a:cubicBezTo>
                            <a:cubicBezTo>
                              <a:pt x="6267308" y="1791519"/>
                              <a:pt x="6169550" y="1769659"/>
                              <a:pt x="6105463" y="1782485"/>
                            </a:cubicBezTo>
                            <a:cubicBezTo>
                              <a:pt x="6041376" y="1795311"/>
                              <a:pt x="5795239" y="1752657"/>
                              <a:pt x="5520649" y="1782485"/>
                            </a:cubicBezTo>
                            <a:cubicBezTo>
                              <a:pt x="5246059" y="1812313"/>
                              <a:pt x="5220370" y="1747943"/>
                              <a:pt x="5122975" y="1782485"/>
                            </a:cubicBezTo>
                            <a:cubicBezTo>
                              <a:pt x="5025580" y="1817027"/>
                              <a:pt x="4652712" y="1748378"/>
                              <a:pt x="4444590" y="1782485"/>
                            </a:cubicBezTo>
                            <a:cubicBezTo>
                              <a:pt x="4236468" y="1816592"/>
                              <a:pt x="4175322" y="1770979"/>
                              <a:pt x="4046916" y="1782485"/>
                            </a:cubicBezTo>
                            <a:cubicBezTo>
                              <a:pt x="3918510" y="1793991"/>
                              <a:pt x="3603309" y="1715877"/>
                              <a:pt x="3368532" y="1782485"/>
                            </a:cubicBezTo>
                            <a:cubicBezTo>
                              <a:pt x="3133755" y="1849093"/>
                              <a:pt x="3137078" y="1749783"/>
                              <a:pt x="3064428" y="1782485"/>
                            </a:cubicBezTo>
                            <a:cubicBezTo>
                              <a:pt x="2991778" y="1815187"/>
                              <a:pt x="2637429" y="1735421"/>
                              <a:pt x="2386043" y="1782485"/>
                            </a:cubicBezTo>
                            <a:cubicBezTo>
                              <a:pt x="2134658" y="1829549"/>
                              <a:pt x="2071222" y="1742912"/>
                              <a:pt x="1988369" y="1782485"/>
                            </a:cubicBezTo>
                            <a:cubicBezTo>
                              <a:pt x="1905516" y="1822058"/>
                              <a:pt x="1806922" y="1779851"/>
                              <a:pt x="1684266" y="1782485"/>
                            </a:cubicBezTo>
                            <a:cubicBezTo>
                              <a:pt x="1561610" y="1785119"/>
                              <a:pt x="1409508" y="1774034"/>
                              <a:pt x="1286592" y="1782485"/>
                            </a:cubicBezTo>
                            <a:cubicBezTo>
                              <a:pt x="1163676" y="1790936"/>
                              <a:pt x="934660" y="1775660"/>
                              <a:pt x="608207" y="1782485"/>
                            </a:cubicBezTo>
                            <a:cubicBezTo>
                              <a:pt x="281754" y="1789310"/>
                              <a:pt x="202628" y="1756435"/>
                              <a:pt x="0" y="1782485"/>
                            </a:cubicBezTo>
                            <a:cubicBezTo>
                              <a:pt x="-64490" y="1649014"/>
                              <a:pt x="27615" y="1408049"/>
                              <a:pt x="0" y="1241798"/>
                            </a:cubicBezTo>
                            <a:cubicBezTo>
                              <a:pt x="-27615" y="1075547"/>
                              <a:pt x="12275" y="908268"/>
                              <a:pt x="0" y="701111"/>
                            </a:cubicBezTo>
                            <a:cubicBezTo>
                              <a:pt x="-12275" y="493954"/>
                              <a:pt x="81618" y="193427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Надпись 8">
                <a:extLst>
                  <a:ext uri="{FF2B5EF4-FFF2-40B4-BE49-F238E27FC236}">
                    <a16:creationId xmlns:a16="http://schemas.microsoft.com/office/drawing/2014/main" id="{84A89480-7C9D-A805-5B36-CE6F9BFCE4AE}"/>
                  </a:ext>
                </a:extLst>
              </p:cNvPr>
              <p:cNvSpPr txBox="1"/>
              <p:nvPr/>
            </p:nvSpPr>
            <p:spPr>
              <a:xfrm>
                <a:off x="1417484" y="2989317"/>
                <a:ext cx="9357032" cy="1824836"/>
              </a:xfrm>
              <a:custGeom>
                <a:avLst/>
                <a:gdLst>
                  <a:gd name="connsiteX0" fmla="*/ 0 w 9357032"/>
                  <a:gd name="connsiteY0" fmla="*/ 0 h 1824836"/>
                  <a:gd name="connsiteX1" fmla="*/ 584815 w 9357032"/>
                  <a:gd name="connsiteY1" fmla="*/ 0 h 1824836"/>
                  <a:gd name="connsiteX2" fmla="*/ 1169629 w 9357032"/>
                  <a:gd name="connsiteY2" fmla="*/ 0 h 1824836"/>
                  <a:gd name="connsiteX3" fmla="*/ 1473733 w 9357032"/>
                  <a:gd name="connsiteY3" fmla="*/ 0 h 1824836"/>
                  <a:gd name="connsiteX4" fmla="*/ 2058547 w 9357032"/>
                  <a:gd name="connsiteY4" fmla="*/ 0 h 1824836"/>
                  <a:gd name="connsiteX5" fmla="*/ 2830502 w 9357032"/>
                  <a:gd name="connsiteY5" fmla="*/ 0 h 1824836"/>
                  <a:gd name="connsiteX6" fmla="*/ 3321746 w 9357032"/>
                  <a:gd name="connsiteY6" fmla="*/ 0 h 1824836"/>
                  <a:gd name="connsiteX7" fmla="*/ 3812991 w 9357032"/>
                  <a:gd name="connsiteY7" fmla="*/ 0 h 1824836"/>
                  <a:gd name="connsiteX8" fmla="*/ 4397805 w 9357032"/>
                  <a:gd name="connsiteY8" fmla="*/ 0 h 1824836"/>
                  <a:gd name="connsiteX9" fmla="*/ 5076190 w 9357032"/>
                  <a:gd name="connsiteY9" fmla="*/ 0 h 1824836"/>
                  <a:gd name="connsiteX10" fmla="*/ 5754575 w 9357032"/>
                  <a:gd name="connsiteY10" fmla="*/ 0 h 1824836"/>
                  <a:gd name="connsiteX11" fmla="*/ 6432960 w 9357032"/>
                  <a:gd name="connsiteY11" fmla="*/ 0 h 1824836"/>
                  <a:gd name="connsiteX12" fmla="*/ 7204915 w 9357032"/>
                  <a:gd name="connsiteY12" fmla="*/ 0 h 1824836"/>
                  <a:gd name="connsiteX13" fmla="*/ 7789729 w 9357032"/>
                  <a:gd name="connsiteY13" fmla="*/ 0 h 1824836"/>
                  <a:gd name="connsiteX14" fmla="*/ 8468114 w 9357032"/>
                  <a:gd name="connsiteY14" fmla="*/ 0 h 1824836"/>
                  <a:gd name="connsiteX15" fmla="*/ 9357032 w 9357032"/>
                  <a:gd name="connsiteY15" fmla="*/ 0 h 1824836"/>
                  <a:gd name="connsiteX16" fmla="*/ 9357032 w 9357032"/>
                  <a:gd name="connsiteY16" fmla="*/ 456209 h 1824836"/>
                  <a:gd name="connsiteX17" fmla="*/ 9357032 w 9357032"/>
                  <a:gd name="connsiteY17" fmla="*/ 930666 h 1824836"/>
                  <a:gd name="connsiteX18" fmla="*/ 9357032 w 9357032"/>
                  <a:gd name="connsiteY18" fmla="*/ 1423372 h 1824836"/>
                  <a:gd name="connsiteX19" fmla="*/ 9357032 w 9357032"/>
                  <a:gd name="connsiteY19" fmla="*/ 1824836 h 1824836"/>
                  <a:gd name="connsiteX20" fmla="*/ 8959358 w 9357032"/>
                  <a:gd name="connsiteY20" fmla="*/ 1824836 h 1824836"/>
                  <a:gd name="connsiteX21" fmla="*/ 8468114 w 9357032"/>
                  <a:gd name="connsiteY21" fmla="*/ 1824836 h 1824836"/>
                  <a:gd name="connsiteX22" fmla="*/ 7789729 w 9357032"/>
                  <a:gd name="connsiteY22" fmla="*/ 1824836 h 1824836"/>
                  <a:gd name="connsiteX23" fmla="*/ 7204915 w 9357032"/>
                  <a:gd name="connsiteY23" fmla="*/ 1824836 h 1824836"/>
                  <a:gd name="connsiteX24" fmla="*/ 6900811 w 9357032"/>
                  <a:gd name="connsiteY24" fmla="*/ 1824836 h 1824836"/>
                  <a:gd name="connsiteX25" fmla="*/ 6409567 w 9357032"/>
                  <a:gd name="connsiteY25" fmla="*/ 1824836 h 1824836"/>
                  <a:gd name="connsiteX26" fmla="*/ 5731182 w 9357032"/>
                  <a:gd name="connsiteY26" fmla="*/ 1824836 h 1824836"/>
                  <a:gd name="connsiteX27" fmla="*/ 5333508 w 9357032"/>
                  <a:gd name="connsiteY27" fmla="*/ 1824836 h 1824836"/>
                  <a:gd name="connsiteX28" fmla="*/ 4561553 w 9357032"/>
                  <a:gd name="connsiteY28" fmla="*/ 1824836 h 1824836"/>
                  <a:gd name="connsiteX29" fmla="*/ 3789598 w 9357032"/>
                  <a:gd name="connsiteY29" fmla="*/ 1824836 h 1824836"/>
                  <a:gd name="connsiteX30" fmla="*/ 3204783 w 9357032"/>
                  <a:gd name="connsiteY30" fmla="*/ 1824836 h 1824836"/>
                  <a:gd name="connsiteX31" fmla="*/ 2432828 w 9357032"/>
                  <a:gd name="connsiteY31" fmla="*/ 1824836 h 1824836"/>
                  <a:gd name="connsiteX32" fmla="*/ 1848014 w 9357032"/>
                  <a:gd name="connsiteY32" fmla="*/ 1824836 h 1824836"/>
                  <a:gd name="connsiteX33" fmla="*/ 1169629 w 9357032"/>
                  <a:gd name="connsiteY33" fmla="*/ 1824836 h 1824836"/>
                  <a:gd name="connsiteX34" fmla="*/ 865525 w 9357032"/>
                  <a:gd name="connsiteY34" fmla="*/ 1824836 h 1824836"/>
                  <a:gd name="connsiteX35" fmla="*/ 0 w 9357032"/>
                  <a:gd name="connsiteY35" fmla="*/ 1824836 h 1824836"/>
                  <a:gd name="connsiteX36" fmla="*/ 0 w 9357032"/>
                  <a:gd name="connsiteY36" fmla="*/ 1386875 h 1824836"/>
                  <a:gd name="connsiteX37" fmla="*/ 0 w 9357032"/>
                  <a:gd name="connsiteY37" fmla="*/ 948915 h 1824836"/>
                  <a:gd name="connsiteX38" fmla="*/ 0 w 9357032"/>
                  <a:gd name="connsiteY38" fmla="*/ 529202 h 1824836"/>
                  <a:gd name="connsiteX39" fmla="*/ 0 w 9357032"/>
                  <a:gd name="connsiteY39" fmla="*/ 0 h 1824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357032" h="1824836" fill="none" extrusionOk="0">
                    <a:moveTo>
                      <a:pt x="0" y="0"/>
                    </a:moveTo>
                    <a:cubicBezTo>
                      <a:pt x="232369" y="-68206"/>
                      <a:pt x="367603" y="57559"/>
                      <a:pt x="584815" y="0"/>
                    </a:cubicBezTo>
                    <a:cubicBezTo>
                      <a:pt x="802028" y="-57559"/>
                      <a:pt x="1043591" y="2377"/>
                      <a:pt x="1169629" y="0"/>
                    </a:cubicBezTo>
                    <a:cubicBezTo>
                      <a:pt x="1295667" y="-2377"/>
                      <a:pt x="1384116" y="25185"/>
                      <a:pt x="1473733" y="0"/>
                    </a:cubicBezTo>
                    <a:cubicBezTo>
                      <a:pt x="1563350" y="-25185"/>
                      <a:pt x="1835980" y="15443"/>
                      <a:pt x="2058547" y="0"/>
                    </a:cubicBezTo>
                    <a:cubicBezTo>
                      <a:pt x="2281114" y="-15443"/>
                      <a:pt x="2600783" y="91450"/>
                      <a:pt x="2830502" y="0"/>
                    </a:cubicBezTo>
                    <a:cubicBezTo>
                      <a:pt x="3060222" y="-91450"/>
                      <a:pt x="3122160" y="56471"/>
                      <a:pt x="3321746" y="0"/>
                    </a:cubicBezTo>
                    <a:cubicBezTo>
                      <a:pt x="3521332" y="-56471"/>
                      <a:pt x="3708372" y="1169"/>
                      <a:pt x="3812991" y="0"/>
                    </a:cubicBezTo>
                    <a:cubicBezTo>
                      <a:pt x="3917610" y="-1169"/>
                      <a:pt x="4163572" y="47658"/>
                      <a:pt x="4397805" y="0"/>
                    </a:cubicBezTo>
                    <a:cubicBezTo>
                      <a:pt x="4632038" y="-47658"/>
                      <a:pt x="4783647" y="34903"/>
                      <a:pt x="5076190" y="0"/>
                    </a:cubicBezTo>
                    <a:cubicBezTo>
                      <a:pt x="5368734" y="-34903"/>
                      <a:pt x="5594662" y="31079"/>
                      <a:pt x="5754575" y="0"/>
                    </a:cubicBezTo>
                    <a:cubicBezTo>
                      <a:pt x="5914489" y="-31079"/>
                      <a:pt x="6160571" y="42043"/>
                      <a:pt x="6432960" y="0"/>
                    </a:cubicBezTo>
                    <a:cubicBezTo>
                      <a:pt x="6705350" y="-42043"/>
                      <a:pt x="6924677" y="22631"/>
                      <a:pt x="7204915" y="0"/>
                    </a:cubicBezTo>
                    <a:cubicBezTo>
                      <a:pt x="7485153" y="-22631"/>
                      <a:pt x="7643420" y="68436"/>
                      <a:pt x="7789729" y="0"/>
                    </a:cubicBezTo>
                    <a:cubicBezTo>
                      <a:pt x="7936038" y="-68436"/>
                      <a:pt x="8236805" y="22663"/>
                      <a:pt x="8468114" y="0"/>
                    </a:cubicBezTo>
                    <a:cubicBezTo>
                      <a:pt x="8699423" y="-22663"/>
                      <a:pt x="9115232" y="66689"/>
                      <a:pt x="9357032" y="0"/>
                    </a:cubicBezTo>
                    <a:cubicBezTo>
                      <a:pt x="9402168" y="185522"/>
                      <a:pt x="9342926" y="232569"/>
                      <a:pt x="9357032" y="456209"/>
                    </a:cubicBezTo>
                    <a:cubicBezTo>
                      <a:pt x="9371138" y="679849"/>
                      <a:pt x="9304145" y="801908"/>
                      <a:pt x="9357032" y="930666"/>
                    </a:cubicBezTo>
                    <a:cubicBezTo>
                      <a:pt x="9409919" y="1059424"/>
                      <a:pt x="9308403" y="1281293"/>
                      <a:pt x="9357032" y="1423372"/>
                    </a:cubicBezTo>
                    <a:cubicBezTo>
                      <a:pt x="9405661" y="1565451"/>
                      <a:pt x="9315203" y="1726463"/>
                      <a:pt x="9357032" y="1824836"/>
                    </a:cubicBezTo>
                    <a:cubicBezTo>
                      <a:pt x="9242310" y="1833122"/>
                      <a:pt x="9123350" y="1792449"/>
                      <a:pt x="8959358" y="1824836"/>
                    </a:cubicBezTo>
                    <a:cubicBezTo>
                      <a:pt x="8795366" y="1857223"/>
                      <a:pt x="8573210" y="1771301"/>
                      <a:pt x="8468114" y="1824836"/>
                    </a:cubicBezTo>
                    <a:cubicBezTo>
                      <a:pt x="8363018" y="1878371"/>
                      <a:pt x="7934008" y="1772456"/>
                      <a:pt x="7789729" y="1824836"/>
                    </a:cubicBezTo>
                    <a:cubicBezTo>
                      <a:pt x="7645451" y="1877216"/>
                      <a:pt x="7496780" y="1765906"/>
                      <a:pt x="7204915" y="1824836"/>
                    </a:cubicBezTo>
                    <a:cubicBezTo>
                      <a:pt x="6913050" y="1883766"/>
                      <a:pt x="7010473" y="1809261"/>
                      <a:pt x="6900811" y="1824836"/>
                    </a:cubicBezTo>
                    <a:cubicBezTo>
                      <a:pt x="6791149" y="1840411"/>
                      <a:pt x="6650121" y="1812200"/>
                      <a:pt x="6409567" y="1824836"/>
                    </a:cubicBezTo>
                    <a:cubicBezTo>
                      <a:pt x="6169013" y="1837472"/>
                      <a:pt x="6039497" y="1766789"/>
                      <a:pt x="5731182" y="1824836"/>
                    </a:cubicBezTo>
                    <a:cubicBezTo>
                      <a:pt x="5422867" y="1882883"/>
                      <a:pt x="5471552" y="1823020"/>
                      <a:pt x="5333508" y="1824836"/>
                    </a:cubicBezTo>
                    <a:cubicBezTo>
                      <a:pt x="5195464" y="1826652"/>
                      <a:pt x="4793171" y="1790854"/>
                      <a:pt x="4561553" y="1824836"/>
                    </a:cubicBezTo>
                    <a:cubicBezTo>
                      <a:pt x="4329936" y="1858818"/>
                      <a:pt x="4148492" y="1824279"/>
                      <a:pt x="3789598" y="1824836"/>
                    </a:cubicBezTo>
                    <a:cubicBezTo>
                      <a:pt x="3430705" y="1825393"/>
                      <a:pt x="3388562" y="1766233"/>
                      <a:pt x="3204783" y="1824836"/>
                    </a:cubicBezTo>
                    <a:cubicBezTo>
                      <a:pt x="3021005" y="1883439"/>
                      <a:pt x="2704776" y="1822066"/>
                      <a:pt x="2432828" y="1824836"/>
                    </a:cubicBezTo>
                    <a:cubicBezTo>
                      <a:pt x="2160880" y="1827606"/>
                      <a:pt x="2112687" y="1818979"/>
                      <a:pt x="1848014" y="1824836"/>
                    </a:cubicBezTo>
                    <a:cubicBezTo>
                      <a:pt x="1583341" y="1830693"/>
                      <a:pt x="1396957" y="1792592"/>
                      <a:pt x="1169629" y="1824836"/>
                    </a:cubicBezTo>
                    <a:cubicBezTo>
                      <a:pt x="942302" y="1857080"/>
                      <a:pt x="965210" y="1817040"/>
                      <a:pt x="865525" y="1824836"/>
                    </a:cubicBezTo>
                    <a:cubicBezTo>
                      <a:pt x="765840" y="1832632"/>
                      <a:pt x="226228" y="1819096"/>
                      <a:pt x="0" y="1824836"/>
                    </a:cubicBezTo>
                    <a:cubicBezTo>
                      <a:pt x="-37731" y="1697403"/>
                      <a:pt x="39826" y="1515880"/>
                      <a:pt x="0" y="1386875"/>
                    </a:cubicBezTo>
                    <a:cubicBezTo>
                      <a:pt x="-39826" y="1257870"/>
                      <a:pt x="24539" y="1089844"/>
                      <a:pt x="0" y="948915"/>
                    </a:cubicBezTo>
                    <a:cubicBezTo>
                      <a:pt x="-24539" y="807986"/>
                      <a:pt x="28922" y="626286"/>
                      <a:pt x="0" y="529202"/>
                    </a:cubicBezTo>
                    <a:cubicBezTo>
                      <a:pt x="-28922" y="432118"/>
                      <a:pt x="5666" y="131771"/>
                      <a:pt x="0" y="0"/>
                    </a:cubicBezTo>
                    <a:close/>
                  </a:path>
                  <a:path w="9357032" h="1824836" stroke="0" extrusionOk="0">
                    <a:moveTo>
                      <a:pt x="0" y="0"/>
                    </a:moveTo>
                    <a:cubicBezTo>
                      <a:pt x="176917" y="-50350"/>
                      <a:pt x="275544" y="8080"/>
                      <a:pt x="491244" y="0"/>
                    </a:cubicBezTo>
                    <a:cubicBezTo>
                      <a:pt x="706944" y="-8080"/>
                      <a:pt x="716334" y="22897"/>
                      <a:pt x="795348" y="0"/>
                    </a:cubicBezTo>
                    <a:cubicBezTo>
                      <a:pt x="874362" y="-22897"/>
                      <a:pt x="1334938" y="87600"/>
                      <a:pt x="1567303" y="0"/>
                    </a:cubicBezTo>
                    <a:cubicBezTo>
                      <a:pt x="1799668" y="-87600"/>
                      <a:pt x="1923844" y="19993"/>
                      <a:pt x="2058547" y="0"/>
                    </a:cubicBezTo>
                    <a:cubicBezTo>
                      <a:pt x="2193250" y="-19993"/>
                      <a:pt x="2378483" y="34212"/>
                      <a:pt x="2549791" y="0"/>
                    </a:cubicBezTo>
                    <a:cubicBezTo>
                      <a:pt x="2721099" y="-34212"/>
                      <a:pt x="3000957" y="23927"/>
                      <a:pt x="3321746" y="0"/>
                    </a:cubicBezTo>
                    <a:cubicBezTo>
                      <a:pt x="3642536" y="-23927"/>
                      <a:pt x="3525017" y="32172"/>
                      <a:pt x="3719420" y="0"/>
                    </a:cubicBezTo>
                    <a:cubicBezTo>
                      <a:pt x="3913823" y="-32172"/>
                      <a:pt x="4313142" y="39122"/>
                      <a:pt x="4491375" y="0"/>
                    </a:cubicBezTo>
                    <a:cubicBezTo>
                      <a:pt x="4669609" y="-39122"/>
                      <a:pt x="5004194" y="73456"/>
                      <a:pt x="5263331" y="0"/>
                    </a:cubicBezTo>
                    <a:cubicBezTo>
                      <a:pt x="5522468" y="-73456"/>
                      <a:pt x="5638466" y="55761"/>
                      <a:pt x="5848145" y="0"/>
                    </a:cubicBezTo>
                    <a:cubicBezTo>
                      <a:pt x="6057824" y="-55761"/>
                      <a:pt x="6296551" y="61025"/>
                      <a:pt x="6620100" y="0"/>
                    </a:cubicBezTo>
                    <a:cubicBezTo>
                      <a:pt x="6943650" y="-61025"/>
                      <a:pt x="6987693" y="7939"/>
                      <a:pt x="7111344" y="0"/>
                    </a:cubicBezTo>
                    <a:cubicBezTo>
                      <a:pt x="7234995" y="-7939"/>
                      <a:pt x="7397947" y="12340"/>
                      <a:pt x="7602589" y="0"/>
                    </a:cubicBezTo>
                    <a:cubicBezTo>
                      <a:pt x="7807232" y="-12340"/>
                      <a:pt x="8121261" y="33539"/>
                      <a:pt x="8280973" y="0"/>
                    </a:cubicBezTo>
                    <a:cubicBezTo>
                      <a:pt x="8440685" y="-33539"/>
                      <a:pt x="8663582" y="43226"/>
                      <a:pt x="8772218" y="0"/>
                    </a:cubicBezTo>
                    <a:cubicBezTo>
                      <a:pt x="8880854" y="-43226"/>
                      <a:pt x="9134788" y="28550"/>
                      <a:pt x="9357032" y="0"/>
                    </a:cubicBezTo>
                    <a:cubicBezTo>
                      <a:pt x="9407451" y="246046"/>
                      <a:pt x="9324444" y="286063"/>
                      <a:pt x="9357032" y="492706"/>
                    </a:cubicBezTo>
                    <a:cubicBezTo>
                      <a:pt x="9389620" y="699349"/>
                      <a:pt x="9336794" y="734180"/>
                      <a:pt x="9357032" y="967163"/>
                    </a:cubicBezTo>
                    <a:cubicBezTo>
                      <a:pt x="9377270" y="1200146"/>
                      <a:pt x="9285126" y="1632668"/>
                      <a:pt x="9357032" y="1824836"/>
                    </a:cubicBezTo>
                    <a:cubicBezTo>
                      <a:pt x="9273065" y="1838672"/>
                      <a:pt x="9188897" y="1817818"/>
                      <a:pt x="9052928" y="1824836"/>
                    </a:cubicBezTo>
                    <a:cubicBezTo>
                      <a:pt x="8916959" y="1831854"/>
                      <a:pt x="8515477" y="1820809"/>
                      <a:pt x="8280973" y="1824836"/>
                    </a:cubicBezTo>
                    <a:cubicBezTo>
                      <a:pt x="8046469" y="1828863"/>
                      <a:pt x="7857152" y="1786125"/>
                      <a:pt x="7696159" y="1824836"/>
                    </a:cubicBezTo>
                    <a:cubicBezTo>
                      <a:pt x="7535166" y="1863547"/>
                      <a:pt x="7425750" y="1810275"/>
                      <a:pt x="7298485" y="1824836"/>
                    </a:cubicBezTo>
                    <a:cubicBezTo>
                      <a:pt x="7171220" y="1839397"/>
                      <a:pt x="6847233" y="1806460"/>
                      <a:pt x="6713670" y="1824836"/>
                    </a:cubicBezTo>
                    <a:cubicBezTo>
                      <a:pt x="6580108" y="1843212"/>
                      <a:pt x="6551826" y="1815802"/>
                      <a:pt x="6409567" y="1824836"/>
                    </a:cubicBezTo>
                    <a:cubicBezTo>
                      <a:pt x="6267308" y="1833870"/>
                      <a:pt x="6169550" y="1812010"/>
                      <a:pt x="6105463" y="1824836"/>
                    </a:cubicBezTo>
                    <a:cubicBezTo>
                      <a:pt x="6041376" y="1837662"/>
                      <a:pt x="5795239" y="1795008"/>
                      <a:pt x="5520649" y="1824836"/>
                    </a:cubicBezTo>
                    <a:cubicBezTo>
                      <a:pt x="5246059" y="1854664"/>
                      <a:pt x="5220370" y="1790294"/>
                      <a:pt x="5122975" y="1824836"/>
                    </a:cubicBezTo>
                    <a:cubicBezTo>
                      <a:pt x="5025580" y="1859378"/>
                      <a:pt x="4652712" y="1790729"/>
                      <a:pt x="4444590" y="1824836"/>
                    </a:cubicBezTo>
                    <a:cubicBezTo>
                      <a:pt x="4236468" y="1858943"/>
                      <a:pt x="4175322" y="1813330"/>
                      <a:pt x="4046916" y="1824836"/>
                    </a:cubicBezTo>
                    <a:cubicBezTo>
                      <a:pt x="3918510" y="1836342"/>
                      <a:pt x="3603309" y="1758228"/>
                      <a:pt x="3368532" y="1824836"/>
                    </a:cubicBezTo>
                    <a:cubicBezTo>
                      <a:pt x="3133755" y="1891444"/>
                      <a:pt x="3137078" y="1792134"/>
                      <a:pt x="3064428" y="1824836"/>
                    </a:cubicBezTo>
                    <a:cubicBezTo>
                      <a:pt x="2991778" y="1857538"/>
                      <a:pt x="2637429" y="1777772"/>
                      <a:pt x="2386043" y="1824836"/>
                    </a:cubicBezTo>
                    <a:cubicBezTo>
                      <a:pt x="2134658" y="1871900"/>
                      <a:pt x="2071222" y="1785263"/>
                      <a:pt x="1988369" y="1824836"/>
                    </a:cubicBezTo>
                    <a:cubicBezTo>
                      <a:pt x="1905516" y="1864409"/>
                      <a:pt x="1806922" y="1822202"/>
                      <a:pt x="1684266" y="1824836"/>
                    </a:cubicBezTo>
                    <a:cubicBezTo>
                      <a:pt x="1561610" y="1827470"/>
                      <a:pt x="1409508" y="1816385"/>
                      <a:pt x="1286592" y="1824836"/>
                    </a:cubicBezTo>
                    <a:cubicBezTo>
                      <a:pt x="1163676" y="1833287"/>
                      <a:pt x="934660" y="1818011"/>
                      <a:pt x="608207" y="1824836"/>
                    </a:cubicBezTo>
                    <a:cubicBezTo>
                      <a:pt x="281754" y="1831661"/>
                      <a:pt x="202628" y="1798786"/>
                      <a:pt x="0" y="1824836"/>
                    </a:cubicBezTo>
                    <a:cubicBezTo>
                      <a:pt x="-8527" y="1670710"/>
                      <a:pt x="37448" y="1521392"/>
                      <a:pt x="0" y="1423372"/>
                    </a:cubicBezTo>
                    <a:cubicBezTo>
                      <a:pt x="-37448" y="1325352"/>
                      <a:pt x="22687" y="1132074"/>
                      <a:pt x="0" y="1021908"/>
                    </a:cubicBezTo>
                    <a:cubicBezTo>
                      <a:pt x="-22687" y="911742"/>
                      <a:pt x="28520" y="742808"/>
                      <a:pt x="0" y="547451"/>
                    </a:cubicBezTo>
                    <a:cubicBezTo>
                      <a:pt x="-28520" y="352094"/>
                      <a:pt x="48990" y="226809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6350">
                <a:solidFill>
                  <a:prstClr val="black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ru-RU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ru-RU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кг</m:t>
                          </m:r>
                        </m:num>
                        <m:den>
                          <m:sSup>
                            <m:sSupPr>
                              <m:ctrlPr>
                                <a:rPr kumimoji="0" lang="ru-RU" sz="4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ru-RU" sz="4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м</m:t>
                              </m:r>
                            </m:e>
                            <m:sup>
                              <m:r>
                                <a:rPr kumimoji="0" lang="ru-RU" sz="4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𝟑</m:t>
                              </m:r>
                            </m:sup>
                          </m:sSup>
                        </m:den>
                      </m:f>
                      <m:r>
                        <a:rPr kumimoji="0" lang="ru-RU" sz="4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ru-RU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ru-RU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𝟏𝟎𝟎𝟎</m:t>
                          </m:r>
                          <m:r>
                            <a:rPr kumimoji="0" lang="ru-RU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г</m:t>
                          </m:r>
                        </m:num>
                        <m:den>
                          <m:sSup>
                            <m:sSupPr>
                              <m:ctrlPr>
                                <a:rPr kumimoji="0" lang="ru-RU" sz="4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𝟏𝟎𝟎</m:t>
                              </m:r>
                              <m:r>
                                <a:rPr kumimoji="0" lang="en-US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∙</m:t>
                              </m:r>
                              <m:r>
                                <a:rPr kumimoji="0" lang="en-US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𝟏𝟎𝟎</m:t>
                              </m:r>
                              <m:r>
                                <a:rPr kumimoji="0" lang="en-US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∙</m:t>
                              </m:r>
                              <m:r>
                                <a:rPr kumimoji="0" lang="en-US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𝟏𝟎𝟎</m:t>
                              </m:r>
                              <m:r>
                                <a:rPr kumimoji="0" lang="en-US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см</m:t>
                              </m:r>
                            </m:e>
                            <m:sup>
                              <m:r>
                                <a:rPr kumimoji="0" lang="ru-RU" sz="4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𝟑</m:t>
                              </m:r>
                            </m:sup>
                          </m:sSup>
                        </m:den>
                      </m:f>
                      <m:r>
                        <a:rPr kumimoji="0" lang="ru-RU" sz="4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ru-RU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ru-RU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ru-RU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г</m:t>
                          </m:r>
                        </m:num>
                        <m:den>
                          <m:r>
                            <a:rPr kumimoji="0" lang="ru-RU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𝟏𝟎𝟎𝟎</m:t>
                          </m:r>
                          <m:r>
                            <a:rPr kumimoji="0" lang="ru-RU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sSup>
                            <m:sSupPr>
                              <m:ctrlPr>
                                <a:rPr kumimoji="0" lang="ru-RU" sz="4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ru-RU" sz="4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см</m:t>
                              </m:r>
                            </m:e>
                            <m:sup>
                              <m:r>
                                <a:rPr kumimoji="0" lang="ru-RU" sz="4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𝟑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0" lang="ru-RU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Надпись 8">
                <a:extLst>
                  <a:ext uri="{FF2B5EF4-FFF2-40B4-BE49-F238E27FC236}">
                    <a16:creationId xmlns:a16="http://schemas.microsoft.com/office/drawing/2014/main" id="{84A89480-7C9D-A805-5B36-CE6F9BFCE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7484" y="2989317"/>
                <a:ext cx="9357032" cy="18248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6350">
                <a:solidFill>
                  <a:prstClr val="black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9357032"/>
                          <a:gd name="connsiteY0" fmla="*/ 0 h 1824836"/>
                          <a:gd name="connsiteX1" fmla="*/ 584815 w 9357032"/>
                          <a:gd name="connsiteY1" fmla="*/ 0 h 1824836"/>
                          <a:gd name="connsiteX2" fmla="*/ 1169629 w 9357032"/>
                          <a:gd name="connsiteY2" fmla="*/ 0 h 1824836"/>
                          <a:gd name="connsiteX3" fmla="*/ 1473733 w 9357032"/>
                          <a:gd name="connsiteY3" fmla="*/ 0 h 1824836"/>
                          <a:gd name="connsiteX4" fmla="*/ 2058547 w 9357032"/>
                          <a:gd name="connsiteY4" fmla="*/ 0 h 1824836"/>
                          <a:gd name="connsiteX5" fmla="*/ 2830502 w 9357032"/>
                          <a:gd name="connsiteY5" fmla="*/ 0 h 1824836"/>
                          <a:gd name="connsiteX6" fmla="*/ 3321746 w 9357032"/>
                          <a:gd name="connsiteY6" fmla="*/ 0 h 1824836"/>
                          <a:gd name="connsiteX7" fmla="*/ 3812991 w 9357032"/>
                          <a:gd name="connsiteY7" fmla="*/ 0 h 1824836"/>
                          <a:gd name="connsiteX8" fmla="*/ 4397805 w 9357032"/>
                          <a:gd name="connsiteY8" fmla="*/ 0 h 1824836"/>
                          <a:gd name="connsiteX9" fmla="*/ 5076190 w 9357032"/>
                          <a:gd name="connsiteY9" fmla="*/ 0 h 1824836"/>
                          <a:gd name="connsiteX10" fmla="*/ 5754575 w 9357032"/>
                          <a:gd name="connsiteY10" fmla="*/ 0 h 1824836"/>
                          <a:gd name="connsiteX11" fmla="*/ 6432960 w 9357032"/>
                          <a:gd name="connsiteY11" fmla="*/ 0 h 1824836"/>
                          <a:gd name="connsiteX12" fmla="*/ 7204915 w 9357032"/>
                          <a:gd name="connsiteY12" fmla="*/ 0 h 1824836"/>
                          <a:gd name="connsiteX13" fmla="*/ 7789729 w 9357032"/>
                          <a:gd name="connsiteY13" fmla="*/ 0 h 1824836"/>
                          <a:gd name="connsiteX14" fmla="*/ 8468114 w 9357032"/>
                          <a:gd name="connsiteY14" fmla="*/ 0 h 1824836"/>
                          <a:gd name="connsiteX15" fmla="*/ 9357032 w 9357032"/>
                          <a:gd name="connsiteY15" fmla="*/ 0 h 1824836"/>
                          <a:gd name="connsiteX16" fmla="*/ 9357032 w 9357032"/>
                          <a:gd name="connsiteY16" fmla="*/ 456209 h 1824836"/>
                          <a:gd name="connsiteX17" fmla="*/ 9357032 w 9357032"/>
                          <a:gd name="connsiteY17" fmla="*/ 930666 h 1824836"/>
                          <a:gd name="connsiteX18" fmla="*/ 9357032 w 9357032"/>
                          <a:gd name="connsiteY18" fmla="*/ 1423372 h 1824836"/>
                          <a:gd name="connsiteX19" fmla="*/ 9357032 w 9357032"/>
                          <a:gd name="connsiteY19" fmla="*/ 1824836 h 1824836"/>
                          <a:gd name="connsiteX20" fmla="*/ 8959358 w 9357032"/>
                          <a:gd name="connsiteY20" fmla="*/ 1824836 h 1824836"/>
                          <a:gd name="connsiteX21" fmla="*/ 8468114 w 9357032"/>
                          <a:gd name="connsiteY21" fmla="*/ 1824836 h 1824836"/>
                          <a:gd name="connsiteX22" fmla="*/ 7789729 w 9357032"/>
                          <a:gd name="connsiteY22" fmla="*/ 1824836 h 1824836"/>
                          <a:gd name="connsiteX23" fmla="*/ 7204915 w 9357032"/>
                          <a:gd name="connsiteY23" fmla="*/ 1824836 h 1824836"/>
                          <a:gd name="connsiteX24" fmla="*/ 6900811 w 9357032"/>
                          <a:gd name="connsiteY24" fmla="*/ 1824836 h 1824836"/>
                          <a:gd name="connsiteX25" fmla="*/ 6409567 w 9357032"/>
                          <a:gd name="connsiteY25" fmla="*/ 1824836 h 1824836"/>
                          <a:gd name="connsiteX26" fmla="*/ 5731182 w 9357032"/>
                          <a:gd name="connsiteY26" fmla="*/ 1824836 h 1824836"/>
                          <a:gd name="connsiteX27" fmla="*/ 5333508 w 9357032"/>
                          <a:gd name="connsiteY27" fmla="*/ 1824836 h 1824836"/>
                          <a:gd name="connsiteX28" fmla="*/ 4561553 w 9357032"/>
                          <a:gd name="connsiteY28" fmla="*/ 1824836 h 1824836"/>
                          <a:gd name="connsiteX29" fmla="*/ 3789598 w 9357032"/>
                          <a:gd name="connsiteY29" fmla="*/ 1824836 h 1824836"/>
                          <a:gd name="connsiteX30" fmla="*/ 3204783 w 9357032"/>
                          <a:gd name="connsiteY30" fmla="*/ 1824836 h 1824836"/>
                          <a:gd name="connsiteX31" fmla="*/ 2432828 w 9357032"/>
                          <a:gd name="connsiteY31" fmla="*/ 1824836 h 1824836"/>
                          <a:gd name="connsiteX32" fmla="*/ 1848014 w 9357032"/>
                          <a:gd name="connsiteY32" fmla="*/ 1824836 h 1824836"/>
                          <a:gd name="connsiteX33" fmla="*/ 1169629 w 9357032"/>
                          <a:gd name="connsiteY33" fmla="*/ 1824836 h 1824836"/>
                          <a:gd name="connsiteX34" fmla="*/ 865525 w 9357032"/>
                          <a:gd name="connsiteY34" fmla="*/ 1824836 h 1824836"/>
                          <a:gd name="connsiteX35" fmla="*/ 0 w 9357032"/>
                          <a:gd name="connsiteY35" fmla="*/ 1824836 h 1824836"/>
                          <a:gd name="connsiteX36" fmla="*/ 0 w 9357032"/>
                          <a:gd name="connsiteY36" fmla="*/ 1386875 h 1824836"/>
                          <a:gd name="connsiteX37" fmla="*/ 0 w 9357032"/>
                          <a:gd name="connsiteY37" fmla="*/ 948915 h 1824836"/>
                          <a:gd name="connsiteX38" fmla="*/ 0 w 9357032"/>
                          <a:gd name="connsiteY38" fmla="*/ 529202 h 1824836"/>
                          <a:gd name="connsiteX39" fmla="*/ 0 w 9357032"/>
                          <a:gd name="connsiteY39" fmla="*/ 0 h 18248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</a:cxnLst>
                        <a:rect l="l" t="t" r="r" b="b"/>
                        <a:pathLst>
                          <a:path w="9357032" h="1824836" fill="none" extrusionOk="0">
                            <a:moveTo>
                              <a:pt x="0" y="0"/>
                            </a:moveTo>
                            <a:cubicBezTo>
                              <a:pt x="232369" y="-68206"/>
                              <a:pt x="367603" y="57559"/>
                              <a:pt x="584815" y="0"/>
                            </a:cubicBezTo>
                            <a:cubicBezTo>
                              <a:pt x="802028" y="-57559"/>
                              <a:pt x="1043591" y="2377"/>
                              <a:pt x="1169629" y="0"/>
                            </a:cubicBezTo>
                            <a:cubicBezTo>
                              <a:pt x="1295667" y="-2377"/>
                              <a:pt x="1384116" y="25185"/>
                              <a:pt x="1473733" y="0"/>
                            </a:cubicBezTo>
                            <a:cubicBezTo>
                              <a:pt x="1563350" y="-25185"/>
                              <a:pt x="1835980" y="15443"/>
                              <a:pt x="2058547" y="0"/>
                            </a:cubicBezTo>
                            <a:cubicBezTo>
                              <a:pt x="2281114" y="-15443"/>
                              <a:pt x="2600783" y="91450"/>
                              <a:pt x="2830502" y="0"/>
                            </a:cubicBezTo>
                            <a:cubicBezTo>
                              <a:pt x="3060222" y="-91450"/>
                              <a:pt x="3122160" y="56471"/>
                              <a:pt x="3321746" y="0"/>
                            </a:cubicBezTo>
                            <a:cubicBezTo>
                              <a:pt x="3521332" y="-56471"/>
                              <a:pt x="3708372" y="1169"/>
                              <a:pt x="3812991" y="0"/>
                            </a:cubicBezTo>
                            <a:cubicBezTo>
                              <a:pt x="3917610" y="-1169"/>
                              <a:pt x="4163572" y="47658"/>
                              <a:pt x="4397805" y="0"/>
                            </a:cubicBezTo>
                            <a:cubicBezTo>
                              <a:pt x="4632038" y="-47658"/>
                              <a:pt x="4783647" y="34903"/>
                              <a:pt x="5076190" y="0"/>
                            </a:cubicBezTo>
                            <a:cubicBezTo>
                              <a:pt x="5368734" y="-34903"/>
                              <a:pt x="5594662" y="31079"/>
                              <a:pt x="5754575" y="0"/>
                            </a:cubicBezTo>
                            <a:cubicBezTo>
                              <a:pt x="5914489" y="-31079"/>
                              <a:pt x="6160571" y="42043"/>
                              <a:pt x="6432960" y="0"/>
                            </a:cubicBezTo>
                            <a:cubicBezTo>
                              <a:pt x="6705350" y="-42043"/>
                              <a:pt x="6924677" y="22631"/>
                              <a:pt x="7204915" y="0"/>
                            </a:cubicBezTo>
                            <a:cubicBezTo>
                              <a:pt x="7485153" y="-22631"/>
                              <a:pt x="7643420" y="68436"/>
                              <a:pt x="7789729" y="0"/>
                            </a:cubicBezTo>
                            <a:cubicBezTo>
                              <a:pt x="7936038" y="-68436"/>
                              <a:pt x="8236805" y="22663"/>
                              <a:pt x="8468114" y="0"/>
                            </a:cubicBezTo>
                            <a:cubicBezTo>
                              <a:pt x="8699423" y="-22663"/>
                              <a:pt x="9115232" y="66689"/>
                              <a:pt x="9357032" y="0"/>
                            </a:cubicBezTo>
                            <a:cubicBezTo>
                              <a:pt x="9402168" y="185522"/>
                              <a:pt x="9342926" y="232569"/>
                              <a:pt x="9357032" y="456209"/>
                            </a:cubicBezTo>
                            <a:cubicBezTo>
                              <a:pt x="9371138" y="679849"/>
                              <a:pt x="9304145" y="801908"/>
                              <a:pt x="9357032" y="930666"/>
                            </a:cubicBezTo>
                            <a:cubicBezTo>
                              <a:pt x="9409919" y="1059424"/>
                              <a:pt x="9308403" y="1281293"/>
                              <a:pt x="9357032" y="1423372"/>
                            </a:cubicBezTo>
                            <a:cubicBezTo>
                              <a:pt x="9405661" y="1565451"/>
                              <a:pt x="9315203" y="1726463"/>
                              <a:pt x="9357032" y="1824836"/>
                            </a:cubicBezTo>
                            <a:cubicBezTo>
                              <a:pt x="9242310" y="1833122"/>
                              <a:pt x="9123350" y="1792449"/>
                              <a:pt x="8959358" y="1824836"/>
                            </a:cubicBezTo>
                            <a:cubicBezTo>
                              <a:pt x="8795366" y="1857223"/>
                              <a:pt x="8573210" y="1771301"/>
                              <a:pt x="8468114" y="1824836"/>
                            </a:cubicBezTo>
                            <a:cubicBezTo>
                              <a:pt x="8363018" y="1878371"/>
                              <a:pt x="7934008" y="1772456"/>
                              <a:pt x="7789729" y="1824836"/>
                            </a:cubicBezTo>
                            <a:cubicBezTo>
                              <a:pt x="7645451" y="1877216"/>
                              <a:pt x="7496780" y="1765906"/>
                              <a:pt x="7204915" y="1824836"/>
                            </a:cubicBezTo>
                            <a:cubicBezTo>
                              <a:pt x="6913050" y="1883766"/>
                              <a:pt x="7010473" y="1809261"/>
                              <a:pt x="6900811" y="1824836"/>
                            </a:cubicBezTo>
                            <a:cubicBezTo>
                              <a:pt x="6791149" y="1840411"/>
                              <a:pt x="6650121" y="1812200"/>
                              <a:pt x="6409567" y="1824836"/>
                            </a:cubicBezTo>
                            <a:cubicBezTo>
                              <a:pt x="6169013" y="1837472"/>
                              <a:pt x="6039497" y="1766789"/>
                              <a:pt x="5731182" y="1824836"/>
                            </a:cubicBezTo>
                            <a:cubicBezTo>
                              <a:pt x="5422867" y="1882883"/>
                              <a:pt x="5471552" y="1823020"/>
                              <a:pt x="5333508" y="1824836"/>
                            </a:cubicBezTo>
                            <a:cubicBezTo>
                              <a:pt x="5195464" y="1826652"/>
                              <a:pt x="4793171" y="1790854"/>
                              <a:pt x="4561553" y="1824836"/>
                            </a:cubicBezTo>
                            <a:cubicBezTo>
                              <a:pt x="4329936" y="1858818"/>
                              <a:pt x="4148492" y="1824279"/>
                              <a:pt x="3789598" y="1824836"/>
                            </a:cubicBezTo>
                            <a:cubicBezTo>
                              <a:pt x="3430705" y="1825393"/>
                              <a:pt x="3388562" y="1766233"/>
                              <a:pt x="3204783" y="1824836"/>
                            </a:cubicBezTo>
                            <a:cubicBezTo>
                              <a:pt x="3021005" y="1883439"/>
                              <a:pt x="2704776" y="1822066"/>
                              <a:pt x="2432828" y="1824836"/>
                            </a:cubicBezTo>
                            <a:cubicBezTo>
                              <a:pt x="2160880" y="1827606"/>
                              <a:pt x="2112687" y="1818979"/>
                              <a:pt x="1848014" y="1824836"/>
                            </a:cubicBezTo>
                            <a:cubicBezTo>
                              <a:pt x="1583341" y="1830693"/>
                              <a:pt x="1396957" y="1792592"/>
                              <a:pt x="1169629" y="1824836"/>
                            </a:cubicBezTo>
                            <a:cubicBezTo>
                              <a:pt x="942302" y="1857080"/>
                              <a:pt x="965210" y="1817040"/>
                              <a:pt x="865525" y="1824836"/>
                            </a:cubicBezTo>
                            <a:cubicBezTo>
                              <a:pt x="765840" y="1832632"/>
                              <a:pt x="226228" y="1819096"/>
                              <a:pt x="0" y="1824836"/>
                            </a:cubicBezTo>
                            <a:cubicBezTo>
                              <a:pt x="-37731" y="1697403"/>
                              <a:pt x="39826" y="1515880"/>
                              <a:pt x="0" y="1386875"/>
                            </a:cubicBezTo>
                            <a:cubicBezTo>
                              <a:pt x="-39826" y="1257870"/>
                              <a:pt x="24539" y="1089844"/>
                              <a:pt x="0" y="948915"/>
                            </a:cubicBezTo>
                            <a:cubicBezTo>
                              <a:pt x="-24539" y="807986"/>
                              <a:pt x="28922" y="626286"/>
                              <a:pt x="0" y="529202"/>
                            </a:cubicBezTo>
                            <a:cubicBezTo>
                              <a:pt x="-28922" y="432118"/>
                              <a:pt x="5666" y="131771"/>
                              <a:pt x="0" y="0"/>
                            </a:cubicBezTo>
                            <a:close/>
                          </a:path>
                          <a:path w="9357032" h="1824836" stroke="0" extrusionOk="0">
                            <a:moveTo>
                              <a:pt x="0" y="0"/>
                            </a:moveTo>
                            <a:cubicBezTo>
                              <a:pt x="176917" y="-50350"/>
                              <a:pt x="275544" y="8080"/>
                              <a:pt x="491244" y="0"/>
                            </a:cubicBezTo>
                            <a:cubicBezTo>
                              <a:pt x="706944" y="-8080"/>
                              <a:pt x="716334" y="22897"/>
                              <a:pt x="795348" y="0"/>
                            </a:cubicBezTo>
                            <a:cubicBezTo>
                              <a:pt x="874362" y="-22897"/>
                              <a:pt x="1334938" y="87600"/>
                              <a:pt x="1567303" y="0"/>
                            </a:cubicBezTo>
                            <a:cubicBezTo>
                              <a:pt x="1799668" y="-87600"/>
                              <a:pt x="1923844" y="19993"/>
                              <a:pt x="2058547" y="0"/>
                            </a:cubicBezTo>
                            <a:cubicBezTo>
                              <a:pt x="2193250" y="-19993"/>
                              <a:pt x="2378483" y="34212"/>
                              <a:pt x="2549791" y="0"/>
                            </a:cubicBezTo>
                            <a:cubicBezTo>
                              <a:pt x="2721099" y="-34212"/>
                              <a:pt x="3000957" y="23927"/>
                              <a:pt x="3321746" y="0"/>
                            </a:cubicBezTo>
                            <a:cubicBezTo>
                              <a:pt x="3642536" y="-23927"/>
                              <a:pt x="3525017" y="32172"/>
                              <a:pt x="3719420" y="0"/>
                            </a:cubicBezTo>
                            <a:cubicBezTo>
                              <a:pt x="3913823" y="-32172"/>
                              <a:pt x="4313142" y="39122"/>
                              <a:pt x="4491375" y="0"/>
                            </a:cubicBezTo>
                            <a:cubicBezTo>
                              <a:pt x="4669609" y="-39122"/>
                              <a:pt x="5004194" y="73456"/>
                              <a:pt x="5263331" y="0"/>
                            </a:cubicBezTo>
                            <a:cubicBezTo>
                              <a:pt x="5522468" y="-73456"/>
                              <a:pt x="5638466" y="55761"/>
                              <a:pt x="5848145" y="0"/>
                            </a:cubicBezTo>
                            <a:cubicBezTo>
                              <a:pt x="6057824" y="-55761"/>
                              <a:pt x="6296551" y="61025"/>
                              <a:pt x="6620100" y="0"/>
                            </a:cubicBezTo>
                            <a:cubicBezTo>
                              <a:pt x="6943650" y="-61025"/>
                              <a:pt x="6987693" y="7939"/>
                              <a:pt x="7111344" y="0"/>
                            </a:cubicBezTo>
                            <a:cubicBezTo>
                              <a:pt x="7234995" y="-7939"/>
                              <a:pt x="7397947" y="12340"/>
                              <a:pt x="7602589" y="0"/>
                            </a:cubicBezTo>
                            <a:cubicBezTo>
                              <a:pt x="7807232" y="-12340"/>
                              <a:pt x="8121261" y="33539"/>
                              <a:pt x="8280973" y="0"/>
                            </a:cubicBezTo>
                            <a:cubicBezTo>
                              <a:pt x="8440685" y="-33539"/>
                              <a:pt x="8663582" y="43226"/>
                              <a:pt x="8772218" y="0"/>
                            </a:cubicBezTo>
                            <a:cubicBezTo>
                              <a:pt x="8880854" y="-43226"/>
                              <a:pt x="9134788" y="28550"/>
                              <a:pt x="9357032" y="0"/>
                            </a:cubicBezTo>
                            <a:cubicBezTo>
                              <a:pt x="9407451" y="246046"/>
                              <a:pt x="9324444" y="286063"/>
                              <a:pt x="9357032" y="492706"/>
                            </a:cubicBezTo>
                            <a:cubicBezTo>
                              <a:pt x="9389620" y="699349"/>
                              <a:pt x="9336794" y="734180"/>
                              <a:pt x="9357032" y="967163"/>
                            </a:cubicBezTo>
                            <a:cubicBezTo>
                              <a:pt x="9377270" y="1200146"/>
                              <a:pt x="9285126" y="1632668"/>
                              <a:pt x="9357032" y="1824836"/>
                            </a:cubicBezTo>
                            <a:cubicBezTo>
                              <a:pt x="9273065" y="1838672"/>
                              <a:pt x="9188897" y="1817818"/>
                              <a:pt x="9052928" y="1824836"/>
                            </a:cubicBezTo>
                            <a:cubicBezTo>
                              <a:pt x="8916959" y="1831854"/>
                              <a:pt x="8515477" y="1820809"/>
                              <a:pt x="8280973" y="1824836"/>
                            </a:cubicBezTo>
                            <a:cubicBezTo>
                              <a:pt x="8046469" y="1828863"/>
                              <a:pt x="7857152" y="1786125"/>
                              <a:pt x="7696159" y="1824836"/>
                            </a:cubicBezTo>
                            <a:cubicBezTo>
                              <a:pt x="7535166" y="1863547"/>
                              <a:pt x="7425750" y="1810275"/>
                              <a:pt x="7298485" y="1824836"/>
                            </a:cubicBezTo>
                            <a:cubicBezTo>
                              <a:pt x="7171220" y="1839397"/>
                              <a:pt x="6847233" y="1806460"/>
                              <a:pt x="6713670" y="1824836"/>
                            </a:cubicBezTo>
                            <a:cubicBezTo>
                              <a:pt x="6580108" y="1843212"/>
                              <a:pt x="6551826" y="1815802"/>
                              <a:pt x="6409567" y="1824836"/>
                            </a:cubicBezTo>
                            <a:cubicBezTo>
                              <a:pt x="6267308" y="1833870"/>
                              <a:pt x="6169550" y="1812010"/>
                              <a:pt x="6105463" y="1824836"/>
                            </a:cubicBezTo>
                            <a:cubicBezTo>
                              <a:pt x="6041376" y="1837662"/>
                              <a:pt x="5795239" y="1795008"/>
                              <a:pt x="5520649" y="1824836"/>
                            </a:cubicBezTo>
                            <a:cubicBezTo>
                              <a:pt x="5246059" y="1854664"/>
                              <a:pt x="5220370" y="1790294"/>
                              <a:pt x="5122975" y="1824836"/>
                            </a:cubicBezTo>
                            <a:cubicBezTo>
                              <a:pt x="5025580" y="1859378"/>
                              <a:pt x="4652712" y="1790729"/>
                              <a:pt x="4444590" y="1824836"/>
                            </a:cubicBezTo>
                            <a:cubicBezTo>
                              <a:pt x="4236468" y="1858943"/>
                              <a:pt x="4175322" y="1813330"/>
                              <a:pt x="4046916" y="1824836"/>
                            </a:cubicBezTo>
                            <a:cubicBezTo>
                              <a:pt x="3918510" y="1836342"/>
                              <a:pt x="3603309" y="1758228"/>
                              <a:pt x="3368532" y="1824836"/>
                            </a:cubicBezTo>
                            <a:cubicBezTo>
                              <a:pt x="3133755" y="1891444"/>
                              <a:pt x="3137078" y="1792134"/>
                              <a:pt x="3064428" y="1824836"/>
                            </a:cubicBezTo>
                            <a:cubicBezTo>
                              <a:pt x="2991778" y="1857538"/>
                              <a:pt x="2637429" y="1777772"/>
                              <a:pt x="2386043" y="1824836"/>
                            </a:cubicBezTo>
                            <a:cubicBezTo>
                              <a:pt x="2134658" y="1871900"/>
                              <a:pt x="2071222" y="1785263"/>
                              <a:pt x="1988369" y="1824836"/>
                            </a:cubicBezTo>
                            <a:cubicBezTo>
                              <a:pt x="1905516" y="1864409"/>
                              <a:pt x="1806922" y="1822202"/>
                              <a:pt x="1684266" y="1824836"/>
                            </a:cubicBezTo>
                            <a:cubicBezTo>
                              <a:pt x="1561610" y="1827470"/>
                              <a:pt x="1409508" y="1816385"/>
                              <a:pt x="1286592" y="1824836"/>
                            </a:cubicBezTo>
                            <a:cubicBezTo>
                              <a:pt x="1163676" y="1833287"/>
                              <a:pt x="934660" y="1818011"/>
                              <a:pt x="608207" y="1824836"/>
                            </a:cubicBezTo>
                            <a:cubicBezTo>
                              <a:pt x="281754" y="1831661"/>
                              <a:pt x="202628" y="1798786"/>
                              <a:pt x="0" y="1824836"/>
                            </a:cubicBezTo>
                            <a:cubicBezTo>
                              <a:pt x="-8527" y="1670710"/>
                              <a:pt x="37448" y="1521392"/>
                              <a:pt x="0" y="1423372"/>
                            </a:cubicBezTo>
                            <a:cubicBezTo>
                              <a:pt x="-37448" y="1325352"/>
                              <a:pt x="22687" y="1132074"/>
                              <a:pt x="0" y="1021908"/>
                            </a:cubicBezTo>
                            <a:cubicBezTo>
                              <a:pt x="-22687" y="911742"/>
                              <a:pt x="28520" y="742808"/>
                              <a:pt x="0" y="547451"/>
                            </a:cubicBezTo>
                            <a:cubicBezTo>
                              <a:pt x="-28520" y="352094"/>
                              <a:pt x="48990" y="226809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AF737CEA-D56F-4BE7-9382-21F9B2D5C131}"/>
              </a:ext>
            </a:extLst>
          </p:cNvPr>
          <p:cNvSpPr txBox="1"/>
          <p:nvPr/>
        </p:nvSpPr>
        <p:spPr>
          <a:xfrm>
            <a:off x="3686630" y="2989317"/>
            <a:ext cx="2302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1000</a:t>
            </a:r>
            <a:endParaRPr kumimoji="0" lang="ru-RU" sz="2400" b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573E15-62D4-E1A0-DDF4-E8BB6EEAD963}"/>
              </a:ext>
            </a:extLst>
          </p:cNvPr>
          <p:cNvSpPr txBox="1"/>
          <p:nvPr/>
        </p:nvSpPr>
        <p:spPr>
          <a:xfrm>
            <a:off x="2646176" y="3817486"/>
            <a:ext cx="4383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100 * 100 * 100</a:t>
            </a:r>
            <a:endParaRPr kumimoji="0" lang="ru-RU" sz="2000" b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557CB6-39DB-D60D-D3F5-10E51C16A5C0}"/>
              </a:ext>
            </a:extLst>
          </p:cNvPr>
          <p:cNvSpPr txBox="1"/>
          <p:nvPr/>
        </p:nvSpPr>
        <p:spPr>
          <a:xfrm>
            <a:off x="8087308" y="3770858"/>
            <a:ext cx="1533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1000</a:t>
            </a:r>
            <a:endParaRPr kumimoji="0" lang="ru-RU" sz="2400" b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575F00-964E-4ED5-C86E-7C0DE598F092}"/>
              </a:ext>
            </a:extLst>
          </p:cNvPr>
          <p:cNvSpPr txBox="1"/>
          <p:nvPr/>
        </p:nvSpPr>
        <p:spPr>
          <a:xfrm>
            <a:off x="8621486" y="2956485"/>
            <a:ext cx="798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</a:t>
            </a:r>
            <a:endParaRPr kumimoji="0" lang="ru-RU" sz="2400" b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158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916C25A-44AF-9C81-C51D-39E4A84119FD}"/>
              </a:ext>
            </a:extLst>
          </p:cNvPr>
          <p:cNvGrpSpPr/>
          <p:nvPr/>
        </p:nvGrpSpPr>
        <p:grpSpPr>
          <a:xfrm>
            <a:off x="13652" y="8573"/>
            <a:ext cx="12098378" cy="6832404"/>
            <a:chOff x="13652" y="8573"/>
            <a:chExt cx="12098378" cy="6832404"/>
          </a:xfrm>
        </p:grpSpPr>
        <p:grpSp>
          <p:nvGrpSpPr>
            <p:cNvPr id="70" name="Группа 69">
              <a:extLst>
                <a:ext uri="{FF2B5EF4-FFF2-40B4-BE49-F238E27FC236}">
                  <a16:creationId xmlns:a16="http://schemas.microsoft.com/office/drawing/2014/main" id="{FD46AE0B-56BD-5D47-BE0E-55486E97F35D}"/>
                </a:ext>
              </a:extLst>
            </p:cNvPr>
            <p:cNvGrpSpPr/>
            <p:nvPr/>
          </p:nvGrpSpPr>
          <p:grpSpPr>
            <a:xfrm>
              <a:off x="13652" y="8573"/>
              <a:ext cx="12098378" cy="6832404"/>
              <a:chOff x="13652" y="8573"/>
              <a:chExt cx="12098378" cy="6832404"/>
            </a:xfrm>
          </p:grpSpPr>
          <p:grpSp>
            <p:nvGrpSpPr>
              <p:cNvPr id="71" name="Группа 70">
                <a:extLst>
                  <a:ext uri="{FF2B5EF4-FFF2-40B4-BE49-F238E27FC236}">
                    <a16:creationId xmlns:a16="http://schemas.microsoft.com/office/drawing/2014/main" id="{6EA77E57-1D50-1C6E-6139-19FD0E1CA1F6}"/>
                  </a:ext>
                </a:extLst>
              </p:cNvPr>
              <p:cNvGrpSpPr/>
              <p:nvPr/>
            </p:nvGrpSpPr>
            <p:grpSpPr>
              <a:xfrm>
                <a:off x="13652" y="8573"/>
                <a:ext cx="11683458" cy="6832404"/>
                <a:chOff x="13652" y="8573"/>
                <a:chExt cx="11683458" cy="6832404"/>
              </a:xfrm>
            </p:grpSpPr>
            <p:grpSp>
              <p:nvGrpSpPr>
                <p:cNvPr id="52" name="Группа 51">
                  <a:extLst>
                    <a:ext uri="{FF2B5EF4-FFF2-40B4-BE49-F238E27FC236}">
                      <a16:creationId xmlns:a16="http://schemas.microsoft.com/office/drawing/2014/main" id="{B98C66D4-FE63-CC6B-D4AA-15E5E625D991}"/>
                    </a:ext>
                  </a:extLst>
                </p:cNvPr>
                <p:cNvGrpSpPr/>
                <p:nvPr/>
              </p:nvGrpSpPr>
              <p:grpSpPr>
                <a:xfrm>
                  <a:off x="13652" y="8573"/>
                  <a:ext cx="11683458" cy="6832404"/>
                  <a:chOff x="13652" y="8573"/>
                  <a:chExt cx="11683458" cy="6832404"/>
                </a:xfrm>
              </p:grpSpPr>
              <p:grpSp>
                <p:nvGrpSpPr>
                  <p:cNvPr id="19" name="Группа 18">
                    <a:extLst>
                      <a:ext uri="{FF2B5EF4-FFF2-40B4-BE49-F238E27FC236}">
                        <a16:creationId xmlns:a16="http://schemas.microsoft.com/office/drawing/2014/main" id="{ABD91E26-B8A7-D8C5-7B9A-9C86E49F3BA7}"/>
                      </a:ext>
                    </a:extLst>
                  </p:cNvPr>
                  <p:cNvGrpSpPr/>
                  <p:nvPr/>
                </p:nvGrpSpPr>
                <p:grpSpPr>
                  <a:xfrm>
                    <a:off x="13652" y="8573"/>
                    <a:ext cx="11683458" cy="6832404"/>
                    <a:chOff x="13652" y="8573"/>
                    <a:chExt cx="11683458" cy="6832404"/>
                  </a:xfrm>
                </p:grpSpPr>
                <p:grpSp>
                  <p:nvGrpSpPr>
                    <p:cNvPr id="17" name="Группа 16">
                      <a:extLst>
                        <a:ext uri="{FF2B5EF4-FFF2-40B4-BE49-F238E27FC236}">
                          <a16:creationId xmlns:a16="http://schemas.microsoft.com/office/drawing/2014/main" id="{35A31C5E-6269-7F3B-5D08-7BCC108A285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52" y="8573"/>
                      <a:ext cx="11683458" cy="6832404"/>
                      <a:chOff x="13652" y="8573"/>
                      <a:chExt cx="11683458" cy="6832404"/>
                    </a:xfrm>
                  </p:grpSpPr>
                  <p:sp>
                    <p:nvSpPr>
                      <p:cNvPr id="32" name="Надпись 46">
                        <a:extLst>
                          <a:ext uri="{FF2B5EF4-FFF2-40B4-BE49-F238E27FC236}">
                            <a16:creationId xmlns:a16="http://schemas.microsoft.com/office/drawing/2014/main" id="{4F32CC95-9484-5596-CD2F-86DD9C2E9E0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3652" y="8573"/>
                        <a:ext cx="4336415" cy="1524000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1890713" marR="0" lvl="0" indent="-1981200" algn="l" defTabSz="914400" rtl="0" eaLnBrk="1" fontAlgn="auto" latinLnBrk="0" hangingPunct="1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2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Arial" panose="020B0604020202020204" pitchFamily="34" charset="0"/>
                          </a:rPr>
                          <a:t>Тема:</a:t>
                        </a:r>
                        <a:r>
                          <a:rPr kumimoji="0" lang="ru-RU" sz="2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kumimoji="0" lang="ru-RU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glow rad="228600">
                                <a:srgbClr val="70AD47">
                                  <a:satMod val="175000"/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Arial" panose="020B0604020202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12</a:t>
                        </a:r>
                        <a:r>
                          <a:rPr kumimoji="0" lang="ru-RU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glow rad="228600">
                                <a:srgbClr val="70AD47">
                                  <a:satMod val="175000"/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 ТОНН</a:t>
                        </a:r>
                        <a:r>
                          <a:rPr kumimoji="0" lang="ru-RU" sz="2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glow rad="228600">
                                <a:srgbClr val="70AD47">
                                  <a:satMod val="175000"/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kumimoji="0" lang="ru-RU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glow rad="228600">
                                <a:srgbClr val="70AD47">
                                  <a:satMod val="175000"/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ВЕЩЕСТВА </a:t>
                        </a:r>
                        <a:br>
                          <a:rPr kumimoji="0" lang="ru-RU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glow rad="228600">
                                <a:srgbClr val="70AD47">
                                  <a:satMod val="175000"/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a:br>
                        <a:r>
                          <a:rPr kumimoji="0" lang="ru-RU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glow rad="228600">
                                <a:srgbClr val="70AD47">
                                  <a:satMod val="175000"/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В ОБЫЧНОЙ</a:t>
                        </a:r>
                        <a:br>
                          <a:rPr kumimoji="0" lang="ru-RU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glow rad="228600">
                                <a:srgbClr val="70AD47">
                                  <a:satMod val="175000"/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a:br>
                        <a:r>
                          <a:rPr kumimoji="0" lang="ru-RU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glow rad="228600">
                                <a:srgbClr val="70AD47">
                                  <a:satMod val="175000"/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КРУЖКЕ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glow rad="228600">
                              <a:srgbClr val="70AD47">
                                <a:satMod val="175000"/>
                                <a:alpha val="40000"/>
                              </a:srgbClr>
                            </a:glow>
                          </a:effectLst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 </a:t>
                        </a:r>
                      </a:p>
                    </p:txBody>
                  </p:sp>
                  <p:cxnSp>
                    <p:nvCxnSpPr>
                      <p:cNvPr id="6" name="Прямая соединительная линия 5">
                        <a:extLst>
                          <a:ext uri="{FF2B5EF4-FFF2-40B4-BE49-F238E27FC236}">
                            <a16:creationId xmlns:a16="http://schemas.microsoft.com/office/drawing/2014/main" id="{A43D0C2A-4CFA-E69E-EE03-A08F8C2FDC6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5767043" y="1259951"/>
                        <a:ext cx="1251929" cy="2087452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" name="Прямая соединительная линия 4">
                        <a:extLst>
                          <a:ext uri="{FF2B5EF4-FFF2-40B4-BE49-F238E27FC236}">
                            <a16:creationId xmlns:a16="http://schemas.microsoft.com/office/drawing/2014/main" id="{3058E6D4-9BCF-3C3D-751F-26A76428431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4528086" y="3502026"/>
                        <a:ext cx="2456354" cy="1819803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" name="Прямая соединительная линия 3">
                        <a:extLst>
                          <a:ext uri="{FF2B5EF4-FFF2-40B4-BE49-F238E27FC236}">
                            <a16:creationId xmlns:a16="http://schemas.microsoft.com/office/drawing/2014/main" id="{5EF99B25-F7EE-313A-09DB-E1C7E2A72B6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349316" y="2541136"/>
                        <a:ext cx="3589782" cy="908675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" name="Прямая соединительная линия 2">
                        <a:extLst>
                          <a:ext uri="{FF2B5EF4-FFF2-40B4-BE49-F238E27FC236}">
                            <a16:creationId xmlns:a16="http://schemas.microsoft.com/office/drawing/2014/main" id="{514E9988-AB08-B0FA-08F8-A02F939C099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7081202" y="2957448"/>
                        <a:ext cx="3210280" cy="473775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" name="Прямая соединительная линия 1">
                        <a:extLst>
                          <a:ext uri="{FF2B5EF4-FFF2-40B4-BE49-F238E27FC236}">
                            <a16:creationId xmlns:a16="http://schemas.microsoft.com/office/drawing/2014/main" id="{EE64003A-DA9D-DB09-D855-52E18E493A9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7040562" y="3451543"/>
                        <a:ext cx="1497942" cy="2071082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0" name="Овал 9">
                        <a:extLst>
                          <a:ext uri="{FF2B5EF4-FFF2-40B4-BE49-F238E27FC236}">
                            <a16:creationId xmlns:a16="http://schemas.microsoft.com/office/drawing/2014/main" id="{CA9286F6-DC34-2A85-5715-D0AEF8B0A1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60427" y="2410778"/>
                        <a:ext cx="2190115" cy="219011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" name="Надпись 1">
                        <a:extLst>
                          <a:ext uri="{FF2B5EF4-FFF2-40B4-BE49-F238E27FC236}">
                            <a16:creationId xmlns:a16="http://schemas.microsoft.com/office/drawing/2014/main" id="{2D60A1AE-833F-B951-2C99-BB154E69CEE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92786" y="433705"/>
                        <a:ext cx="1688465" cy="1263650"/>
                      </a:xfrm>
                      <a:custGeom>
                        <a:avLst/>
                        <a:gdLst>
                          <a:gd name="connsiteX0" fmla="*/ 0 w 1688465"/>
                          <a:gd name="connsiteY0" fmla="*/ 0 h 1263650"/>
                          <a:gd name="connsiteX1" fmla="*/ 545937 w 1688465"/>
                          <a:gd name="connsiteY1" fmla="*/ 0 h 1263650"/>
                          <a:gd name="connsiteX2" fmla="*/ 1108759 w 1688465"/>
                          <a:gd name="connsiteY2" fmla="*/ 0 h 1263650"/>
                          <a:gd name="connsiteX3" fmla="*/ 1688465 w 1688465"/>
                          <a:gd name="connsiteY3" fmla="*/ 0 h 1263650"/>
                          <a:gd name="connsiteX4" fmla="*/ 1688465 w 1688465"/>
                          <a:gd name="connsiteY4" fmla="*/ 433853 h 1263650"/>
                          <a:gd name="connsiteX5" fmla="*/ 1688465 w 1688465"/>
                          <a:gd name="connsiteY5" fmla="*/ 817160 h 1263650"/>
                          <a:gd name="connsiteX6" fmla="*/ 1688465 w 1688465"/>
                          <a:gd name="connsiteY6" fmla="*/ 1263650 h 1263650"/>
                          <a:gd name="connsiteX7" fmla="*/ 1091874 w 1688465"/>
                          <a:gd name="connsiteY7" fmla="*/ 1263650 h 1263650"/>
                          <a:gd name="connsiteX8" fmla="*/ 495283 w 1688465"/>
                          <a:gd name="connsiteY8" fmla="*/ 1263650 h 1263650"/>
                          <a:gd name="connsiteX9" fmla="*/ 0 w 1688465"/>
                          <a:gd name="connsiteY9" fmla="*/ 1263650 h 1263650"/>
                          <a:gd name="connsiteX10" fmla="*/ 0 w 1688465"/>
                          <a:gd name="connsiteY10" fmla="*/ 855070 h 1263650"/>
                          <a:gd name="connsiteX11" fmla="*/ 0 w 1688465"/>
                          <a:gd name="connsiteY11" fmla="*/ 433853 h 1263650"/>
                          <a:gd name="connsiteX12" fmla="*/ 0 w 1688465"/>
                          <a:gd name="connsiteY12" fmla="*/ 0 h 12636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1688465" h="1263650" fill="none" extrusionOk="0">
                            <a:moveTo>
                              <a:pt x="0" y="0"/>
                            </a:moveTo>
                            <a:cubicBezTo>
                              <a:pt x="160555" y="-45031"/>
                              <a:pt x="432238" y="64652"/>
                              <a:pt x="545937" y="0"/>
                            </a:cubicBezTo>
                            <a:cubicBezTo>
                              <a:pt x="659636" y="-64652"/>
                              <a:pt x="988650" y="48169"/>
                              <a:pt x="1108759" y="0"/>
                            </a:cubicBezTo>
                            <a:cubicBezTo>
                              <a:pt x="1228868" y="-48169"/>
                              <a:pt x="1502346" y="54487"/>
                              <a:pt x="1688465" y="0"/>
                            </a:cubicBezTo>
                            <a:cubicBezTo>
                              <a:pt x="1705104" y="190692"/>
                              <a:pt x="1668522" y="241699"/>
                              <a:pt x="1688465" y="433853"/>
                            </a:cubicBezTo>
                            <a:cubicBezTo>
                              <a:pt x="1708408" y="626007"/>
                              <a:pt x="1667131" y="683742"/>
                              <a:pt x="1688465" y="817160"/>
                            </a:cubicBezTo>
                            <a:cubicBezTo>
                              <a:pt x="1709799" y="950578"/>
                              <a:pt x="1649252" y="1048178"/>
                              <a:pt x="1688465" y="1263650"/>
                            </a:cubicBezTo>
                            <a:cubicBezTo>
                              <a:pt x="1461577" y="1273618"/>
                              <a:pt x="1361010" y="1218905"/>
                              <a:pt x="1091874" y="1263650"/>
                            </a:cubicBezTo>
                            <a:cubicBezTo>
                              <a:pt x="822738" y="1308395"/>
                              <a:pt x="639763" y="1195097"/>
                              <a:pt x="495283" y="1263650"/>
                            </a:cubicBezTo>
                            <a:cubicBezTo>
                              <a:pt x="350803" y="1332203"/>
                              <a:pt x="102974" y="1238548"/>
                              <a:pt x="0" y="1263650"/>
                            </a:cubicBezTo>
                            <a:cubicBezTo>
                              <a:pt x="-40015" y="1154088"/>
                              <a:pt x="293" y="1031476"/>
                              <a:pt x="0" y="855070"/>
                            </a:cubicBezTo>
                            <a:cubicBezTo>
                              <a:pt x="-293" y="678664"/>
                              <a:pt x="16467" y="522931"/>
                              <a:pt x="0" y="433853"/>
                            </a:cubicBezTo>
                            <a:cubicBezTo>
                              <a:pt x="-16467" y="344775"/>
                              <a:pt x="43408" y="155181"/>
                              <a:pt x="0" y="0"/>
                            </a:cubicBezTo>
                            <a:close/>
                          </a:path>
                          <a:path w="1688465" h="1263650" stroke="0" extrusionOk="0">
                            <a:moveTo>
                              <a:pt x="0" y="0"/>
                            </a:moveTo>
                            <a:cubicBezTo>
                              <a:pt x="165795" y="-8634"/>
                              <a:pt x="288050" y="58612"/>
                              <a:pt x="545937" y="0"/>
                            </a:cubicBezTo>
                            <a:cubicBezTo>
                              <a:pt x="803824" y="-58612"/>
                              <a:pt x="953251" y="44304"/>
                              <a:pt x="1058105" y="0"/>
                            </a:cubicBezTo>
                            <a:cubicBezTo>
                              <a:pt x="1162959" y="-44304"/>
                              <a:pt x="1440439" y="17962"/>
                              <a:pt x="1688465" y="0"/>
                            </a:cubicBezTo>
                            <a:cubicBezTo>
                              <a:pt x="1736134" y="166317"/>
                              <a:pt x="1646543" y="207905"/>
                              <a:pt x="1688465" y="408580"/>
                            </a:cubicBezTo>
                            <a:cubicBezTo>
                              <a:pt x="1730387" y="609255"/>
                              <a:pt x="1668754" y="611285"/>
                              <a:pt x="1688465" y="804524"/>
                            </a:cubicBezTo>
                            <a:cubicBezTo>
                              <a:pt x="1708176" y="997763"/>
                              <a:pt x="1664840" y="1156970"/>
                              <a:pt x="1688465" y="1263650"/>
                            </a:cubicBezTo>
                            <a:cubicBezTo>
                              <a:pt x="1573136" y="1282186"/>
                              <a:pt x="1275295" y="1223289"/>
                              <a:pt x="1125643" y="1263650"/>
                            </a:cubicBezTo>
                            <a:cubicBezTo>
                              <a:pt x="975991" y="1304011"/>
                              <a:pt x="809314" y="1250813"/>
                              <a:pt x="529052" y="1263650"/>
                            </a:cubicBezTo>
                            <a:cubicBezTo>
                              <a:pt x="248790" y="1276487"/>
                              <a:pt x="192842" y="1249158"/>
                              <a:pt x="0" y="1263650"/>
                            </a:cubicBezTo>
                            <a:cubicBezTo>
                              <a:pt x="-49528" y="1093625"/>
                              <a:pt x="42062" y="1040340"/>
                              <a:pt x="0" y="842433"/>
                            </a:cubicBezTo>
                            <a:cubicBezTo>
                              <a:pt x="-42062" y="644526"/>
                              <a:pt x="13096" y="593944"/>
                              <a:pt x="0" y="433853"/>
                            </a:cubicBezTo>
                            <a:cubicBezTo>
                              <a:pt x="-13096" y="273762"/>
                              <a:pt x="24424" y="114175"/>
                              <a:pt x="0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lt1"/>
                      </a:solidFill>
                      <a:ln w="6350">
                        <a:solidFill>
                          <a:prstClr val="black"/>
                        </a:solidFill>
                        <a:extLst>
                          <a:ext uri="{C807C97D-BFC1-408E-A445-0C87EB9F89A2}">
                            <ask:lineSketchStyleProps xmlns:ask="http://schemas.microsoft.com/office/drawing/2018/sketchyshapes" sd="1219033472">
                              <a:prstGeom prst="rect">
                                <a:avLst/>
                              </a:prstGeom>
                              <ask:type>
                                <ask:lineSketchScribble/>
                              </ask:type>
                            </ask:lineSketchStyleProps>
                          </a:ext>
                        </a:extLst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120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________________</a:t>
                        </a:r>
                        <a:r>
                          <a:rPr kumimoji="0" lang="ru-RU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kumimoji="0" lang="ru-RU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a:t>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  <a:ea typeface="Malgun Gothic" panose="020B0503020000020004" pitchFamily="34" charset="-127"/>
                            <a:cs typeface="Arial" panose="020B0604020202020204" pitchFamily="34" charset="0"/>
                          </a:rPr>
                          <a:t>величина, показывающая, насколько тело инертно.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" name="Надпись 2">
                        <a:extLst>
                          <a:ext uri="{FF2B5EF4-FFF2-40B4-BE49-F238E27FC236}">
                            <a16:creationId xmlns:a16="http://schemas.microsoft.com/office/drawing/2014/main" id="{822BF703-909E-C0A5-BB7A-E9CC2C21030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73101" y="1781810"/>
                        <a:ext cx="1688465" cy="1271905"/>
                      </a:xfrm>
                      <a:custGeom>
                        <a:avLst/>
                        <a:gdLst>
                          <a:gd name="connsiteX0" fmla="*/ 0 w 1688465"/>
                          <a:gd name="connsiteY0" fmla="*/ 0 h 1271905"/>
                          <a:gd name="connsiteX1" fmla="*/ 512168 w 1688465"/>
                          <a:gd name="connsiteY1" fmla="*/ 0 h 1271905"/>
                          <a:gd name="connsiteX2" fmla="*/ 1058105 w 1688465"/>
                          <a:gd name="connsiteY2" fmla="*/ 0 h 1271905"/>
                          <a:gd name="connsiteX3" fmla="*/ 1688465 w 1688465"/>
                          <a:gd name="connsiteY3" fmla="*/ 0 h 1271905"/>
                          <a:gd name="connsiteX4" fmla="*/ 1688465 w 1688465"/>
                          <a:gd name="connsiteY4" fmla="*/ 449406 h 1271905"/>
                          <a:gd name="connsiteX5" fmla="*/ 1688465 w 1688465"/>
                          <a:gd name="connsiteY5" fmla="*/ 886094 h 1271905"/>
                          <a:gd name="connsiteX6" fmla="*/ 1688465 w 1688465"/>
                          <a:gd name="connsiteY6" fmla="*/ 1271905 h 1271905"/>
                          <a:gd name="connsiteX7" fmla="*/ 1091874 w 1688465"/>
                          <a:gd name="connsiteY7" fmla="*/ 1271905 h 1271905"/>
                          <a:gd name="connsiteX8" fmla="*/ 579706 w 1688465"/>
                          <a:gd name="connsiteY8" fmla="*/ 1271905 h 1271905"/>
                          <a:gd name="connsiteX9" fmla="*/ 0 w 1688465"/>
                          <a:gd name="connsiteY9" fmla="*/ 1271905 h 1271905"/>
                          <a:gd name="connsiteX10" fmla="*/ 0 w 1688465"/>
                          <a:gd name="connsiteY10" fmla="*/ 822499 h 1271905"/>
                          <a:gd name="connsiteX11" fmla="*/ 0 w 1688465"/>
                          <a:gd name="connsiteY11" fmla="*/ 436687 h 1271905"/>
                          <a:gd name="connsiteX12" fmla="*/ 0 w 1688465"/>
                          <a:gd name="connsiteY12" fmla="*/ 0 h 12719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1688465" h="1271905" fill="none" extrusionOk="0">
                            <a:moveTo>
                              <a:pt x="0" y="0"/>
                            </a:moveTo>
                            <a:cubicBezTo>
                              <a:pt x="195817" y="-55548"/>
                              <a:pt x="338506" y="8784"/>
                              <a:pt x="512168" y="0"/>
                            </a:cubicBezTo>
                            <a:cubicBezTo>
                              <a:pt x="685830" y="-8784"/>
                              <a:pt x="928907" y="8681"/>
                              <a:pt x="1058105" y="0"/>
                            </a:cubicBezTo>
                            <a:cubicBezTo>
                              <a:pt x="1187303" y="-8681"/>
                              <a:pt x="1524969" y="70424"/>
                              <a:pt x="1688465" y="0"/>
                            </a:cubicBezTo>
                            <a:cubicBezTo>
                              <a:pt x="1693801" y="94904"/>
                              <a:pt x="1666304" y="226872"/>
                              <a:pt x="1688465" y="449406"/>
                            </a:cubicBezTo>
                            <a:cubicBezTo>
                              <a:pt x="1710626" y="671940"/>
                              <a:pt x="1679037" y="778160"/>
                              <a:pt x="1688465" y="886094"/>
                            </a:cubicBezTo>
                            <a:cubicBezTo>
                              <a:pt x="1697893" y="994028"/>
                              <a:pt x="1684582" y="1174158"/>
                              <a:pt x="1688465" y="1271905"/>
                            </a:cubicBezTo>
                            <a:cubicBezTo>
                              <a:pt x="1509905" y="1304946"/>
                              <a:pt x="1367940" y="1271702"/>
                              <a:pt x="1091874" y="1271905"/>
                            </a:cubicBezTo>
                            <a:cubicBezTo>
                              <a:pt x="815808" y="1272108"/>
                              <a:pt x="723884" y="1226353"/>
                              <a:pt x="579706" y="1271905"/>
                            </a:cubicBezTo>
                            <a:cubicBezTo>
                              <a:pt x="435528" y="1317457"/>
                              <a:pt x="117610" y="1259165"/>
                              <a:pt x="0" y="1271905"/>
                            </a:cubicBezTo>
                            <a:cubicBezTo>
                              <a:pt x="-24247" y="1169099"/>
                              <a:pt x="24295" y="937782"/>
                              <a:pt x="0" y="822499"/>
                            </a:cubicBezTo>
                            <a:cubicBezTo>
                              <a:pt x="-24295" y="707216"/>
                              <a:pt x="4953" y="584372"/>
                              <a:pt x="0" y="436687"/>
                            </a:cubicBezTo>
                            <a:cubicBezTo>
                              <a:pt x="-4953" y="289002"/>
                              <a:pt x="19309" y="116286"/>
                              <a:pt x="0" y="0"/>
                            </a:cubicBezTo>
                            <a:close/>
                          </a:path>
                          <a:path w="1688465" h="1271905" stroke="0" extrusionOk="0">
                            <a:moveTo>
                              <a:pt x="0" y="0"/>
                            </a:moveTo>
                            <a:cubicBezTo>
                              <a:pt x="189423" y="-49770"/>
                              <a:pt x="365577" y="61505"/>
                              <a:pt x="579706" y="0"/>
                            </a:cubicBezTo>
                            <a:cubicBezTo>
                              <a:pt x="793835" y="-61505"/>
                              <a:pt x="1040345" y="18683"/>
                              <a:pt x="1159413" y="0"/>
                            </a:cubicBezTo>
                            <a:cubicBezTo>
                              <a:pt x="1278481" y="-18683"/>
                              <a:pt x="1487139" y="33460"/>
                              <a:pt x="1688465" y="0"/>
                            </a:cubicBezTo>
                            <a:cubicBezTo>
                              <a:pt x="1695413" y="151283"/>
                              <a:pt x="1642911" y="231074"/>
                              <a:pt x="1688465" y="385811"/>
                            </a:cubicBezTo>
                            <a:cubicBezTo>
                              <a:pt x="1734019" y="540548"/>
                              <a:pt x="1666551" y="692699"/>
                              <a:pt x="1688465" y="784341"/>
                            </a:cubicBezTo>
                            <a:cubicBezTo>
                              <a:pt x="1710379" y="875983"/>
                              <a:pt x="1657475" y="1058248"/>
                              <a:pt x="1688465" y="1271905"/>
                            </a:cubicBezTo>
                            <a:cubicBezTo>
                              <a:pt x="1491073" y="1316868"/>
                              <a:pt x="1388541" y="1225773"/>
                              <a:pt x="1108759" y="1271905"/>
                            </a:cubicBezTo>
                            <a:cubicBezTo>
                              <a:pt x="828977" y="1318037"/>
                              <a:pt x="775815" y="1267639"/>
                              <a:pt x="562822" y="1271905"/>
                            </a:cubicBezTo>
                            <a:cubicBezTo>
                              <a:pt x="349829" y="1276171"/>
                              <a:pt x="236080" y="1207905"/>
                              <a:pt x="0" y="1271905"/>
                            </a:cubicBezTo>
                            <a:cubicBezTo>
                              <a:pt x="-43029" y="1116273"/>
                              <a:pt x="7316" y="1043161"/>
                              <a:pt x="0" y="886094"/>
                            </a:cubicBezTo>
                            <a:cubicBezTo>
                              <a:pt x="-7316" y="729027"/>
                              <a:pt x="41788" y="644388"/>
                              <a:pt x="0" y="436687"/>
                            </a:cubicBezTo>
                            <a:cubicBezTo>
                              <a:pt x="-41788" y="228986"/>
                              <a:pt x="40517" y="97514"/>
                              <a:pt x="0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lt1"/>
                      </a:solidFill>
                      <a:ln w="6350">
                        <a:solidFill>
                          <a:prstClr val="black"/>
                        </a:solidFill>
                        <a:extLst>
                          <a:ext uri="{C807C97D-BFC1-408E-A445-0C87EB9F89A2}">
                            <ask:lineSketchStyleProps xmlns:ask="http://schemas.microsoft.com/office/drawing/2018/sketchyshapes" sd="2181918364">
                              <a:prstGeom prst="rect">
                                <a:avLst/>
                              </a:prstGeom>
                              <ask:type>
                                <ask:lineSketchScribble/>
                              </ask:type>
                            </ask:lineSketchStyleProps>
                          </a:ext>
                        </a:extLst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120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________________ </a:t>
                        </a:r>
                        <a:r>
                          <a:rPr kumimoji="0" lang="ru-RU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a:t></a:t>
                        </a:r>
                        <a:r>
                          <a:rPr kumimoji="0" lang="ru-RU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kumimoji="0" lang="ru-RU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  <a:ea typeface="Malgun Gothic" panose="020B0503020000020004" pitchFamily="34" charset="-127"/>
                            <a:cs typeface="Arial" panose="020B0604020202020204" pitchFamily="34" charset="0"/>
                          </a:rPr>
                          <a:t>вид материи. </a:t>
                        </a:r>
                        <a:br>
                          <a:rPr kumimoji="0" lang="ru-RU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  <a:ea typeface="Malgun Gothic" panose="020B0503020000020004" pitchFamily="34" charset="-127"/>
                            <a:cs typeface="Arial" panose="020B0604020202020204" pitchFamily="34" charset="0"/>
                          </a:rPr>
                        </a:br>
                        <a:r>
                          <a:rPr kumimoji="0" lang="ru-RU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  <a:ea typeface="Malgun Gothic" panose="020B0503020000020004" pitchFamily="34" charset="-127"/>
                            <a:cs typeface="Arial" panose="020B0604020202020204" pitchFamily="34" charset="0"/>
                          </a:rPr>
                          <a:t>То, из чего состоят физические тела.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  <a:ea typeface="Malgun Gothic" panose="020B0503020000020004" pitchFamily="34" charset="-127"/>
                            <a:cs typeface="Arial" panose="020B0604020202020204" pitchFamily="34" charset="0"/>
                          </a:rPr>
                          <a:t> 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  <a:ea typeface="Malgun Gothic" panose="020B0503020000020004" pitchFamily="34" charset="-127"/>
                            <a:cs typeface="Arial" panose="020B0604020202020204" pitchFamily="34" charset="0"/>
                          </a:rPr>
                          <a:t> 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 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 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9" name="Надпись 3">
                        <a:extLst>
                          <a:ext uri="{FF2B5EF4-FFF2-40B4-BE49-F238E27FC236}">
                            <a16:creationId xmlns:a16="http://schemas.microsoft.com/office/drawing/2014/main" id="{F99FED08-D23E-2151-6E4C-C1970102492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68656" y="3132455"/>
                        <a:ext cx="1694815" cy="1437640"/>
                      </a:xfrm>
                      <a:custGeom>
                        <a:avLst/>
                        <a:gdLst>
                          <a:gd name="connsiteX0" fmla="*/ 0 w 1694815"/>
                          <a:gd name="connsiteY0" fmla="*/ 0 h 1437640"/>
                          <a:gd name="connsiteX1" fmla="*/ 581886 w 1694815"/>
                          <a:gd name="connsiteY1" fmla="*/ 0 h 1437640"/>
                          <a:gd name="connsiteX2" fmla="*/ 1112929 w 1694815"/>
                          <a:gd name="connsiteY2" fmla="*/ 0 h 1437640"/>
                          <a:gd name="connsiteX3" fmla="*/ 1694815 w 1694815"/>
                          <a:gd name="connsiteY3" fmla="*/ 0 h 1437640"/>
                          <a:gd name="connsiteX4" fmla="*/ 1694815 w 1694815"/>
                          <a:gd name="connsiteY4" fmla="*/ 493590 h 1437640"/>
                          <a:gd name="connsiteX5" fmla="*/ 1694815 w 1694815"/>
                          <a:gd name="connsiteY5" fmla="*/ 929674 h 1437640"/>
                          <a:gd name="connsiteX6" fmla="*/ 1694815 w 1694815"/>
                          <a:gd name="connsiteY6" fmla="*/ 1437640 h 1437640"/>
                          <a:gd name="connsiteX7" fmla="*/ 1095980 w 1694815"/>
                          <a:gd name="connsiteY7" fmla="*/ 1437640 h 1437640"/>
                          <a:gd name="connsiteX8" fmla="*/ 514094 w 1694815"/>
                          <a:gd name="connsiteY8" fmla="*/ 1437640 h 1437640"/>
                          <a:gd name="connsiteX9" fmla="*/ 0 w 1694815"/>
                          <a:gd name="connsiteY9" fmla="*/ 1437640 h 1437640"/>
                          <a:gd name="connsiteX10" fmla="*/ 0 w 1694815"/>
                          <a:gd name="connsiteY10" fmla="*/ 958427 h 1437640"/>
                          <a:gd name="connsiteX11" fmla="*/ 0 w 1694815"/>
                          <a:gd name="connsiteY11" fmla="*/ 450461 h 1437640"/>
                          <a:gd name="connsiteX12" fmla="*/ 0 w 1694815"/>
                          <a:gd name="connsiteY12" fmla="*/ 0 h 14376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1694815" h="1437640" fill="none" extrusionOk="0">
                            <a:moveTo>
                              <a:pt x="0" y="0"/>
                            </a:moveTo>
                            <a:cubicBezTo>
                              <a:pt x="163746" y="-22614"/>
                              <a:pt x="309518" y="55983"/>
                              <a:pt x="581886" y="0"/>
                            </a:cubicBezTo>
                            <a:cubicBezTo>
                              <a:pt x="854254" y="-55983"/>
                              <a:pt x="869475" y="38201"/>
                              <a:pt x="1112929" y="0"/>
                            </a:cubicBezTo>
                            <a:cubicBezTo>
                              <a:pt x="1356383" y="-38201"/>
                              <a:pt x="1539582" y="1156"/>
                              <a:pt x="1694815" y="0"/>
                            </a:cubicBezTo>
                            <a:cubicBezTo>
                              <a:pt x="1699681" y="185188"/>
                              <a:pt x="1665840" y="371156"/>
                              <a:pt x="1694815" y="493590"/>
                            </a:cubicBezTo>
                            <a:cubicBezTo>
                              <a:pt x="1723790" y="616024"/>
                              <a:pt x="1643138" y="765175"/>
                              <a:pt x="1694815" y="929674"/>
                            </a:cubicBezTo>
                            <a:cubicBezTo>
                              <a:pt x="1746492" y="1094173"/>
                              <a:pt x="1670080" y="1306555"/>
                              <a:pt x="1694815" y="1437640"/>
                            </a:cubicBezTo>
                            <a:cubicBezTo>
                              <a:pt x="1458927" y="1488263"/>
                              <a:pt x="1301009" y="1430323"/>
                              <a:pt x="1095980" y="1437640"/>
                            </a:cubicBezTo>
                            <a:cubicBezTo>
                              <a:pt x="890951" y="1444957"/>
                              <a:pt x="712413" y="1426148"/>
                              <a:pt x="514094" y="1437640"/>
                            </a:cubicBezTo>
                            <a:cubicBezTo>
                              <a:pt x="315775" y="1449132"/>
                              <a:pt x="229352" y="1426840"/>
                              <a:pt x="0" y="1437640"/>
                            </a:cubicBezTo>
                            <a:cubicBezTo>
                              <a:pt x="-5259" y="1279960"/>
                              <a:pt x="16602" y="1143426"/>
                              <a:pt x="0" y="958427"/>
                            </a:cubicBezTo>
                            <a:cubicBezTo>
                              <a:pt x="-16602" y="773428"/>
                              <a:pt x="40456" y="572547"/>
                              <a:pt x="0" y="450461"/>
                            </a:cubicBezTo>
                            <a:cubicBezTo>
                              <a:pt x="-40456" y="328375"/>
                              <a:pt x="27753" y="153662"/>
                              <a:pt x="0" y="0"/>
                            </a:cubicBezTo>
                            <a:close/>
                          </a:path>
                          <a:path w="1694815" h="1437640" stroke="0" extrusionOk="0">
                            <a:moveTo>
                              <a:pt x="0" y="0"/>
                            </a:moveTo>
                            <a:cubicBezTo>
                              <a:pt x="250089" y="-14407"/>
                              <a:pt x="311189" y="57826"/>
                              <a:pt x="564938" y="0"/>
                            </a:cubicBezTo>
                            <a:cubicBezTo>
                              <a:pt x="818687" y="-57826"/>
                              <a:pt x="939357" y="8014"/>
                              <a:pt x="1079032" y="0"/>
                            </a:cubicBezTo>
                            <a:cubicBezTo>
                              <a:pt x="1218707" y="-8014"/>
                              <a:pt x="1526031" y="46993"/>
                              <a:pt x="1694815" y="0"/>
                            </a:cubicBezTo>
                            <a:cubicBezTo>
                              <a:pt x="1695528" y="124860"/>
                              <a:pt x="1672644" y="262252"/>
                              <a:pt x="1694815" y="436084"/>
                            </a:cubicBezTo>
                            <a:cubicBezTo>
                              <a:pt x="1716986" y="609916"/>
                              <a:pt x="1674690" y="762707"/>
                              <a:pt x="1694815" y="872168"/>
                            </a:cubicBezTo>
                            <a:cubicBezTo>
                              <a:pt x="1714940" y="981629"/>
                              <a:pt x="1667873" y="1184012"/>
                              <a:pt x="1694815" y="1437640"/>
                            </a:cubicBezTo>
                            <a:cubicBezTo>
                              <a:pt x="1557439" y="1450773"/>
                              <a:pt x="1356894" y="1404150"/>
                              <a:pt x="1146825" y="1437640"/>
                            </a:cubicBezTo>
                            <a:cubicBezTo>
                              <a:pt x="936756" y="1471130"/>
                              <a:pt x="830818" y="1403621"/>
                              <a:pt x="564938" y="1437640"/>
                            </a:cubicBezTo>
                            <a:cubicBezTo>
                              <a:pt x="299058" y="1471659"/>
                              <a:pt x="178172" y="1377200"/>
                              <a:pt x="0" y="1437640"/>
                            </a:cubicBezTo>
                            <a:cubicBezTo>
                              <a:pt x="-5005" y="1320296"/>
                              <a:pt x="58846" y="1110186"/>
                              <a:pt x="0" y="929674"/>
                            </a:cubicBezTo>
                            <a:cubicBezTo>
                              <a:pt x="-58846" y="749162"/>
                              <a:pt x="7707" y="633204"/>
                              <a:pt x="0" y="450461"/>
                            </a:cubicBezTo>
                            <a:cubicBezTo>
                              <a:pt x="-7707" y="267718"/>
                              <a:pt x="29437" y="118983"/>
                              <a:pt x="0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lt1"/>
                      </a:solidFill>
                      <a:ln w="6350">
                        <a:solidFill>
                          <a:prstClr val="black"/>
                        </a:solidFill>
                        <a:extLst>
                          <a:ext uri="{C807C97D-BFC1-408E-A445-0C87EB9F89A2}">
                            <ask:lineSketchStyleProps xmlns:ask="http://schemas.microsoft.com/office/drawing/2018/sketchyshapes" sd="653822234">
                              <a:prstGeom prst="rect">
                                <a:avLst/>
                              </a:prstGeom>
                              <ask:type>
                                <ask:lineSketchScribble/>
                              </ask:type>
                            </ask:lineSketchStyleProps>
                          </a:ext>
                        </a:extLst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120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________________ </a:t>
                        </a:r>
                        <a:r>
                          <a:rPr kumimoji="0" lang="ru-RU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a:t></a:t>
                        </a:r>
                        <a:r>
                          <a:rPr kumimoji="0" lang="ru-RU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kumimoji="0" lang="ru-RU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  <a:ea typeface="Malgun Gothic" panose="020B0503020000020004" pitchFamily="34" charset="-127"/>
                            <a:cs typeface="Arial" panose="020B0604020202020204" pitchFamily="34" charset="0"/>
                          </a:rPr>
                          <a:t>количественная характеристика </a:t>
                        </a:r>
                        <a:r>
                          <a:rPr kumimoji="0" lang="ru-RU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пространства</a:t>
                        </a:r>
                        <a:r>
                          <a:rPr kumimoji="0" lang="ru-RU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  <a:ea typeface="Malgun Gothic" panose="020B0503020000020004" pitchFamily="34" charset="-127"/>
                            <a:cs typeface="Arial" panose="020B0604020202020204" pitchFamily="34" charset="0"/>
                          </a:rPr>
                          <a:t>, занимаемого </a:t>
                        </a:r>
                        <a:r>
                          <a:rPr kumimoji="0" lang="ru-RU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телом</a:t>
                        </a:r>
                        <a:r>
                          <a:rPr kumimoji="0" lang="ru-RU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  <a:ea typeface="Malgun Gothic" panose="020B0503020000020004" pitchFamily="34" charset="-127"/>
                            <a:cs typeface="Arial" panose="020B0604020202020204" pitchFamily="34" charset="0"/>
                          </a:rPr>
                          <a:t>.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  <a:ea typeface="Malgun Gothic" panose="020B0503020000020004" pitchFamily="34" charset="-127"/>
                            <a:cs typeface="Arial" panose="020B0604020202020204" pitchFamily="34" charset="0"/>
                          </a:rPr>
                          <a:t> 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  <a:ea typeface="Malgun Gothic" panose="020B0503020000020004" pitchFamily="34" charset="-127"/>
                            <a:cs typeface="Arial" panose="020B0604020202020204" pitchFamily="34" charset="0"/>
                          </a:rPr>
                          <a:t> 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 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 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1" name="Овал 10">
                        <a:extLst>
                          <a:ext uri="{FF2B5EF4-FFF2-40B4-BE49-F238E27FC236}">
                            <a16:creationId xmlns:a16="http://schemas.microsoft.com/office/drawing/2014/main" id="{8E6214B8-F3D8-B53F-5824-A8B6C5CE24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38191" y="4209120"/>
                        <a:ext cx="2627630" cy="2627630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" name="Овал 11">
                        <a:extLst>
                          <a:ext uri="{FF2B5EF4-FFF2-40B4-BE49-F238E27FC236}">
                            <a16:creationId xmlns:a16="http://schemas.microsoft.com/office/drawing/2014/main" id="{3039FC1A-45EC-D0B4-4154-043DDD57A0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78010" y="3549065"/>
                        <a:ext cx="3352824" cy="329191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" name="Овал 12">
                        <a:extLst>
                          <a:ext uri="{FF2B5EF4-FFF2-40B4-BE49-F238E27FC236}">
                            <a16:creationId xmlns:a16="http://schemas.microsoft.com/office/drawing/2014/main" id="{189E49A3-D837-23C6-5040-4C2A5C9CC3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35978" y="1224029"/>
                        <a:ext cx="3361132" cy="33611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" name="Овал 13">
                        <a:extLst>
                          <a:ext uri="{FF2B5EF4-FFF2-40B4-BE49-F238E27FC236}">
                            <a16:creationId xmlns:a16="http://schemas.microsoft.com/office/drawing/2014/main" id="{D0EE8862-613B-CBE3-7A1C-81B848DD70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42141" y="22166"/>
                        <a:ext cx="2627630" cy="2627630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" name="Овал 14">
                        <a:extLst>
                          <a:ext uri="{FF2B5EF4-FFF2-40B4-BE49-F238E27FC236}">
                            <a16:creationId xmlns:a16="http://schemas.microsoft.com/office/drawing/2014/main" id="{E9617B9F-1B38-F939-A62B-6F3093573C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8905" y="1226686"/>
                        <a:ext cx="2628900" cy="2628900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" name="Стрелка: изогнутая 15">
                        <a:extLst>
                          <a:ext uri="{FF2B5EF4-FFF2-40B4-BE49-F238E27FC236}">
                            <a16:creationId xmlns:a16="http://schemas.microsoft.com/office/drawing/2014/main" id="{32E1E4CF-64C4-F6DA-74D2-345375F0C473}"/>
                          </a:ext>
                        </a:extLst>
                      </p:cNvPr>
                      <p:cNvSpPr/>
                      <p:nvPr/>
                    </p:nvSpPr>
                    <p:spPr>
                      <a:xfrm rot="1098203">
                        <a:off x="3962912" y="631658"/>
                        <a:ext cx="1049900" cy="1084499"/>
                      </a:xfrm>
                      <a:prstGeom prst="bentArrow">
                        <a:avLst>
                          <a:gd name="adj1" fmla="val 21729"/>
                          <a:gd name="adj2" fmla="val 44696"/>
                          <a:gd name="adj3" fmla="val 45718"/>
                          <a:gd name="adj4" fmla="val 65085"/>
                        </a:avLst>
                      </a:prstGeom>
                      <a:ln/>
                    </p:spPr>
                    <p:style>
                      <a:lnRef idx="2">
                        <a:schemeClr val="accent6">
                          <a:shade val="15000"/>
                        </a:schemeClr>
                      </a:lnRef>
                      <a:fillRef idx="1">
                        <a:schemeClr val="accent6"/>
                      </a:fillRef>
                      <a:effectRef idx="0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8" name="Стрелка: изогнутая 17">
                        <a:extLst>
                          <a:ext uri="{FF2B5EF4-FFF2-40B4-BE49-F238E27FC236}">
                            <a16:creationId xmlns:a16="http://schemas.microsoft.com/office/drawing/2014/main" id="{E1475933-A51A-7C59-5582-BFE451ECA45D}"/>
                          </a:ext>
                        </a:extLst>
                      </p:cNvPr>
                      <p:cNvSpPr/>
                      <p:nvPr/>
                    </p:nvSpPr>
                    <p:spPr>
                      <a:xfrm rot="8868893">
                        <a:off x="9645099" y="4540782"/>
                        <a:ext cx="1208182" cy="1021904"/>
                      </a:xfrm>
                      <a:prstGeom prst="bentArrow">
                        <a:avLst>
                          <a:gd name="adj1" fmla="val 21536"/>
                          <a:gd name="adj2" fmla="val 50000"/>
                          <a:gd name="adj3" fmla="val 48434"/>
                          <a:gd name="adj4" fmla="val 60768"/>
                        </a:avLst>
                      </a:prstGeom>
                      <a:ln/>
                    </p:spPr>
                    <p:style>
                      <a:lnRef idx="2">
                        <a:schemeClr val="accent6">
                          <a:shade val="15000"/>
                        </a:schemeClr>
                      </a:lnRef>
                      <a:fillRef idx="1">
                        <a:schemeClr val="accent6"/>
                      </a:fillRef>
                      <a:effectRef idx="0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0" name="Стрелка: изогнутая 19">
                        <a:extLst>
                          <a:ext uri="{FF2B5EF4-FFF2-40B4-BE49-F238E27FC236}">
                            <a16:creationId xmlns:a16="http://schemas.microsoft.com/office/drawing/2014/main" id="{C37D1698-DD5F-5A03-5AC2-EE7413B56422}"/>
                          </a:ext>
                        </a:extLst>
                      </p:cNvPr>
                      <p:cNvSpPr/>
                      <p:nvPr/>
                    </p:nvSpPr>
                    <p:spPr>
                      <a:xfrm rot="1450554">
                        <a:off x="5312626" y="3186026"/>
                        <a:ext cx="1029529" cy="848577"/>
                      </a:xfrm>
                      <a:prstGeom prst="bentArrow">
                        <a:avLst>
                          <a:gd name="adj1" fmla="val 19562"/>
                          <a:gd name="adj2" fmla="val 44696"/>
                          <a:gd name="adj3" fmla="val 45718"/>
                          <a:gd name="adj4" fmla="val 57469"/>
                        </a:avLst>
                      </a:prstGeom>
                      <a:ln/>
                    </p:spPr>
                    <p:style>
                      <a:lnRef idx="2">
                        <a:schemeClr val="accent6">
                          <a:shade val="15000"/>
                        </a:schemeClr>
                      </a:lnRef>
                      <a:fillRef idx="1">
                        <a:schemeClr val="accent6"/>
                      </a:fillRef>
                      <a:effectRef idx="0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" name="Прямоугольник 20">
                        <a:extLst>
                          <a:ext uri="{FF2B5EF4-FFF2-40B4-BE49-F238E27FC236}">
                            <a16:creationId xmlns:a16="http://schemas.microsoft.com/office/drawing/2014/main" id="{BC5E6E5C-2CDC-27D2-49BA-D2540C9E7F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73101" y="4649470"/>
                        <a:ext cx="1688465" cy="2123440"/>
                      </a:xfrm>
                      <a:custGeom>
                        <a:avLst/>
                        <a:gdLst>
                          <a:gd name="connsiteX0" fmla="*/ 0 w 1688465"/>
                          <a:gd name="connsiteY0" fmla="*/ 0 h 2123440"/>
                          <a:gd name="connsiteX1" fmla="*/ 579706 w 1688465"/>
                          <a:gd name="connsiteY1" fmla="*/ 0 h 2123440"/>
                          <a:gd name="connsiteX2" fmla="*/ 1108759 w 1688465"/>
                          <a:gd name="connsiteY2" fmla="*/ 0 h 2123440"/>
                          <a:gd name="connsiteX3" fmla="*/ 1688465 w 1688465"/>
                          <a:gd name="connsiteY3" fmla="*/ 0 h 2123440"/>
                          <a:gd name="connsiteX4" fmla="*/ 1688465 w 1688465"/>
                          <a:gd name="connsiteY4" fmla="*/ 509626 h 2123440"/>
                          <a:gd name="connsiteX5" fmla="*/ 1688465 w 1688465"/>
                          <a:gd name="connsiteY5" fmla="*/ 1040486 h 2123440"/>
                          <a:gd name="connsiteX6" fmla="*/ 1688465 w 1688465"/>
                          <a:gd name="connsiteY6" fmla="*/ 1550111 h 2123440"/>
                          <a:gd name="connsiteX7" fmla="*/ 1688465 w 1688465"/>
                          <a:gd name="connsiteY7" fmla="*/ 2123440 h 2123440"/>
                          <a:gd name="connsiteX8" fmla="*/ 1108759 w 1688465"/>
                          <a:gd name="connsiteY8" fmla="*/ 2123440 h 2123440"/>
                          <a:gd name="connsiteX9" fmla="*/ 562822 w 1688465"/>
                          <a:gd name="connsiteY9" fmla="*/ 2123440 h 2123440"/>
                          <a:gd name="connsiteX10" fmla="*/ 0 w 1688465"/>
                          <a:gd name="connsiteY10" fmla="*/ 2123440 h 2123440"/>
                          <a:gd name="connsiteX11" fmla="*/ 0 w 1688465"/>
                          <a:gd name="connsiteY11" fmla="*/ 1635049 h 2123440"/>
                          <a:gd name="connsiteX12" fmla="*/ 0 w 1688465"/>
                          <a:gd name="connsiteY12" fmla="*/ 1125423 h 2123440"/>
                          <a:gd name="connsiteX13" fmla="*/ 0 w 1688465"/>
                          <a:gd name="connsiteY13" fmla="*/ 552094 h 2123440"/>
                          <a:gd name="connsiteX14" fmla="*/ 0 w 1688465"/>
                          <a:gd name="connsiteY14" fmla="*/ 0 h 21234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1688465" h="2123440" extrusionOk="0">
                            <a:moveTo>
                              <a:pt x="0" y="0"/>
                            </a:moveTo>
                            <a:cubicBezTo>
                              <a:pt x="238999" y="-18924"/>
                              <a:pt x="402212" y="40107"/>
                              <a:pt x="579706" y="0"/>
                            </a:cubicBezTo>
                            <a:cubicBezTo>
                              <a:pt x="757200" y="-40107"/>
                              <a:pt x="936095" y="39124"/>
                              <a:pt x="1108759" y="0"/>
                            </a:cubicBezTo>
                            <a:cubicBezTo>
                              <a:pt x="1281423" y="-39124"/>
                              <a:pt x="1517767" y="54206"/>
                              <a:pt x="1688465" y="0"/>
                            </a:cubicBezTo>
                            <a:cubicBezTo>
                              <a:pt x="1723933" y="191621"/>
                              <a:pt x="1685502" y="379119"/>
                              <a:pt x="1688465" y="509626"/>
                            </a:cubicBezTo>
                            <a:cubicBezTo>
                              <a:pt x="1691428" y="640133"/>
                              <a:pt x="1633657" y="812148"/>
                              <a:pt x="1688465" y="1040486"/>
                            </a:cubicBezTo>
                            <a:cubicBezTo>
                              <a:pt x="1743273" y="1268824"/>
                              <a:pt x="1647003" y="1343809"/>
                              <a:pt x="1688465" y="1550111"/>
                            </a:cubicBezTo>
                            <a:cubicBezTo>
                              <a:pt x="1729927" y="1756414"/>
                              <a:pt x="1679429" y="1883880"/>
                              <a:pt x="1688465" y="2123440"/>
                            </a:cubicBezTo>
                            <a:cubicBezTo>
                              <a:pt x="1517208" y="2140442"/>
                              <a:pt x="1246181" y="2101598"/>
                              <a:pt x="1108759" y="2123440"/>
                            </a:cubicBezTo>
                            <a:cubicBezTo>
                              <a:pt x="971337" y="2145282"/>
                              <a:pt x="746568" y="2081872"/>
                              <a:pt x="562822" y="2123440"/>
                            </a:cubicBezTo>
                            <a:cubicBezTo>
                              <a:pt x="379076" y="2165008"/>
                              <a:pt x="217993" y="2097847"/>
                              <a:pt x="0" y="2123440"/>
                            </a:cubicBezTo>
                            <a:cubicBezTo>
                              <a:pt x="-57651" y="1894595"/>
                              <a:pt x="36916" y="1815252"/>
                              <a:pt x="0" y="1635049"/>
                            </a:cubicBezTo>
                            <a:cubicBezTo>
                              <a:pt x="-36916" y="1454846"/>
                              <a:pt x="34510" y="1328871"/>
                              <a:pt x="0" y="1125423"/>
                            </a:cubicBezTo>
                            <a:cubicBezTo>
                              <a:pt x="-34510" y="921975"/>
                              <a:pt x="24392" y="834772"/>
                              <a:pt x="0" y="552094"/>
                            </a:cubicBezTo>
                            <a:cubicBezTo>
                              <a:pt x="-24392" y="269416"/>
                              <a:pt x="4689" y="227478"/>
                              <a:pt x="0" y="0"/>
                            </a:cubicBezTo>
                            <a:close/>
                          </a:path>
                        </a:pathLst>
                      </a:custGeom>
                      <a:noFill/>
                      <a:ln w="6350">
                        <a:solidFill>
                          <a:schemeClr val="tx1"/>
                        </a:solidFill>
                        <a:extLst>
                          <a:ext uri="{C807C97D-BFC1-408E-A445-0C87EB9F89A2}">
                            <ask:lineSketchStyleProps xmlns:ask="http://schemas.microsoft.com/office/drawing/2018/sketchyshapes" sd="1576895463">
                              <a:prstGeom prst="rect">
                                <a:avLst/>
                              </a:prstGeom>
                              <ask:type>
                                <ask:lineSketchScribble/>
                              </ask:type>
                            </ask:lineSketchStyleProps>
                          </a:ext>
                        </a:extLst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pic>
                    <p:nvPicPr>
                      <p:cNvPr id="28" name="Рисунок 27">
                        <a:extLst>
                          <a:ext uri="{FF2B5EF4-FFF2-40B4-BE49-F238E27FC236}">
                            <a16:creationId xmlns:a16="http://schemas.microsoft.com/office/drawing/2014/main" id="{CB76146C-A4C3-AFFC-414F-1839FDCCEB5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887" t="8271" r="4887" b="9023"/>
                      <a:stretch/>
                    </p:blipFill>
                    <p:spPr bwMode="auto">
                      <a:xfrm>
                        <a:off x="6417627" y="2749233"/>
                        <a:ext cx="1463675" cy="1341755"/>
                      </a:xfrm>
                      <a:prstGeom prst="rect">
                        <a:avLst/>
                      </a:prstGeom>
                      <a:ln>
                        <a:noFill/>
                      </a:ln>
                      <a:extLst>
                        <a:ext uri="{53640926-AAD7-44D8-BBD7-CCE9431645EC}">
                          <a14:shadowObscured xmlns:a14="http://schemas.microsoft.com/office/drawing/2010/main"/>
                        </a:ext>
                      </a:extLst>
                    </p:spPr>
                  </p:pic>
                  <p:sp>
                    <p:nvSpPr>
                      <p:cNvPr id="29" name="Надпись 36">
                        <a:extLst>
                          <a:ext uri="{FF2B5EF4-FFF2-40B4-BE49-F238E27FC236}">
                            <a16:creationId xmlns:a16="http://schemas.microsoft.com/office/drawing/2014/main" id="{9C393054-2774-0155-10FD-1CCFDA6BC5E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342062" y="3977958"/>
                        <a:ext cx="1518920" cy="522605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V = </a:t>
                        </a:r>
                        <a:r>
                          <a:rPr kumimoji="0" lang="ru-RU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3</a:t>
                        </a:r>
                        <a:r>
                          <a:rPr kumimoji="0" lang="en-US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00 c</a:t>
                        </a:r>
                        <a:r>
                          <a:rPr kumimoji="0" lang="ru-RU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м</a:t>
                        </a:r>
                        <a:r>
                          <a:rPr kumimoji="0" lang="en-US" sz="2000" b="1" i="1" u="none" strike="noStrike" kern="1200" cap="none" spc="0" normalizeH="0" baseline="3000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3</a:t>
                        </a:r>
                        <a:endParaRPr kumimoji="0" lang="ru-RU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0" name="Надпись 38">
                        <a:extLst>
                          <a:ext uri="{FF2B5EF4-FFF2-40B4-BE49-F238E27FC236}">
                            <a16:creationId xmlns:a16="http://schemas.microsoft.com/office/drawing/2014/main" id="{8E23662C-B752-8E8F-9878-144DD41F9BC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370002" y="3425508"/>
                        <a:ext cx="1195705" cy="469900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тонн</a:t>
                        </a:r>
                        <a:endParaRPr kumimoji="0" lang="ru-RU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1" name="Надпись 39">
                        <a:extLst>
                          <a:ext uri="{FF2B5EF4-FFF2-40B4-BE49-F238E27FC236}">
                            <a16:creationId xmlns:a16="http://schemas.microsoft.com/office/drawing/2014/main" id="{C0402D3E-8CC4-6B73-83B7-23B147FE656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221537" y="2817813"/>
                        <a:ext cx="1196340" cy="1664970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0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?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3" name="Надпись 37">
                        <a:extLst>
                          <a:ext uri="{FF2B5EF4-FFF2-40B4-BE49-F238E27FC236}">
                            <a16:creationId xmlns:a16="http://schemas.microsoft.com/office/drawing/2014/main" id="{9D1E81C0-FFB2-197D-FA5D-07E4DDDF539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318567" y="2513013"/>
                        <a:ext cx="1196340" cy="1589405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8000" b="1" i="0" u="none" strike="noStrike" kern="1200" cap="none" spc="-50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12</a:t>
                        </a:r>
                        <a:endParaRPr kumimoji="0" lang="ru-RU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</p:txBody>
                  </p:sp>
                  <p:grpSp>
                    <p:nvGrpSpPr>
                      <p:cNvPr id="34" name="Группа 33">
                        <a:extLst>
                          <a:ext uri="{FF2B5EF4-FFF2-40B4-BE49-F238E27FC236}">
                            <a16:creationId xmlns:a16="http://schemas.microsoft.com/office/drawing/2014/main" id="{8DCFCF84-085F-D8E0-92C0-F49E2658EA2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41986" y="4577715"/>
                        <a:ext cx="1770381" cy="2240282"/>
                        <a:chOff x="0" y="0"/>
                        <a:chExt cx="1770529" cy="2240282"/>
                      </a:xfrm>
                    </p:grpSpPr>
                    <p:grpSp>
                      <p:nvGrpSpPr>
                        <p:cNvPr id="35" name="Группа 34">
                          <a:extLst>
                            <a:ext uri="{FF2B5EF4-FFF2-40B4-BE49-F238E27FC236}">
                              <a16:creationId xmlns:a16="http://schemas.microsoft.com/office/drawing/2014/main" id="{5055BE0C-C0BF-9182-B692-AE097F72C8A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89098" y="0"/>
                          <a:ext cx="1281431" cy="2240282"/>
                          <a:chOff x="0" y="0"/>
                          <a:chExt cx="1281431" cy="2240735"/>
                        </a:xfrm>
                      </p:grpSpPr>
                      <p:grpSp>
                        <p:nvGrpSpPr>
                          <p:cNvPr id="39" name="Группа 38">
                            <a:extLst>
                              <a:ext uri="{FF2B5EF4-FFF2-40B4-BE49-F238E27FC236}">
                                <a16:creationId xmlns:a16="http://schemas.microsoft.com/office/drawing/2014/main" id="{429C613A-6DAF-B301-A440-6AEB3E6B256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0" y="0"/>
                            <a:ext cx="1281431" cy="2240735"/>
                            <a:chOff x="0" y="0"/>
                            <a:chExt cx="1281431" cy="2240735"/>
                          </a:xfrm>
                        </p:grpSpPr>
                        <p:sp>
                          <p:nvSpPr>
                            <p:cNvPr id="41" name="Надпись 644748388">
                              <a:extLst>
                                <a:ext uri="{FF2B5EF4-FFF2-40B4-BE49-F238E27FC236}">
                                  <a16:creationId xmlns:a16="http://schemas.microsoft.com/office/drawing/2014/main" id="{0BD46297-A700-AAF4-5D70-A95F0D961981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277793" y="0"/>
                              <a:ext cx="575688" cy="331151"/>
                            </a:xfrm>
                            <a:prstGeom prst="rect">
                              <a:avLst/>
                            </a:prstGeom>
                            <a:noFill/>
                            <a:ln w="6350">
                              <a:noFill/>
                            </a:ln>
                          </p:spPr>
                          <p:txBody>
                            <a:bodyPr rot="0" spcFirstLastPara="0" vert="horz" wrap="square" lIns="91440" tIns="45720" rIns="91440" bIns="45720" numCol="1" spcCol="0" rtlCol="0" fromWordArt="0" anchor="t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 marL="0" marR="0" lvl="0" indent="0" algn="ctr" defTabSz="914400" rtl="0" eaLnBrk="1" fontAlgn="auto" latinLnBrk="0" hangingPunct="1">
                                <a:lnSpc>
                                  <a:spcPct val="107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80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r>
                                <a:rPr kumimoji="0" lang="ru-RU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ndara" panose="020E0502030303020204" pitchFamily="34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a:t>1 м</a:t>
                              </a:r>
                              <a:endParaRPr kumimoji="0" lang="ru-RU" sz="11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 panose="020F050202020403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grpSp>
                          <p:nvGrpSpPr>
                            <p:cNvPr id="42" name="Группа 41">
                              <a:extLst>
                                <a:ext uri="{FF2B5EF4-FFF2-40B4-BE49-F238E27FC236}">
                                  <a16:creationId xmlns:a16="http://schemas.microsoft.com/office/drawing/2014/main" id="{E229AAF3-552B-696D-A58A-5055D66907BD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0" y="266219"/>
                              <a:ext cx="1281431" cy="1974516"/>
                              <a:chOff x="0" y="0"/>
                              <a:chExt cx="1282001" cy="1974805"/>
                            </a:xfrm>
                          </p:grpSpPr>
                          <p:sp>
                            <p:nvSpPr>
                              <p:cNvPr id="43" name="Куб 42">
                                <a:extLst>
                                  <a:ext uri="{FF2B5EF4-FFF2-40B4-BE49-F238E27FC236}">
                                    <a16:creationId xmlns:a16="http://schemas.microsoft.com/office/drawing/2014/main" id="{BE5847B5-9B96-A4B3-616C-194636EC53A0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46299" y="925975"/>
                                <a:ext cx="806450" cy="806450"/>
                              </a:xfrm>
                              <a:prstGeom prst="cube">
                                <a:avLst>
                                  <a:gd name="adj" fmla="val 30357"/>
                                </a:avLst>
                              </a:prstGeom>
                              <a:noFill/>
                              <a:ln w="28575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pPr marL="0" marR="0" lvl="0" indent="0" algn="l" defTabSz="9144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ru-RU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44" name="Прямоугольник 43">
                                <a:extLst>
                                  <a:ext uri="{FF2B5EF4-FFF2-40B4-BE49-F238E27FC236}">
                                    <a16:creationId xmlns:a16="http://schemas.microsoft.com/office/drawing/2014/main" id="{81B74A43-8791-A057-E2D3-9A749D6045DE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277793" y="243069"/>
                                <a:ext cx="576000" cy="576000"/>
                              </a:xfrm>
                              <a:prstGeom prst="rect">
                                <a:avLst/>
                              </a:prstGeom>
                              <a:noFill/>
                              <a:ln w="28575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pPr marL="0" marR="0" lvl="0" indent="0" algn="l" defTabSz="9144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ru-RU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45" name="Надпись 2075957503">
                                <a:extLst>
                                  <a:ext uri="{FF2B5EF4-FFF2-40B4-BE49-F238E27FC236}">
                                    <a16:creationId xmlns:a16="http://schemas.microsoft.com/office/drawing/2014/main" id="{01F6B998-E7DA-B232-D788-B33F6F48FEB4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706056" y="312517"/>
                                <a:ext cx="575945" cy="331200"/>
                              </a:xfrm>
                              <a:prstGeom prst="rect">
                                <a:avLst/>
                              </a:prstGeom>
                              <a:noFill/>
                              <a:ln w="6350">
                                <a:noFill/>
                              </a:ln>
                            </p:spPr>
                            <p:txBody>
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pPr marL="0" marR="0" lvl="0" indent="0" algn="ctr" defTabSz="914400" rtl="0" eaLnBrk="1" fontAlgn="auto" latinLnBrk="0" hangingPunct="1">
                                  <a:lnSpc>
                                    <a:spcPct val="107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80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r>
                                  <a:rPr kumimoji="0" lang="ru-RU" sz="1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ndara" panose="020E050203030302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a:t>1 м</a:t>
                                </a:r>
                                <a:endParaRPr kumimoji="0" lang="ru-RU" sz="11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 pitchFamily="34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46" name="Надпись 760805820">
                                <a:extLst>
                                  <a:ext uri="{FF2B5EF4-FFF2-40B4-BE49-F238E27FC236}">
                                    <a16:creationId xmlns:a16="http://schemas.microsoft.com/office/drawing/2014/main" id="{7C0B26AA-E4F2-CE36-908B-9810801F9A3C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0" y="1643605"/>
                                <a:ext cx="575945" cy="331200"/>
                              </a:xfrm>
                              <a:prstGeom prst="rect">
                                <a:avLst/>
                              </a:prstGeom>
                              <a:noFill/>
                              <a:ln w="6350">
                                <a:noFill/>
                              </a:ln>
                            </p:spPr>
                            <p:txBody>
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pPr marL="0" marR="0" lvl="0" indent="0" algn="ctr" defTabSz="914400" rtl="0" eaLnBrk="1" fontAlgn="auto" latinLnBrk="0" hangingPunct="1">
                                  <a:lnSpc>
                                    <a:spcPct val="107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80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r>
                                  <a:rPr kumimoji="0" lang="ru-RU" sz="1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ndara" panose="020E050203030302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a:t>1 м</a:t>
                                </a:r>
                                <a:endParaRPr kumimoji="0" lang="ru-RU" sz="11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 pitchFamily="34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47" name="Надпись 1704707255">
                                <a:extLst>
                                  <a:ext uri="{FF2B5EF4-FFF2-40B4-BE49-F238E27FC236}">
                                    <a16:creationId xmlns:a16="http://schemas.microsoft.com/office/drawing/2014/main" id="{F7A90B71-EA72-8BBC-6136-104927BB319F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 rot="18908129">
                                <a:off x="520861" y="1495787"/>
                                <a:ext cx="575945" cy="331200"/>
                              </a:xfrm>
                              <a:prstGeom prst="rect">
                                <a:avLst/>
                              </a:prstGeom>
                              <a:noFill/>
                              <a:ln w="6350">
                                <a:noFill/>
                              </a:ln>
                            </p:spPr>
                            <p:txBody>
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pPr marL="0" marR="0" lvl="0" indent="0" algn="ctr" defTabSz="914400" rtl="0" eaLnBrk="1" fontAlgn="auto" latinLnBrk="0" hangingPunct="1">
                                  <a:lnSpc>
                                    <a:spcPct val="107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80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r>
                                  <a:rPr kumimoji="0" lang="ru-RU" sz="1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ndara" panose="020E050203030302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a:t>1 м</a:t>
                                </a:r>
                                <a:endParaRPr kumimoji="0" lang="ru-RU" sz="11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 pitchFamily="34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48" name="Надпись 927128537">
                                <a:extLst>
                                  <a:ext uri="{FF2B5EF4-FFF2-40B4-BE49-F238E27FC236}">
                                    <a16:creationId xmlns:a16="http://schemas.microsoft.com/office/drawing/2014/main" id="{C0A1ACA7-F9B0-5494-807E-4F75EA40B4DB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706056" y="1076446"/>
                                <a:ext cx="575945" cy="331200"/>
                              </a:xfrm>
                              <a:prstGeom prst="rect">
                                <a:avLst/>
                              </a:prstGeom>
                              <a:noFill/>
                              <a:ln w="6350">
                                <a:noFill/>
                              </a:ln>
                            </p:spPr>
                            <p:txBody>
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pPr marL="0" marR="0" lvl="0" indent="0" algn="ctr" defTabSz="914400" rtl="0" eaLnBrk="1" fontAlgn="auto" latinLnBrk="0" hangingPunct="1">
                                  <a:lnSpc>
                                    <a:spcPct val="107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80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r>
                                  <a:rPr kumimoji="0" lang="ru-RU" sz="1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ndara" panose="020E050203030302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a:t>1 м</a:t>
                                </a:r>
                                <a:endParaRPr kumimoji="0" lang="ru-RU" sz="11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 pitchFamily="34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49" name="Надпись 656352100">
                                <a:extLst>
                                  <a:ext uri="{FF2B5EF4-FFF2-40B4-BE49-F238E27FC236}">
                                    <a16:creationId xmlns:a16="http://schemas.microsoft.com/office/drawing/2014/main" id="{648C51D6-81E6-7E45-FEE3-05C9646748DC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254643" y="0"/>
                                <a:ext cx="575945" cy="331200"/>
                              </a:xfrm>
                              <a:prstGeom prst="rect">
                                <a:avLst/>
                              </a:prstGeom>
                              <a:noFill/>
                              <a:ln w="6350">
                                <a:noFill/>
                              </a:ln>
                            </p:spPr>
                            <p:txBody>
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pPr marL="0" marR="0" lvl="0" indent="0" algn="ctr" defTabSz="914400" rtl="0" eaLnBrk="1" fontAlgn="auto" latinLnBrk="0" hangingPunct="1">
                                  <a:lnSpc>
                                    <a:spcPct val="107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80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r>
                                  <a:rPr kumimoji="0" lang="ru-RU" sz="1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ndara" panose="020E050203030302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a:t>1 м</a:t>
                                </a:r>
                                <a:endParaRPr kumimoji="0" lang="ru-RU" sz="11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 pitchFamily="34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endParaRPr>
                              </a:p>
                            </p:txBody>
                          </p:sp>
                        </p:grpSp>
                      </p:grpSp>
                      <p:cxnSp>
                        <p:nvCxnSpPr>
                          <p:cNvPr id="40" name="Прямая соединительная линия 39">
                            <a:extLst>
                              <a:ext uri="{FF2B5EF4-FFF2-40B4-BE49-F238E27FC236}">
                                <a16:creationId xmlns:a16="http://schemas.microsoft.com/office/drawing/2014/main" id="{0CB95C5F-0B5A-632B-0579-6E5EE5B0C948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289367" y="266218"/>
                            <a:ext cx="576050" cy="0"/>
                          </a:xfrm>
                          <a:prstGeom prst="line">
                            <a:avLst/>
                          </a:prstGeom>
                          <a:ln w="28575">
                            <a:solidFill>
                              <a:schemeClr val="tx1"/>
                            </a:solidFill>
                            <a:headEnd type="none" w="med" len="med"/>
                            <a:tailEnd type="none" w="med" len="med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sp>
                      <p:nvSpPr>
                        <p:cNvPr id="36" name="Надпись 1">
                          <a:extLst>
                            <a:ext uri="{FF2B5EF4-FFF2-40B4-BE49-F238E27FC236}">
                              <a16:creationId xmlns:a16="http://schemas.microsoft.com/office/drawing/2014/main" id="{B1FA99BC-B63C-266B-D056-AB90DB5060C5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0" y="14176"/>
                          <a:ext cx="561315" cy="49766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м</a:t>
                          </a:r>
                          <a:endParaRPr kumimoji="0" lang="ru-RU" sz="11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37" name="Надпись 1">
                          <a:extLst>
                            <a:ext uri="{FF2B5EF4-FFF2-40B4-BE49-F238E27FC236}">
                              <a16:creationId xmlns:a16="http://schemas.microsoft.com/office/drawing/2014/main" id="{D5434CF6-598E-C3A1-75F7-7C81040763F4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0" y="552893"/>
                          <a:ext cx="561315" cy="49766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м</a:t>
                          </a:r>
                          <a:r>
                            <a:rPr kumimoji="0" lang="ru-RU" sz="2000" b="1" i="1" u="none" strike="noStrike" kern="1200" cap="none" spc="0" normalizeH="0" baseline="3000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2</a:t>
                          </a:r>
                          <a:endParaRPr kumimoji="0" lang="ru-RU" sz="11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38" name="Надпись 1">
                          <a:extLst>
                            <a:ext uri="{FF2B5EF4-FFF2-40B4-BE49-F238E27FC236}">
                              <a16:creationId xmlns:a16="http://schemas.microsoft.com/office/drawing/2014/main" id="{59D70BBF-E290-65E5-6663-EB891BC6137F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0" y="1467293"/>
                          <a:ext cx="561315" cy="49766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м</a:t>
                          </a:r>
                          <a:r>
                            <a:rPr kumimoji="0" lang="ru-RU" sz="2000" b="1" i="1" u="none" strike="noStrike" kern="1200" cap="none" spc="0" normalizeH="0" baseline="3000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3</a:t>
                          </a:r>
                          <a:endParaRPr kumimoji="0" lang="ru-RU" sz="11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  <p:sp>
                    <p:nvSpPr>
                      <p:cNvPr id="61" name="Стрелка: изогнутая 60">
                        <a:extLst>
                          <a:ext uri="{FF2B5EF4-FFF2-40B4-BE49-F238E27FC236}">
                            <a16:creationId xmlns:a16="http://schemas.microsoft.com/office/drawing/2014/main" id="{883FC4B4-3F46-15C2-2E2D-B85C1FB979B5}"/>
                          </a:ext>
                        </a:extLst>
                      </p:cNvPr>
                      <p:cNvSpPr/>
                      <p:nvPr/>
                    </p:nvSpPr>
                    <p:spPr>
                      <a:xfrm rot="11771568">
                        <a:off x="5954549" y="5636934"/>
                        <a:ext cx="1161831" cy="1021904"/>
                      </a:xfrm>
                      <a:prstGeom prst="bentArrow">
                        <a:avLst>
                          <a:gd name="adj1" fmla="val 21536"/>
                          <a:gd name="adj2" fmla="val 50000"/>
                          <a:gd name="adj3" fmla="val 48434"/>
                          <a:gd name="adj4" fmla="val 60768"/>
                        </a:avLst>
                      </a:prstGeom>
                      <a:ln/>
                    </p:spPr>
                    <p:style>
                      <a:lnRef idx="2">
                        <a:schemeClr val="accent6">
                          <a:shade val="15000"/>
                        </a:schemeClr>
                      </a:lnRef>
                      <a:fillRef idx="1">
                        <a:schemeClr val="accent6"/>
                      </a:fillRef>
                      <a:effectRef idx="0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8" name="Стрелка: изогнутая 67">
                        <a:extLst>
                          <a:ext uri="{FF2B5EF4-FFF2-40B4-BE49-F238E27FC236}">
                            <a16:creationId xmlns:a16="http://schemas.microsoft.com/office/drawing/2014/main" id="{5C034907-2CAE-6A35-42BF-E5A638314449}"/>
                          </a:ext>
                        </a:extLst>
                      </p:cNvPr>
                      <p:cNvSpPr/>
                      <p:nvPr/>
                    </p:nvSpPr>
                    <p:spPr>
                      <a:xfrm rot="2586256">
                        <a:off x="7199017" y="1075513"/>
                        <a:ext cx="1467931" cy="1084499"/>
                      </a:xfrm>
                      <a:prstGeom prst="bentArrow">
                        <a:avLst>
                          <a:gd name="adj1" fmla="val 21729"/>
                          <a:gd name="adj2" fmla="val 44696"/>
                          <a:gd name="adj3" fmla="val 45718"/>
                          <a:gd name="adj4" fmla="val 65085"/>
                        </a:avLst>
                      </a:prstGeom>
                      <a:ln/>
                    </p:spPr>
                    <p:style>
                      <a:lnRef idx="2">
                        <a:schemeClr val="accent6">
                          <a:shade val="15000"/>
                        </a:schemeClr>
                      </a:lnRef>
                      <a:fillRef idx="1">
                        <a:schemeClr val="accent6"/>
                      </a:fillRef>
                      <a:effectRef idx="0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" name="TextBox 24">
                        <a:extLst>
                          <a:ext uri="{FF2B5EF4-FFF2-40B4-BE49-F238E27FC236}">
                            <a16:creationId xmlns:a16="http://schemas.microsoft.com/office/drawing/2014/main" id="{6AE91A43-CF1E-DEAB-FF4D-6F289A51567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29245" y="517300"/>
                        <a:ext cx="1480285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400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__________</a:t>
                        </a:r>
                        <a:endParaRPr kumimoji="0" lang="ru-RU" sz="900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</a:endParaRPr>
                      </a:p>
                    </p:txBody>
                  </p:sp>
                  <p:sp>
                    <p:nvSpPr>
                      <p:cNvPr id="66" name="TextBox 65">
                        <a:extLst>
                          <a:ext uri="{FF2B5EF4-FFF2-40B4-BE49-F238E27FC236}">
                            <a16:creationId xmlns:a16="http://schemas.microsoft.com/office/drawing/2014/main" id="{97F1A224-AAED-F1D2-F0E8-C8B19FE870B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29245" y="1809333"/>
                        <a:ext cx="1480285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400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__________</a:t>
                        </a:r>
                        <a:endParaRPr kumimoji="0" lang="ru-RU" sz="900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</a:endParaRPr>
                      </a:p>
                    </p:txBody>
                  </p:sp>
                  <p:sp>
                    <p:nvSpPr>
                      <p:cNvPr id="67" name="TextBox 66">
                        <a:extLst>
                          <a:ext uri="{FF2B5EF4-FFF2-40B4-BE49-F238E27FC236}">
                            <a16:creationId xmlns:a16="http://schemas.microsoft.com/office/drawing/2014/main" id="{0474A7BA-2EE2-E39F-2AA3-96FF3644039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29245" y="3149885"/>
                        <a:ext cx="1480285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400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__________</a:t>
                        </a:r>
                        <a:endParaRPr kumimoji="0" lang="ru-RU" sz="900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</a:endParaRPr>
                      </a:p>
                    </p:txBody>
                  </p:sp>
                </p:grpSp>
                <p:sp>
                  <p:nvSpPr>
                    <p:cNvPr id="22" name="TextBox 21">
                      <a:extLst>
                        <a:ext uri="{FF2B5EF4-FFF2-40B4-BE49-F238E27FC236}">
                          <a16:creationId xmlns:a16="http://schemas.microsoft.com/office/drawing/2014/main" id="{A3938C76-05E4-E83A-9D45-253A12B1230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9245" y="412935"/>
                      <a:ext cx="1324961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Масса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</a:endParaRPr>
                    </a:p>
                  </p:txBody>
                </p:sp>
                <p:sp>
                  <p:nvSpPr>
                    <p:cNvPr id="23" name="TextBox 22">
                      <a:extLst>
                        <a:ext uri="{FF2B5EF4-FFF2-40B4-BE49-F238E27FC236}">
                          <a16:creationId xmlns:a16="http://schemas.microsoft.com/office/drawing/2014/main" id="{CDFBBC92-D48E-3F23-49D3-FC876F058E4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92786" y="1716891"/>
                      <a:ext cx="1456479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Вещество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</a:endParaRPr>
                    </a:p>
                  </p:txBody>
                </p:sp>
                <p:sp>
                  <p:nvSpPr>
                    <p:cNvPr id="24" name="TextBox 23">
                      <a:extLst>
                        <a:ext uri="{FF2B5EF4-FFF2-40B4-BE49-F238E27FC236}">
                          <a16:creationId xmlns:a16="http://schemas.microsoft.com/office/drawing/2014/main" id="{342A5CC5-755D-604F-DB87-84E7A2C688F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92786" y="3080305"/>
                      <a:ext cx="1456479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Объём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</a:endParaRPr>
                    </a:p>
                  </p:txBody>
                </p:sp>
                <p:sp>
                  <p:nvSpPr>
                    <p:cNvPr id="26" name="TextBox 25">
                      <a:extLst>
                        <a:ext uri="{FF2B5EF4-FFF2-40B4-BE49-F238E27FC236}">
                          <a16:creationId xmlns:a16="http://schemas.microsoft.com/office/drawing/2014/main" id="{6084E9FB-8DD7-349F-27C6-380417A09C0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175456" y="1530033"/>
                      <a:ext cx="2402733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6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Вещество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" name="Надпись 45">
                    <a:extLst>
                      <a:ext uri="{FF2B5EF4-FFF2-40B4-BE49-F238E27FC236}">
                        <a16:creationId xmlns:a16="http://schemas.microsoft.com/office/drawing/2014/main" id="{14644A98-4E47-1F28-13B5-86AD2FE20060}"/>
                      </a:ext>
                    </a:extLst>
                  </p:cNvPr>
                  <p:cNvSpPr txBox="1"/>
                  <p:nvPr/>
                </p:nvSpPr>
                <p:spPr>
                  <a:xfrm>
                    <a:off x="2275712" y="2114046"/>
                    <a:ext cx="2136001" cy="753864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70000"/>
                      </a:lnSpc>
                      <a:spcBef>
                        <a:spcPts val="0"/>
                      </a:spcBef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масса – </a:t>
                    </a:r>
                    <a:r>
                      <a:rPr kumimoji="0" 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m</a:t>
                    </a:r>
                    <a:br>
                      <a:rPr lang="ru-RU" sz="3200" dirty="0">
                        <a:solidFill>
                          <a:prstClr val="black"/>
                        </a:solidFill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</a:b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г, </a:t>
                    </a:r>
                    <a:r>
                      <a:rPr kumimoji="0" lang="ru-RU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кг</a:t>
                    </a:r>
                    <a:r>
                      <a: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, т</a:t>
                    </a:r>
                    <a:endParaRPr kumimoji="0" lang="ru-RU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50" name="Надпись 46">
                    <a:extLst>
                      <a:ext uri="{FF2B5EF4-FFF2-40B4-BE49-F238E27FC236}">
                        <a16:creationId xmlns:a16="http://schemas.microsoft.com/office/drawing/2014/main" id="{27007B6B-4AB8-0C03-23AF-DED929B81EA0}"/>
                      </a:ext>
                    </a:extLst>
                  </p:cNvPr>
                  <p:cNvSpPr txBox="1"/>
                  <p:nvPr/>
                </p:nvSpPr>
                <p:spPr>
                  <a:xfrm>
                    <a:off x="2295857" y="2931798"/>
                    <a:ext cx="2126148" cy="753864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70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объём – </a:t>
                    </a:r>
                    <a:r>
                      <a:rPr kumimoji="0" 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V</a:t>
                    </a:r>
                    <a:br>
                      <a:rPr lang="ru-RU" sz="3200" dirty="0">
                        <a:solidFill>
                          <a:prstClr val="black"/>
                        </a:solidFill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</a:br>
                    <a:r>
                      <a: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см</a:t>
                    </a:r>
                    <a:r>
                      <a:rPr kumimoji="0" lang="ru-RU" sz="32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3</a:t>
                    </a:r>
                    <a:r>
                      <a: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, </a:t>
                    </a:r>
                    <a:r>
                      <a:rPr kumimoji="0" lang="ru-RU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м</a:t>
                    </a:r>
                    <a:r>
                      <a:rPr kumimoji="0" lang="ru-RU" sz="32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3</a:t>
                    </a:r>
                    <a:endParaRPr kumimoji="0" lang="ru-RU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58" name="Надпись 49">
                  <a:extLst>
                    <a:ext uri="{FF2B5EF4-FFF2-40B4-BE49-F238E27FC236}">
                      <a16:creationId xmlns:a16="http://schemas.microsoft.com/office/drawing/2014/main" id="{CF43E13A-8CD8-E859-BEDE-AC38D4A3EDAB}"/>
                    </a:ext>
                  </a:extLst>
                </p:cNvPr>
                <p:cNvSpPr txBox="1"/>
                <p:nvPr/>
              </p:nvSpPr>
              <p:spPr>
                <a:xfrm>
                  <a:off x="4528904" y="370075"/>
                  <a:ext cx="2595245" cy="2045335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Если </a:t>
                  </a: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V</a:t>
                  </a:r>
                  <a:r>
                    <a:rPr kumimoji="0" lang="ru-RU" sz="2800" b="1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1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 </a:t>
                  </a:r>
                  <a:r>
                    <a:rPr kumimoji="0" lang="ru-RU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=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 </a:t>
                  </a: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V</a:t>
                  </a:r>
                  <a:r>
                    <a:rPr kumimoji="0" lang="ru-RU" sz="2800" b="1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2</a:t>
                  </a:r>
                  <a:r>
                    <a:rPr kumimoji="0" lang="ru-RU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, </a:t>
                  </a:r>
                  <a:br>
                    <a:rPr kumimoji="0" lang="ru-RU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</a:br>
                  <a:r>
                    <a:rPr kumimoji="0" lang="ru-RU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а </a:t>
                  </a: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m</a:t>
                  </a:r>
                  <a:r>
                    <a:rPr kumimoji="0" lang="ru-RU" sz="2800" b="1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1</a:t>
                  </a:r>
                  <a:r>
                    <a:rPr kumimoji="0" lang="en-US" sz="2800" b="0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 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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 </a:t>
                  </a: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m</a:t>
                  </a:r>
                  <a:r>
                    <a:rPr kumimoji="0" lang="ru-RU" sz="2800" b="1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2</a:t>
                  </a:r>
                  <a:r>
                    <a:rPr kumimoji="0" lang="ru-RU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, </a:t>
                  </a:r>
                  <a:b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</a:b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то </a:t>
                  </a:r>
                  <a:r>
                    <a:rPr kumimoji="0" lang="ru-RU" sz="32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вещества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 </a:t>
                  </a:r>
                  <a:b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</a:br>
                  <a:r>
                    <a:rPr kumimoji="0" lang="ru-RU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РАЗНЫЕ!</a:t>
                  </a:r>
                  <a:endPara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7" name="Овал 56">
                  <a:extLst>
                    <a:ext uri="{FF2B5EF4-FFF2-40B4-BE49-F238E27FC236}">
                      <a16:creationId xmlns:a16="http://schemas.microsoft.com/office/drawing/2014/main" id="{EB325219-B925-6946-3C23-1FD050240596}"/>
                    </a:ext>
                  </a:extLst>
                </p:cNvPr>
                <p:cNvSpPr/>
                <p:nvPr/>
              </p:nvSpPr>
              <p:spPr>
                <a:xfrm>
                  <a:off x="8335978" y="1224029"/>
                  <a:ext cx="3361132" cy="33611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9" name="Надпись 54">
                      <a:extLst>
                        <a:ext uri="{FF2B5EF4-FFF2-40B4-BE49-F238E27FC236}">
                          <a16:creationId xmlns:a16="http://schemas.microsoft.com/office/drawing/2014/main" id="{A60E27BA-E36E-7C97-C38D-F9B04903FF6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652486" y="1348049"/>
                      <a:ext cx="2595245" cy="1443675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ru-RU" sz="4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𝝆</m:t>
                            </m:r>
                            <m:r>
                              <a:rPr kumimoji="0" lang="ru-RU" sz="4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kumimoji="0" lang="ru-RU" sz="4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0" lang="ru-RU" sz="4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𝒎</m:t>
                                </m:r>
                              </m:num>
                              <m:den>
                                <m:r>
                                  <a:rPr kumimoji="0" lang="ru-RU" sz="4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𝑽</m:t>
                                </m:r>
                              </m:den>
                            </m:f>
                          </m:oMath>
                        </m:oMathPara>
                      </a14:m>
                      <a:endParaRPr kumimoji="0" lang="ru-RU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59" name="Надпись 54">
                      <a:extLst>
                        <a:ext uri="{FF2B5EF4-FFF2-40B4-BE49-F238E27FC236}">
                          <a16:creationId xmlns:a16="http://schemas.microsoft.com/office/drawing/2014/main" id="{A60E27BA-E36E-7C97-C38D-F9B04903FF6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652486" y="1348049"/>
                      <a:ext cx="2595245" cy="1443675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/>
                      </a:stretch>
                    </a:blipFill>
                    <a:ln w="6350">
                      <a:noFill/>
                    </a:ln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358E576C-65DA-8748-F5E4-2EA0537C5D90}"/>
                    </a:ext>
                  </a:extLst>
                </p:cNvPr>
                <p:cNvSpPr txBox="1"/>
                <p:nvPr/>
              </p:nvSpPr>
              <p:spPr>
                <a:xfrm>
                  <a:off x="8832169" y="2390782"/>
                  <a:ext cx="93092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3200" b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chemeClr val="bg1">
                          <a:lumMod val="65000"/>
                        </a:schemeClr>
                      </a:solidFill>
                      <a:effectLst/>
                      <a:uLnTx/>
                      <a:uFillTx/>
                      <a:latin typeface="Candara" panose="020E0502030303020204" pitchFamily="34" charset="0"/>
                    </a:rPr>
                    <a:t>ро</a:t>
                  </a:r>
                  <a:endParaRPr kumimoji="0" lang="ru-RU" sz="32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65000"/>
                      </a:schemeClr>
                    </a:solidFill>
                    <a:effectLst/>
                    <a:uLnTx/>
                    <a:uFillTx/>
                    <a:latin typeface="Candara" panose="020E0502030303020204" pitchFamily="34" charset="0"/>
                  </a:endParaRPr>
                </a:p>
              </p:txBody>
            </p:sp>
          </p:grpSp>
          <p:sp>
            <p:nvSpPr>
              <p:cNvPr id="62" name="Надпись 8">
                <a:extLst>
                  <a:ext uri="{FF2B5EF4-FFF2-40B4-BE49-F238E27FC236}">
                    <a16:creationId xmlns:a16="http://schemas.microsoft.com/office/drawing/2014/main" id="{E5837269-2CF1-88BD-86FD-05282C70E2E7}"/>
                  </a:ext>
                </a:extLst>
              </p:cNvPr>
              <p:cNvSpPr txBox="1"/>
              <p:nvPr/>
            </p:nvSpPr>
            <p:spPr>
              <a:xfrm>
                <a:off x="7156767" y="74593"/>
                <a:ext cx="4955263" cy="1106366"/>
              </a:xfrm>
              <a:custGeom>
                <a:avLst/>
                <a:gdLst>
                  <a:gd name="connsiteX0" fmla="*/ 0 w 4955263"/>
                  <a:gd name="connsiteY0" fmla="*/ 0 h 1106366"/>
                  <a:gd name="connsiteX1" fmla="*/ 649690 w 4955263"/>
                  <a:gd name="connsiteY1" fmla="*/ 0 h 1106366"/>
                  <a:gd name="connsiteX2" fmla="*/ 1249827 w 4955263"/>
                  <a:gd name="connsiteY2" fmla="*/ 0 h 1106366"/>
                  <a:gd name="connsiteX3" fmla="*/ 1800412 w 4955263"/>
                  <a:gd name="connsiteY3" fmla="*/ 0 h 1106366"/>
                  <a:gd name="connsiteX4" fmla="*/ 2350997 w 4955263"/>
                  <a:gd name="connsiteY4" fmla="*/ 0 h 1106366"/>
                  <a:gd name="connsiteX5" fmla="*/ 3000687 w 4955263"/>
                  <a:gd name="connsiteY5" fmla="*/ 0 h 1106366"/>
                  <a:gd name="connsiteX6" fmla="*/ 3600824 w 4955263"/>
                  <a:gd name="connsiteY6" fmla="*/ 0 h 1106366"/>
                  <a:gd name="connsiteX7" fmla="*/ 4002751 w 4955263"/>
                  <a:gd name="connsiteY7" fmla="*/ 0 h 1106366"/>
                  <a:gd name="connsiteX8" fmla="*/ 4955263 w 4955263"/>
                  <a:gd name="connsiteY8" fmla="*/ 0 h 1106366"/>
                  <a:gd name="connsiteX9" fmla="*/ 4955263 w 4955263"/>
                  <a:gd name="connsiteY9" fmla="*/ 575310 h 1106366"/>
                  <a:gd name="connsiteX10" fmla="*/ 4955263 w 4955263"/>
                  <a:gd name="connsiteY10" fmla="*/ 1106366 h 1106366"/>
                  <a:gd name="connsiteX11" fmla="*/ 4503783 w 4955263"/>
                  <a:gd name="connsiteY11" fmla="*/ 1106366 h 1106366"/>
                  <a:gd name="connsiteX12" fmla="*/ 3854093 w 4955263"/>
                  <a:gd name="connsiteY12" fmla="*/ 1106366 h 1106366"/>
                  <a:gd name="connsiteX13" fmla="*/ 3353061 w 4955263"/>
                  <a:gd name="connsiteY13" fmla="*/ 1106366 h 1106366"/>
                  <a:gd name="connsiteX14" fmla="*/ 2703371 w 4955263"/>
                  <a:gd name="connsiteY14" fmla="*/ 1106366 h 1106366"/>
                  <a:gd name="connsiteX15" fmla="*/ 2251892 w 4955263"/>
                  <a:gd name="connsiteY15" fmla="*/ 1106366 h 1106366"/>
                  <a:gd name="connsiteX16" fmla="*/ 1849965 w 4955263"/>
                  <a:gd name="connsiteY16" fmla="*/ 1106366 h 1106366"/>
                  <a:gd name="connsiteX17" fmla="*/ 1448038 w 4955263"/>
                  <a:gd name="connsiteY17" fmla="*/ 1106366 h 1106366"/>
                  <a:gd name="connsiteX18" fmla="*/ 847901 w 4955263"/>
                  <a:gd name="connsiteY18" fmla="*/ 1106366 h 1106366"/>
                  <a:gd name="connsiteX19" fmla="*/ 0 w 4955263"/>
                  <a:gd name="connsiteY19" fmla="*/ 1106366 h 1106366"/>
                  <a:gd name="connsiteX20" fmla="*/ 0 w 4955263"/>
                  <a:gd name="connsiteY20" fmla="*/ 553183 h 1106366"/>
                  <a:gd name="connsiteX21" fmla="*/ 0 w 4955263"/>
                  <a:gd name="connsiteY21" fmla="*/ 0 h 110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955263" h="1106366" fill="none" extrusionOk="0">
                    <a:moveTo>
                      <a:pt x="0" y="0"/>
                    </a:moveTo>
                    <a:cubicBezTo>
                      <a:pt x="221367" y="-4929"/>
                      <a:pt x="419294" y="48867"/>
                      <a:pt x="649690" y="0"/>
                    </a:cubicBezTo>
                    <a:cubicBezTo>
                      <a:pt x="880086" y="-48867"/>
                      <a:pt x="1079998" y="47249"/>
                      <a:pt x="1249827" y="0"/>
                    </a:cubicBezTo>
                    <a:cubicBezTo>
                      <a:pt x="1419656" y="-47249"/>
                      <a:pt x="1641456" y="14508"/>
                      <a:pt x="1800412" y="0"/>
                    </a:cubicBezTo>
                    <a:cubicBezTo>
                      <a:pt x="1959369" y="-14508"/>
                      <a:pt x="2121072" y="5123"/>
                      <a:pt x="2350997" y="0"/>
                    </a:cubicBezTo>
                    <a:cubicBezTo>
                      <a:pt x="2580923" y="-5123"/>
                      <a:pt x="2727254" y="23655"/>
                      <a:pt x="3000687" y="0"/>
                    </a:cubicBezTo>
                    <a:cubicBezTo>
                      <a:pt x="3274120" y="-23655"/>
                      <a:pt x="3453016" y="28296"/>
                      <a:pt x="3600824" y="0"/>
                    </a:cubicBezTo>
                    <a:cubicBezTo>
                      <a:pt x="3748632" y="-28296"/>
                      <a:pt x="3915065" y="47789"/>
                      <a:pt x="4002751" y="0"/>
                    </a:cubicBezTo>
                    <a:cubicBezTo>
                      <a:pt x="4090437" y="-47789"/>
                      <a:pt x="4758316" y="5890"/>
                      <a:pt x="4955263" y="0"/>
                    </a:cubicBezTo>
                    <a:cubicBezTo>
                      <a:pt x="4962312" y="204400"/>
                      <a:pt x="4941560" y="375408"/>
                      <a:pt x="4955263" y="575310"/>
                    </a:cubicBezTo>
                    <a:cubicBezTo>
                      <a:pt x="4968966" y="775212"/>
                      <a:pt x="4922650" y="903972"/>
                      <a:pt x="4955263" y="1106366"/>
                    </a:cubicBezTo>
                    <a:cubicBezTo>
                      <a:pt x="4791163" y="1155486"/>
                      <a:pt x="4630033" y="1092516"/>
                      <a:pt x="4503783" y="1106366"/>
                    </a:cubicBezTo>
                    <a:cubicBezTo>
                      <a:pt x="4377533" y="1120216"/>
                      <a:pt x="4085363" y="1043839"/>
                      <a:pt x="3854093" y="1106366"/>
                    </a:cubicBezTo>
                    <a:cubicBezTo>
                      <a:pt x="3622823" y="1168893"/>
                      <a:pt x="3529809" y="1100856"/>
                      <a:pt x="3353061" y="1106366"/>
                    </a:cubicBezTo>
                    <a:cubicBezTo>
                      <a:pt x="3176313" y="1111876"/>
                      <a:pt x="2957377" y="1089814"/>
                      <a:pt x="2703371" y="1106366"/>
                    </a:cubicBezTo>
                    <a:cubicBezTo>
                      <a:pt x="2449365" y="1122918"/>
                      <a:pt x="2366471" y="1099997"/>
                      <a:pt x="2251892" y="1106366"/>
                    </a:cubicBezTo>
                    <a:cubicBezTo>
                      <a:pt x="2137313" y="1112735"/>
                      <a:pt x="2040710" y="1065165"/>
                      <a:pt x="1849965" y="1106366"/>
                    </a:cubicBezTo>
                    <a:cubicBezTo>
                      <a:pt x="1659220" y="1147567"/>
                      <a:pt x="1643678" y="1083062"/>
                      <a:pt x="1448038" y="1106366"/>
                    </a:cubicBezTo>
                    <a:cubicBezTo>
                      <a:pt x="1252398" y="1129670"/>
                      <a:pt x="986878" y="1040614"/>
                      <a:pt x="847901" y="1106366"/>
                    </a:cubicBezTo>
                    <a:cubicBezTo>
                      <a:pt x="708924" y="1172118"/>
                      <a:pt x="396169" y="1100966"/>
                      <a:pt x="0" y="1106366"/>
                    </a:cubicBezTo>
                    <a:cubicBezTo>
                      <a:pt x="-45797" y="984616"/>
                      <a:pt x="29985" y="755165"/>
                      <a:pt x="0" y="553183"/>
                    </a:cubicBezTo>
                    <a:cubicBezTo>
                      <a:pt x="-29985" y="351201"/>
                      <a:pt x="35466" y="204844"/>
                      <a:pt x="0" y="0"/>
                    </a:cubicBezTo>
                    <a:close/>
                  </a:path>
                  <a:path w="4955263" h="1106366" stroke="0" extrusionOk="0">
                    <a:moveTo>
                      <a:pt x="0" y="0"/>
                    </a:moveTo>
                    <a:cubicBezTo>
                      <a:pt x="120561" y="-57029"/>
                      <a:pt x="352608" y="20460"/>
                      <a:pt x="501032" y="0"/>
                    </a:cubicBezTo>
                    <a:cubicBezTo>
                      <a:pt x="649456" y="-20460"/>
                      <a:pt x="793329" y="36377"/>
                      <a:pt x="902959" y="0"/>
                    </a:cubicBezTo>
                    <a:cubicBezTo>
                      <a:pt x="1012589" y="-36377"/>
                      <a:pt x="1330680" y="70295"/>
                      <a:pt x="1552649" y="0"/>
                    </a:cubicBezTo>
                    <a:cubicBezTo>
                      <a:pt x="1774618" y="-70295"/>
                      <a:pt x="1869625" y="47893"/>
                      <a:pt x="2053681" y="0"/>
                    </a:cubicBezTo>
                    <a:cubicBezTo>
                      <a:pt x="2237737" y="-47893"/>
                      <a:pt x="2321190" y="18250"/>
                      <a:pt x="2554713" y="0"/>
                    </a:cubicBezTo>
                    <a:cubicBezTo>
                      <a:pt x="2788236" y="-18250"/>
                      <a:pt x="3012358" y="52051"/>
                      <a:pt x="3204403" y="0"/>
                    </a:cubicBezTo>
                    <a:cubicBezTo>
                      <a:pt x="3396448" y="-52051"/>
                      <a:pt x="3496319" y="53619"/>
                      <a:pt x="3655883" y="0"/>
                    </a:cubicBezTo>
                    <a:cubicBezTo>
                      <a:pt x="3815447" y="-53619"/>
                      <a:pt x="4004161" y="12013"/>
                      <a:pt x="4305573" y="0"/>
                    </a:cubicBezTo>
                    <a:cubicBezTo>
                      <a:pt x="4606985" y="-12013"/>
                      <a:pt x="4741871" y="31045"/>
                      <a:pt x="4955263" y="0"/>
                    </a:cubicBezTo>
                    <a:cubicBezTo>
                      <a:pt x="4977468" y="181023"/>
                      <a:pt x="4905492" y="413150"/>
                      <a:pt x="4955263" y="553183"/>
                    </a:cubicBezTo>
                    <a:cubicBezTo>
                      <a:pt x="5005034" y="693216"/>
                      <a:pt x="4922822" y="953916"/>
                      <a:pt x="4955263" y="1106366"/>
                    </a:cubicBezTo>
                    <a:cubicBezTo>
                      <a:pt x="4833828" y="1130624"/>
                      <a:pt x="4503218" y="1067914"/>
                      <a:pt x="4355126" y="1106366"/>
                    </a:cubicBezTo>
                    <a:cubicBezTo>
                      <a:pt x="4207034" y="1144818"/>
                      <a:pt x="3868072" y="1061240"/>
                      <a:pt x="3705436" y="1106366"/>
                    </a:cubicBezTo>
                    <a:cubicBezTo>
                      <a:pt x="3542800" y="1151492"/>
                      <a:pt x="3360756" y="1053626"/>
                      <a:pt x="3055746" y="1106366"/>
                    </a:cubicBezTo>
                    <a:cubicBezTo>
                      <a:pt x="2750736" y="1159106"/>
                      <a:pt x="2789816" y="1059305"/>
                      <a:pt x="2604266" y="1106366"/>
                    </a:cubicBezTo>
                    <a:cubicBezTo>
                      <a:pt x="2418716" y="1153427"/>
                      <a:pt x="2237709" y="1088064"/>
                      <a:pt x="2053681" y="1106366"/>
                    </a:cubicBezTo>
                    <a:cubicBezTo>
                      <a:pt x="1869654" y="1124668"/>
                      <a:pt x="1595992" y="1099669"/>
                      <a:pt x="1403991" y="1106366"/>
                    </a:cubicBezTo>
                    <a:cubicBezTo>
                      <a:pt x="1211990" y="1113063"/>
                      <a:pt x="968347" y="1068711"/>
                      <a:pt x="853406" y="1106366"/>
                    </a:cubicBezTo>
                    <a:cubicBezTo>
                      <a:pt x="738465" y="1144021"/>
                      <a:pt x="337826" y="1019491"/>
                      <a:pt x="0" y="1106366"/>
                    </a:cubicBezTo>
                    <a:cubicBezTo>
                      <a:pt x="-34777" y="973649"/>
                      <a:pt x="36731" y="798207"/>
                      <a:pt x="0" y="575310"/>
                    </a:cubicBezTo>
                    <a:cubicBezTo>
                      <a:pt x="-36731" y="352413"/>
                      <a:pt x="23946" y="240786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6350">
                <a:solidFill>
                  <a:prstClr val="black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0" lvl="0" indent="1792288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" panose="02040502050405020303" pitchFamily="18" charset="0"/>
                  </a:rPr>
                  <a:t> — </a:t>
                </a:r>
                <a:br>
                  <a:rPr kumimoji="0" lang="ru-RU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" panose="02040502050405020303" pitchFamily="18" charset="0"/>
                  </a:rPr>
                </a:br>
                <a:r>
                  <a:rPr kumimoji="0" lang="ru-RU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" panose="02040502050405020303" pitchFamily="18" charset="0"/>
                  </a:rPr>
                  <a:t>физическая величина, которая равна отношению массы тела к его объёму.</a:t>
                </a:r>
                <a:endParaRPr kumimoji="0" lang="ru-RU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D59140E9-1E5C-8B9D-E85B-AE7F722BE42B}"/>
                  </a:ext>
                </a:extLst>
              </p:cNvPr>
              <p:cNvSpPr txBox="1"/>
              <p:nvPr/>
            </p:nvSpPr>
            <p:spPr>
              <a:xfrm>
                <a:off x="8285844" y="39456"/>
                <a:ext cx="22014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Плотность</a:t>
                </a:r>
                <a:endPara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2886F91-A004-9494-C582-248BE4257D36}"/>
                </a:ext>
              </a:extLst>
            </p:cNvPr>
            <p:cNvSpPr txBox="1"/>
            <p:nvPr/>
          </p:nvSpPr>
          <p:spPr>
            <a:xfrm>
              <a:off x="8832169" y="2390782"/>
              <a:ext cx="9309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u="none" strike="noStrike" kern="1200" cap="none" spc="0" normalizeH="0" baseline="0" noProof="0" dirty="0" err="1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andara" panose="020E0502030303020204" pitchFamily="34" charset="0"/>
                </a:rPr>
                <a:t>ро</a:t>
              </a:r>
              <a:endParaRPr kumimoji="0" lang="ru-RU" sz="32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ndara" panose="020E0502030303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Надпись 52">
                  <a:extLst>
                    <a:ext uri="{FF2B5EF4-FFF2-40B4-BE49-F238E27FC236}">
                      <a16:creationId xmlns:a16="http://schemas.microsoft.com/office/drawing/2014/main" id="{374ED4D3-459F-2656-A63C-D19655AE79B1}"/>
                    </a:ext>
                  </a:extLst>
                </p:cNvPr>
                <p:cNvSpPr txBox="1"/>
                <p:nvPr/>
              </p:nvSpPr>
              <p:spPr>
                <a:xfrm>
                  <a:off x="8534844" y="2962093"/>
                  <a:ext cx="930923" cy="684000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skw"/>
                            <m:ctrlPr>
                              <a:rPr kumimoji="0" lang="ru-RU" sz="2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ru-RU" sz="2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г</m:t>
                            </m:r>
                          </m:num>
                          <m:den>
                            <m:sSup>
                              <m:sSupPr>
                                <m:ctrlPr>
                                  <a:rPr kumimoji="0" lang="ru-RU" sz="2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0" lang="ru-RU" sz="2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см</m:t>
                                </m:r>
                              </m:e>
                              <m:sup>
                                <m:r>
                                  <a:rPr kumimoji="0" lang="ru-RU" sz="2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6" name="Надпись 52">
                  <a:extLst>
                    <a:ext uri="{FF2B5EF4-FFF2-40B4-BE49-F238E27FC236}">
                      <a16:creationId xmlns:a16="http://schemas.microsoft.com/office/drawing/2014/main" id="{374ED4D3-459F-2656-A63C-D19655AE79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4844" y="2962093"/>
                  <a:ext cx="930923" cy="68400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Надпись 52">
                  <a:extLst>
                    <a:ext uri="{FF2B5EF4-FFF2-40B4-BE49-F238E27FC236}">
                      <a16:creationId xmlns:a16="http://schemas.microsoft.com/office/drawing/2014/main" id="{7B9C2398-D5D8-6620-78CE-DB5A76ADAEBB}"/>
                    </a:ext>
                  </a:extLst>
                </p:cNvPr>
                <p:cNvSpPr txBox="1"/>
                <p:nvPr/>
              </p:nvSpPr>
              <p:spPr>
                <a:xfrm>
                  <a:off x="9522054" y="2972204"/>
                  <a:ext cx="965198" cy="648000"/>
                </a:xfrm>
                <a:prstGeom prst="rect">
                  <a:avLst/>
                </a:prstGeom>
                <a:solidFill>
                  <a:srgbClr val="66FF66"/>
                </a:solidFill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skw"/>
                            <m:ctrlPr>
                              <a:rPr kumimoji="0" lang="ru-RU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ru-RU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к</m:t>
                            </m:r>
                            <m:r>
                              <a:rPr kumimoji="0" lang="ru-RU" sz="2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г</m:t>
                            </m:r>
                          </m:num>
                          <m:den>
                            <m:sSup>
                              <m:sSupPr>
                                <m:ctrlPr>
                                  <a:rPr kumimoji="0" lang="ru-RU" sz="2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0" lang="ru-RU" sz="2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м</m:t>
                                </m:r>
                              </m:e>
                              <m:sup>
                                <m:r>
                                  <a:rPr kumimoji="0" lang="ru-RU" sz="2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3" name="Надпись 52">
                  <a:extLst>
                    <a:ext uri="{FF2B5EF4-FFF2-40B4-BE49-F238E27FC236}">
                      <a16:creationId xmlns:a16="http://schemas.microsoft.com/office/drawing/2014/main" id="{7B9C2398-D5D8-6620-78CE-DB5A76ADAE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22054" y="2972204"/>
                  <a:ext cx="965198" cy="64800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Надпись 52">
                  <a:extLst>
                    <a:ext uri="{FF2B5EF4-FFF2-40B4-BE49-F238E27FC236}">
                      <a16:creationId xmlns:a16="http://schemas.microsoft.com/office/drawing/2014/main" id="{C52AD554-89B6-C234-010C-724644A9A2EE}"/>
                    </a:ext>
                  </a:extLst>
                </p:cNvPr>
                <p:cNvSpPr txBox="1"/>
                <p:nvPr/>
              </p:nvSpPr>
              <p:spPr>
                <a:xfrm>
                  <a:off x="10543540" y="2971762"/>
                  <a:ext cx="965198" cy="648000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skw"/>
                            <m:ctrlPr>
                              <a:rPr kumimoji="0" lang="ru-RU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ru-RU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т</m:t>
                            </m:r>
                          </m:num>
                          <m:den>
                            <m:sSup>
                              <m:sSupPr>
                                <m:ctrlPr>
                                  <a:rPr kumimoji="0" lang="ru-RU" sz="2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0" lang="ru-RU" sz="2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с</m:t>
                                </m:r>
                                <m:r>
                                  <a:rPr kumimoji="0" lang="ru-RU" sz="2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м</m:t>
                                </m:r>
                              </m:e>
                              <m:sup>
                                <m:r>
                                  <a:rPr kumimoji="0" lang="ru-RU" sz="2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4" name="Надпись 52">
                  <a:extLst>
                    <a:ext uri="{FF2B5EF4-FFF2-40B4-BE49-F238E27FC236}">
                      <a16:creationId xmlns:a16="http://schemas.microsoft.com/office/drawing/2014/main" id="{C52AD554-89B6-C234-010C-724644A9A2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43540" y="2971762"/>
                  <a:ext cx="965198" cy="64800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Надпись 57">
                  <a:extLst>
                    <a:ext uri="{FF2B5EF4-FFF2-40B4-BE49-F238E27FC236}">
                      <a16:creationId xmlns:a16="http://schemas.microsoft.com/office/drawing/2014/main" id="{D9998038-EF22-55BB-8FDE-E0C024BE87A4}"/>
                    </a:ext>
                  </a:extLst>
                </p:cNvPr>
                <p:cNvSpPr txBox="1"/>
                <p:nvPr/>
              </p:nvSpPr>
              <p:spPr>
                <a:xfrm>
                  <a:off x="7055484" y="5004221"/>
                  <a:ext cx="2933209" cy="1369254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ru-RU" sz="2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ru-RU" sz="2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кг</m:t>
                            </m:r>
                          </m:num>
                          <m:den>
                            <m:sSup>
                              <m:sSupPr>
                                <m:ctrlPr>
                                  <a:rPr kumimoji="0" lang="ru-RU" sz="2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0" lang="ru-RU" sz="2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м</m:t>
                                </m:r>
                              </m:e>
                              <m:sup>
                                <m:r>
                                  <a:rPr kumimoji="0" lang="ru-RU" sz="2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sup>
                            </m:sSup>
                          </m:den>
                        </m:f>
                        <m:r>
                          <a:rPr kumimoji="0" lang="ru-RU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kumimoji="0" lang="ru-RU" sz="2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ru-RU" sz="2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kumimoji="0" lang="ru-RU" sz="2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 г</m:t>
                            </m:r>
                          </m:num>
                          <m:den>
                            <m:r>
                              <a:rPr kumimoji="0" lang="ru-RU" sz="2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𝟏𝟎𝟎𝟎</m:t>
                            </m:r>
                            <m:r>
                              <a:rPr kumimoji="0" lang="ru-RU" sz="2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kumimoji="0" lang="ru-RU" sz="2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0" lang="ru-RU" sz="2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см</m:t>
                                </m:r>
                              </m:e>
                              <m:sup>
                                <m:r>
                                  <a:rPr kumimoji="0" lang="ru-RU" sz="2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1" name="Надпись 57">
                  <a:extLst>
                    <a:ext uri="{FF2B5EF4-FFF2-40B4-BE49-F238E27FC236}">
                      <a16:creationId xmlns:a16="http://schemas.microsoft.com/office/drawing/2014/main" id="{D9998038-EF22-55BB-8FDE-E0C024BE87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55484" y="5004221"/>
                  <a:ext cx="2933209" cy="136925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B7DEABA-97A4-3563-A2BB-566111375198}"/>
                </a:ext>
              </a:extLst>
            </p:cNvPr>
            <p:cNvSpPr txBox="1"/>
            <p:nvPr/>
          </p:nvSpPr>
          <p:spPr>
            <a:xfrm>
              <a:off x="8974803" y="3663211"/>
              <a:ext cx="21469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ЗАДАЧИ!</a:t>
              </a:r>
              <a:endParaRPr kumimoji="0" lang="ru-RU" b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01158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74370D0-6348-8273-5ABD-BE504F16FB96}"/>
              </a:ext>
            </a:extLst>
          </p:cNvPr>
          <p:cNvGrpSpPr/>
          <p:nvPr/>
        </p:nvGrpSpPr>
        <p:grpSpPr>
          <a:xfrm>
            <a:off x="685800" y="0"/>
            <a:ext cx="10820400" cy="5735782"/>
            <a:chOff x="685800" y="0"/>
            <a:chExt cx="10820400" cy="5735782"/>
          </a:xfrm>
        </p:grpSpPr>
        <p:sp>
          <p:nvSpPr>
            <p:cNvPr id="2" name="Надпись 1">
              <a:extLst>
                <a:ext uri="{FF2B5EF4-FFF2-40B4-BE49-F238E27FC236}">
                  <a16:creationId xmlns:a16="http://schemas.microsoft.com/office/drawing/2014/main" id="{B4770EB8-6FAC-4A11-AC98-0AE666FFE8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3407" y="1545559"/>
              <a:ext cx="6565186" cy="419022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</a:t>
              </a:r>
              <a:endParaRPr kumimoji="0" lang="ru-RU" alt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.___________________</a:t>
              </a:r>
              <a:r>
                <a:rPr kumimoji="0" lang="en-US" alt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__________</a:t>
              </a:r>
              <a:r>
                <a:rPr kumimoji="0" lang="ru-RU" alt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kumimoji="0" lang="en-US" alt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__________________________</a:t>
              </a:r>
              <a:r>
                <a:rPr kumimoji="0" lang="ru-RU" alt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____________________________________</a:t>
              </a:r>
            </a:p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_______________________________</a:t>
              </a:r>
              <a:r>
                <a:rPr kumimoji="0" lang="en-US" alt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_______________________________</a:t>
              </a:r>
              <a:endPara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  <a:sym typeface="Wingdings" panose="05000000000000000000" pitchFamily="2" charset="2"/>
              </a:endParaRPr>
            </a:p>
          </p:txBody>
        </p:sp>
        <p:sp>
          <p:nvSpPr>
            <p:cNvPr id="3" name="Rectangle 8">
              <a:extLst>
                <a:ext uri="{FF2B5EF4-FFF2-40B4-BE49-F238E27FC236}">
                  <a16:creationId xmlns:a16="http://schemas.microsoft.com/office/drawing/2014/main" id="{7844C9C1-05A3-4AD0-A7FA-50508482F8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800" y="0"/>
              <a:ext cx="10820400" cy="14465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896938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ПЕРЕВЕДИТЕ</a:t>
              </a:r>
              <a:r>
                <a:rPr lang="ru-RU" altLang="ru-RU" sz="4800" dirty="0">
                  <a:solidFill>
                    <a:prstClr val="black"/>
                  </a:solidFill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 </a:t>
              </a:r>
              <a:r>
                <a:rPr kumimoji="0" lang="ru-RU" altLang="ru-RU" sz="8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Symbol" panose="05050102010706020507" pitchFamily="18" charset="2"/>
                </a:rPr>
                <a:t></a:t>
              </a:r>
              <a:r>
                <a:rPr kumimoji="0" lang="ru-RU" altLang="ru-RU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kumimoji="0" lang="ru-RU" altLang="ru-RU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из кг/м</a:t>
              </a:r>
              <a:r>
                <a:rPr kumimoji="0" lang="ru-RU" altLang="ru-RU" sz="4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3</a:t>
              </a:r>
              <a:r>
                <a:rPr kumimoji="0" lang="ru-RU" altLang="ru-RU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 в г/см</a:t>
              </a:r>
              <a:r>
                <a:rPr kumimoji="0" lang="ru-RU" altLang="ru-RU" sz="4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3</a:t>
              </a:r>
              <a:r>
                <a:rPr lang="ru-RU" altLang="ru-RU" sz="4800" dirty="0">
                  <a:solidFill>
                    <a:prstClr val="black"/>
                  </a:solidFill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!</a:t>
              </a:r>
              <a:endPara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72289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258A08A7-FB19-24A8-6015-7B09F6FDB84D}"/>
              </a:ext>
            </a:extLst>
          </p:cNvPr>
          <p:cNvGrpSpPr/>
          <p:nvPr/>
        </p:nvGrpSpPr>
        <p:grpSpPr>
          <a:xfrm>
            <a:off x="79738" y="184935"/>
            <a:ext cx="12046526" cy="5436129"/>
            <a:chOff x="79738" y="184935"/>
            <a:chExt cx="12046526" cy="5436129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35099772-0C87-C544-1DD2-BF580822EB0F}"/>
                </a:ext>
              </a:extLst>
            </p:cNvPr>
            <p:cNvSpPr/>
            <p:nvPr/>
          </p:nvSpPr>
          <p:spPr>
            <a:xfrm>
              <a:off x="261951" y="184935"/>
              <a:ext cx="11693231" cy="9965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4800" dirty="0">
                  <a:solidFill>
                    <a:prstClr val="black"/>
                  </a:solidFill>
                  <a:latin typeface="Candara" panose="020E0502030303020204" pitchFamily="34" charset="0"/>
                </a:rPr>
                <a:t>ПРОВЕРЬТЕ И ОЦЕНИТЕ!</a:t>
              </a:r>
              <a:endPara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Надпись 1">
              <a:extLst>
                <a:ext uri="{FF2B5EF4-FFF2-40B4-BE49-F238E27FC236}">
                  <a16:creationId xmlns:a16="http://schemas.microsoft.com/office/drawing/2014/main" id="{190B7CBF-3E02-B507-4CE7-1615892F85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738" y="2196535"/>
              <a:ext cx="3927764" cy="342452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</a:t>
              </a:r>
              <a:endParaRPr kumimoji="0" lang="ru-RU" alt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.___________________</a:t>
              </a:r>
              <a:r>
                <a:rPr kumimoji="0" lang="en-US" alt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__________</a:t>
              </a:r>
              <a:endPara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  <a:sym typeface="Wingdings" panose="05000000000000000000" pitchFamily="2" charset="2"/>
              </a:endParaRPr>
            </a:p>
          </p:txBody>
        </p:sp>
        <p:sp>
          <p:nvSpPr>
            <p:cNvPr id="12" name="Надпись 1">
              <a:extLst>
                <a:ext uri="{FF2B5EF4-FFF2-40B4-BE49-F238E27FC236}">
                  <a16:creationId xmlns:a16="http://schemas.microsoft.com/office/drawing/2014/main" id="{3BE09FC3-65FA-04A1-E68C-70394C2108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8728" y="2196535"/>
              <a:ext cx="3927764" cy="342452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</a:t>
              </a:r>
              <a:endParaRPr kumimoji="0" lang="ru-RU" alt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.___________________</a:t>
              </a:r>
              <a:r>
                <a:rPr kumimoji="0" lang="en-US" alt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__________</a:t>
              </a:r>
              <a:endPara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  <a:sym typeface="Wingdings" panose="05000000000000000000" pitchFamily="2" charset="2"/>
              </a:endParaRPr>
            </a:p>
          </p:txBody>
        </p:sp>
        <p:sp>
          <p:nvSpPr>
            <p:cNvPr id="20" name="Надпись 1">
              <a:extLst>
                <a:ext uri="{FF2B5EF4-FFF2-40B4-BE49-F238E27FC236}">
                  <a16:creationId xmlns:a16="http://schemas.microsoft.com/office/drawing/2014/main" id="{F4BC0D57-ED31-C59B-A19B-1E3DBC0071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98500" y="2196535"/>
              <a:ext cx="3927764" cy="342452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</a:t>
              </a:r>
              <a:endParaRPr kumimoji="0" lang="ru-RU" alt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.___________________</a:t>
              </a:r>
              <a:r>
                <a:rPr kumimoji="0" lang="en-US" alt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__________</a:t>
              </a:r>
              <a:endPara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  <a:sym typeface="Wingdings" panose="05000000000000000000" pitchFamily="2" charset="2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Надпись 54">
                  <a:extLst>
                    <a:ext uri="{FF2B5EF4-FFF2-40B4-BE49-F238E27FC236}">
                      <a16:creationId xmlns:a16="http://schemas.microsoft.com/office/drawing/2014/main" id="{52E576DE-E555-77A2-1FC9-AA3574BEE158}"/>
                    </a:ext>
                  </a:extLst>
                </p:cNvPr>
                <p:cNvSpPr txBox="1"/>
                <p:nvPr/>
              </p:nvSpPr>
              <p:spPr>
                <a:xfrm>
                  <a:off x="140351" y="3052777"/>
                  <a:ext cx="3927764" cy="2121128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ru-RU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𝛒</m:t>
                      </m:r>
                      <m:r>
                        <a:rPr kumimoji="0" lang="ru-RU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ru-RU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ru-RU" sz="3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19 300</m:t>
                          </m:r>
                          <m:r>
                            <m:rPr>
                              <m:nor/>
                            </m:rPr>
                            <a:rPr kumimoji="0" lang="ru-RU" sz="36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kumimoji="0" lang="ru-RU" sz="3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кг/м</m:t>
                          </m:r>
                          <m:r>
                            <m:rPr>
                              <m:nor/>
                            </m:rPr>
                            <a:rPr kumimoji="0" lang="ru-RU" sz="3600" b="0" i="0" u="none" strike="noStrike" kern="1200" cap="none" spc="0" normalizeH="0" baseline="30000" noProof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3</m:t>
                          </m:r>
                        </m:num>
                        <m:den>
                          <m:r>
                            <a:rPr kumimoji="0" lang="ru-RU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1000</m:t>
                          </m:r>
                        </m:den>
                      </m:f>
                    </m:oMath>
                  </a14:m>
                  <a:r>
                    <a:rPr kumimoji="0" lang="ru-RU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 =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5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= </a:t>
                  </a:r>
                  <a:r>
                    <a:rPr kumimoji="0" lang="ru-RU" sz="5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highlight>
                        <a:srgbClr val="66FF66"/>
                      </a:highlight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19,3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kumimoji="0" lang="ru-RU" sz="5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66FF66"/>
                          </a:highlight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ru-RU" sz="5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66FF66"/>
                          </a:highlight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г/см</m:t>
                      </m:r>
                      <m:r>
                        <m:rPr>
                          <m:nor/>
                        </m:rPr>
                        <a:rPr kumimoji="0" lang="ru-RU" sz="54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66FF66"/>
                          </a:highlight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3</m:t>
                      </m:r>
                    </m:oMath>
                  </a14:m>
                  <a:r>
                    <a:rPr kumimoji="0" lang="ru-RU" sz="5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highlight>
                        <a:srgbClr val="66FF66"/>
                      </a:highlight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21" name="Надпись 54">
                  <a:extLst>
                    <a:ext uri="{FF2B5EF4-FFF2-40B4-BE49-F238E27FC236}">
                      <a16:creationId xmlns:a16="http://schemas.microsoft.com/office/drawing/2014/main" id="{52E576DE-E555-77A2-1FC9-AA3574BEE1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351" y="3052777"/>
                  <a:ext cx="3927764" cy="2121128"/>
                </a:xfrm>
                <a:prstGeom prst="rect">
                  <a:avLst/>
                </a:prstGeom>
                <a:blipFill>
                  <a:blip r:embed="rId3"/>
                  <a:stretch>
                    <a:fillRect l="-3261" r="-3106" b="-11494"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Надпись 54">
                  <a:extLst>
                    <a:ext uri="{FF2B5EF4-FFF2-40B4-BE49-F238E27FC236}">
                      <a16:creationId xmlns:a16="http://schemas.microsoft.com/office/drawing/2014/main" id="{14F0BCB4-471A-90C8-BB83-ABAF52381AD9}"/>
                    </a:ext>
                  </a:extLst>
                </p:cNvPr>
                <p:cNvSpPr txBox="1"/>
                <p:nvPr/>
              </p:nvSpPr>
              <p:spPr>
                <a:xfrm>
                  <a:off x="4199732" y="2986275"/>
                  <a:ext cx="3927764" cy="2187630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ru-RU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𝛒</m:t>
                      </m:r>
                      <m:r>
                        <a:rPr kumimoji="0" lang="ru-RU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ru-RU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ru-RU" sz="3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1 3</m:t>
                          </m:r>
                          <m:r>
                            <m:rPr>
                              <m:nor/>
                            </m:rPr>
                            <a:rPr kumimoji="0" lang="ru-RU" sz="36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5</m:t>
                          </m:r>
                          <m:r>
                            <m:rPr>
                              <m:nor/>
                            </m:rPr>
                            <a:rPr kumimoji="0" lang="ru-RU" sz="3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0</m:t>
                          </m:r>
                          <m:r>
                            <m:rPr>
                              <m:nor/>
                            </m:rPr>
                            <a:rPr kumimoji="0" lang="ru-RU" sz="36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kumimoji="0" lang="ru-RU" sz="3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кг/м</m:t>
                          </m:r>
                          <m:r>
                            <m:rPr>
                              <m:nor/>
                            </m:rPr>
                            <a:rPr kumimoji="0" lang="ru-RU" sz="3600" b="0" i="0" u="none" strike="noStrike" kern="1200" cap="none" spc="0" normalizeH="0" baseline="30000" noProof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3</m:t>
                          </m:r>
                        </m:num>
                        <m:den>
                          <m:r>
                            <a:rPr kumimoji="0" lang="ru-RU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1000</m:t>
                          </m:r>
                        </m:den>
                      </m:f>
                    </m:oMath>
                  </a14:m>
                  <a:r>
                    <a:rPr kumimoji="0" lang="ru-RU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 =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5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= </a:t>
                  </a:r>
                  <a:r>
                    <a:rPr kumimoji="0" lang="ru-RU" sz="5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highlight>
                        <a:srgbClr val="66FF66"/>
                      </a:highlight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1,35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kumimoji="0" lang="ru-RU" sz="5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66FF66"/>
                          </a:highlight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ru-RU" sz="5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66FF66"/>
                          </a:highlight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г/см</m:t>
                      </m:r>
                      <m:r>
                        <m:rPr>
                          <m:nor/>
                        </m:rPr>
                        <a:rPr kumimoji="0" lang="ru-RU" sz="54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66FF66"/>
                          </a:highlight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3</m:t>
                      </m:r>
                    </m:oMath>
                  </a14:m>
                  <a:r>
                    <a:rPr kumimoji="0" lang="ru-RU" sz="5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highlight>
                        <a:srgbClr val="66FF66"/>
                      </a:highlight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23" name="Надпись 54">
                  <a:extLst>
                    <a:ext uri="{FF2B5EF4-FFF2-40B4-BE49-F238E27FC236}">
                      <a16:creationId xmlns:a16="http://schemas.microsoft.com/office/drawing/2014/main" id="{14F0BCB4-471A-90C8-BB83-ABAF52381A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9732" y="2986275"/>
                  <a:ext cx="3927764" cy="2187630"/>
                </a:xfrm>
                <a:prstGeom prst="rect">
                  <a:avLst/>
                </a:prstGeom>
                <a:blipFill>
                  <a:blip r:embed="rId4"/>
                  <a:stretch>
                    <a:fillRect l="-3416" b="-8078"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Надпись 54">
                  <a:extLst>
                    <a:ext uri="{FF2B5EF4-FFF2-40B4-BE49-F238E27FC236}">
                      <a16:creationId xmlns:a16="http://schemas.microsoft.com/office/drawing/2014/main" id="{340C3EC5-14BB-714E-4DF1-58269B3E88BE}"/>
                    </a:ext>
                  </a:extLst>
                </p:cNvPr>
                <p:cNvSpPr txBox="1"/>
                <p:nvPr/>
              </p:nvSpPr>
              <p:spPr>
                <a:xfrm>
                  <a:off x="8198500" y="3052777"/>
                  <a:ext cx="3927764" cy="2069247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ru-RU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𝛒</m:t>
                      </m:r>
                      <m:r>
                        <a:rPr kumimoji="0" lang="ru-RU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ru-RU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ru-RU" sz="36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1,43 </m:t>
                          </m:r>
                          <m:r>
                            <m:rPr>
                              <m:nor/>
                            </m:rPr>
                            <a:rPr kumimoji="0" lang="ru-RU" sz="3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кг/м</m:t>
                          </m:r>
                          <m:r>
                            <m:rPr>
                              <m:nor/>
                            </m:rPr>
                            <a:rPr kumimoji="0" lang="ru-RU" sz="3600" b="0" i="0" u="none" strike="noStrike" kern="1200" cap="none" spc="0" normalizeH="0" baseline="30000" noProof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3</m:t>
                          </m:r>
                        </m:num>
                        <m:den>
                          <m:r>
                            <a:rPr kumimoji="0" lang="ru-RU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1000</m:t>
                          </m:r>
                        </m:den>
                      </m:f>
                    </m:oMath>
                  </a14:m>
                  <a:r>
                    <a:rPr kumimoji="0" lang="ru-RU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 =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5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= </a:t>
                  </a:r>
                  <a:r>
                    <a:rPr kumimoji="0" lang="ru-RU" sz="4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highlight>
                        <a:srgbClr val="66FF66"/>
                      </a:highlight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0,00143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kumimoji="0" lang="ru-RU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66FF66"/>
                          </a:highlight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ru-RU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66FF66"/>
                          </a:highlight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г/см</m:t>
                      </m:r>
                      <m:r>
                        <m:rPr>
                          <m:nor/>
                        </m:rPr>
                        <a:rPr kumimoji="0" lang="ru-RU" sz="44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66FF66"/>
                          </a:highlight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3</m:t>
                      </m:r>
                    </m:oMath>
                  </a14:m>
                  <a:r>
                    <a:rPr kumimoji="0" lang="ru-RU" sz="4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highlight>
                        <a:srgbClr val="66FF66"/>
                      </a:highlight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24" name="Надпись 54">
                  <a:extLst>
                    <a:ext uri="{FF2B5EF4-FFF2-40B4-BE49-F238E27FC236}">
                      <a16:creationId xmlns:a16="http://schemas.microsoft.com/office/drawing/2014/main" id="{340C3EC5-14BB-714E-4DF1-58269B3E88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98500" y="3052777"/>
                  <a:ext cx="3927764" cy="2069247"/>
                </a:xfrm>
                <a:prstGeom prst="rect">
                  <a:avLst/>
                </a:prstGeom>
                <a:blipFill>
                  <a:blip r:embed="rId5"/>
                  <a:stretch>
                    <a:fillRect l="-7764" b="-14454"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B232DE95-D979-3621-E65F-E1F93ACB909F}"/>
                </a:ext>
              </a:extLst>
            </p:cNvPr>
            <p:cNvSpPr/>
            <p:nvPr/>
          </p:nvSpPr>
          <p:spPr>
            <a:xfrm>
              <a:off x="248888" y="1157711"/>
              <a:ext cx="3757541" cy="9965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1 ряд</a:t>
              </a:r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495471B8-C010-6F70-4556-78C71F77454B}"/>
                </a:ext>
              </a:extLst>
            </p:cNvPr>
            <p:cNvSpPr/>
            <p:nvPr/>
          </p:nvSpPr>
          <p:spPr>
            <a:xfrm>
              <a:off x="4309206" y="1157712"/>
              <a:ext cx="3547462" cy="9965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2 ряд</a:t>
              </a:r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B28A385B-8836-38EA-81A5-8EF51D36B3B5}"/>
                </a:ext>
              </a:extLst>
            </p:cNvPr>
            <p:cNvSpPr/>
            <p:nvPr/>
          </p:nvSpPr>
          <p:spPr>
            <a:xfrm>
              <a:off x="8246227" y="1157711"/>
              <a:ext cx="3695893" cy="9965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3 ряд</a:t>
              </a:r>
            </a:p>
          </p:txBody>
        </p:sp>
        <p:sp>
          <p:nvSpPr>
            <p:cNvPr id="2" name="Знак ''плюс'' 1">
              <a:extLst>
                <a:ext uri="{FF2B5EF4-FFF2-40B4-BE49-F238E27FC236}">
                  <a16:creationId xmlns:a16="http://schemas.microsoft.com/office/drawing/2014/main" id="{78EB36B5-4828-8FE9-A7C9-7177DEDE092F}"/>
                </a:ext>
              </a:extLst>
            </p:cNvPr>
            <p:cNvSpPr/>
            <p:nvPr/>
          </p:nvSpPr>
          <p:spPr>
            <a:xfrm>
              <a:off x="2873830" y="1684095"/>
              <a:ext cx="1071944" cy="1077243"/>
            </a:xfrm>
            <a:prstGeom prst="mathPlus">
              <a:avLst>
                <a:gd name="adj1" fmla="val 21083"/>
              </a:avLst>
            </a:prstGeom>
            <a:solidFill>
              <a:srgbClr val="33CC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Знак ''плюс'' 2">
              <a:extLst>
                <a:ext uri="{FF2B5EF4-FFF2-40B4-BE49-F238E27FC236}">
                  <a16:creationId xmlns:a16="http://schemas.microsoft.com/office/drawing/2014/main" id="{5DDB13D9-8290-627C-B4AE-001DCF95847E}"/>
                </a:ext>
              </a:extLst>
            </p:cNvPr>
            <p:cNvSpPr/>
            <p:nvPr/>
          </p:nvSpPr>
          <p:spPr>
            <a:xfrm>
              <a:off x="6905950" y="1684095"/>
              <a:ext cx="1071944" cy="1077243"/>
            </a:xfrm>
            <a:prstGeom prst="mathPlus">
              <a:avLst>
                <a:gd name="adj1" fmla="val 21083"/>
              </a:avLst>
            </a:prstGeom>
            <a:solidFill>
              <a:srgbClr val="33CC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Знак ''плюс'' 6">
              <a:extLst>
                <a:ext uri="{FF2B5EF4-FFF2-40B4-BE49-F238E27FC236}">
                  <a16:creationId xmlns:a16="http://schemas.microsoft.com/office/drawing/2014/main" id="{93FB5A83-CFF8-1FF7-77DD-CE0ACC76AA64}"/>
                </a:ext>
              </a:extLst>
            </p:cNvPr>
            <p:cNvSpPr/>
            <p:nvPr/>
          </p:nvSpPr>
          <p:spPr>
            <a:xfrm>
              <a:off x="11016668" y="1684095"/>
              <a:ext cx="1071944" cy="1077243"/>
            </a:xfrm>
            <a:prstGeom prst="mathPlus">
              <a:avLst>
                <a:gd name="adj1" fmla="val 21083"/>
              </a:avLst>
            </a:prstGeom>
            <a:solidFill>
              <a:srgbClr val="33CC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5622070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02E7AC90-CFBD-03AF-7B1B-BCA376A97E72}"/>
              </a:ext>
            </a:extLst>
          </p:cNvPr>
          <p:cNvGrpSpPr/>
          <p:nvPr/>
        </p:nvGrpSpPr>
        <p:grpSpPr>
          <a:xfrm>
            <a:off x="13652" y="8573"/>
            <a:ext cx="12098378" cy="6832404"/>
            <a:chOff x="13652" y="8573"/>
            <a:chExt cx="12098378" cy="6832404"/>
          </a:xfrm>
        </p:grpSpPr>
        <p:grpSp>
          <p:nvGrpSpPr>
            <p:cNvPr id="65" name="Группа 64">
              <a:extLst>
                <a:ext uri="{FF2B5EF4-FFF2-40B4-BE49-F238E27FC236}">
                  <a16:creationId xmlns:a16="http://schemas.microsoft.com/office/drawing/2014/main" id="{A916C25A-44AF-9C81-C51D-39E4A84119FD}"/>
                </a:ext>
              </a:extLst>
            </p:cNvPr>
            <p:cNvGrpSpPr/>
            <p:nvPr/>
          </p:nvGrpSpPr>
          <p:grpSpPr>
            <a:xfrm>
              <a:off x="13652" y="8573"/>
              <a:ext cx="12098378" cy="6832404"/>
              <a:chOff x="13652" y="8573"/>
              <a:chExt cx="12098378" cy="6832404"/>
            </a:xfrm>
          </p:grpSpPr>
          <p:grpSp>
            <p:nvGrpSpPr>
              <p:cNvPr id="70" name="Группа 69">
                <a:extLst>
                  <a:ext uri="{FF2B5EF4-FFF2-40B4-BE49-F238E27FC236}">
                    <a16:creationId xmlns:a16="http://schemas.microsoft.com/office/drawing/2014/main" id="{FD46AE0B-56BD-5D47-BE0E-55486E97F35D}"/>
                  </a:ext>
                </a:extLst>
              </p:cNvPr>
              <p:cNvGrpSpPr/>
              <p:nvPr/>
            </p:nvGrpSpPr>
            <p:grpSpPr>
              <a:xfrm>
                <a:off x="13652" y="8573"/>
                <a:ext cx="12098378" cy="6832404"/>
                <a:chOff x="13652" y="8573"/>
                <a:chExt cx="12098378" cy="6832404"/>
              </a:xfrm>
            </p:grpSpPr>
            <p:grpSp>
              <p:nvGrpSpPr>
                <p:cNvPr id="71" name="Группа 70">
                  <a:extLst>
                    <a:ext uri="{FF2B5EF4-FFF2-40B4-BE49-F238E27FC236}">
                      <a16:creationId xmlns:a16="http://schemas.microsoft.com/office/drawing/2014/main" id="{6EA77E57-1D50-1C6E-6139-19FD0E1CA1F6}"/>
                    </a:ext>
                  </a:extLst>
                </p:cNvPr>
                <p:cNvGrpSpPr/>
                <p:nvPr/>
              </p:nvGrpSpPr>
              <p:grpSpPr>
                <a:xfrm>
                  <a:off x="13652" y="8573"/>
                  <a:ext cx="11683458" cy="6832404"/>
                  <a:chOff x="13652" y="8573"/>
                  <a:chExt cx="11683458" cy="6832404"/>
                </a:xfrm>
              </p:grpSpPr>
              <p:grpSp>
                <p:nvGrpSpPr>
                  <p:cNvPr id="52" name="Группа 51">
                    <a:extLst>
                      <a:ext uri="{FF2B5EF4-FFF2-40B4-BE49-F238E27FC236}">
                        <a16:creationId xmlns:a16="http://schemas.microsoft.com/office/drawing/2014/main" id="{B98C66D4-FE63-CC6B-D4AA-15E5E625D991}"/>
                      </a:ext>
                    </a:extLst>
                  </p:cNvPr>
                  <p:cNvGrpSpPr/>
                  <p:nvPr/>
                </p:nvGrpSpPr>
                <p:grpSpPr>
                  <a:xfrm>
                    <a:off x="13652" y="8573"/>
                    <a:ext cx="11683458" cy="6832404"/>
                    <a:chOff x="13652" y="8573"/>
                    <a:chExt cx="11683458" cy="6832404"/>
                  </a:xfrm>
                </p:grpSpPr>
                <p:grpSp>
                  <p:nvGrpSpPr>
                    <p:cNvPr id="19" name="Группа 18">
                      <a:extLst>
                        <a:ext uri="{FF2B5EF4-FFF2-40B4-BE49-F238E27FC236}">
                          <a16:creationId xmlns:a16="http://schemas.microsoft.com/office/drawing/2014/main" id="{ABD91E26-B8A7-D8C5-7B9A-9C86E49F3BA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52" y="8573"/>
                      <a:ext cx="11683458" cy="6832404"/>
                      <a:chOff x="13652" y="8573"/>
                      <a:chExt cx="11683458" cy="6832404"/>
                    </a:xfrm>
                  </p:grpSpPr>
                  <p:grpSp>
                    <p:nvGrpSpPr>
                      <p:cNvPr id="17" name="Группа 16">
                        <a:extLst>
                          <a:ext uri="{FF2B5EF4-FFF2-40B4-BE49-F238E27FC236}">
                            <a16:creationId xmlns:a16="http://schemas.microsoft.com/office/drawing/2014/main" id="{35A31C5E-6269-7F3B-5D08-7BCC108A285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3652" y="8573"/>
                        <a:ext cx="11683458" cy="6832404"/>
                        <a:chOff x="13652" y="8573"/>
                        <a:chExt cx="11683458" cy="6832404"/>
                      </a:xfrm>
                    </p:grpSpPr>
                    <p:sp>
                      <p:nvSpPr>
                        <p:cNvPr id="32" name="Надпись 46">
                          <a:extLst>
                            <a:ext uri="{FF2B5EF4-FFF2-40B4-BE49-F238E27FC236}">
                              <a16:creationId xmlns:a16="http://schemas.microsoft.com/office/drawing/2014/main" id="{4F32CC95-9484-5596-CD2F-86DD9C2E9E09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3652" y="8573"/>
                          <a:ext cx="4336415" cy="152400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1890713" marR="0" lvl="0" indent="-1981200" algn="l" defTabSz="914400" rtl="0" eaLnBrk="1" fontAlgn="auto" latinLnBrk="0" hangingPunct="1">
                            <a:lnSpc>
                              <a:spcPct val="8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26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Тема:</a:t>
                          </a:r>
                          <a:r>
                            <a:rPr kumimoji="0" lang="ru-RU" sz="26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0" lang="ru-RU" sz="28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12</a:t>
                          </a:r>
                          <a:r>
                            <a:rPr kumimoji="0" lang="ru-RU" sz="28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 ТОНН</a:t>
                          </a:r>
                          <a:r>
                            <a:rPr kumimoji="0" lang="ru-RU" sz="2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0" lang="ru-RU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ВЕЩЕСТВА </a:t>
                          </a:r>
                          <a:br>
                            <a:rPr kumimoji="0" lang="ru-RU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a:br>
                          <a:r>
                            <a:rPr kumimoji="0" lang="ru-RU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В ОБЫЧНОЙ</a:t>
                          </a:r>
                          <a:br>
                            <a:rPr kumimoji="0" lang="ru-RU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a:br>
                          <a:r>
                            <a:rPr kumimoji="0" lang="ru-RU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КРУЖКЕ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glow rad="228600">
                                <a:srgbClr val="70AD47">
                                  <a:satMod val="175000"/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1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 </a:t>
                          </a:r>
                        </a:p>
                      </p:txBody>
                    </p:sp>
                    <p:cxnSp>
                      <p:nvCxnSpPr>
                        <p:cNvPr id="6" name="Прямая соединительная линия 5">
                          <a:extLst>
                            <a:ext uri="{FF2B5EF4-FFF2-40B4-BE49-F238E27FC236}">
                              <a16:creationId xmlns:a16="http://schemas.microsoft.com/office/drawing/2014/main" id="{A43D0C2A-4CFA-E69E-EE03-A08F8C2FDC6D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5767043" y="1259951"/>
                          <a:ext cx="1251929" cy="2087452"/>
                        </a:xfrm>
                        <a:prstGeom prst="line">
                          <a:avLst/>
                        </a:prstGeom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" name="Прямая соединительная линия 4">
                          <a:extLst>
                            <a:ext uri="{FF2B5EF4-FFF2-40B4-BE49-F238E27FC236}">
                              <a16:creationId xmlns:a16="http://schemas.microsoft.com/office/drawing/2014/main" id="{3058E6D4-9BCF-3C3D-751F-26A764284312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>
                          <a:off x="4528086" y="3502026"/>
                          <a:ext cx="2456354" cy="1819803"/>
                        </a:xfrm>
                        <a:prstGeom prst="line">
                          <a:avLst/>
                        </a:prstGeom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" name="Прямая соединительная линия 3">
                          <a:extLst>
                            <a:ext uri="{FF2B5EF4-FFF2-40B4-BE49-F238E27FC236}">
                              <a16:creationId xmlns:a16="http://schemas.microsoft.com/office/drawing/2014/main" id="{5EF99B25-F7EE-313A-09DB-E1C7E2A72B64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3349316" y="2541136"/>
                          <a:ext cx="3589782" cy="908675"/>
                        </a:xfrm>
                        <a:prstGeom prst="line">
                          <a:avLst/>
                        </a:prstGeom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" name="Прямая соединительная линия 2">
                          <a:extLst>
                            <a:ext uri="{FF2B5EF4-FFF2-40B4-BE49-F238E27FC236}">
                              <a16:creationId xmlns:a16="http://schemas.microsoft.com/office/drawing/2014/main" id="{514E9988-AB08-B0FA-08F8-A02F939C099C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>
                          <a:off x="7081202" y="2957448"/>
                          <a:ext cx="3210280" cy="473775"/>
                        </a:xfrm>
                        <a:prstGeom prst="line">
                          <a:avLst/>
                        </a:prstGeom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" name="Прямая соединительная линия 1">
                          <a:extLst>
                            <a:ext uri="{FF2B5EF4-FFF2-40B4-BE49-F238E27FC236}">
                              <a16:creationId xmlns:a16="http://schemas.microsoft.com/office/drawing/2014/main" id="{EE64003A-DA9D-DB09-D855-52E18E493A92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7040562" y="3451543"/>
                          <a:ext cx="1497942" cy="2071082"/>
                        </a:xfrm>
                        <a:prstGeom prst="line">
                          <a:avLst/>
                        </a:prstGeom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10" name="Овал 9">
                          <a:extLst>
                            <a:ext uri="{FF2B5EF4-FFF2-40B4-BE49-F238E27FC236}">
                              <a16:creationId xmlns:a16="http://schemas.microsoft.com/office/drawing/2014/main" id="{CA9286F6-DC34-2A85-5715-D0AEF8B0A18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960427" y="2410778"/>
                          <a:ext cx="2190115" cy="2190115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" name="Надпись 1">
                          <a:extLst>
                            <a:ext uri="{FF2B5EF4-FFF2-40B4-BE49-F238E27FC236}">
                              <a16:creationId xmlns:a16="http://schemas.microsoft.com/office/drawing/2014/main" id="{2D60A1AE-833F-B951-2C99-BB154E69CEE8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92786" y="433705"/>
                          <a:ext cx="1688465" cy="1263650"/>
                        </a:xfrm>
                        <a:custGeom>
                          <a:avLst/>
                          <a:gdLst>
                            <a:gd name="connsiteX0" fmla="*/ 0 w 1688465"/>
                            <a:gd name="connsiteY0" fmla="*/ 0 h 1263650"/>
                            <a:gd name="connsiteX1" fmla="*/ 545937 w 1688465"/>
                            <a:gd name="connsiteY1" fmla="*/ 0 h 1263650"/>
                            <a:gd name="connsiteX2" fmla="*/ 1108759 w 1688465"/>
                            <a:gd name="connsiteY2" fmla="*/ 0 h 1263650"/>
                            <a:gd name="connsiteX3" fmla="*/ 1688465 w 1688465"/>
                            <a:gd name="connsiteY3" fmla="*/ 0 h 1263650"/>
                            <a:gd name="connsiteX4" fmla="*/ 1688465 w 1688465"/>
                            <a:gd name="connsiteY4" fmla="*/ 433853 h 1263650"/>
                            <a:gd name="connsiteX5" fmla="*/ 1688465 w 1688465"/>
                            <a:gd name="connsiteY5" fmla="*/ 817160 h 1263650"/>
                            <a:gd name="connsiteX6" fmla="*/ 1688465 w 1688465"/>
                            <a:gd name="connsiteY6" fmla="*/ 1263650 h 1263650"/>
                            <a:gd name="connsiteX7" fmla="*/ 1091874 w 1688465"/>
                            <a:gd name="connsiteY7" fmla="*/ 1263650 h 1263650"/>
                            <a:gd name="connsiteX8" fmla="*/ 495283 w 1688465"/>
                            <a:gd name="connsiteY8" fmla="*/ 1263650 h 1263650"/>
                            <a:gd name="connsiteX9" fmla="*/ 0 w 1688465"/>
                            <a:gd name="connsiteY9" fmla="*/ 1263650 h 1263650"/>
                            <a:gd name="connsiteX10" fmla="*/ 0 w 1688465"/>
                            <a:gd name="connsiteY10" fmla="*/ 855070 h 1263650"/>
                            <a:gd name="connsiteX11" fmla="*/ 0 w 1688465"/>
                            <a:gd name="connsiteY11" fmla="*/ 433853 h 1263650"/>
                            <a:gd name="connsiteX12" fmla="*/ 0 w 1688465"/>
                            <a:gd name="connsiteY12" fmla="*/ 0 h 12636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1688465" h="1263650" fill="none" extrusionOk="0">
                              <a:moveTo>
                                <a:pt x="0" y="0"/>
                              </a:moveTo>
                              <a:cubicBezTo>
                                <a:pt x="160555" y="-45031"/>
                                <a:pt x="432238" y="64652"/>
                                <a:pt x="545937" y="0"/>
                              </a:cubicBezTo>
                              <a:cubicBezTo>
                                <a:pt x="659636" y="-64652"/>
                                <a:pt x="988650" y="48169"/>
                                <a:pt x="1108759" y="0"/>
                              </a:cubicBezTo>
                              <a:cubicBezTo>
                                <a:pt x="1228868" y="-48169"/>
                                <a:pt x="1502346" y="54487"/>
                                <a:pt x="1688465" y="0"/>
                              </a:cubicBezTo>
                              <a:cubicBezTo>
                                <a:pt x="1705104" y="190692"/>
                                <a:pt x="1668522" y="241699"/>
                                <a:pt x="1688465" y="433853"/>
                              </a:cubicBezTo>
                              <a:cubicBezTo>
                                <a:pt x="1708408" y="626007"/>
                                <a:pt x="1667131" y="683742"/>
                                <a:pt x="1688465" y="817160"/>
                              </a:cubicBezTo>
                              <a:cubicBezTo>
                                <a:pt x="1709799" y="950578"/>
                                <a:pt x="1649252" y="1048178"/>
                                <a:pt x="1688465" y="1263650"/>
                              </a:cubicBezTo>
                              <a:cubicBezTo>
                                <a:pt x="1461577" y="1273618"/>
                                <a:pt x="1361010" y="1218905"/>
                                <a:pt x="1091874" y="1263650"/>
                              </a:cubicBezTo>
                              <a:cubicBezTo>
                                <a:pt x="822738" y="1308395"/>
                                <a:pt x="639763" y="1195097"/>
                                <a:pt x="495283" y="1263650"/>
                              </a:cubicBezTo>
                              <a:cubicBezTo>
                                <a:pt x="350803" y="1332203"/>
                                <a:pt x="102974" y="1238548"/>
                                <a:pt x="0" y="1263650"/>
                              </a:cubicBezTo>
                              <a:cubicBezTo>
                                <a:pt x="-40015" y="1154088"/>
                                <a:pt x="293" y="1031476"/>
                                <a:pt x="0" y="855070"/>
                              </a:cubicBezTo>
                              <a:cubicBezTo>
                                <a:pt x="-293" y="678664"/>
                                <a:pt x="16467" y="522931"/>
                                <a:pt x="0" y="433853"/>
                              </a:cubicBezTo>
                              <a:cubicBezTo>
                                <a:pt x="-16467" y="344775"/>
                                <a:pt x="43408" y="155181"/>
                                <a:pt x="0" y="0"/>
                              </a:cubicBezTo>
                              <a:close/>
                            </a:path>
                            <a:path w="1688465" h="1263650" stroke="0" extrusionOk="0">
                              <a:moveTo>
                                <a:pt x="0" y="0"/>
                              </a:moveTo>
                              <a:cubicBezTo>
                                <a:pt x="165795" y="-8634"/>
                                <a:pt x="288050" y="58612"/>
                                <a:pt x="545937" y="0"/>
                              </a:cubicBezTo>
                              <a:cubicBezTo>
                                <a:pt x="803824" y="-58612"/>
                                <a:pt x="953251" y="44304"/>
                                <a:pt x="1058105" y="0"/>
                              </a:cubicBezTo>
                              <a:cubicBezTo>
                                <a:pt x="1162959" y="-44304"/>
                                <a:pt x="1440439" y="17962"/>
                                <a:pt x="1688465" y="0"/>
                              </a:cubicBezTo>
                              <a:cubicBezTo>
                                <a:pt x="1736134" y="166317"/>
                                <a:pt x="1646543" y="207905"/>
                                <a:pt x="1688465" y="408580"/>
                              </a:cubicBezTo>
                              <a:cubicBezTo>
                                <a:pt x="1730387" y="609255"/>
                                <a:pt x="1668754" y="611285"/>
                                <a:pt x="1688465" y="804524"/>
                              </a:cubicBezTo>
                              <a:cubicBezTo>
                                <a:pt x="1708176" y="997763"/>
                                <a:pt x="1664840" y="1156970"/>
                                <a:pt x="1688465" y="1263650"/>
                              </a:cubicBezTo>
                              <a:cubicBezTo>
                                <a:pt x="1573136" y="1282186"/>
                                <a:pt x="1275295" y="1223289"/>
                                <a:pt x="1125643" y="1263650"/>
                              </a:cubicBezTo>
                              <a:cubicBezTo>
                                <a:pt x="975991" y="1304011"/>
                                <a:pt x="809314" y="1250813"/>
                                <a:pt x="529052" y="1263650"/>
                              </a:cubicBezTo>
                              <a:cubicBezTo>
                                <a:pt x="248790" y="1276487"/>
                                <a:pt x="192842" y="1249158"/>
                                <a:pt x="0" y="1263650"/>
                              </a:cubicBezTo>
                              <a:cubicBezTo>
                                <a:pt x="-49528" y="1093625"/>
                                <a:pt x="42062" y="1040340"/>
                                <a:pt x="0" y="842433"/>
                              </a:cubicBezTo>
                              <a:cubicBezTo>
                                <a:pt x="-42062" y="644526"/>
                                <a:pt x="13096" y="593944"/>
                                <a:pt x="0" y="433853"/>
                              </a:cubicBezTo>
                              <a:cubicBezTo>
                                <a:pt x="-13096" y="273762"/>
                                <a:pt x="24424" y="114175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lt1"/>
                        </a:solidFill>
                        <a:ln w="6350">
                          <a:solidFill>
                            <a:prstClr val="black"/>
                          </a:solidFill>
                          <a:extLst>
                            <a:ext uri="{C807C97D-BFC1-408E-A445-0C87EB9F89A2}">
                              <ask:lineSketchStyleProps xmlns:ask="http://schemas.microsoft.com/office/drawing/2018/sketchyshapes" sd="1219033472">
                                <a:prstGeom prst="rect">
                                  <a:avLst/>
                                </a:prstGeom>
                                <ask:type>
                                  <ask:lineSketchScribble/>
                                </ask:type>
                              </ask:lineSketchStyleProps>
                            </a:ext>
                          </a:extLst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________________</a:t>
                          </a: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a:t>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величина, показывающая, насколько тело инертно.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8" name="Надпись 2">
                          <a:extLst>
                            <a:ext uri="{FF2B5EF4-FFF2-40B4-BE49-F238E27FC236}">
                              <a16:creationId xmlns:a16="http://schemas.microsoft.com/office/drawing/2014/main" id="{822BF703-909E-C0A5-BB7A-E9CC2C21030F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73101" y="1781810"/>
                          <a:ext cx="1688465" cy="1271905"/>
                        </a:xfrm>
                        <a:custGeom>
                          <a:avLst/>
                          <a:gdLst>
                            <a:gd name="connsiteX0" fmla="*/ 0 w 1688465"/>
                            <a:gd name="connsiteY0" fmla="*/ 0 h 1271905"/>
                            <a:gd name="connsiteX1" fmla="*/ 512168 w 1688465"/>
                            <a:gd name="connsiteY1" fmla="*/ 0 h 1271905"/>
                            <a:gd name="connsiteX2" fmla="*/ 1058105 w 1688465"/>
                            <a:gd name="connsiteY2" fmla="*/ 0 h 1271905"/>
                            <a:gd name="connsiteX3" fmla="*/ 1688465 w 1688465"/>
                            <a:gd name="connsiteY3" fmla="*/ 0 h 1271905"/>
                            <a:gd name="connsiteX4" fmla="*/ 1688465 w 1688465"/>
                            <a:gd name="connsiteY4" fmla="*/ 449406 h 1271905"/>
                            <a:gd name="connsiteX5" fmla="*/ 1688465 w 1688465"/>
                            <a:gd name="connsiteY5" fmla="*/ 886094 h 1271905"/>
                            <a:gd name="connsiteX6" fmla="*/ 1688465 w 1688465"/>
                            <a:gd name="connsiteY6" fmla="*/ 1271905 h 1271905"/>
                            <a:gd name="connsiteX7" fmla="*/ 1091874 w 1688465"/>
                            <a:gd name="connsiteY7" fmla="*/ 1271905 h 1271905"/>
                            <a:gd name="connsiteX8" fmla="*/ 579706 w 1688465"/>
                            <a:gd name="connsiteY8" fmla="*/ 1271905 h 1271905"/>
                            <a:gd name="connsiteX9" fmla="*/ 0 w 1688465"/>
                            <a:gd name="connsiteY9" fmla="*/ 1271905 h 1271905"/>
                            <a:gd name="connsiteX10" fmla="*/ 0 w 1688465"/>
                            <a:gd name="connsiteY10" fmla="*/ 822499 h 1271905"/>
                            <a:gd name="connsiteX11" fmla="*/ 0 w 1688465"/>
                            <a:gd name="connsiteY11" fmla="*/ 436687 h 1271905"/>
                            <a:gd name="connsiteX12" fmla="*/ 0 w 1688465"/>
                            <a:gd name="connsiteY12" fmla="*/ 0 h 127190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1688465" h="1271905" fill="none" extrusionOk="0">
                              <a:moveTo>
                                <a:pt x="0" y="0"/>
                              </a:moveTo>
                              <a:cubicBezTo>
                                <a:pt x="195817" y="-55548"/>
                                <a:pt x="338506" y="8784"/>
                                <a:pt x="512168" y="0"/>
                              </a:cubicBezTo>
                              <a:cubicBezTo>
                                <a:pt x="685830" y="-8784"/>
                                <a:pt x="928907" y="8681"/>
                                <a:pt x="1058105" y="0"/>
                              </a:cubicBezTo>
                              <a:cubicBezTo>
                                <a:pt x="1187303" y="-8681"/>
                                <a:pt x="1524969" y="70424"/>
                                <a:pt x="1688465" y="0"/>
                              </a:cubicBezTo>
                              <a:cubicBezTo>
                                <a:pt x="1693801" y="94904"/>
                                <a:pt x="1666304" y="226872"/>
                                <a:pt x="1688465" y="449406"/>
                              </a:cubicBezTo>
                              <a:cubicBezTo>
                                <a:pt x="1710626" y="671940"/>
                                <a:pt x="1679037" y="778160"/>
                                <a:pt x="1688465" y="886094"/>
                              </a:cubicBezTo>
                              <a:cubicBezTo>
                                <a:pt x="1697893" y="994028"/>
                                <a:pt x="1684582" y="1174158"/>
                                <a:pt x="1688465" y="1271905"/>
                              </a:cubicBezTo>
                              <a:cubicBezTo>
                                <a:pt x="1509905" y="1304946"/>
                                <a:pt x="1367940" y="1271702"/>
                                <a:pt x="1091874" y="1271905"/>
                              </a:cubicBezTo>
                              <a:cubicBezTo>
                                <a:pt x="815808" y="1272108"/>
                                <a:pt x="723884" y="1226353"/>
                                <a:pt x="579706" y="1271905"/>
                              </a:cubicBezTo>
                              <a:cubicBezTo>
                                <a:pt x="435528" y="1317457"/>
                                <a:pt x="117610" y="1259165"/>
                                <a:pt x="0" y="1271905"/>
                              </a:cubicBezTo>
                              <a:cubicBezTo>
                                <a:pt x="-24247" y="1169099"/>
                                <a:pt x="24295" y="937782"/>
                                <a:pt x="0" y="822499"/>
                              </a:cubicBezTo>
                              <a:cubicBezTo>
                                <a:pt x="-24295" y="707216"/>
                                <a:pt x="4953" y="584372"/>
                                <a:pt x="0" y="436687"/>
                              </a:cubicBezTo>
                              <a:cubicBezTo>
                                <a:pt x="-4953" y="289002"/>
                                <a:pt x="19309" y="116286"/>
                                <a:pt x="0" y="0"/>
                              </a:cubicBezTo>
                              <a:close/>
                            </a:path>
                            <a:path w="1688465" h="1271905" stroke="0" extrusionOk="0">
                              <a:moveTo>
                                <a:pt x="0" y="0"/>
                              </a:moveTo>
                              <a:cubicBezTo>
                                <a:pt x="189423" y="-49770"/>
                                <a:pt x="365577" y="61505"/>
                                <a:pt x="579706" y="0"/>
                              </a:cubicBezTo>
                              <a:cubicBezTo>
                                <a:pt x="793835" y="-61505"/>
                                <a:pt x="1040345" y="18683"/>
                                <a:pt x="1159413" y="0"/>
                              </a:cubicBezTo>
                              <a:cubicBezTo>
                                <a:pt x="1278481" y="-18683"/>
                                <a:pt x="1487139" y="33460"/>
                                <a:pt x="1688465" y="0"/>
                              </a:cubicBezTo>
                              <a:cubicBezTo>
                                <a:pt x="1695413" y="151283"/>
                                <a:pt x="1642911" y="231074"/>
                                <a:pt x="1688465" y="385811"/>
                              </a:cubicBezTo>
                              <a:cubicBezTo>
                                <a:pt x="1734019" y="540548"/>
                                <a:pt x="1666551" y="692699"/>
                                <a:pt x="1688465" y="784341"/>
                              </a:cubicBezTo>
                              <a:cubicBezTo>
                                <a:pt x="1710379" y="875983"/>
                                <a:pt x="1657475" y="1058248"/>
                                <a:pt x="1688465" y="1271905"/>
                              </a:cubicBezTo>
                              <a:cubicBezTo>
                                <a:pt x="1491073" y="1316868"/>
                                <a:pt x="1388541" y="1225773"/>
                                <a:pt x="1108759" y="1271905"/>
                              </a:cubicBezTo>
                              <a:cubicBezTo>
                                <a:pt x="828977" y="1318037"/>
                                <a:pt x="775815" y="1267639"/>
                                <a:pt x="562822" y="1271905"/>
                              </a:cubicBezTo>
                              <a:cubicBezTo>
                                <a:pt x="349829" y="1276171"/>
                                <a:pt x="236080" y="1207905"/>
                                <a:pt x="0" y="1271905"/>
                              </a:cubicBezTo>
                              <a:cubicBezTo>
                                <a:pt x="-43029" y="1116273"/>
                                <a:pt x="7316" y="1043161"/>
                                <a:pt x="0" y="886094"/>
                              </a:cubicBezTo>
                              <a:cubicBezTo>
                                <a:pt x="-7316" y="729027"/>
                                <a:pt x="41788" y="644388"/>
                                <a:pt x="0" y="436687"/>
                              </a:cubicBezTo>
                              <a:cubicBezTo>
                                <a:pt x="-41788" y="228986"/>
                                <a:pt x="40517" y="97514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lt1"/>
                        </a:solidFill>
                        <a:ln w="6350">
                          <a:solidFill>
                            <a:prstClr val="black"/>
                          </a:solidFill>
                          <a:extLst>
                            <a:ext uri="{C807C97D-BFC1-408E-A445-0C87EB9F89A2}">
                              <ask:lineSketchStyleProps xmlns:ask="http://schemas.microsoft.com/office/drawing/2018/sketchyshapes" sd="2181918364">
                                <a:prstGeom prst="rect">
                                  <a:avLst/>
                                </a:prstGeom>
                                <ask:type>
                                  <ask:lineSketchScribble/>
                                </ask:type>
                              </ask:lineSketchStyleProps>
                            </a:ext>
                          </a:extLst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________________ </a:t>
                          </a: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a:t></a:t>
                          </a: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вид материи. </a:t>
                          </a:r>
                          <a:b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</a:b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То, из чего состоят физические тела.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9" name="Надпись 3">
                          <a:extLst>
                            <a:ext uri="{FF2B5EF4-FFF2-40B4-BE49-F238E27FC236}">
                              <a16:creationId xmlns:a16="http://schemas.microsoft.com/office/drawing/2014/main" id="{F99FED08-D23E-2151-6E4C-C19701024928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68656" y="3132455"/>
                          <a:ext cx="1694815" cy="1437640"/>
                        </a:xfrm>
                        <a:custGeom>
                          <a:avLst/>
                          <a:gdLst>
                            <a:gd name="connsiteX0" fmla="*/ 0 w 1694815"/>
                            <a:gd name="connsiteY0" fmla="*/ 0 h 1437640"/>
                            <a:gd name="connsiteX1" fmla="*/ 581886 w 1694815"/>
                            <a:gd name="connsiteY1" fmla="*/ 0 h 1437640"/>
                            <a:gd name="connsiteX2" fmla="*/ 1112929 w 1694815"/>
                            <a:gd name="connsiteY2" fmla="*/ 0 h 1437640"/>
                            <a:gd name="connsiteX3" fmla="*/ 1694815 w 1694815"/>
                            <a:gd name="connsiteY3" fmla="*/ 0 h 1437640"/>
                            <a:gd name="connsiteX4" fmla="*/ 1694815 w 1694815"/>
                            <a:gd name="connsiteY4" fmla="*/ 493590 h 1437640"/>
                            <a:gd name="connsiteX5" fmla="*/ 1694815 w 1694815"/>
                            <a:gd name="connsiteY5" fmla="*/ 929674 h 1437640"/>
                            <a:gd name="connsiteX6" fmla="*/ 1694815 w 1694815"/>
                            <a:gd name="connsiteY6" fmla="*/ 1437640 h 1437640"/>
                            <a:gd name="connsiteX7" fmla="*/ 1095980 w 1694815"/>
                            <a:gd name="connsiteY7" fmla="*/ 1437640 h 1437640"/>
                            <a:gd name="connsiteX8" fmla="*/ 514094 w 1694815"/>
                            <a:gd name="connsiteY8" fmla="*/ 1437640 h 1437640"/>
                            <a:gd name="connsiteX9" fmla="*/ 0 w 1694815"/>
                            <a:gd name="connsiteY9" fmla="*/ 1437640 h 1437640"/>
                            <a:gd name="connsiteX10" fmla="*/ 0 w 1694815"/>
                            <a:gd name="connsiteY10" fmla="*/ 958427 h 1437640"/>
                            <a:gd name="connsiteX11" fmla="*/ 0 w 1694815"/>
                            <a:gd name="connsiteY11" fmla="*/ 450461 h 1437640"/>
                            <a:gd name="connsiteX12" fmla="*/ 0 w 1694815"/>
                            <a:gd name="connsiteY12" fmla="*/ 0 h 143764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1694815" h="1437640" fill="none" extrusionOk="0">
                              <a:moveTo>
                                <a:pt x="0" y="0"/>
                              </a:moveTo>
                              <a:cubicBezTo>
                                <a:pt x="163746" y="-22614"/>
                                <a:pt x="309518" y="55983"/>
                                <a:pt x="581886" y="0"/>
                              </a:cubicBezTo>
                              <a:cubicBezTo>
                                <a:pt x="854254" y="-55983"/>
                                <a:pt x="869475" y="38201"/>
                                <a:pt x="1112929" y="0"/>
                              </a:cubicBezTo>
                              <a:cubicBezTo>
                                <a:pt x="1356383" y="-38201"/>
                                <a:pt x="1539582" y="1156"/>
                                <a:pt x="1694815" y="0"/>
                              </a:cubicBezTo>
                              <a:cubicBezTo>
                                <a:pt x="1699681" y="185188"/>
                                <a:pt x="1665840" y="371156"/>
                                <a:pt x="1694815" y="493590"/>
                              </a:cubicBezTo>
                              <a:cubicBezTo>
                                <a:pt x="1723790" y="616024"/>
                                <a:pt x="1643138" y="765175"/>
                                <a:pt x="1694815" y="929674"/>
                              </a:cubicBezTo>
                              <a:cubicBezTo>
                                <a:pt x="1746492" y="1094173"/>
                                <a:pt x="1670080" y="1306555"/>
                                <a:pt x="1694815" y="1437640"/>
                              </a:cubicBezTo>
                              <a:cubicBezTo>
                                <a:pt x="1458927" y="1488263"/>
                                <a:pt x="1301009" y="1430323"/>
                                <a:pt x="1095980" y="1437640"/>
                              </a:cubicBezTo>
                              <a:cubicBezTo>
                                <a:pt x="890951" y="1444957"/>
                                <a:pt x="712413" y="1426148"/>
                                <a:pt x="514094" y="1437640"/>
                              </a:cubicBezTo>
                              <a:cubicBezTo>
                                <a:pt x="315775" y="1449132"/>
                                <a:pt x="229352" y="1426840"/>
                                <a:pt x="0" y="1437640"/>
                              </a:cubicBezTo>
                              <a:cubicBezTo>
                                <a:pt x="-5259" y="1279960"/>
                                <a:pt x="16602" y="1143426"/>
                                <a:pt x="0" y="958427"/>
                              </a:cubicBezTo>
                              <a:cubicBezTo>
                                <a:pt x="-16602" y="773428"/>
                                <a:pt x="40456" y="572547"/>
                                <a:pt x="0" y="450461"/>
                              </a:cubicBezTo>
                              <a:cubicBezTo>
                                <a:pt x="-40456" y="328375"/>
                                <a:pt x="27753" y="153662"/>
                                <a:pt x="0" y="0"/>
                              </a:cubicBezTo>
                              <a:close/>
                            </a:path>
                            <a:path w="1694815" h="1437640" stroke="0" extrusionOk="0">
                              <a:moveTo>
                                <a:pt x="0" y="0"/>
                              </a:moveTo>
                              <a:cubicBezTo>
                                <a:pt x="250089" y="-14407"/>
                                <a:pt x="311189" y="57826"/>
                                <a:pt x="564938" y="0"/>
                              </a:cubicBezTo>
                              <a:cubicBezTo>
                                <a:pt x="818687" y="-57826"/>
                                <a:pt x="939357" y="8014"/>
                                <a:pt x="1079032" y="0"/>
                              </a:cubicBezTo>
                              <a:cubicBezTo>
                                <a:pt x="1218707" y="-8014"/>
                                <a:pt x="1526031" y="46993"/>
                                <a:pt x="1694815" y="0"/>
                              </a:cubicBezTo>
                              <a:cubicBezTo>
                                <a:pt x="1695528" y="124860"/>
                                <a:pt x="1672644" y="262252"/>
                                <a:pt x="1694815" y="436084"/>
                              </a:cubicBezTo>
                              <a:cubicBezTo>
                                <a:pt x="1716986" y="609916"/>
                                <a:pt x="1674690" y="762707"/>
                                <a:pt x="1694815" y="872168"/>
                              </a:cubicBezTo>
                              <a:cubicBezTo>
                                <a:pt x="1714940" y="981629"/>
                                <a:pt x="1667873" y="1184012"/>
                                <a:pt x="1694815" y="1437640"/>
                              </a:cubicBezTo>
                              <a:cubicBezTo>
                                <a:pt x="1557439" y="1450773"/>
                                <a:pt x="1356894" y="1404150"/>
                                <a:pt x="1146825" y="1437640"/>
                              </a:cubicBezTo>
                              <a:cubicBezTo>
                                <a:pt x="936756" y="1471130"/>
                                <a:pt x="830818" y="1403621"/>
                                <a:pt x="564938" y="1437640"/>
                              </a:cubicBezTo>
                              <a:cubicBezTo>
                                <a:pt x="299058" y="1471659"/>
                                <a:pt x="178172" y="1377200"/>
                                <a:pt x="0" y="1437640"/>
                              </a:cubicBezTo>
                              <a:cubicBezTo>
                                <a:pt x="-5005" y="1320296"/>
                                <a:pt x="58846" y="1110186"/>
                                <a:pt x="0" y="929674"/>
                              </a:cubicBezTo>
                              <a:cubicBezTo>
                                <a:pt x="-58846" y="749162"/>
                                <a:pt x="7707" y="633204"/>
                                <a:pt x="0" y="450461"/>
                              </a:cubicBezTo>
                              <a:cubicBezTo>
                                <a:pt x="-7707" y="267718"/>
                                <a:pt x="29437" y="118983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lt1"/>
                        </a:solidFill>
                        <a:ln w="6350">
                          <a:solidFill>
                            <a:prstClr val="black"/>
                          </a:solidFill>
                          <a:extLst>
                            <a:ext uri="{C807C97D-BFC1-408E-A445-0C87EB9F89A2}">
                              <ask:lineSketchStyleProps xmlns:ask="http://schemas.microsoft.com/office/drawing/2018/sketchyshapes" sd="653822234">
                                <a:prstGeom prst="rect">
                                  <a:avLst/>
                                </a:prstGeom>
                                <ask:type>
                                  <ask:lineSketchScribble/>
                                </ask:type>
                              </ask:lineSketchStyleProps>
                            </a:ext>
                          </a:extLst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________________ </a:t>
                          </a: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a:t></a:t>
                          </a: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количественная характеристика </a:t>
                          </a: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пространства</a:t>
                          </a: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, занимаемого </a:t>
                          </a: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телом</a:t>
                          </a: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.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1" name="Овал 10">
                          <a:extLst>
                            <a:ext uri="{FF2B5EF4-FFF2-40B4-BE49-F238E27FC236}">
                              <a16:creationId xmlns:a16="http://schemas.microsoft.com/office/drawing/2014/main" id="{8E6214B8-F3D8-B53F-5824-A8B6C5CE24F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38191" y="4209120"/>
                          <a:ext cx="2627630" cy="2627630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" name="Овал 11">
                          <a:extLst>
                            <a:ext uri="{FF2B5EF4-FFF2-40B4-BE49-F238E27FC236}">
                              <a16:creationId xmlns:a16="http://schemas.microsoft.com/office/drawing/2014/main" id="{3039FC1A-45EC-D0B4-4154-043DDD57A0E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078010" y="3549065"/>
                          <a:ext cx="3352824" cy="3291912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3" name="Овал 12">
                          <a:extLst>
                            <a:ext uri="{FF2B5EF4-FFF2-40B4-BE49-F238E27FC236}">
                              <a16:creationId xmlns:a16="http://schemas.microsoft.com/office/drawing/2014/main" id="{189E49A3-D837-23C6-5040-4C2A5C9CC32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35978" y="1224029"/>
                          <a:ext cx="3361132" cy="3361132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4" name="Овал 13">
                          <a:extLst>
                            <a:ext uri="{FF2B5EF4-FFF2-40B4-BE49-F238E27FC236}">
                              <a16:creationId xmlns:a16="http://schemas.microsoft.com/office/drawing/2014/main" id="{D0EE8862-613B-CBE3-7A1C-81B848DD70D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42141" y="22166"/>
                          <a:ext cx="2627630" cy="2627630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5" name="Овал 14">
                          <a:extLst>
                            <a:ext uri="{FF2B5EF4-FFF2-40B4-BE49-F238E27FC236}">
                              <a16:creationId xmlns:a16="http://schemas.microsoft.com/office/drawing/2014/main" id="{E9617B9F-1B38-F939-A62B-6F3093573CA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038905" y="1226686"/>
                          <a:ext cx="2628900" cy="2628900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6" name="Стрелка: изогнутая 15">
                          <a:extLst>
                            <a:ext uri="{FF2B5EF4-FFF2-40B4-BE49-F238E27FC236}">
                              <a16:creationId xmlns:a16="http://schemas.microsoft.com/office/drawing/2014/main" id="{32E1E4CF-64C4-F6DA-74D2-345375F0C47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098203">
                          <a:off x="3962912" y="631658"/>
                          <a:ext cx="1049900" cy="1084499"/>
                        </a:xfrm>
                        <a:prstGeom prst="bentArrow">
                          <a:avLst>
                            <a:gd name="adj1" fmla="val 21729"/>
                            <a:gd name="adj2" fmla="val 44696"/>
                            <a:gd name="adj3" fmla="val 45718"/>
                            <a:gd name="adj4" fmla="val 65085"/>
                          </a:avLst>
                        </a:prstGeom>
                        <a:ln/>
                      </p:spPr>
                      <p:style>
                        <a:lnRef idx="2">
                          <a:schemeClr val="accent6">
                            <a:shade val="15000"/>
                          </a:schemeClr>
                        </a:lnRef>
                        <a:fillRef idx="1">
                          <a:schemeClr val="accent6"/>
                        </a:fillRef>
                        <a:effectRef idx="0">
                          <a:schemeClr val="accent6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8" name="Стрелка: изогнутая 17">
                          <a:extLst>
                            <a:ext uri="{FF2B5EF4-FFF2-40B4-BE49-F238E27FC236}">
                              <a16:creationId xmlns:a16="http://schemas.microsoft.com/office/drawing/2014/main" id="{E1475933-A51A-7C59-5582-BFE451ECA45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8868893">
                          <a:off x="9645099" y="4540782"/>
                          <a:ext cx="1208182" cy="1021904"/>
                        </a:xfrm>
                        <a:prstGeom prst="bentArrow">
                          <a:avLst>
                            <a:gd name="adj1" fmla="val 21536"/>
                            <a:gd name="adj2" fmla="val 50000"/>
                            <a:gd name="adj3" fmla="val 48434"/>
                            <a:gd name="adj4" fmla="val 60768"/>
                          </a:avLst>
                        </a:prstGeom>
                        <a:ln/>
                      </p:spPr>
                      <p:style>
                        <a:lnRef idx="2">
                          <a:schemeClr val="accent6">
                            <a:shade val="15000"/>
                          </a:schemeClr>
                        </a:lnRef>
                        <a:fillRef idx="1">
                          <a:schemeClr val="accent6"/>
                        </a:fillRef>
                        <a:effectRef idx="0">
                          <a:schemeClr val="accent6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0" name="Стрелка: изогнутая 19">
                          <a:extLst>
                            <a:ext uri="{FF2B5EF4-FFF2-40B4-BE49-F238E27FC236}">
                              <a16:creationId xmlns:a16="http://schemas.microsoft.com/office/drawing/2014/main" id="{C37D1698-DD5F-5A03-5AC2-EE7413B5642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450554">
                          <a:off x="5312626" y="3186026"/>
                          <a:ext cx="1029529" cy="848577"/>
                        </a:xfrm>
                        <a:prstGeom prst="bentArrow">
                          <a:avLst>
                            <a:gd name="adj1" fmla="val 19562"/>
                            <a:gd name="adj2" fmla="val 44696"/>
                            <a:gd name="adj3" fmla="val 45718"/>
                            <a:gd name="adj4" fmla="val 57469"/>
                          </a:avLst>
                        </a:prstGeom>
                        <a:ln/>
                      </p:spPr>
                      <p:style>
                        <a:lnRef idx="2">
                          <a:schemeClr val="accent6">
                            <a:shade val="15000"/>
                          </a:schemeClr>
                        </a:lnRef>
                        <a:fillRef idx="1">
                          <a:schemeClr val="accent6"/>
                        </a:fillRef>
                        <a:effectRef idx="0">
                          <a:schemeClr val="accent6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1" name="Прямоугольник 20">
                          <a:extLst>
                            <a:ext uri="{FF2B5EF4-FFF2-40B4-BE49-F238E27FC236}">
                              <a16:creationId xmlns:a16="http://schemas.microsoft.com/office/drawing/2014/main" id="{BC5E6E5C-2CDC-27D2-49BA-D2540C9E7F6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73101" y="4649470"/>
                          <a:ext cx="1688465" cy="2123440"/>
                        </a:xfrm>
                        <a:custGeom>
                          <a:avLst/>
                          <a:gdLst>
                            <a:gd name="connsiteX0" fmla="*/ 0 w 1688465"/>
                            <a:gd name="connsiteY0" fmla="*/ 0 h 2123440"/>
                            <a:gd name="connsiteX1" fmla="*/ 579706 w 1688465"/>
                            <a:gd name="connsiteY1" fmla="*/ 0 h 2123440"/>
                            <a:gd name="connsiteX2" fmla="*/ 1108759 w 1688465"/>
                            <a:gd name="connsiteY2" fmla="*/ 0 h 2123440"/>
                            <a:gd name="connsiteX3" fmla="*/ 1688465 w 1688465"/>
                            <a:gd name="connsiteY3" fmla="*/ 0 h 2123440"/>
                            <a:gd name="connsiteX4" fmla="*/ 1688465 w 1688465"/>
                            <a:gd name="connsiteY4" fmla="*/ 509626 h 2123440"/>
                            <a:gd name="connsiteX5" fmla="*/ 1688465 w 1688465"/>
                            <a:gd name="connsiteY5" fmla="*/ 1040486 h 2123440"/>
                            <a:gd name="connsiteX6" fmla="*/ 1688465 w 1688465"/>
                            <a:gd name="connsiteY6" fmla="*/ 1550111 h 2123440"/>
                            <a:gd name="connsiteX7" fmla="*/ 1688465 w 1688465"/>
                            <a:gd name="connsiteY7" fmla="*/ 2123440 h 2123440"/>
                            <a:gd name="connsiteX8" fmla="*/ 1108759 w 1688465"/>
                            <a:gd name="connsiteY8" fmla="*/ 2123440 h 2123440"/>
                            <a:gd name="connsiteX9" fmla="*/ 562822 w 1688465"/>
                            <a:gd name="connsiteY9" fmla="*/ 2123440 h 2123440"/>
                            <a:gd name="connsiteX10" fmla="*/ 0 w 1688465"/>
                            <a:gd name="connsiteY10" fmla="*/ 2123440 h 2123440"/>
                            <a:gd name="connsiteX11" fmla="*/ 0 w 1688465"/>
                            <a:gd name="connsiteY11" fmla="*/ 1635049 h 2123440"/>
                            <a:gd name="connsiteX12" fmla="*/ 0 w 1688465"/>
                            <a:gd name="connsiteY12" fmla="*/ 1125423 h 2123440"/>
                            <a:gd name="connsiteX13" fmla="*/ 0 w 1688465"/>
                            <a:gd name="connsiteY13" fmla="*/ 552094 h 2123440"/>
                            <a:gd name="connsiteX14" fmla="*/ 0 w 1688465"/>
                            <a:gd name="connsiteY14" fmla="*/ 0 h 212344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</a:cxnLst>
                          <a:rect l="l" t="t" r="r" b="b"/>
                          <a:pathLst>
                            <a:path w="1688465" h="2123440" extrusionOk="0">
                              <a:moveTo>
                                <a:pt x="0" y="0"/>
                              </a:moveTo>
                              <a:cubicBezTo>
                                <a:pt x="238999" y="-18924"/>
                                <a:pt x="402212" y="40107"/>
                                <a:pt x="579706" y="0"/>
                              </a:cubicBezTo>
                              <a:cubicBezTo>
                                <a:pt x="757200" y="-40107"/>
                                <a:pt x="936095" y="39124"/>
                                <a:pt x="1108759" y="0"/>
                              </a:cubicBezTo>
                              <a:cubicBezTo>
                                <a:pt x="1281423" y="-39124"/>
                                <a:pt x="1517767" y="54206"/>
                                <a:pt x="1688465" y="0"/>
                              </a:cubicBezTo>
                              <a:cubicBezTo>
                                <a:pt x="1723933" y="191621"/>
                                <a:pt x="1685502" y="379119"/>
                                <a:pt x="1688465" y="509626"/>
                              </a:cubicBezTo>
                              <a:cubicBezTo>
                                <a:pt x="1691428" y="640133"/>
                                <a:pt x="1633657" y="812148"/>
                                <a:pt x="1688465" y="1040486"/>
                              </a:cubicBezTo>
                              <a:cubicBezTo>
                                <a:pt x="1743273" y="1268824"/>
                                <a:pt x="1647003" y="1343809"/>
                                <a:pt x="1688465" y="1550111"/>
                              </a:cubicBezTo>
                              <a:cubicBezTo>
                                <a:pt x="1729927" y="1756414"/>
                                <a:pt x="1679429" y="1883880"/>
                                <a:pt x="1688465" y="2123440"/>
                              </a:cubicBezTo>
                              <a:cubicBezTo>
                                <a:pt x="1517208" y="2140442"/>
                                <a:pt x="1246181" y="2101598"/>
                                <a:pt x="1108759" y="2123440"/>
                              </a:cubicBezTo>
                              <a:cubicBezTo>
                                <a:pt x="971337" y="2145282"/>
                                <a:pt x="746568" y="2081872"/>
                                <a:pt x="562822" y="2123440"/>
                              </a:cubicBezTo>
                              <a:cubicBezTo>
                                <a:pt x="379076" y="2165008"/>
                                <a:pt x="217993" y="2097847"/>
                                <a:pt x="0" y="2123440"/>
                              </a:cubicBezTo>
                              <a:cubicBezTo>
                                <a:pt x="-57651" y="1894595"/>
                                <a:pt x="36916" y="1815252"/>
                                <a:pt x="0" y="1635049"/>
                              </a:cubicBezTo>
                              <a:cubicBezTo>
                                <a:pt x="-36916" y="1454846"/>
                                <a:pt x="34510" y="1328871"/>
                                <a:pt x="0" y="1125423"/>
                              </a:cubicBezTo>
                              <a:cubicBezTo>
                                <a:pt x="-34510" y="921975"/>
                                <a:pt x="24392" y="834772"/>
                                <a:pt x="0" y="552094"/>
                              </a:cubicBezTo>
                              <a:cubicBezTo>
                                <a:pt x="-24392" y="269416"/>
                                <a:pt x="4689" y="227478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noFill/>
                        <a:ln w="6350">
                          <a:solidFill>
                            <a:schemeClr val="tx1"/>
                          </a:solidFill>
                          <a:extLst>
                            <a:ext uri="{C807C97D-BFC1-408E-A445-0C87EB9F89A2}">
                              <ask:lineSketchStyleProps xmlns:ask="http://schemas.microsoft.com/office/drawing/2018/sketchyshapes" sd="1576895463">
                                <a:prstGeom prst="rect">
                                  <a:avLst/>
                                </a:prstGeom>
                                <ask:type>
                                  <ask:lineSketchScribble/>
                                </ask:type>
                              </ask:lineSketchStyleProps>
                            </a:ext>
                          </a:extLst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pic>
                      <p:nvPicPr>
                        <p:cNvPr id="28" name="Рисунок 27">
                          <a:extLst>
                            <a:ext uri="{FF2B5EF4-FFF2-40B4-BE49-F238E27FC236}">
                              <a16:creationId xmlns:a16="http://schemas.microsoft.com/office/drawing/2014/main" id="{CB76146C-A4C3-AFFC-414F-1839FDCCEB5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2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4887" t="8271" r="4887" b="9023"/>
                        <a:stretch/>
                      </p:blipFill>
                      <p:spPr bwMode="auto">
                        <a:xfrm>
                          <a:off x="6417627" y="2749233"/>
                          <a:ext cx="1463675" cy="1341755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xtLst>
                          <a:ext uri="{53640926-AAD7-44D8-BBD7-CCE9431645EC}">
                            <a14:shadowObscured xmlns:a14="http://schemas.microsoft.com/office/drawing/2010/main"/>
                          </a:ext>
                        </a:extLst>
                      </p:spPr>
                    </p:pic>
                    <p:sp>
                      <p:nvSpPr>
                        <p:cNvPr id="29" name="Надпись 36">
                          <a:extLst>
                            <a:ext uri="{FF2B5EF4-FFF2-40B4-BE49-F238E27FC236}">
                              <a16:creationId xmlns:a16="http://schemas.microsoft.com/office/drawing/2014/main" id="{9C393054-2774-0155-10FD-1CCFDA6BC5E7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6342062" y="3977958"/>
                          <a:ext cx="1518920" cy="522605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V = </a:t>
                          </a:r>
                          <a:r>
                            <a:rPr kumimoji="0" lang="ru-RU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00 c</a:t>
                          </a:r>
                          <a:r>
                            <a:rPr kumimoji="0" lang="ru-RU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м</a:t>
                          </a:r>
                          <a:r>
                            <a:rPr kumimoji="0" lang="en-US" sz="2000" b="1" i="1" u="none" strike="noStrike" kern="1200" cap="none" spc="0" normalizeH="0" baseline="3000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3</a:t>
                          </a:r>
                          <a:endParaRPr kumimoji="0" lang="ru-RU" sz="11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30" name="Надпись 38">
                          <a:extLst>
                            <a:ext uri="{FF2B5EF4-FFF2-40B4-BE49-F238E27FC236}">
                              <a16:creationId xmlns:a16="http://schemas.microsoft.com/office/drawing/2014/main" id="{8E23662C-B752-8E8F-9878-144DD41F9BC4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6370002" y="3425508"/>
                          <a:ext cx="1195705" cy="46990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тонн</a:t>
                          </a:r>
                          <a:endParaRPr kumimoji="0" lang="ru-RU" sz="11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31" name="Надпись 39">
                          <a:extLst>
                            <a:ext uri="{FF2B5EF4-FFF2-40B4-BE49-F238E27FC236}">
                              <a16:creationId xmlns:a16="http://schemas.microsoft.com/office/drawing/2014/main" id="{C0402D3E-8CC4-6B73-83B7-23B147FE6561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7221537" y="2817813"/>
                          <a:ext cx="1196340" cy="166497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00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?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33" name="Надпись 37">
                          <a:extLst>
                            <a:ext uri="{FF2B5EF4-FFF2-40B4-BE49-F238E27FC236}">
                              <a16:creationId xmlns:a16="http://schemas.microsoft.com/office/drawing/2014/main" id="{9D1E81C0-FFB2-197D-FA5D-07E4DDDF5392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6318567" y="2513013"/>
                          <a:ext cx="1196340" cy="1589405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8000" b="1" i="0" u="none" strike="noStrike" kern="1200" cap="none" spc="-50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12</a:t>
                          </a:r>
                          <a:endParaRPr kumimoji="0" lang="ru-RU" sz="11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grpSp>
                      <p:nvGrpSpPr>
                        <p:cNvPr id="34" name="Группа 33">
                          <a:extLst>
                            <a:ext uri="{FF2B5EF4-FFF2-40B4-BE49-F238E27FC236}">
                              <a16:creationId xmlns:a16="http://schemas.microsoft.com/office/drawing/2014/main" id="{8DCFCF84-085F-D8E0-92C0-F49E2658EA2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41986" y="4577715"/>
                          <a:ext cx="1770381" cy="2240282"/>
                          <a:chOff x="0" y="0"/>
                          <a:chExt cx="1770529" cy="2240282"/>
                        </a:xfrm>
                      </p:grpSpPr>
                      <p:grpSp>
                        <p:nvGrpSpPr>
                          <p:cNvPr id="35" name="Группа 34">
                            <a:extLst>
                              <a:ext uri="{FF2B5EF4-FFF2-40B4-BE49-F238E27FC236}">
                                <a16:creationId xmlns:a16="http://schemas.microsoft.com/office/drawing/2014/main" id="{5055BE0C-C0BF-9182-B692-AE097F72C8A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489098" y="0"/>
                            <a:ext cx="1281431" cy="2240282"/>
                            <a:chOff x="0" y="0"/>
                            <a:chExt cx="1281431" cy="2240735"/>
                          </a:xfrm>
                        </p:grpSpPr>
                        <p:grpSp>
                          <p:nvGrpSpPr>
                            <p:cNvPr id="39" name="Группа 38">
                              <a:extLst>
                                <a:ext uri="{FF2B5EF4-FFF2-40B4-BE49-F238E27FC236}">
                                  <a16:creationId xmlns:a16="http://schemas.microsoft.com/office/drawing/2014/main" id="{429C613A-6DAF-B301-A440-6AEB3E6B2561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0" y="0"/>
                              <a:ext cx="1281431" cy="2240735"/>
                              <a:chOff x="0" y="0"/>
                              <a:chExt cx="1281431" cy="2240735"/>
                            </a:xfrm>
                          </p:grpSpPr>
                          <p:sp>
                            <p:nvSpPr>
                              <p:cNvPr id="41" name="Надпись 644748388">
                                <a:extLst>
                                  <a:ext uri="{FF2B5EF4-FFF2-40B4-BE49-F238E27FC236}">
                                    <a16:creationId xmlns:a16="http://schemas.microsoft.com/office/drawing/2014/main" id="{0BD46297-A700-AAF4-5D70-A95F0D961981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277793" y="0"/>
                                <a:ext cx="575688" cy="331151"/>
                              </a:xfrm>
                              <a:prstGeom prst="rect">
                                <a:avLst/>
                              </a:prstGeom>
                              <a:noFill/>
                              <a:ln w="6350">
                                <a:noFill/>
                              </a:ln>
                            </p:spPr>
                            <p:txBody>
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pPr marL="0" marR="0" lvl="0" indent="0" algn="ctr" defTabSz="914400" rtl="0" eaLnBrk="1" fontAlgn="auto" latinLnBrk="0" hangingPunct="1">
                                  <a:lnSpc>
                                    <a:spcPct val="107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80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r>
                                  <a:rPr kumimoji="0" lang="ru-RU" sz="1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ndara" panose="020E050203030302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a:t>1 м</a:t>
                                </a:r>
                                <a:endParaRPr kumimoji="0" lang="ru-RU" sz="11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 pitchFamily="34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42" name="Группа 41">
                                <a:extLst>
                                  <a:ext uri="{FF2B5EF4-FFF2-40B4-BE49-F238E27FC236}">
                                    <a16:creationId xmlns:a16="http://schemas.microsoft.com/office/drawing/2014/main" id="{E229AAF3-552B-696D-A58A-5055D66907BD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0" y="266219"/>
                                <a:ext cx="1281431" cy="1974516"/>
                                <a:chOff x="0" y="0"/>
                                <a:chExt cx="1282001" cy="1974805"/>
                              </a:xfrm>
                            </p:grpSpPr>
                            <p:sp>
                              <p:nvSpPr>
                                <p:cNvPr id="43" name="Куб 42">
                                  <a:extLst>
                                    <a:ext uri="{FF2B5EF4-FFF2-40B4-BE49-F238E27FC236}">
                                      <a16:creationId xmlns:a16="http://schemas.microsoft.com/office/drawing/2014/main" id="{BE5847B5-9B96-A4B3-616C-194636EC53A0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46299" y="925975"/>
                                  <a:ext cx="806450" cy="806450"/>
                                </a:xfrm>
                                <a:prstGeom prst="cube">
                                  <a:avLst>
                                    <a:gd name="adj" fmla="val 30357"/>
                                  </a:avLst>
                                </a:prstGeom>
                                <a:noFill/>
                                <a:ln w="28575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l" defTabSz="914400" rtl="0" eaLnBrk="1" fontAlgn="auto" latinLnBrk="0" hangingPunct="1">
                                    <a:lnSpc>
                                      <a:spcPct val="10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endParaRPr kumimoji="0" lang="ru-RU" sz="18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/>
                                    <a:ea typeface="+mn-ea"/>
                                    <a:cs typeface="+mn-cs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4" name="Прямоугольник 43">
                                  <a:extLst>
                                    <a:ext uri="{FF2B5EF4-FFF2-40B4-BE49-F238E27FC236}">
                                      <a16:creationId xmlns:a16="http://schemas.microsoft.com/office/drawing/2014/main" id="{81B74A43-8791-A057-E2D3-9A749D6045DE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277793" y="243069"/>
                                  <a:ext cx="576000" cy="576000"/>
                                </a:xfrm>
                                <a:prstGeom prst="rect">
                                  <a:avLst/>
                                </a:prstGeom>
                                <a:noFill/>
                                <a:ln w="28575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l" defTabSz="914400" rtl="0" eaLnBrk="1" fontAlgn="auto" latinLnBrk="0" hangingPunct="1">
                                    <a:lnSpc>
                                      <a:spcPct val="10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endParaRPr kumimoji="0" lang="ru-RU" sz="18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/>
                                    <a:ea typeface="+mn-ea"/>
                                    <a:cs typeface="+mn-cs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5" name="Надпись 2075957503">
                                  <a:extLst>
                                    <a:ext uri="{FF2B5EF4-FFF2-40B4-BE49-F238E27FC236}">
                                      <a16:creationId xmlns:a16="http://schemas.microsoft.com/office/drawing/2014/main" id="{01F6B998-E7DA-B232-D788-B33F6F48FEB4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706056" y="312517"/>
                                  <a:ext cx="575945" cy="331200"/>
                                </a:xfrm>
                                <a:prstGeom prst="rect">
                                  <a:avLst/>
                                </a:prstGeom>
                                <a:noFill/>
                                <a:ln w="6350">
                                  <a:noFill/>
                                </a:ln>
                              </p:spPr>
                              <p:txBody>
  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ctr" defTabSz="914400" rtl="0" eaLnBrk="1" fontAlgn="auto" latinLnBrk="0" hangingPunct="1">
                                    <a:lnSpc>
                                      <a:spcPct val="107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80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r>
                                    <a:rPr kumimoji="0" lang="ru-RU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ndara" panose="020E0502030303020204" pitchFamily="34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a:t>1 м</a:t>
                                  </a:r>
                                  <a:endParaRPr kumimoji="0" lang="ru-RU" sz="11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6" name="Надпись 760805820">
                                  <a:extLst>
                                    <a:ext uri="{FF2B5EF4-FFF2-40B4-BE49-F238E27FC236}">
                                      <a16:creationId xmlns:a16="http://schemas.microsoft.com/office/drawing/2014/main" id="{7C0B26AA-E4F2-CE36-908B-9810801F9A3C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0" y="1643605"/>
                                  <a:ext cx="575945" cy="331200"/>
                                </a:xfrm>
                                <a:prstGeom prst="rect">
                                  <a:avLst/>
                                </a:prstGeom>
                                <a:noFill/>
                                <a:ln w="6350">
                                  <a:noFill/>
                                </a:ln>
                              </p:spPr>
                              <p:txBody>
  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ctr" defTabSz="914400" rtl="0" eaLnBrk="1" fontAlgn="auto" latinLnBrk="0" hangingPunct="1">
                                    <a:lnSpc>
                                      <a:spcPct val="107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80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r>
                                    <a:rPr kumimoji="0" lang="ru-RU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ndara" panose="020E0502030303020204" pitchFamily="34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a:t>1 м</a:t>
                                  </a:r>
                                  <a:endParaRPr kumimoji="0" lang="ru-RU" sz="11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7" name="Надпись 1704707255">
                                  <a:extLst>
                                    <a:ext uri="{FF2B5EF4-FFF2-40B4-BE49-F238E27FC236}">
                                      <a16:creationId xmlns:a16="http://schemas.microsoft.com/office/drawing/2014/main" id="{F7A90B71-EA72-8BBC-6136-104927BB319F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 rot="18908129">
                                  <a:off x="520861" y="1495787"/>
                                  <a:ext cx="575945" cy="331200"/>
                                </a:xfrm>
                                <a:prstGeom prst="rect">
                                  <a:avLst/>
                                </a:prstGeom>
                                <a:noFill/>
                                <a:ln w="6350">
                                  <a:noFill/>
                                </a:ln>
                              </p:spPr>
                              <p:txBody>
  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ctr" defTabSz="914400" rtl="0" eaLnBrk="1" fontAlgn="auto" latinLnBrk="0" hangingPunct="1">
                                    <a:lnSpc>
                                      <a:spcPct val="107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80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r>
                                    <a:rPr kumimoji="0" lang="ru-RU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ndara" panose="020E0502030303020204" pitchFamily="34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a:t>1 м</a:t>
                                  </a:r>
                                  <a:endParaRPr kumimoji="0" lang="ru-RU" sz="11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8" name="Надпись 927128537">
                                  <a:extLst>
                                    <a:ext uri="{FF2B5EF4-FFF2-40B4-BE49-F238E27FC236}">
                                      <a16:creationId xmlns:a16="http://schemas.microsoft.com/office/drawing/2014/main" id="{C0A1ACA7-F9B0-5494-807E-4F75EA40B4DB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706056" y="1076446"/>
                                  <a:ext cx="575945" cy="331200"/>
                                </a:xfrm>
                                <a:prstGeom prst="rect">
                                  <a:avLst/>
                                </a:prstGeom>
                                <a:noFill/>
                                <a:ln w="6350">
                                  <a:noFill/>
                                </a:ln>
                              </p:spPr>
                              <p:txBody>
  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ctr" defTabSz="914400" rtl="0" eaLnBrk="1" fontAlgn="auto" latinLnBrk="0" hangingPunct="1">
                                    <a:lnSpc>
                                      <a:spcPct val="107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80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r>
                                    <a:rPr kumimoji="0" lang="ru-RU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ndara" panose="020E0502030303020204" pitchFamily="34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a:t>1 м</a:t>
                                  </a:r>
                                  <a:endParaRPr kumimoji="0" lang="ru-RU" sz="11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9" name="Надпись 656352100">
                                  <a:extLst>
                                    <a:ext uri="{FF2B5EF4-FFF2-40B4-BE49-F238E27FC236}">
                                      <a16:creationId xmlns:a16="http://schemas.microsoft.com/office/drawing/2014/main" id="{648C51D6-81E6-7E45-FEE3-05C9646748DC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254643" y="0"/>
                                  <a:ext cx="575945" cy="331200"/>
                                </a:xfrm>
                                <a:prstGeom prst="rect">
                                  <a:avLst/>
                                </a:prstGeom>
                                <a:noFill/>
                                <a:ln w="6350">
                                  <a:noFill/>
                                </a:ln>
                              </p:spPr>
                              <p:txBody>
  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ctr" defTabSz="914400" rtl="0" eaLnBrk="1" fontAlgn="auto" latinLnBrk="0" hangingPunct="1">
                                    <a:lnSpc>
                                      <a:spcPct val="107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80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r>
                                    <a:rPr kumimoji="0" lang="ru-RU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ndara" panose="020E0502030303020204" pitchFamily="34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a:t>1 м</a:t>
                                  </a:r>
                                  <a:endParaRPr kumimoji="0" lang="ru-RU" sz="11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endParaRPr>
                                </a:p>
                              </p:txBody>
                            </p:sp>
                          </p:grpSp>
                        </p:grpSp>
                        <p:cxnSp>
                          <p:nvCxnSpPr>
                            <p:cNvPr id="40" name="Прямая соединительная линия 39">
                              <a:extLst>
                                <a:ext uri="{FF2B5EF4-FFF2-40B4-BE49-F238E27FC236}">
                                  <a16:creationId xmlns:a16="http://schemas.microsoft.com/office/drawing/2014/main" id="{0CB95C5F-0B5A-632B-0579-6E5EE5B0C948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289367" y="266218"/>
                              <a:ext cx="576050" cy="0"/>
                            </a:xfrm>
                            <a:prstGeom prst="line">
                              <a:avLst/>
                            </a:prstGeom>
                            <a:ln w="28575">
                              <a:solidFill>
                                <a:schemeClr val="tx1"/>
                              </a:solidFill>
                              <a:headEnd type="none" w="med" len="med"/>
                              <a:tailEnd type="none" w="med" len="med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  <p:sp>
                        <p:nvSpPr>
                          <p:cNvPr id="36" name="Надпись 1">
                            <a:extLst>
                              <a:ext uri="{FF2B5EF4-FFF2-40B4-BE49-F238E27FC236}">
                                <a16:creationId xmlns:a16="http://schemas.microsoft.com/office/drawing/2014/main" id="{B1FA99BC-B63C-266B-D056-AB90DB5060C5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0" y="14176"/>
                            <a:ext cx="561315" cy="497660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7000"/>
                              </a:lnSpc>
                              <a:spcBef>
                                <a:spcPts val="0"/>
                              </a:spcBef>
                              <a:spcAft>
                                <a:spcPts val="8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ru-RU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м</a:t>
                            </a:r>
                            <a:endParaRPr kumimoji="0" lang="ru-RU" sz="11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37" name="Надпись 1">
                            <a:extLst>
                              <a:ext uri="{FF2B5EF4-FFF2-40B4-BE49-F238E27FC236}">
                                <a16:creationId xmlns:a16="http://schemas.microsoft.com/office/drawing/2014/main" id="{D5434CF6-598E-C3A1-75F7-7C81040763F4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0" y="552893"/>
                            <a:ext cx="561315" cy="497660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7000"/>
                              </a:lnSpc>
                              <a:spcBef>
                                <a:spcPts val="0"/>
                              </a:spcBef>
                              <a:spcAft>
                                <a:spcPts val="8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ru-RU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м</a:t>
                            </a:r>
                            <a:r>
                              <a:rPr kumimoji="0" lang="ru-RU" sz="2000" b="1" i="1" u="none" strike="noStrike" kern="1200" cap="none" spc="0" normalizeH="0" baseline="3000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2</a:t>
                            </a:r>
                            <a:endParaRPr kumimoji="0" lang="ru-RU" sz="11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38" name="Надпись 1">
                            <a:extLst>
                              <a:ext uri="{FF2B5EF4-FFF2-40B4-BE49-F238E27FC236}">
                                <a16:creationId xmlns:a16="http://schemas.microsoft.com/office/drawing/2014/main" id="{59D70BBF-E290-65E5-6663-EB891BC6137F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0" y="1467293"/>
                            <a:ext cx="561315" cy="497660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7000"/>
                              </a:lnSpc>
                              <a:spcBef>
                                <a:spcPts val="0"/>
                              </a:spcBef>
                              <a:spcAft>
                                <a:spcPts val="8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ru-RU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м</a:t>
                            </a:r>
                            <a:r>
                              <a:rPr kumimoji="0" lang="ru-RU" sz="2000" b="1" i="1" u="none" strike="noStrike" kern="1200" cap="none" spc="0" normalizeH="0" baseline="3000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3</a:t>
                            </a:r>
                            <a:endParaRPr kumimoji="0" lang="ru-RU" sz="11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61" name="Стрелка: изогнутая 60">
                          <a:extLst>
                            <a:ext uri="{FF2B5EF4-FFF2-40B4-BE49-F238E27FC236}">
                              <a16:creationId xmlns:a16="http://schemas.microsoft.com/office/drawing/2014/main" id="{883FC4B4-3F46-15C2-2E2D-B85C1FB979B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1771568">
                          <a:off x="5954549" y="5636934"/>
                          <a:ext cx="1161831" cy="1021904"/>
                        </a:xfrm>
                        <a:prstGeom prst="bentArrow">
                          <a:avLst>
                            <a:gd name="adj1" fmla="val 21536"/>
                            <a:gd name="adj2" fmla="val 50000"/>
                            <a:gd name="adj3" fmla="val 48434"/>
                            <a:gd name="adj4" fmla="val 60768"/>
                          </a:avLst>
                        </a:prstGeom>
                        <a:ln/>
                      </p:spPr>
                      <p:style>
                        <a:lnRef idx="2">
                          <a:schemeClr val="accent6">
                            <a:shade val="15000"/>
                          </a:schemeClr>
                        </a:lnRef>
                        <a:fillRef idx="1">
                          <a:schemeClr val="accent6"/>
                        </a:fillRef>
                        <a:effectRef idx="0">
                          <a:schemeClr val="accent6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8" name="Стрелка: изогнутая 67">
                          <a:extLst>
                            <a:ext uri="{FF2B5EF4-FFF2-40B4-BE49-F238E27FC236}">
                              <a16:creationId xmlns:a16="http://schemas.microsoft.com/office/drawing/2014/main" id="{5C034907-2CAE-6A35-42BF-E5A63831444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586256">
                          <a:off x="7199017" y="1075513"/>
                          <a:ext cx="1467931" cy="1084499"/>
                        </a:xfrm>
                        <a:prstGeom prst="bentArrow">
                          <a:avLst>
                            <a:gd name="adj1" fmla="val 21729"/>
                            <a:gd name="adj2" fmla="val 44696"/>
                            <a:gd name="adj3" fmla="val 45718"/>
                            <a:gd name="adj4" fmla="val 65085"/>
                          </a:avLst>
                        </a:prstGeom>
                        <a:ln/>
                      </p:spPr>
                      <p:style>
                        <a:lnRef idx="2">
                          <a:schemeClr val="accent6">
                            <a:shade val="15000"/>
                          </a:schemeClr>
                        </a:lnRef>
                        <a:fillRef idx="1">
                          <a:schemeClr val="accent6"/>
                        </a:fillRef>
                        <a:effectRef idx="0">
                          <a:schemeClr val="accent6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5" name="TextBox 24">
                          <a:extLst>
                            <a:ext uri="{FF2B5EF4-FFF2-40B4-BE49-F238E27FC236}">
                              <a16:creationId xmlns:a16="http://schemas.microsoft.com/office/drawing/2014/main" id="{6AE91A43-CF1E-DEAB-FF4D-6F289A515677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29245" y="517300"/>
                          <a:ext cx="1480285" cy="30777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marL="0" marR="0" lvl="0" indent="0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__________</a:t>
                          </a:r>
                          <a:endParaRPr kumimoji="0" lang="ru-RU" sz="900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</a:endParaRPr>
                        </a:p>
                      </p:txBody>
                    </p:sp>
                    <p:sp>
                      <p:nvSpPr>
                        <p:cNvPr id="66" name="TextBox 65">
                          <a:extLst>
                            <a:ext uri="{FF2B5EF4-FFF2-40B4-BE49-F238E27FC236}">
                              <a16:creationId xmlns:a16="http://schemas.microsoft.com/office/drawing/2014/main" id="{97F1A224-AAED-F1D2-F0E8-C8B19FE870B3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29245" y="1809333"/>
                          <a:ext cx="1480285" cy="30777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marL="0" marR="0" lvl="0" indent="0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__________</a:t>
                          </a:r>
                          <a:endParaRPr kumimoji="0" lang="ru-RU" sz="900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</a:endParaRPr>
                        </a:p>
                      </p:txBody>
                    </p:sp>
                    <p:sp>
                      <p:nvSpPr>
                        <p:cNvPr id="67" name="TextBox 66">
                          <a:extLst>
                            <a:ext uri="{FF2B5EF4-FFF2-40B4-BE49-F238E27FC236}">
                              <a16:creationId xmlns:a16="http://schemas.microsoft.com/office/drawing/2014/main" id="{0474A7BA-2EE2-E39F-2AA3-96FF36440395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29245" y="3149885"/>
                          <a:ext cx="1480285" cy="30777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marL="0" marR="0" lvl="0" indent="0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__________</a:t>
                          </a:r>
                          <a:endParaRPr kumimoji="0" lang="ru-RU" sz="900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</a:endParaRPr>
                        </a:p>
                      </p:txBody>
                    </p:sp>
                  </p:grpSp>
                  <p:sp>
                    <p:nvSpPr>
                      <p:cNvPr id="22" name="TextBox 21">
                        <a:extLst>
                          <a:ext uri="{FF2B5EF4-FFF2-40B4-BE49-F238E27FC236}">
                            <a16:creationId xmlns:a16="http://schemas.microsoft.com/office/drawing/2014/main" id="{A3938C76-05E4-E83A-9D45-253A12B1230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29245" y="412935"/>
                        <a:ext cx="1324961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20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Масса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</a:endParaRPr>
                      </a:p>
                    </p:txBody>
                  </p:sp>
                  <p:sp>
                    <p:nvSpPr>
                      <p:cNvPr id="23" name="TextBox 22">
                        <a:extLst>
                          <a:ext uri="{FF2B5EF4-FFF2-40B4-BE49-F238E27FC236}">
                            <a16:creationId xmlns:a16="http://schemas.microsoft.com/office/drawing/2014/main" id="{CDFBBC92-D48E-3F23-49D3-FC876F058E4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92786" y="1716891"/>
                        <a:ext cx="1456479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20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Вещество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</a:endParaRPr>
                      </a:p>
                    </p:txBody>
                  </p:sp>
                  <p:sp>
                    <p:nvSpPr>
                      <p:cNvPr id="24" name="TextBox 23">
                        <a:extLst>
                          <a:ext uri="{FF2B5EF4-FFF2-40B4-BE49-F238E27FC236}">
                            <a16:creationId xmlns:a16="http://schemas.microsoft.com/office/drawing/2014/main" id="{342A5CC5-755D-604F-DB87-84E7A2C688F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92786" y="3080305"/>
                        <a:ext cx="1456479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20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Объём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</a:endParaRPr>
                      </a:p>
                    </p:txBody>
                  </p:sp>
                  <p:sp>
                    <p:nvSpPr>
                      <p:cNvPr id="26" name="TextBox 25">
                        <a:extLst>
                          <a:ext uri="{FF2B5EF4-FFF2-40B4-BE49-F238E27FC236}">
                            <a16:creationId xmlns:a16="http://schemas.microsoft.com/office/drawing/2014/main" id="{6084E9FB-8DD7-349F-27C6-380417A09C0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175456" y="1530033"/>
                        <a:ext cx="2402733" cy="64633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36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Вещество</a:t>
                        </a:r>
                        <a:endPara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7" name="Надпись 45">
                      <a:extLst>
                        <a:ext uri="{FF2B5EF4-FFF2-40B4-BE49-F238E27FC236}">
                          <a16:creationId xmlns:a16="http://schemas.microsoft.com/office/drawing/2014/main" id="{14644A98-4E47-1F28-13B5-86AD2FE2006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75712" y="2114046"/>
                      <a:ext cx="2136001" cy="753864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масса – </a:t>
                      </a: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m</a:t>
                      </a:r>
                      <a:br>
                        <a:rPr lang="ru-RU" sz="3200" dirty="0">
                          <a:solidFill>
                            <a:prstClr val="black"/>
                          </a:solidFill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</a:b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г, </a:t>
                      </a:r>
                      <a:r>
                        <a:rPr kumimoji="0" lang="ru-RU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кг</a:t>
                      </a:r>
                      <a:r>
                        <a:rPr kumimoji="0" lang="ru-RU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, т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50" name="Надпись 46">
                      <a:extLst>
                        <a:ext uri="{FF2B5EF4-FFF2-40B4-BE49-F238E27FC236}">
                          <a16:creationId xmlns:a16="http://schemas.microsoft.com/office/drawing/2014/main" id="{27007B6B-4AB8-0C03-23AF-DED929B81EA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95857" y="2931798"/>
                      <a:ext cx="2126148" cy="753864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объём – </a:t>
                      </a: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V</a:t>
                      </a:r>
                      <a:br>
                        <a:rPr lang="ru-RU" sz="3200" dirty="0">
                          <a:solidFill>
                            <a:prstClr val="black"/>
                          </a:solidFill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</a:br>
                      <a:r>
                        <a:rPr kumimoji="0" lang="ru-RU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см</a:t>
                      </a:r>
                      <a:r>
                        <a:rPr kumimoji="0" lang="ru-RU" sz="32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ru-RU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ru-RU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kumimoji="0" lang="ru-RU" sz="3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58" name="Надпись 49">
                    <a:extLst>
                      <a:ext uri="{FF2B5EF4-FFF2-40B4-BE49-F238E27FC236}">
                        <a16:creationId xmlns:a16="http://schemas.microsoft.com/office/drawing/2014/main" id="{CF43E13A-8CD8-E859-BEDE-AC38D4A3EDAB}"/>
                      </a:ext>
                    </a:extLst>
                  </p:cNvPr>
                  <p:cNvSpPr txBox="1"/>
                  <p:nvPr/>
                </p:nvSpPr>
                <p:spPr>
                  <a:xfrm>
                    <a:off x="4528904" y="370075"/>
                    <a:ext cx="2595245" cy="2045335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Если </a:t>
                    </a:r>
                    <a:r>
                      <a: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V</a:t>
                    </a:r>
                    <a:r>
                      <a:rPr kumimoji="0" lang="ru-RU" sz="2800" b="1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1</a:t>
                    </a: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 </a:t>
                    </a: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=</a:t>
                    </a: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 </a:t>
                    </a:r>
                    <a:r>
                      <a: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V</a:t>
                    </a:r>
                    <a:r>
                      <a:rPr kumimoji="0" lang="ru-RU" sz="2800" b="1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2</a:t>
                    </a: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, </a:t>
                    </a:r>
                    <a:b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</a:b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а </a:t>
                    </a:r>
                    <a:r>
                      <a: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m</a:t>
                    </a:r>
                    <a:r>
                      <a:rPr kumimoji="0" lang="ru-RU" sz="2800" b="1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1</a:t>
                    </a:r>
                    <a:r>
                      <a:rPr kumimoji="0" lang="en-US" sz="2800" b="0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 </a:t>
                    </a: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</a:t>
                    </a: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 </a:t>
                    </a:r>
                    <a:r>
                      <a: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m</a:t>
                    </a:r>
                    <a:r>
                      <a:rPr kumimoji="0" lang="ru-RU" sz="2800" b="1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2</a:t>
                    </a: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, </a:t>
                    </a:r>
                    <a:br>
                      <a: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</a:br>
                    <a:r>
                      <a: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то </a:t>
                    </a:r>
                    <a:r>
                      <a:rPr kumimoji="0" lang="ru-RU" sz="3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вещества</a:t>
                    </a:r>
                    <a:r>
                      <a: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 </a:t>
                    </a:r>
                    <a:br>
                      <a: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</a:b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РАЗНЫЕ!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57" name="Овал 56">
                    <a:extLst>
                      <a:ext uri="{FF2B5EF4-FFF2-40B4-BE49-F238E27FC236}">
                        <a16:creationId xmlns:a16="http://schemas.microsoft.com/office/drawing/2014/main" id="{EB325219-B925-6946-3C23-1FD050240596}"/>
                      </a:ext>
                    </a:extLst>
                  </p:cNvPr>
                  <p:cNvSpPr/>
                  <p:nvPr/>
                </p:nvSpPr>
                <p:spPr>
                  <a:xfrm>
                    <a:off x="8335978" y="1224029"/>
                    <a:ext cx="3361132" cy="33611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9" name="Надпись 54">
                        <a:extLst>
                          <a:ext uri="{FF2B5EF4-FFF2-40B4-BE49-F238E27FC236}">
                            <a16:creationId xmlns:a16="http://schemas.microsoft.com/office/drawing/2014/main" id="{A60E27BA-E36E-7C97-C38D-F9B04903FF6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652486" y="1348049"/>
                        <a:ext cx="2595245" cy="1443675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0" lang="ru-RU" sz="4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𝝆</m:t>
                              </m:r>
                              <m:r>
                                <a:rPr kumimoji="0" lang="ru-RU" sz="4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kumimoji="0" lang="ru-RU" sz="4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ru-RU" sz="4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𝒎</m:t>
                                  </m:r>
                                </m:num>
                                <m:den>
                                  <m:r>
                                    <a:rPr kumimoji="0" lang="ru-RU" sz="4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𝑽</m:t>
                                  </m:r>
                                </m:den>
                              </m:f>
                            </m:oMath>
                          </m:oMathPara>
                        </a14:m>
                        <a:endParaRPr kumimoji="0" lang="ru-RU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9" name="Надпись 54">
                        <a:extLst>
                          <a:ext uri="{FF2B5EF4-FFF2-40B4-BE49-F238E27FC236}">
                            <a16:creationId xmlns:a16="http://schemas.microsoft.com/office/drawing/2014/main" id="{A60E27BA-E36E-7C97-C38D-F9B04903FF6D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652486" y="1348049"/>
                        <a:ext cx="2595245" cy="1443675"/>
                      </a:xfrm>
                      <a:prstGeom prst="rect">
                        <a:avLst/>
                      </a:prstGeom>
                      <a:blipFill>
                        <a:blip r:embed="rId3"/>
                        <a:stretch>
                          <a:fillRect/>
                        </a:stretch>
                      </a:blipFill>
                      <a:ln w="6350"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ru-RU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358E576C-65DA-8748-F5E4-2EA0537C5D90}"/>
                      </a:ext>
                    </a:extLst>
                  </p:cNvPr>
                  <p:cNvSpPr txBox="1"/>
                  <p:nvPr/>
                </p:nvSpPr>
                <p:spPr>
                  <a:xfrm>
                    <a:off x="8832169" y="2390782"/>
                    <a:ext cx="930923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3200" b="1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</a:rPr>
                      <a:t>ро</a:t>
                    </a:r>
                    <a:endParaRPr kumimoji="0" lang="ru-RU" sz="3200" b="1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>
                          <a:lumMod val="65000"/>
                        </a:schemeClr>
                      </a:solidFill>
                      <a:effectLst/>
                      <a:uLnTx/>
                      <a:uFillTx/>
                      <a:latin typeface="Candara" panose="020E0502030303020204" pitchFamily="34" charset="0"/>
                    </a:endParaRPr>
                  </a:p>
                </p:txBody>
              </p:sp>
            </p:grpSp>
            <p:sp>
              <p:nvSpPr>
                <p:cNvPr id="62" name="Надпись 8">
                  <a:extLst>
                    <a:ext uri="{FF2B5EF4-FFF2-40B4-BE49-F238E27FC236}">
                      <a16:creationId xmlns:a16="http://schemas.microsoft.com/office/drawing/2014/main" id="{E5837269-2CF1-88BD-86FD-05282C70E2E7}"/>
                    </a:ext>
                  </a:extLst>
                </p:cNvPr>
                <p:cNvSpPr txBox="1"/>
                <p:nvPr/>
              </p:nvSpPr>
              <p:spPr>
                <a:xfrm>
                  <a:off x="7156767" y="74593"/>
                  <a:ext cx="4955263" cy="1106366"/>
                </a:xfrm>
                <a:custGeom>
                  <a:avLst/>
                  <a:gdLst>
                    <a:gd name="connsiteX0" fmla="*/ 0 w 4955263"/>
                    <a:gd name="connsiteY0" fmla="*/ 0 h 1106366"/>
                    <a:gd name="connsiteX1" fmla="*/ 649690 w 4955263"/>
                    <a:gd name="connsiteY1" fmla="*/ 0 h 1106366"/>
                    <a:gd name="connsiteX2" fmla="*/ 1249827 w 4955263"/>
                    <a:gd name="connsiteY2" fmla="*/ 0 h 1106366"/>
                    <a:gd name="connsiteX3" fmla="*/ 1800412 w 4955263"/>
                    <a:gd name="connsiteY3" fmla="*/ 0 h 1106366"/>
                    <a:gd name="connsiteX4" fmla="*/ 2350997 w 4955263"/>
                    <a:gd name="connsiteY4" fmla="*/ 0 h 1106366"/>
                    <a:gd name="connsiteX5" fmla="*/ 3000687 w 4955263"/>
                    <a:gd name="connsiteY5" fmla="*/ 0 h 1106366"/>
                    <a:gd name="connsiteX6" fmla="*/ 3600824 w 4955263"/>
                    <a:gd name="connsiteY6" fmla="*/ 0 h 1106366"/>
                    <a:gd name="connsiteX7" fmla="*/ 4002751 w 4955263"/>
                    <a:gd name="connsiteY7" fmla="*/ 0 h 1106366"/>
                    <a:gd name="connsiteX8" fmla="*/ 4955263 w 4955263"/>
                    <a:gd name="connsiteY8" fmla="*/ 0 h 1106366"/>
                    <a:gd name="connsiteX9" fmla="*/ 4955263 w 4955263"/>
                    <a:gd name="connsiteY9" fmla="*/ 575310 h 1106366"/>
                    <a:gd name="connsiteX10" fmla="*/ 4955263 w 4955263"/>
                    <a:gd name="connsiteY10" fmla="*/ 1106366 h 1106366"/>
                    <a:gd name="connsiteX11" fmla="*/ 4503783 w 4955263"/>
                    <a:gd name="connsiteY11" fmla="*/ 1106366 h 1106366"/>
                    <a:gd name="connsiteX12" fmla="*/ 3854093 w 4955263"/>
                    <a:gd name="connsiteY12" fmla="*/ 1106366 h 1106366"/>
                    <a:gd name="connsiteX13" fmla="*/ 3353061 w 4955263"/>
                    <a:gd name="connsiteY13" fmla="*/ 1106366 h 1106366"/>
                    <a:gd name="connsiteX14" fmla="*/ 2703371 w 4955263"/>
                    <a:gd name="connsiteY14" fmla="*/ 1106366 h 1106366"/>
                    <a:gd name="connsiteX15" fmla="*/ 2251892 w 4955263"/>
                    <a:gd name="connsiteY15" fmla="*/ 1106366 h 1106366"/>
                    <a:gd name="connsiteX16" fmla="*/ 1849965 w 4955263"/>
                    <a:gd name="connsiteY16" fmla="*/ 1106366 h 1106366"/>
                    <a:gd name="connsiteX17" fmla="*/ 1448038 w 4955263"/>
                    <a:gd name="connsiteY17" fmla="*/ 1106366 h 1106366"/>
                    <a:gd name="connsiteX18" fmla="*/ 847901 w 4955263"/>
                    <a:gd name="connsiteY18" fmla="*/ 1106366 h 1106366"/>
                    <a:gd name="connsiteX19" fmla="*/ 0 w 4955263"/>
                    <a:gd name="connsiteY19" fmla="*/ 1106366 h 1106366"/>
                    <a:gd name="connsiteX20" fmla="*/ 0 w 4955263"/>
                    <a:gd name="connsiteY20" fmla="*/ 553183 h 1106366"/>
                    <a:gd name="connsiteX21" fmla="*/ 0 w 4955263"/>
                    <a:gd name="connsiteY21" fmla="*/ 0 h 1106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955263" h="1106366" fill="none" extrusionOk="0">
                      <a:moveTo>
                        <a:pt x="0" y="0"/>
                      </a:moveTo>
                      <a:cubicBezTo>
                        <a:pt x="221367" y="-4929"/>
                        <a:pt x="419294" y="48867"/>
                        <a:pt x="649690" y="0"/>
                      </a:cubicBezTo>
                      <a:cubicBezTo>
                        <a:pt x="880086" y="-48867"/>
                        <a:pt x="1079998" y="47249"/>
                        <a:pt x="1249827" y="0"/>
                      </a:cubicBezTo>
                      <a:cubicBezTo>
                        <a:pt x="1419656" y="-47249"/>
                        <a:pt x="1641456" y="14508"/>
                        <a:pt x="1800412" y="0"/>
                      </a:cubicBezTo>
                      <a:cubicBezTo>
                        <a:pt x="1959369" y="-14508"/>
                        <a:pt x="2121072" y="5123"/>
                        <a:pt x="2350997" y="0"/>
                      </a:cubicBezTo>
                      <a:cubicBezTo>
                        <a:pt x="2580923" y="-5123"/>
                        <a:pt x="2727254" y="23655"/>
                        <a:pt x="3000687" y="0"/>
                      </a:cubicBezTo>
                      <a:cubicBezTo>
                        <a:pt x="3274120" y="-23655"/>
                        <a:pt x="3453016" y="28296"/>
                        <a:pt x="3600824" y="0"/>
                      </a:cubicBezTo>
                      <a:cubicBezTo>
                        <a:pt x="3748632" y="-28296"/>
                        <a:pt x="3915065" y="47789"/>
                        <a:pt x="4002751" y="0"/>
                      </a:cubicBezTo>
                      <a:cubicBezTo>
                        <a:pt x="4090437" y="-47789"/>
                        <a:pt x="4758316" y="5890"/>
                        <a:pt x="4955263" y="0"/>
                      </a:cubicBezTo>
                      <a:cubicBezTo>
                        <a:pt x="4962312" y="204400"/>
                        <a:pt x="4941560" y="375408"/>
                        <a:pt x="4955263" y="575310"/>
                      </a:cubicBezTo>
                      <a:cubicBezTo>
                        <a:pt x="4968966" y="775212"/>
                        <a:pt x="4922650" y="903972"/>
                        <a:pt x="4955263" y="1106366"/>
                      </a:cubicBezTo>
                      <a:cubicBezTo>
                        <a:pt x="4791163" y="1155486"/>
                        <a:pt x="4630033" y="1092516"/>
                        <a:pt x="4503783" y="1106366"/>
                      </a:cubicBezTo>
                      <a:cubicBezTo>
                        <a:pt x="4377533" y="1120216"/>
                        <a:pt x="4085363" y="1043839"/>
                        <a:pt x="3854093" y="1106366"/>
                      </a:cubicBezTo>
                      <a:cubicBezTo>
                        <a:pt x="3622823" y="1168893"/>
                        <a:pt x="3529809" y="1100856"/>
                        <a:pt x="3353061" y="1106366"/>
                      </a:cubicBezTo>
                      <a:cubicBezTo>
                        <a:pt x="3176313" y="1111876"/>
                        <a:pt x="2957377" y="1089814"/>
                        <a:pt x="2703371" y="1106366"/>
                      </a:cubicBezTo>
                      <a:cubicBezTo>
                        <a:pt x="2449365" y="1122918"/>
                        <a:pt x="2366471" y="1099997"/>
                        <a:pt x="2251892" y="1106366"/>
                      </a:cubicBezTo>
                      <a:cubicBezTo>
                        <a:pt x="2137313" y="1112735"/>
                        <a:pt x="2040710" y="1065165"/>
                        <a:pt x="1849965" y="1106366"/>
                      </a:cubicBezTo>
                      <a:cubicBezTo>
                        <a:pt x="1659220" y="1147567"/>
                        <a:pt x="1643678" y="1083062"/>
                        <a:pt x="1448038" y="1106366"/>
                      </a:cubicBezTo>
                      <a:cubicBezTo>
                        <a:pt x="1252398" y="1129670"/>
                        <a:pt x="986878" y="1040614"/>
                        <a:pt x="847901" y="1106366"/>
                      </a:cubicBezTo>
                      <a:cubicBezTo>
                        <a:pt x="708924" y="1172118"/>
                        <a:pt x="396169" y="1100966"/>
                        <a:pt x="0" y="1106366"/>
                      </a:cubicBezTo>
                      <a:cubicBezTo>
                        <a:pt x="-45797" y="984616"/>
                        <a:pt x="29985" y="755165"/>
                        <a:pt x="0" y="553183"/>
                      </a:cubicBezTo>
                      <a:cubicBezTo>
                        <a:pt x="-29985" y="351201"/>
                        <a:pt x="35466" y="204844"/>
                        <a:pt x="0" y="0"/>
                      </a:cubicBezTo>
                      <a:close/>
                    </a:path>
                    <a:path w="4955263" h="1106366" stroke="0" extrusionOk="0">
                      <a:moveTo>
                        <a:pt x="0" y="0"/>
                      </a:moveTo>
                      <a:cubicBezTo>
                        <a:pt x="120561" y="-57029"/>
                        <a:pt x="352608" y="20460"/>
                        <a:pt x="501032" y="0"/>
                      </a:cubicBezTo>
                      <a:cubicBezTo>
                        <a:pt x="649456" y="-20460"/>
                        <a:pt x="793329" y="36377"/>
                        <a:pt x="902959" y="0"/>
                      </a:cubicBezTo>
                      <a:cubicBezTo>
                        <a:pt x="1012589" y="-36377"/>
                        <a:pt x="1330680" y="70295"/>
                        <a:pt x="1552649" y="0"/>
                      </a:cubicBezTo>
                      <a:cubicBezTo>
                        <a:pt x="1774618" y="-70295"/>
                        <a:pt x="1869625" y="47893"/>
                        <a:pt x="2053681" y="0"/>
                      </a:cubicBezTo>
                      <a:cubicBezTo>
                        <a:pt x="2237737" y="-47893"/>
                        <a:pt x="2321190" y="18250"/>
                        <a:pt x="2554713" y="0"/>
                      </a:cubicBezTo>
                      <a:cubicBezTo>
                        <a:pt x="2788236" y="-18250"/>
                        <a:pt x="3012358" y="52051"/>
                        <a:pt x="3204403" y="0"/>
                      </a:cubicBezTo>
                      <a:cubicBezTo>
                        <a:pt x="3396448" y="-52051"/>
                        <a:pt x="3496319" y="53619"/>
                        <a:pt x="3655883" y="0"/>
                      </a:cubicBezTo>
                      <a:cubicBezTo>
                        <a:pt x="3815447" y="-53619"/>
                        <a:pt x="4004161" y="12013"/>
                        <a:pt x="4305573" y="0"/>
                      </a:cubicBezTo>
                      <a:cubicBezTo>
                        <a:pt x="4606985" y="-12013"/>
                        <a:pt x="4741871" y="31045"/>
                        <a:pt x="4955263" y="0"/>
                      </a:cubicBezTo>
                      <a:cubicBezTo>
                        <a:pt x="4977468" y="181023"/>
                        <a:pt x="4905492" y="413150"/>
                        <a:pt x="4955263" y="553183"/>
                      </a:cubicBezTo>
                      <a:cubicBezTo>
                        <a:pt x="5005034" y="693216"/>
                        <a:pt x="4922822" y="953916"/>
                        <a:pt x="4955263" y="1106366"/>
                      </a:cubicBezTo>
                      <a:cubicBezTo>
                        <a:pt x="4833828" y="1130624"/>
                        <a:pt x="4503218" y="1067914"/>
                        <a:pt x="4355126" y="1106366"/>
                      </a:cubicBezTo>
                      <a:cubicBezTo>
                        <a:pt x="4207034" y="1144818"/>
                        <a:pt x="3868072" y="1061240"/>
                        <a:pt x="3705436" y="1106366"/>
                      </a:cubicBezTo>
                      <a:cubicBezTo>
                        <a:pt x="3542800" y="1151492"/>
                        <a:pt x="3360756" y="1053626"/>
                        <a:pt x="3055746" y="1106366"/>
                      </a:cubicBezTo>
                      <a:cubicBezTo>
                        <a:pt x="2750736" y="1159106"/>
                        <a:pt x="2789816" y="1059305"/>
                        <a:pt x="2604266" y="1106366"/>
                      </a:cubicBezTo>
                      <a:cubicBezTo>
                        <a:pt x="2418716" y="1153427"/>
                        <a:pt x="2237709" y="1088064"/>
                        <a:pt x="2053681" y="1106366"/>
                      </a:cubicBezTo>
                      <a:cubicBezTo>
                        <a:pt x="1869654" y="1124668"/>
                        <a:pt x="1595992" y="1099669"/>
                        <a:pt x="1403991" y="1106366"/>
                      </a:cubicBezTo>
                      <a:cubicBezTo>
                        <a:pt x="1211990" y="1113063"/>
                        <a:pt x="968347" y="1068711"/>
                        <a:pt x="853406" y="1106366"/>
                      </a:cubicBezTo>
                      <a:cubicBezTo>
                        <a:pt x="738465" y="1144021"/>
                        <a:pt x="337826" y="1019491"/>
                        <a:pt x="0" y="1106366"/>
                      </a:cubicBezTo>
                      <a:cubicBezTo>
                        <a:pt x="-34777" y="973649"/>
                        <a:pt x="36731" y="798207"/>
                        <a:pt x="0" y="575310"/>
                      </a:cubicBezTo>
                      <a:cubicBezTo>
                        <a:pt x="-36731" y="352413"/>
                        <a:pt x="23946" y="240786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6350">
                  <a:solidFill>
                    <a:prstClr val="black"/>
                  </a:solidFill>
                  <a:extLst>
                    <a:ext uri="{C807C97D-BFC1-408E-A445-0C87EB9F89A2}">
                      <ask:lineSketchStyleProps xmlns:ask="http://schemas.microsoft.com/office/drawing/2018/sketchyshapes" sd="1219033472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1792288" algn="ctr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eorgia" panose="02040502050405020303" pitchFamily="18" charset="0"/>
                    </a:rPr>
                    <a:t> — </a:t>
                  </a:r>
                  <a:br>
                    <a:rPr kumimoji="0" lang="ru-RU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eorgia" panose="02040502050405020303" pitchFamily="18" charset="0"/>
                    </a:rPr>
                  </a:br>
                  <a:r>
                    <a:rPr kumimoji="0" lang="ru-RU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eorgia" panose="02040502050405020303" pitchFamily="18" charset="0"/>
                    </a:rPr>
                    <a:t>физическая величина, которая равна отношению массы тела к его объёму.</a:t>
                  </a:r>
                  <a:endParaRPr kumimoji="0" lang="ru-RU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D59140E9-1E5C-8B9D-E85B-AE7F722BE42B}"/>
                    </a:ext>
                  </a:extLst>
                </p:cNvPr>
                <p:cNvSpPr txBox="1"/>
                <p:nvPr/>
              </p:nvSpPr>
              <p:spPr>
                <a:xfrm>
                  <a:off x="8285844" y="39456"/>
                  <a:ext cx="220140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Плотность</a:t>
                  </a:r>
                  <a:endPara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2886F91-A004-9494-C582-248BE4257D36}"/>
                  </a:ext>
                </a:extLst>
              </p:cNvPr>
              <p:cNvSpPr txBox="1"/>
              <p:nvPr/>
            </p:nvSpPr>
            <p:spPr>
              <a:xfrm>
                <a:off x="8832169" y="2390782"/>
                <a:ext cx="9309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200" b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>
                        <a:lumMod val="65000"/>
                      </a:schemeClr>
                    </a:solidFill>
                    <a:effectLst/>
                    <a:uLnTx/>
                    <a:uFillTx/>
                    <a:latin typeface="Candara" panose="020E0502030303020204" pitchFamily="34" charset="0"/>
                  </a:rPr>
                  <a:t>ро</a:t>
                </a:r>
                <a:endParaRPr kumimoji="0" lang="ru-RU" sz="3200" b="1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andara" panose="020E0502030303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Надпись 52">
                    <a:extLst>
                      <a:ext uri="{FF2B5EF4-FFF2-40B4-BE49-F238E27FC236}">
                        <a16:creationId xmlns:a16="http://schemas.microsoft.com/office/drawing/2014/main" id="{374ED4D3-459F-2656-A63C-D19655AE79B1}"/>
                      </a:ext>
                    </a:extLst>
                  </p:cNvPr>
                  <p:cNvSpPr txBox="1"/>
                  <p:nvPr/>
                </p:nvSpPr>
                <p:spPr>
                  <a:xfrm>
                    <a:off x="8534844" y="2962093"/>
                    <a:ext cx="930923" cy="684000"/>
                  </a:xfrm>
                  <a:prstGeom prst="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type m:val="skw"/>
                              <m:ctrlP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г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см</m:t>
                                  </m:r>
                                </m:e>
                                <m:sup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den>
                          </m:f>
                        </m:oMath>
                      </m:oMathPara>
                    </a14:m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6" name="Надпись 52">
                    <a:extLst>
                      <a:ext uri="{FF2B5EF4-FFF2-40B4-BE49-F238E27FC236}">
                        <a16:creationId xmlns:a16="http://schemas.microsoft.com/office/drawing/2014/main" id="{374ED4D3-459F-2656-A63C-D19655AE79B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34844" y="2962093"/>
                    <a:ext cx="930923" cy="68400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Надпись 52">
                    <a:extLst>
                      <a:ext uri="{FF2B5EF4-FFF2-40B4-BE49-F238E27FC236}">
                        <a16:creationId xmlns:a16="http://schemas.microsoft.com/office/drawing/2014/main" id="{7B9C2398-D5D8-6620-78CE-DB5A76ADAEBB}"/>
                      </a:ext>
                    </a:extLst>
                  </p:cNvPr>
                  <p:cNvSpPr txBox="1"/>
                  <p:nvPr/>
                </p:nvSpPr>
                <p:spPr>
                  <a:xfrm>
                    <a:off x="9522054" y="2972204"/>
                    <a:ext cx="965198" cy="648000"/>
                  </a:xfrm>
                  <a:prstGeom prst="rect">
                    <a:avLst/>
                  </a:prstGeom>
                  <a:solidFill>
                    <a:srgbClr val="66FF66"/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type m:val="skw"/>
                              <m:ctrlPr>
                                <a:rPr kumimoji="0" lang="ru-RU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ru-RU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к</m:t>
                              </m:r>
                              <m: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г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м</m:t>
                                  </m:r>
                                </m:e>
                                <m:sup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den>
                          </m:f>
                        </m:oMath>
                      </m:oMathPara>
                    </a14:m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3" name="Надпись 52">
                    <a:extLst>
                      <a:ext uri="{FF2B5EF4-FFF2-40B4-BE49-F238E27FC236}">
                        <a16:creationId xmlns:a16="http://schemas.microsoft.com/office/drawing/2014/main" id="{7B9C2398-D5D8-6620-78CE-DB5A76ADAEB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22054" y="2972204"/>
                    <a:ext cx="965198" cy="64800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4" name="Надпись 52">
                    <a:extLst>
                      <a:ext uri="{FF2B5EF4-FFF2-40B4-BE49-F238E27FC236}">
                        <a16:creationId xmlns:a16="http://schemas.microsoft.com/office/drawing/2014/main" id="{C52AD554-89B6-C234-010C-724644A9A2EE}"/>
                      </a:ext>
                    </a:extLst>
                  </p:cNvPr>
                  <p:cNvSpPr txBox="1"/>
                  <p:nvPr/>
                </p:nvSpPr>
                <p:spPr>
                  <a:xfrm>
                    <a:off x="10543540" y="2971762"/>
                    <a:ext cx="965198" cy="648000"/>
                  </a:xfrm>
                  <a:prstGeom prst="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type m:val="skw"/>
                              <m:ctrlPr>
                                <a:rPr kumimoji="0" lang="ru-RU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ru-RU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т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ru-RU" sz="2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с</m:t>
                                  </m:r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м</m:t>
                                  </m:r>
                                </m:e>
                                <m:sup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den>
                          </m:f>
                        </m:oMath>
                      </m:oMathPara>
                    </a14:m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4" name="Надпись 52">
                    <a:extLst>
                      <a:ext uri="{FF2B5EF4-FFF2-40B4-BE49-F238E27FC236}">
                        <a16:creationId xmlns:a16="http://schemas.microsoft.com/office/drawing/2014/main" id="{C52AD554-89B6-C234-010C-724644A9A2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43540" y="2971762"/>
                    <a:ext cx="965198" cy="64800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Надпись 57">
                    <a:extLst>
                      <a:ext uri="{FF2B5EF4-FFF2-40B4-BE49-F238E27FC236}">
                        <a16:creationId xmlns:a16="http://schemas.microsoft.com/office/drawing/2014/main" id="{D9998038-EF22-55BB-8FDE-E0C024BE87A4}"/>
                      </a:ext>
                    </a:extLst>
                  </p:cNvPr>
                  <p:cNvSpPr txBox="1"/>
                  <p:nvPr/>
                </p:nvSpPr>
                <p:spPr>
                  <a:xfrm>
                    <a:off x="7055484" y="5004221"/>
                    <a:ext cx="2933209" cy="1369254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кг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м</m:t>
                                  </m:r>
                                </m:e>
                                <m:sup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den>
                          </m:f>
                          <m:r>
                            <a:rPr kumimoji="0" lang="ru-RU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 г</m:t>
                              </m:r>
                            </m:num>
                            <m:den>
                              <m: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𝟏𝟎𝟎𝟎</m:t>
                              </m:r>
                              <m: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см</m:t>
                                  </m:r>
                                </m:e>
                                <m:sup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den>
                          </m:f>
                        </m:oMath>
                      </m:oMathPara>
                    </a14:m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1" name="Надпись 57">
                    <a:extLst>
                      <a:ext uri="{FF2B5EF4-FFF2-40B4-BE49-F238E27FC236}">
                        <a16:creationId xmlns:a16="http://schemas.microsoft.com/office/drawing/2014/main" id="{D9998038-EF22-55BB-8FDE-E0C024BE87A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55484" y="5004221"/>
                    <a:ext cx="2933209" cy="136925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B7DEABA-97A4-3563-A2BB-566111375198}"/>
                  </a:ext>
                </a:extLst>
              </p:cNvPr>
              <p:cNvSpPr txBox="1"/>
              <p:nvPr/>
            </p:nvSpPr>
            <p:spPr>
              <a:xfrm>
                <a:off x="8974803" y="3663211"/>
                <a:ext cx="214691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ЗАДАЧИ!</a:t>
                </a:r>
                <a:endParaRPr kumimoji="0" lang="ru-RU" b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3" name="Надпись 37">
              <a:extLst>
                <a:ext uri="{FF2B5EF4-FFF2-40B4-BE49-F238E27FC236}">
                  <a16:creationId xmlns:a16="http://schemas.microsoft.com/office/drawing/2014/main" id="{774F4912-5062-4EFE-6324-3012A2CE0A72}"/>
                </a:ext>
              </a:extLst>
            </p:cNvPr>
            <p:cNvSpPr txBox="1"/>
            <p:nvPr/>
          </p:nvSpPr>
          <p:spPr>
            <a:xfrm>
              <a:off x="4309672" y="3806316"/>
              <a:ext cx="1196340" cy="2519719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73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?</a:t>
              </a: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81933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0A2FF5F5-BA46-A4F6-26AF-9CFD389EDCBD}"/>
              </a:ext>
            </a:extLst>
          </p:cNvPr>
          <p:cNvGrpSpPr/>
          <p:nvPr/>
        </p:nvGrpSpPr>
        <p:grpSpPr>
          <a:xfrm>
            <a:off x="13652" y="29838"/>
            <a:ext cx="12098378" cy="6832404"/>
            <a:chOff x="13652" y="8573"/>
            <a:chExt cx="12098378" cy="6832404"/>
          </a:xfrm>
        </p:grpSpPr>
        <p:grpSp>
          <p:nvGrpSpPr>
            <p:cNvPr id="65" name="Группа 64">
              <a:extLst>
                <a:ext uri="{FF2B5EF4-FFF2-40B4-BE49-F238E27FC236}">
                  <a16:creationId xmlns:a16="http://schemas.microsoft.com/office/drawing/2014/main" id="{A916C25A-44AF-9C81-C51D-39E4A84119FD}"/>
                </a:ext>
              </a:extLst>
            </p:cNvPr>
            <p:cNvGrpSpPr/>
            <p:nvPr/>
          </p:nvGrpSpPr>
          <p:grpSpPr>
            <a:xfrm>
              <a:off x="13652" y="8573"/>
              <a:ext cx="12098378" cy="6832404"/>
              <a:chOff x="13652" y="8573"/>
              <a:chExt cx="12098378" cy="6832404"/>
            </a:xfrm>
          </p:grpSpPr>
          <p:grpSp>
            <p:nvGrpSpPr>
              <p:cNvPr id="70" name="Группа 69">
                <a:extLst>
                  <a:ext uri="{FF2B5EF4-FFF2-40B4-BE49-F238E27FC236}">
                    <a16:creationId xmlns:a16="http://schemas.microsoft.com/office/drawing/2014/main" id="{FD46AE0B-56BD-5D47-BE0E-55486E97F35D}"/>
                  </a:ext>
                </a:extLst>
              </p:cNvPr>
              <p:cNvGrpSpPr/>
              <p:nvPr/>
            </p:nvGrpSpPr>
            <p:grpSpPr>
              <a:xfrm>
                <a:off x="13652" y="8573"/>
                <a:ext cx="12098378" cy="6832404"/>
                <a:chOff x="13652" y="8573"/>
                <a:chExt cx="12098378" cy="6832404"/>
              </a:xfrm>
            </p:grpSpPr>
            <p:grpSp>
              <p:nvGrpSpPr>
                <p:cNvPr id="71" name="Группа 70">
                  <a:extLst>
                    <a:ext uri="{FF2B5EF4-FFF2-40B4-BE49-F238E27FC236}">
                      <a16:creationId xmlns:a16="http://schemas.microsoft.com/office/drawing/2014/main" id="{6EA77E57-1D50-1C6E-6139-19FD0E1CA1F6}"/>
                    </a:ext>
                  </a:extLst>
                </p:cNvPr>
                <p:cNvGrpSpPr/>
                <p:nvPr/>
              </p:nvGrpSpPr>
              <p:grpSpPr>
                <a:xfrm>
                  <a:off x="13652" y="8573"/>
                  <a:ext cx="11683458" cy="6832404"/>
                  <a:chOff x="13652" y="8573"/>
                  <a:chExt cx="11683458" cy="6832404"/>
                </a:xfrm>
              </p:grpSpPr>
              <p:grpSp>
                <p:nvGrpSpPr>
                  <p:cNvPr id="52" name="Группа 51">
                    <a:extLst>
                      <a:ext uri="{FF2B5EF4-FFF2-40B4-BE49-F238E27FC236}">
                        <a16:creationId xmlns:a16="http://schemas.microsoft.com/office/drawing/2014/main" id="{B98C66D4-FE63-CC6B-D4AA-15E5E625D991}"/>
                      </a:ext>
                    </a:extLst>
                  </p:cNvPr>
                  <p:cNvGrpSpPr/>
                  <p:nvPr/>
                </p:nvGrpSpPr>
                <p:grpSpPr>
                  <a:xfrm>
                    <a:off x="13652" y="8573"/>
                    <a:ext cx="11683458" cy="6832404"/>
                    <a:chOff x="13652" y="8573"/>
                    <a:chExt cx="11683458" cy="6832404"/>
                  </a:xfrm>
                </p:grpSpPr>
                <p:grpSp>
                  <p:nvGrpSpPr>
                    <p:cNvPr id="19" name="Группа 18">
                      <a:extLst>
                        <a:ext uri="{FF2B5EF4-FFF2-40B4-BE49-F238E27FC236}">
                          <a16:creationId xmlns:a16="http://schemas.microsoft.com/office/drawing/2014/main" id="{ABD91E26-B8A7-D8C5-7B9A-9C86E49F3BA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52" y="8573"/>
                      <a:ext cx="11683458" cy="6832404"/>
                      <a:chOff x="13652" y="8573"/>
                      <a:chExt cx="11683458" cy="6832404"/>
                    </a:xfrm>
                  </p:grpSpPr>
                  <p:grpSp>
                    <p:nvGrpSpPr>
                      <p:cNvPr id="17" name="Группа 16">
                        <a:extLst>
                          <a:ext uri="{FF2B5EF4-FFF2-40B4-BE49-F238E27FC236}">
                            <a16:creationId xmlns:a16="http://schemas.microsoft.com/office/drawing/2014/main" id="{35A31C5E-6269-7F3B-5D08-7BCC108A285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3652" y="8573"/>
                        <a:ext cx="11683458" cy="6832404"/>
                        <a:chOff x="13652" y="8573"/>
                        <a:chExt cx="11683458" cy="6832404"/>
                      </a:xfrm>
                    </p:grpSpPr>
                    <p:sp>
                      <p:nvSpPr>
                        <p:cNvPr id="32" name="Надпись 46">
                          <a:extLst>
                            <a:ext uri="{FF2B5EF4-FFF2-40B4-BE49-F238E27FC236}">
                              <a16:creationId xmlns:a16="http://schemas.microsoft.com/office/drawing/2014/main" id="{4F32CC95-9484-5596-CD2F-86DD9C2E9E09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3652" y="8573"/>
                          <a:ext cx="4336415" cy="152400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1890713" marR="0" lvl="0" indent="-1981200" algn="l" defTabSz="914400" rtl="0" eaLnBrk="1" fontAlgn="auto" latinLnBrk="0" hangingPunct="1">
                            <a:lnSpc>
                              <a:spcPct val="8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26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Тема:</a:t>
                          </a:r>
                          <a:r>
                            <a:rPr kumimoji="0" lang="ru-RU" sz="26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0" lang="ru-RU" sz="28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12</a:t>
                          </a:r>
                          <a:r>
                            <a:rPr kumimoji="0" lang="ru-RU" sz="28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 ТОНН</a:t>
                          </a:r>
                          <a:r>
                            <a:rPr kumimoji="0" lang="ru-RU" sz="2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0" lang="ru-RU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ВЕЩЕСТВА </a:t>
                          </a:r>
                          <a:br>
                            <a:rPr kumimoji="0" lang="ru-RU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a:br>
                          <a:r>
                            <a:rPr kumimoji="0" lang="ru-RU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В ОБЫЧНОЙ</a:t>
                          </a:r>
                          <a:br>
                            <a:rPr kumimoji="0" lang="ru-RU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a:br>
                          <a:r>
                            <a:rPr kumimoji="0" lang="ru-RU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КРУЖКЕ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glow rad="228600">
                                <a:srgbClr val="70AD47">
                                  <a:satMod val="175000"/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1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 </a:t>
                          </a:r>
                        </a:p>
                      </p:txBody>
                    </p:sp>
                    <p:cxnSp>
                      <p:nvCxnSpPr>
                        <p:cNvPr id="6" name="Прямая соединительная линия 5">
                          <a:extLst>
                            <a:ext uri="{FF2B5EF4-FFF2-40B4-BE49-F238E27FC236}">
                              <a16:creationId xmlns:a16="http://schemas.microsoft.com/office/drawing/2014/main" id="{A43D0C2A-4CFA-E69E-EE03-A08F8C2FDC6D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5767043" y="1259951"/>
                          <a:ext cx="1251929" cy="2087452"/>
                        </a:xfrm>
                        <a:prstGeom prst="line">
                          <a:avLst/>
                        </a:prstGeom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" name="Прямая соединительная линия 4">
                          <a:extLst>
                            <a:ext uri="{FF2B5EF4-FFF2-40B4-BE49-F238E27FC236}">
                              <a16:creationId xmlns:a16="http://schemas.microsoft.com/office/drawing/2014/main" id="{3058E6D4-9BCF-3C3D-751F-26A764284312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>
                          <a:off x="4528086" y="3502026"/>
                          <a:ext cx="2456354" cy="1819803"/>
                        </a:xfrm>
                        <a:prstGeom prst="line">
                          <a:avLst/>
                        </a:prstGeom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" name="Прямая соединительная линия 3">
                          <a:extLst>
                            <a:ext uri="{FF2B5EF4-FFF2-40B4-BE49-F238E27FC236}">
                              <a16:creationId xmlns:a16="http://schemas.microsoft.com/office/drawing/2014/main" id="{5EF99B25-F7EE-313A-09DB-E1C7E2A72B64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3349316" y="2541136"/>
                          <a:ext cx="3589782" cy="908675"/>
                        </a:xfrm>
                        <a:prstGeom prst="line">
                          <a:avLst/>
                        </a:prstGeom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" name="Прямая соединительная линия 2">
                          <a:extLst>
                            <a:ext uri="{FF2B5EF4-FFF2-40B4-BE49-F238E27FC236}">
                              <a16:creationId xmlns:a16="http://schemas.microsoft.com/office/drawing/2014/main" id="{514E9988-AB08-B0FA-08F8-A02F939C099C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>
                          <a:off x="7081202" y="2957448"/>
                          <a:ext cx="3210280" cy="473775"/>
                        </a:xfrm>
                        <a:prstGeom prst="line">
                          <a:avLst/>
                        </a:prstGeom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" name="Прямая соединительная линия 1">
                          <a:extLst>
                            <a:ext uri="{FF2B5EF4-FFF2-40B4-BE49-F238E27FC236}">
                              <a16:creationId xmlns:a16="http://schemas.microsoft.com/office/drawing/2014/main" id="{EE64003A-DA9D-DB09-D855-52E18E493A92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7040562" y="3451543"/>
                          <a:ext cx="1497942" cy="2071082"/>
                        </a:xfrm>
                        <a:prstGeom prst="line">
                          <a:avLst/>
                        </a:prstGeom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10" name="Овал 9">
                          <a:extLst>
                            <a:ext uri="{FF2B5EF4-FFF2-40B4-BE49-F238E27FC236}">
                              <a16:creationId xmlns:a16="http://schemas.microsoft.com/office/drawing/2014/main" id="{CA9286F6-DC34-2A85-5715-D0AEF8B0A18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960427" y="2410778"/>
                          <a:ext cx="2190115" cy="2190115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" name="Надпись 1">
                          <a:extLst>
                            <a:ext uri="{FF2B5EF4-FFF2-40B4-BE49-F238E27FC236}">
                              <a16:creationId xmlns:a16="http://schemas.microsoft.com/office/drawing/2014/main" id="{2D60A1AE-833F-B951-2C99-BB154E69CEE8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92786" y="433705"/>
                          <a:ext cx="1688465" cy="1263650"/>
                        </a:xfrm>
                        <a:custGeom>
                          <a:avLst/>
                          <a:gdLst>
                            <a:gd name="connsiteX0" fmla="*/ 0 w 1688465"/>
                            <a:gd name="connsiteY0" fmla="*/ 0 h 1263650"/>
                            <a:gd name="connsiteX1" fmla="*/ 545937 w 1688465"/>
                            <a:gd name="connsiteY1" fmla="*/ 0 h 1263650"/>
                            <a:gd name="connsiteX2" fmla="*/ 1108759 w 1688465"/>
                            <a:gd name="connsiteY2" fmla="*/ 0 h 1263650"/>
                            <a:gd name="connsiteX3" fmla="*/ 1688465 w 1688465"/>
                            <a:gd name="connsiteY3" fmla="*/ 0 h 1263650"/>
                            <a:gd name="connsiteX4" fmla="*/ 1688465 w 1688465"/>
                            <a:gd name="connsiteY4" fmla="*/ 433853 h 1263650"/>
                            <a:gd name="connsiteX5" fmla="*/ 1688465 w 1688465"/>
                            <a:gd name="connsiteY5" fmla="*/ 817160 h 1263650"/>
                            <a:gd name="connsiteX6" fmla="*/ 1688465 w 1688465"/>
                            <a:gd name="connsiteY6" fmla="*/ 1263650 h 1263650"/>
                            <a:gd name="connsiteX7" fmla="*/ 1091874 w 1688465"/>
                            <a:gd name="connsiteY7" fmla="*/ 1263650 h 1263650"/>
                            <a:gd name="connsiteX8" fmla="*/ 495283 w 1688465"/>
                            <a:gd name="connsiteY8" fmla="*/ 1263650 h 1263650"/>
                            <a:gd name="connsiteX9" fmla="*/ 0 w 1688465"/>
                            <a:gd name="connsiteY9" fmla="*/ 1263650 h 1263650"/>
                            <a:gd name="connsiteX10" fmla="*/ 0 w 1688465"/>
                            <a:gd name="connsiteY10" fmla="*/ 855070 h 1263650"/>
                            <a:gd name="connsiteX11" fmla="*/ 0 w 1688465"/>
                            <a:gd name="connsiteY11" fmla="*/ 433853 h 1263650"/>
                            <a:gd name="connsiteX12" fmla="*/ 0 w 1688465"/>
                            <a:gd name="connsiteY12" fmla="*/ 0 h 12636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1688465" h="1263650" fill="none" extrusionOk="0">
                              <a:moveTo>
                                <a:pt x="0" y="0"/>
                              </a:moveTo>
                              <a:cubicBezTo>
                                <a:pt x="160555" y="-45031"/>
                                <a:pt x="432238" y="64652"/>
                                <a:pt x="545937" y="0"/>
                              </a:cubicBezTo>
                              <a:cubicBezTo>
                                <a:pt x="659636" y="-64652"/>
                                <a:pt x="988650" y="48169"/>
                                <a:pt x="1108759" y="0"/>
                              </a:cubicBezTo>
                              <a:cubicBezTo>
                                <a:pt x="1228868" y="-48169"/>
                                <a:pt x="1502346" y="54487"/>
                                <a:pt x="1688465" y="0"/>
                              </a:cubicBezTo>
                              <a:cubicBezTo>
                                <a:pt x="1705104" y="190692"/>
                                <a:pt x="1668522" y="241699"/>
                                <a:pt x="1688465" y="433853"/>
                              </a:cubicBezTo>
                              <a:cubicBezTo>
                                <a:pt x="1708408" y="626007"/>
                                <a:pt x="1667131" y="683742"/>
                                <a:pt x="1688465" y="817160"/>
                              </a:cubicBezTo>
                              <a:cubicBezTo>
                                <a:pt x="1709799" y="950578"/>
                                <a:pt x="1649252" y="1048178"/>
                                <a:pt x="1688465" y="1263650"/>
                              </a:cubicBezTo>
                              <a:cubicBezTo>
                                <a:pt x="1461577" y="1273618"/>
                                <a:pt x="1361010" y="1218905"/>
                                <a:pt x="1091874" y="1263650"/>
                              </a:cubicBezTo>
                              <a:cubicBezTo>
                                <a:pt x="822738" y="1308395"/>
                                <a:pt x="639763" y="1195097"/>
                                <a:pt x="495283" y="1263650"/>
                              </a:cubicBezTo>
                              <a:cubicBezTo>
                                <a:pt x="350803" y="1332203"/>
                                <a:pt x="102974" y="1238548"/>
                                <a:pt x="0" y="1263650"/>
                              </a:cubicBezTo>
                              <a:cubicBezTo>
                                <a:pt x="-40015" y="1154088"/>
                                <a:pt x="293" y="1031476"/>
                                <a:pt x="0" y="855070"/>
                              </a:cubicBezTo>
                              <a:cubicBezTo>
                                <a:pt x="-293" y="678664"/>
                                <a:pt x="16467" y="522931"/>
                                <a:pt x="0" y="433853"/>
                              </a:cubicBezTo>
                              <a:cubicBezTo>
                                <a:pt x="-16467" y="344775"/>
                                <a:pt x="43408" y="155181"/>
                                <a:pt x="0" y="0"/>
                              </a:cubicBezTo>
                              <a:close/>
                            </a:path>
                            <a:path w="1688465" h="1263650" stroke="0" extrusionOk="0">
                              <a:moveTo>
                                <a:pt x="0" y="0"/>
                              </a:moveTo>
                              <a:cubicBezTo>
                                <a:pt x="165795" y="-8634"/>
                                <a:pt x="288050" y="58612"/>
                                <a:pt x="545937" y="0"/>
                              </a:cubicBezTo>
                              <a:cubicBezTo>
                                <a:pt x="803824" y="-58612"/>
                                <a:pt x="953251" y="44304"/>
                                <a:pt x="1058105" y="0"/>
                              </a:cubicBezTo>
                              <a:cubicBezTo>
                                <a:pt x="1162959" y="-44304"/>
                                <a:pt x="1440439" y="17962"/>
                                <a:pt x="1688465" y="0"/>
                              </a:cubicBezTo>
                              <a:cubicBezTo>
                                <a:pt x="1736134" y="166317"/>
                                <a:pt x="1646543" y="207905"/>
                                <a:pt x="1688465" y="408580"/>
                              </a:cubicBezTo>
                              <a:cubicBezTo>
                                <a:pt x="1730387" y="609255"/>
                                <a:pt x="1668754" y="611285"/>
                                <a:pt x="1688465" y="804524"/>
                              </a:cubicBezTo>
                              <a:cubicBezTo>
                                <a:pt x="1708176" y="997763"/>
                                <a:pt x="1664840" y="1156970"/>
                                <a:pt x="1688465" y="1263650"/>
                              </a:cubicBezTo>
                              <a:cubicBezTo>
                                <a:pt x="1573136" y="1282186"/>
                                <a:pt x="1275295" y="1223289"/>
                                <a:pt x="1125643" y="1263650"/>
                              </a:cubicBezTo>
                              <a:cubicBezTo>
                                <a:pt x="975991" y="1304011"/>
                                <a:pt x="809314" y="1250813"/>
                                <a:pt x="529052" y="1263650"/>
                              </a:cubicBezTo>
                              <a:cubicBezTo>
                                <a:pt x="248790" y="1276487"/>
                                <a:pt x="192842" y="1249158"/>
                                <a:pt x="0" y="1263650"/>
                              </a:cubicBezTo>
                              <a:cubicBezTo>
                                <a:pt x="-49528" y="1093625"/>
                                <a:pt x="42062" y="1040340"/>
                                <a:pt x="0" y="842433"/>
                              </a:cubicBezTo>
                              <a:cubicBezTo>
                                <a:pt x="-42062" y="644526"/>
                                <a:pt x="13096" y="593944"/>
                                <a:pt x="0" y="433853"/>
                              </a:cubicBezTo>
                              <a:cubicBezTo>
                                <a:pt x="-13096" y="273762"/>
                                <a:pt x="24424" y="114175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lt1"/>
                        </a:solidFill>
                        <a:ln w="6350">
                          <a:solidFill>
                            <a:prstClr val="black"/>
                          </a:solidFill>
                          <a:extLst>
                            <a:ext uri="{C807C97D-BFC1-408E-A445-0C87EB9F89A2}">
                              <ask:lineSketchStyleProps xmlns:ask="http://schemas.microsoft.com/office/drawing/2018/sketchyshapes" sd="1219033472">
                                <a:prstGeom prst="rect">
                                  <a:avLst/>
                                </a:prstGeom>
                                <ask:type>
                                  <ask:lineSketchScribble/>
                                </ask:type>
                              </ask:lineSketchStyleProps>
                            </a:ext>
                          </a:extLst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________________</a:t>
                          </a: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a:t>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величина, показывающая, насколько тело инертно.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8" name="Надпись 2">
                          <a:extLst>
                            <a:ext uri="{FF2B5EF4-FFF2-40B4-BE49-F238E27FC236}">
                              <a16:creationId xmlns:a16="http://schemas.microsoft.com/office/drawing/2014/main" id="{822BF703-909E-C0A5-BB7A-E9CC2C21030F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73101" y="1781810"/>
                          <a:ext cx="1688465" cy="1271905"/>
                        </a:xfrm>
                        <a:custGeom>
                          <a:avLst/>
                          <a:gdLst>
                            <a:gd name="connsiteX0" fmla="*/ 0 w 1688465"/>
                            <a:gd name="connsiteY0" fmla="*/ 0 h 1271905"/>
                            <a:gd name="connsiteX1" fmla="*/ 512168 w 1688465"/>
                            <a:gd name="connsiteY1" fmla="*/ 0 h 1271905"/>
                            <a:gd name="connsiteX2" fmla="*/ 1058105 w 1688465"/>
                            <a:gd name="connsiteY2" fmla="*/ 0 h 1271905"/>
                            <a:gd name="connsiteX3" fmla="*/ 1688465 w 1688465"/>
                            <a:gd name="connsiteY3" fmla="*/ 0 h 1271905"/>
                            <a:gd name="connsiteX4" fmla="*/ 1688465 w 1688465"/>
                            <a:gd name="connsiteY4" fmla="*/ 449406 h 1271905"/>
                            <a:gd name="connsiteX5" fmla="*/ 1688465 w 1688465"/>
                            <a:gd name="connsiteY5" fmla="*/ 886094 h 1271905"/>
                            <a:gd name="connsiteX6" fmla="*/ 1688465 w 1688465"/>
                            <a:gd name="connsiteY6" fmla="*/ 1271905 h 1271905"/>
                            <a:gd name="connsiteX7" fmla="*/ 1091874 w 1688465"/>
                            <a:gd name="connsiteY7" fmla="*/ 1271905 h 1271905"/>
                            <a:gd name="connsiteX8" fmla="*/ 579706 w 1688465"/>
                            <a:gd name="connsiteY8" fmla="*/ 1271905 h 1271905"/>
                            <a:gd name="connsiteX9" fmla="*/ 0 w 1688465"/>
                            <a:gd name="connsiteY9" fmla="*/ 1271905 h 1271905"/>
                            <a:gd name="connsiteX10" fmla="*/ 0 w 1688465"/>
                            <a:gd name="connsiteY10" fmla="*/ 822499 h 1271905"/>
                            <a:gd name="connsiteX11" fmla="*/ 0 w 1688465"/>
                            <a:gd name="connsiteY11" fmla="*/ 436687 h 1271905"/>
                            <a:gd name="connsiteX12" fmla="*/ 0 w 1688465"/>
                            <a:gd name="connsiteY12" fmla="*/ 0 h 127190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1688465" h="1271905" fill="none" extrusionOk="0">
                              <a:moveTo>
                                <a:pt x="0" y="0"/>
                              </a:moveTo>
                              <a:cubicBezTo>
                                <a:pt x="195817" y="-55548"/>
                                <a:pt x="338506" y="8784"/>
                                <a:pt x="512168" y="0"/>
                              </a:cubicBezTo>
                              <a:cubicBezTo>
                                <a:pt x="685830" y="-8784"/>
                                <a:pt x="928907" y="8681"/>
                                <a:pt x="1058105" y="0"/>
                              </a:cubicBezTo>
                              <a:cubicBezTo>
                                <a:pt x="1187303" y="-8681"/>
                                <a:pt x="1524969" y="70424"/>
                                <a:pt x="1688465" y="0"/>
                              </a:cubicBezTo>
                              <a:cubicBezTo>
                                <a:pt x="1693801" y="94904"/>
                                <a:pt x="1666304" y="226872"/>
                                <a:pt x="1688465" y="449406"/>
                              </a:cubicBezTo>
                              <a:cubicBezTo>
                                <a:pt x="1710626" y="671940"/>
                                <a:pt x="1679037" y="778160"/>
                                <a:pt x="1688465" y="886094"/>
                              </a:cubicBezTo>
                              <a:cubicBezTo>
                                <a:pt x="1697893" y="994028"/>
                                <a:pt x="1684582" y="1174158"/>
                                <a:pt x="1688465" y="1271905"/>
                              </a:cubicBezTo>
                              <a:cubicBezTo>
                                <a:pt x="1509905" y="1304946"/>
                                <a:pt x="1367940" y="1271702"/>
                                <a:pt x="1091874" y="1271905"/>
                              </a:cubicBezTo>
                              <a:cubicBezTo>
                                <a:pt x="815808" y="1272108"/>
                                <a:pt x="723884" y="1226353"/>
                                <a:pt x="579706" y="1271905"/>
                              </a:cubicBezTo>
                              <a:cubicBezTo>
                                <a:pt x="435528" y="1317457"/>
                                <a:pt x="117610" y="1259165"/>
                                <a:pt x="0" y="1271905"/>
                              </a:cubicBezTo>
                              <a:cubicBezTo>
                                <a:pt x="-24247" y="1169099"/>
                                <a:pt x="24295" y="937782"/>
                                <a:pt x="0" y="822499"/>
                              </a:cubicBezTo>
                              <a:cubicBezTo>
                                <a:pt x="-24295" y="707216"/>
                                <a:pt x="4953" y="584372"/>
                                <a:pt x="0" y="436687"/>
                              </a:cubicBezTo>
                              <a:cubicBezTo>
                                <a:pt x="-4953" y="289002"/>
                                <a:pt x="19309" y="116286"/>
                                <a:pt x="0" y="0"/>
                              </a:cubicBezTo>
                              <a:close/>
                            </a:path>
                            <a:path w="1688465" h="1271905" stroke="0" extrusionOk="0">
                              <a:moveTo>
                                <a:pt x="0" y="0"/>
                              </a:moveTo>
                              <a:cubicBezTo>
                                <a:pt x="189423" y="-49770"/>
                                <a:pt x="365577" y="61505"/>
                                <a:pt x="579706" y="0"/>
                              </a:cubicBezTo>
                              <a:cubicBezTo>
                                <a:pt x="793835" y="-61505"/>
                                <a:pt x="1040345" y="18683"/>
                                <a:pt x="1159413" y="0"/>
                              </a:cubicBezTo>
                              <a:cubicBezTo>
                                <a:pt x="1278481" y="-18683"/>
                                <a:pt x="1487139" y="33460"/>
                                <a:pt x="1688465" y="0"/>
                              </a:cubicBezTo>
                              <a:cubicBezTo>
                                <a:pt x="1695413" y="151283"/>
                                <a:pt x="1642911" y="231074"/>
                                <a:pt x="1688465" y="385811"/>
                              </a:cubicBezTo>
                              <a:cubicBezTo>
                                <a:pt x="1734019" y="540548"/>
                                <a:pt x="1666551" y="692699"/>
                                <a:pt x="1688465" y="784341"/>
                              </a:cubicBezTo>
                              <a:cubicBezTo>
                                <a:pt x="1710379" y="875983"/>
                                <a:pt x="1657475" y="1058248"/>
                                <a:pt x="1688465" y="1271905"/>
                              </a:cubicBezTo>
                              <a:cubicBezTo>
                                <a:pt x="1491073" y="1316868"/>
                                <a:pt x="1388541" y="1225773"/>
                                <a:pt x="1108759" y="1271905"/>
                              </a:cubicBezTo>
                              <a:cubicBezTo>
                                <a:pt x="828977" y="1318037"/>
                                <a:pt x="775815" y="1267639"/>
                                <a:pt x="562822" y="1271905"/>
                              </a:cubicBezTo>
                              <a:cubicBezTo>
                                <a:pt x="349829" y="1276171"/>
                                <a:pt x="236080" y="1207905"/>
                                <a:pt x="0" y="1271905"/>
                              </a:cubicBezTo>
                              <a:cubicBezTo>
                                <a:pt x="-43029" y="1116273"/>
                                <a:pt x="7316" y="1043161"/>
                                <a:pt x="0" y="886094"/>
                              </a:cubicBezTo>
                              <a:cubicBezTo>
                                <a:pt x="-7316" y="729027"/>
                                <a:pt x="41788" y="644388"/>
                                <a:pt x="0" y="436687"/>
                              </a:cubicBezTo>
                              <a:cubicBezTo>
                                <a:pt x="-41788" y="228986"/>
                                <a:pt x="40517" y="97514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lt1"/>
                        </a:solidFill>
                        <a:ln w="6350">
                          <a:solidFill>
                            <a:prstClr val="black"/>
                          </a:solidFill>
                          <a:extLst>
                            <a:ext uri="{C807C97D-BFC1-408E-A445-0C87EB9F89A2}">
                              <ask:lineSketchStyleProps xmlns:ask="http://schemas.microsoft.com/office/drawing/2018/sketchyshapes" sd="2181918364">
                                <a:prstGeom prst="rect">
                                  <a:avLst/>
                                </a:prstGeom>
                                <ask:type>
                                  <ask:lineSketchScribble/>
                                </ask:type>
                              </ask:lineSketchStyleProps>
                            </a:ext>
                          </a:extLst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________________ </a:t>
                          </a: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a:t></a:t>
                          </a: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вид материи. </a:t>
                          </a:r>
                          <a:b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</a:b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То, из чего состоят физические тела.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9" name="Надпись 3">
                          <a:extLst>
                            <a:ext uri="{FF2B5EF4-FFF2-40B4-BE49-F238E27FC236}">
                              <a16:creationId xmlns:a16="http://schemas.microsoft.com/office/drawing/2014/main" id="{F99FED08-D23E-2151-6E4C-C19701024928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68656" y="3132455"/>
                          <a:ext cx="1694815" cy="1437640"/>
                        </a:xfrm>
                        <a:custGeom>
                          <a:avLst/>
                          <a:gdLst>
                            <a:gd name="connsiteX0" fmla="*/ 0 w 1694815"/>
                            <a:gd name="connsiteY0" fmla="*/ 0 h 1437640"/>
                            <a:gd name="connsiteX1" fmla="*/ 581886 w 1694815"/>
                            <a:gd name="connsiteY1" fmla="*/ 0 h 1437640"/>
                            <a:gd name="connsiteX2" fmla="*/ 1112929 w 1694815"/>
                            <a:gd name="connsiteY2" fmla="*/ 0 h 1437640"/>
                            <a:gd name="connsiteX3" fmla="*/ 1694815 w 1694815"/>
                            <a:gd name="connsiteY3" fmla="*/ 0 h 1437640"/>
                            <a:gd name="connsiteX4" fmla="*/ 1694815 w 1694815"/>
                            <a:gd name="connsiteY4" fmla="*/ 493590 h 1437640"/>
                            <a:gd name="connsiteX5" fmla="*/ 1694815 w 1694815"/>
                            <a:gd name="connsiteY5" fmla="*/ 929674 h 1437640"/>
                            <a:gd name="connsiteX6" fmla="*/ 1694815 w 1694815"/>
                            <a:gd name="connsiteY6" fmla="*/ 1437640 h 1437640"/>
                            <a:gd name="connsiteX7" fmla="*/ 1095980 w 1694815"/>
                            <a:gd name="connsiteY7" fmla="*/ 1437640 h 1437640"/>
                            <a:gd name="connsiteX8" fmla="*/ 514094 w 1694815"/>
                            <a:gd name="connsiteY8" fmla="*/ 1437640 h 1437640"/>
                            <a:gd name="connsiteX9" fmla="*/ 0 w 1694815"/>
                            <a:gd name="connsiteY9" fmla="*/ 1437640 h 1437640"/>
                            <a:gd name="connsiteX10" fmla="*/ 0 w 1694815"/>
                            <a:gd name="connsiteY10" fmla="*/ 958427 h 1437640"/>
                            <a:gd name="connsiteX11" fmla="*/ 0 w 1694815"/>
                            <a:gd name="connsiteY11" fmla="*/ 450461 h 1437640"/>
                            <a:gd name="connsiteX12" fmla="*/ 0 w 1694815"/>
                            <a:gd name="connsiteY12" fmla="*/ 0 h 143764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1694815" h="1437640" fill="none" extrusionOk="0">
                              <a:moveTo>
                                <a:pt x="0" y="0"/>
                              </a:moveTo>
                              <a:cubicBezTo>
                                <a:pt x="163746" y="-22614"/>
                                <a:pt x="309518" y="55983"/>
                                <a:pt x="581886" y="0"/>
                              </a:cubicBezTo>
                              <a:cubicBezTo>
                                <a:pt x="854254" y="-55983"/>
                                <a:pt x="869475" y="38201"/>
                                <a:pt x="1112929" y="0"/>
                              </a:cubicBezTo>
                              <a:cubicBezTo>
                                <a:pt x="1356383" y="-38201"/>
                                <a:pt x="1539582" y="1156"/>
                                <a:pt x="1694815" y="0"/>
                              </a:cubicBezTo>
                              <a:cubicBezTo>
                                <a:pt x="1699681" y="185188"/>
                                <a:pt x="1665840" y="371156"/>
                                <a:pt x="1694815" y="493590"/>
                              </a:cubicBezTo>
                              <a:cubicBezTo>
                                <a:pt x="1723790" y="616024"/>
                                <a:pt x="1643138" y="765175"/>
                                <a:pt x="1694815" y="929674"/>
                              </a:cubicBezTo>
                              <a:cubicBezTo>
                                <a:pt x="1746492" y="1094173"/>
                                <a:pt x="1670080" y="1306555"/>
                                <a:pt x="1694815" y="1437640"/>
                              </a:cubicBezTo>
                              <a:cubicBezTo>
                                <a:pt x="1458927" y="1488263"/>
                                <a:pt x="1301009" y="1430323"/>
                                <a:pt x="1095980" y="1437640"/>
                              </a:cubicBezTo>
                              <a:cubicBezTo>
                                <a:pt x="890951" y="1444957"/>
                                <a:pt x="712413" y="1426148"/>
                                <a:pt x="514094" y="1437640"/>
                              </a:cubicBezTo>
                              <a:cubicBezTo>
                                <a:pt x="315775" y="1449132"/>
                                <a:pt x="229352" y="1426840"/>
                                <a:pt x="0" y="1437640"/>
                              </a:cubicBezTo>
                              <a:cubicBezTo>
                                <a:pt x="-5259" y="1279960"/>
                                <a:pt x="16602" y="1143426"/>
                                <a:pt x="0" y="958427"/>
                              </a:cubicBezTo>
                              <a:cubicBezTo>
                                <a:pt x="-16602" y="773428"/>
                                <a:pt x="40456" y="572547"/>
                                <a:pt x="0" y="450461"/>
                              </a:cubicBezTo>
                              <a:cubicBezTo>
                                <a:pt x="-40456" y="328375"/>
                                <a:pt x="27753" y="153662"/>
                                <a:pt x="0" y="0"/>
                              </a:cubicBezTo>
                              <a:close/>
                            </a:path>
                            <a:path w="1694815" h="1437640" stroke="0" extrusionOk="0">
                              <a:moveTo>
                                <a:pt x="0" y="0"/>
                              </a:moveTo>
                              <a:cubicBezTo>
                                <a:pt x="250089" y="-14407"/>
                                <a:pt x="311189" y="57826"/>
                                <a:pt x="564938" y="0"/>
                              </a:cubicBezTo>
                              <a:cubicBezTo>
                                <a:pt x="818687" y="-57826"/>
                                <a:pt x="939357" y="8014"/>
                                <a:pt x="1079032" y="0"/>
                              </a:cubicBezTo>
                              <a:cubicBezTo>
                                <a:pt x="1218707" y="-8014"/>
                                <a:pt x="1526031" y="46993"/>
                                <a:pt x="1694815" y="0"/>
                              </a:cubicBezTo>
                              <a:cubicBezTo>
                                <a:pt x="1695528" y="124860"/>
                                <a:pt x="1672644" y="262252"/>
                                <a:pt x="1694815" y="436084"/>
                              </a:cubicBezTo>
                              <a:cubicBezTo>
                                <a:pt x="1716986" y="609916"/>
                                <a:pt x="1674690" y="762707"/>
                                <a:pt x="1694815" y="872168"/>
                              </a:cubicBezTo>
                              <a:cubicBezTo>
                                <a:pt x="1714940" y="981629"/>
                                <a:pt x="1667873" y="1184012"/>
                                <a:pt x="1694815" y="1437640"/>
                              </a:cubicBezTo>
                              <a:cubicBezTo>
                                <a:pt x="1557439" y="1450773"/>
                                <a:pt x="1356894" y="1404150"/>
                                <a:pt x="1146825" y="1437640"/>
                              </a:cubicBezTo>
                              <a:cubicBezTo>
                                <a:pt x="936756" y="1471130"/>
                                <a:pt x="830818" y="1403621"/>
                                <a:pt x="564938" y="1437640"/>
                              </a:cubicBezTo>
                              <a:cubicBezTo>
                                <a:pt x="299058" y="1471659"/>
                                <a:pt x="178172" y="1377200"/>
                                <a:pt x="0" y="1437640"/>
                              </a:cubicBezTo>
                              <a:cubicBezTo>
                                <a:pt x="-5005" y="1320296"/>
                                <a:pt x="58846" y="1110186"/>
                                <a:pt x="0" y="929674"/>
                              </a:cubicBezTo>
                              <a:cubicBezTo>
                                <a:pt x="-58846" y="749162"/>
                                <a:pt x="7707" y="633204"/>
                                <a:pt x="0" y="450461"/>
                              </a:cubicBezTo>
                              <a:cubicBezTo>
                                <a:pt x="-7707" y="267718"/>
                                <a:pt x="29437" y="118983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lt1"/>
                        </a:solidFill>
                        <a:ln w="6350">
                          <a:solidFill>
                            <a:prstClr val="black"/>
                          </a:solidFill>
                          <a:extLst>
                            <a:ext uri="{C807C97D-BFC1-408E-A445-0C87EB9F89A2}">
                              <ask:lineSketchStyleProps xmlns:ask="http://schemas.microsoft.com/office/drawing/2018/sketchyshapes" sd="653822234">
                                <a:prstGeom prst="rect">
                                  <a:avLst/>
                                </a:prstGeom>
                                <ask:type>
                                  <ask:lineSketchScribble/>
                                </ask:type>
                              </ask:lineSketchStyleProps>
                            </a:ext>
                          </a:extLst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________________ </a:t>
                          </a: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a:t></a:t>
                          </a: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количественная характеристика </a:t>
                          </a: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пространства</a:t>
                          </a: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, занимаемого </a:t>
                          </a: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телом</a:t>
                          </a: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.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1" name="Овал 10">
                          <a:extLst>
                            <a:ext uri="{FF2B5EF4-FFF2-40B4-BE49-F238E27FC236}">
                              <a16:creationId xmlns:a16="http://schemas.microsoft.com/office/drawing/2014/main" id="{8E6214B8-F3D8-B53F-5824-A8B6C5CE24F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38191" y="4209120"/>
                          <a:ext cx="2627630" cy="2627630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" name="Овал 11">
                          <a:extLst>
                            <a:ext uri="{FF2B5EF4-FFF2-40B4-BE49-F238E27FC236}">
                              <a16:creationId xmlns:a16="http://schemas.microsoft.com/office/drawing/2014/main" id="{3039FC1A-45EC-D0B4-4154-043DDD57A0E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078010" y="3549065"/>
                          <a:ext cx="3352824" cy="3291912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3" name="Овал 12">
                          <a:extLst>
                            <a:ext uri="{FF2B5EF4-FFF2-40B4-BE49-F238E27FC236}">
                              <a16:creationId xmlns:a16="http://schemas.microsoft.com/office/drawing/2014/main" id="{189E49A3-D837-23C6-5040-4C2A5C9CC32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35978" y="1224029"/>
                          <a:ext cx="3361132" cy="3361132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4" name="Овал 13">
                          <a:extLst>
                            <a:ext uri="{FF2B5EF4-FFF2-40B4-BE49-F238E27FC236}">
                              <a16:creationId xmlns:a16="http://schemas.microsoft.com/office/drawing/2014/main" id="{D0EE8862-613B-CBE3-7A1C-81B848DD70D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42141" y="22166"/>
                          <a:ext cx="2627630" cy="2627630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5" name="Овал 14">
                          <a:extLst>
                            <a:ext uri="{FF2B5EF4-FFF2-40B4-BE49-F238E27FC236}">
                              <a16:creationId xmlns:a16="http://schemas.microsoft.com/office/drawing/2014/main" id="{E9617B9F-1B38-F939-A62B-6F3093573CA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038905" y="1226686"/>
                          <a:ext cx="2628900" cy="2628900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6" name="Стрелка: изогнутая 15">
                          <a:extLst>
                            <a:ext uri="{FF2B5EF4-FFF2-40B4-BE49-F238E27FC236}">
                              <a16:creationId xmlns:a16="http://schemas.microsoft.com/office/drawing/2014/main" id="{32E1E4CF-64C4-F6DA-74D2-345375F0C47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098203">
                          <a:off x="3962912" y="631658"/>
                          <a:ext cx="1049900" cy="1084499"/>
                        </a:xfrm>
                        <a:prstGeom prst="bentArrow">
                          <a:avLst>
                            <a:gd name="adj1" fmla="val 21729"/>
                            <a:gd name="adj2" fmla="val 44696"/>
                            <a:gd name="adj3" fmla="val 45718"/>
                            <a:gd name="adj4" fmla="val 65085"/>
                          </a:avLst>
                        </a:prstGeom>
                        <a:ln/>
                      </p:spPr>
                      <p:style>
                        <a:lnRef idx="2">
                          <a:schemeClr val="accent6">
                            <a:shade val="15000"/>
                          </a:schemeClr>
                        </a:lnRef>
                        <a:fillRef idx="1">
                          <a:schemeClr val="accent6"/>
                        </a:fillRef>
                        <a:effectRef idx="0">
                          <a:schemeClr val="accent6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8" name="Стрелка: изогнутая 17">
                          <a:extLst>
                            <a:ext uri="{FF2B5EF4-FFF2-40B4-BE49-F238E27FC236}">
                              <a16:creationId xmlns:a16="http://schemas.microsoft.com/office/drawing/2014/main" id="{E1475933-A51A-7C59-5582-BFE451ECA45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8868893">
                          <a:off x="9645099" y="4540782"/>
                          <a:ext cx="1208182" cy="1021904"/>
                        </a:xfrm>
                        <a:prstGeom prst="bentArrow">
                          <a:avLst>
                            <a:gd name="adj1" fmla="val 21536"/>
                            <a:gd name="adj2" fmla="val 50000"/>
                            <a:gd name="adj3" fmla="val 48434"/>
                            <a:gd name="adj4" fmla="val 60768"/>
                          </a:avLst>
                        </a:prstGeom>
                        <a:ln/>
                      </p:spPr>
                      <p:style>
                        <a:lnRef idx="2">
                          <a:schemeClr val="accent6">
                            <a:shade val="15000"/>
                          </a:schemeClr>
                        </a:lnRef>
                        <a:fillRef idx="1">
                          <a:schemeClr val="accent6"/>
                        </a:fillRef>
                        <a:effectRef idx="0">
                          <a:schemeClr val="accent6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0" name="Стрелка: изогнутая 19">
                          <a:extLst>
                            <a:ext uri="{FF2B5EF4-FFF2-40B4-BE49-F238E27FC236}">
                              <a16:creationId xmlns:a16="http://schemas.microsoft.com/office/drawing/2014/main" id="{C37D1698-DD5F-5A03-5AC2-EE7413B5642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450554">
                          <a:off x="5312626" y="3186026"/>
                          <a:ext cx="1029529" cy="848577"/>
                        </a:xfrm>
                        <a:prstGeom prst="bentArrow">
                          <a:avLst>
                            <a:gd name="adj1" fmla="val 19562"/>
                            <a:gd name="adj2" fmla="val 44696"/>
                            <a:gd name="adj3" fmla="val 45718"/>
                            <a:gd name="adj4" fmla="val 57469"/>
                          </a:avLst>
                        </a:prstGeom>
                        <a:ln/>
                      </p:spPr>
                      <p:style>
                        <a:lnRef idx="2">
                          <a:schemeClr val="accent6">
                            <a:shade val="15000"/>
                          </a:schemeClr>
                        </a:lnRef>
                        <a:fillRef idx="1">
                          <a:schemeClr val="accent6"/>
                        </a:fillRef>
                        <a:effectRef idx="0">
                          <a:schemeClr val="accent6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1" name="Прямоугольник 20">
                          <a:extLst>
                            <a:ext uri="{FF2B5EF4-FFF2-40B4-BE49-F238E27FC236}">
                              <a16:creationId xmlns:a16="http://schemas.microsoft.com/office/drawing/2014/main" id="{BC5E6E5C-2CDC-27D2-49BA-D2540C9E7F6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73101" y="4649470"/>
                          <a:ext cx="1688465" cy="2123440"/>
                        </a:xfrm>
                        <a:custGeom>
                          <a:avLst/>
                          <a:gdLst>
                            <a:gd name="connsiteX0" fmla="*/ 0 w 1688465"/>
                            <a:gd name="connsiteY0" fmla="*/ 0 h 2123440"/>
                            <a:gd name="connsiteX1" fmla="*/ 579706 w 1688465"/>
                            <a:gd name="connsiteY1" fmla="*/ 0 h 2123440"/>
                            <a:gd name="connsiteX2" fmla="*/ 1108759 w 1688465"/>
                            <a:gd name="connsiteY2" fmla="*/ 0 h 2123440"/>
                            <a:gd name="connsiteX3" fmla="*/ 1688465 w 1688465"/>
                            <a:gd name="connsiteY3" fmla="*/ 0 h 2123440"/>
                            <a:gd name="connsiteX4" fmla="*/ 1688465 w 1688465"/>
                            <a:gd name="connsiteY4" fmla="*/ 509626 h 2123440"/>
                            <a:gd name="connsiteX5" fmla="*/ 1688465 w 1688465"/>
                            <a:gd name="connsiteY5" fmla="*/ 1040486 h 2123440"/>
                            <a:gd name="connsiteX6" fmla="*/ 1688465 w 1688465"/>
                            <a:gd name="connsiteY6" fmla="*/ 1550111 h 2123440"/>
                            <a:gd name="connsiteX7" fmla="*/ 1688465 w 1688465"/>
                            <a:gd name="connsiteY7" fmla="*/ 2123440 h 2123440"/>
                            <a:gd name="connsiteX8" fmla="*/ 1108759 w 1688465"/>
                            <a:gd name="connsiteY8" fmla="*/ 2123440 h 2123440"/>
                            <a:gd name="connsiteX9" fmla="*/ 562822 w 1688465"/>
                            <a:gd name="connsiteY9" fmla="*/ 2123440 h 2123440"/>
                            <a:gd name="connsiteX10" fmla="*/ 0 w 1688465"/>
                            <a:gd name="connsiteY10" fmla="*/ 2123440 h 2123440"/>
                            <a:gd name="connsiteX11" fmla="*/ 0 w 1688465"/>
                            <a:gd name="connsiteY11" fmla="*/ 1635049 h 2123440"/>
                            <a:gd name="connsiteX12" fmla="*/ 0 w 1688465"/>
                            <a:gd name="connsiteY12" fmla="*/ 1125423 h 2123440"/>
                            <a:gd name="connsiteX13" fmla="*/ 0 w 1688465"/>
                            <a:gd name="connsiteY13" fmla="*/ 552094 h 2123440"/>
                            <a:gd name="connsiteX14" fmla="*/ 0 w 1688465"/>
                            <a:gd name="connsiteY14" fmla="*/ 0 h 212344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</a:cxnLst>
                          <a:rect l="l" t="t" r="r" b="b"/>
                          <a:pathLst>
                            <a:path w="1688465" h="2123440" extrusionOk="0">
                              <a:moveTo>
                                <a:pt x="0" y="0"/>
                              </a:moveTo>
                              <a:cubicBezTo>
                                <a:pt x="238999" y="-18924"/>
                                <a:pt x="402212" y="40107"/>
                                <a:pt x="579706" y="0"/>
                              </a:cubicBezTo>
                              <a:cubicBezTo>
                                <a:pt x="757200" y="-40107"/>
                                <a:pt x="936095" y="39124"/>
                                <a:pt x="1108759" y="0"/>
                              </a:cubicBezTo>
                              <a:cubicBezTo>
                                <a:pt x="1281423" y="-39124"/>
                                <a:pt x="1517767" y="54206"/>
                                <a:pt x="1688465" y="0"/>
                              </a:cubicBezTo>
                              <a:cubicBezTo>
                                <a:pt x="1723933" y="191621"/>
                                <a:pt x="1685502" y="379119"/>
                                <a:pt x="1688465" y="509626"/>
                              </a:cubicBezTo>
                              <a:cubicBezTo>
                                <a:pt x="1691428" y="640133"/>
                                <a:pt x="1633657" y="812148"/>
                                <a:pt x="1688465" y="1040486"/>
                              </a:cubicBezTo>
                              <a:cubicBezTo>
                                <a:pt x="1743273" y="1268824"/>
                                <a:pt x="1647003" y="1343809"/>
                                <a:pt x="1688465" y="1550111"/>
                              </a:cubicBezTo>
                              <a:cubicBezTo>
                                <a:pt x="1729927" y="1756414"/>
                                <a:pt x="1679429" y="1883880"/>
                                <a:pt x="1688465" y="2123440"/>
                              </a:cubicBezTo>
                              <a:cubicBezTo>
                                <a:pt x="1517208" y="2140442"/>
                                <a:pt x="1246181" y="2101598"/>
                                <a:pt x="1108759" y="2123440"/>
                              </a:cubicBezTo>
                              <a:cubicBezTo>
                                <a:pt x="971337" y="2145282"/>
                                <a:pt x="746568" y="2081872"/>
                                <a:pt x="562822" y="2123440"/>
                              </a:cubicBezTo>
                              <a:cubicBezTo>
                                <a:pt x="379076" y="2165008"/>
                                <a:pt x="217993" y="2097847"/>
                                <a:pt x="0" y="2123440"/>
                              </a:cubicBezTo>
                              <a:cubicBezTo>
                                <a:pt x="-57651" y="1894595"/>
                                <a:pt x="36916" y="1815252"/>
                                <a:pt x="0" y="1635049"/>
                              </a:cubicBezTo>
                              <a:cubicBezTo>
                                <a:pt x="-36916" y="1454846"/>
                                <a:pt x="34510" y="1328871"/>
                                <a:pt x="0" y="1125423"/>
                              </a:cubicBezTo>
                              <a:cubicBezTo>
                                <a:pt x="-34510" y="921975"/>
                                <a:pt x="24392" y="834772"/>
                                <a:pt x="0" y="552094"/>
                              </a:cubicBezTo>
                              <a:cubicBezTo>
                                <a:pt x="-24392" y="269416"/>
                                <a:pt x="4689" y="227478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noFill/>
                        <a:ln w="6350">
                          <a:solidFill>
                            <a:schemeClr val="tx1"/>
                          </a:solidFill>
                          <a:extLst>
                            <a:ext uri="{C807C97D-BFC1-408E-A445-0C87EB9F89A2}">
                              <ask:lineSketchStyleProps xmlns:ask="http://schemas.microsoft.com/office/drawing/2018/sketchyshapes" sd="1576895463">
                                <a:prstGeom prst="rect">
                                  <a:avLst/>
                                </a:prstGeom>
                                <ask:type>
                                  <ask:lineSketchScribble/>
                                </ask:type>
                              </ask:lineSketchStyleProps>
                            </a:ext>
                          </a:extLst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pic>
                      <p:nvPicPr>
                        <p:cNvPr id="28" name="Рисунок 27">
                          <a:extLst>
                            <a:ext uri="{FF2B5EF4-FFF2-40B4-BE49-F238E27FC236}">
                              <a16:creationId xmlns:a16="http://schemas.microsoft.com/office/drawing/2014/main" id="{CB76146C-A4C3-AFFC-414F-1839FDCCEB5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2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4887" t="8271" r="4887" b="9023"/>
                        <a:stretch/>
                      </p:blipFill>
                      <p:spPr bwMode="auto">
                        <a:xfrm>
                          <a:off x="6417627" y="2749233"/>
                          <a:ext cx="1463675" cy="1341755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xtLst>
                          <a:ext uri="{53640926-AAD7-44D8-BBD7-CCE9431645EC}">
                            <a14:shadowObscured xmlns:a14="http://schemas.microsoft.com/office/drawing/2010/main"/>
                          </a:ext>
                        </a:extLst>
                      </p:spPr>
                    </p:pic>
                    <p:sp>
                      <p:nvSpPr>
                        <p:cNvPr id="29" name="Надпись 36">
                          <a:extLst>
                            <a:ext uri="{FF2B5EF4-FFF2-40B4-BE49-F238E27FC236}">
                              <a16:creationId xmlns:a16="http://schemas.microsoft.com/office/drawing/2014/main" id="{9C393054-2774-0155-10FD-1CCFDA6BC5E7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6342062" y="3977958"/>
                          <a:ext cx="1518920" cy="522605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V = </a:t>
                          </a:r>
                          <a:r>
                            <a:rPr kumimoji="0" lang="ru-RU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00 c</a:t>
                          </a:r>
                          <a:r>
                            <a:rPr kumimoji="0" lang="ru-RU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м</a:t>
                          </a:r>
                          <a:r>
                            <a:rPr kumimoji="0" lang="en-US" sz="2000" b="1" i="1" u="none" strike="noStrike" kern="1200" cap="none" spc="0" normalizeH="0" baseline="3000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3</a:t>
                          </a:r>
                          <a:endParaRPr kumimoji="0" lang="ru-RU" sz="11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30" name="Надпись 38">
                          <a:extLst>
                            <a:ext uri="{FF2B5EF4-FFF2-40B4-BE49-F238E27FC236}">
                              <a16:creationId xmlns:a16="http://schemas.microsoft.com/office/drawing/2014/main" id="{8E23662C-B752-8E8F-9878-144DD41F9BC4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6370002" y="3425508"/>
                          <a:ext cx="1195705" cy="46990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тонн</a:t>
                          </a:r>
                          <a:endParaRPr kumimoji="0" lang="ru-RU" sz="11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31" name="Надпись 39">
                          <a:extLst>
                            <a:ext uri="{FF2B5EF4-FFF2-40B4-BE49-F238E27FC236}">
                              <a16:creationId xmlns:a16="http://schemas.microsoft.com/office/drawing/2014/main" id="{C0402D3E-8CC4-6B73-83B7-23B147FE6561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7221537" y="2817813"/>
                          <a:ext cx="1196340" cy="166497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00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?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33" name="Надпись 37">
                          <a:extLst>
                            <a:ext uri="{FF2B5EF4-FFF2-40B4-BE49-F238E27FC236}">
                              <a16:creationId xmlns:a16="http://schemas.microsoft.com/office/drawing/2014/main" id="{9D1E81C0-FFB2-197D-FA5D-07E4DDDF5392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6318567" y="2513013"/>
                          <a:ext cx="1196340" cy="1589405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8000" b="1" i="0" u="none" strike="noStrike" kern="1200" cap="none" spc="-50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12</a:t>
                          </a:r>
                          <a:endParaRPr kumimoji="0" lang="ru-RU" sz="11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grpSp>
                      <p:nvGrpSpPr>
                        <p:cNvPr id="34" name="Группа 33">
                          <a:extLst>
                            <a:ext uri="{FF2B5EF4-FFF2-40B4-BE49-F238E27FC236}">
                              <a16:creationId xmlns:a16="http://schemas.microsoft.com/office/drawing/2014/main" id="{8DCFCF84-085F-D8E0-92C0-F49E2658EA2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41986" y="4577715"/>
                          <a:ext cx="1770381" cy="2240282"/>
                          <a:chOff x="0" y="0"/>
                          <a:chExt cx="1770529" cy="2240282"/>
                        </a:xfrm>
                      </p:grpSpPr>
                      <p:grpSp>
                        <p:nvGrpSpPr>
                          <p:cNvPr id="35" name="Группа 34">
                            <a:extLst>
                              <a:ext uri="{FF2B5EF4-FFF2-40B4-BE49-F238E27FC236}">
                                <a16:creationId xmlns:a16="http://schemas.microsoft.com/office/drawing/2014/main" id="{5055BE0C-C0BF-9182-B692-AE097F72C8A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489098" y="0"/>
                            <a:ext cx="1281431" cy="2240282"/>
                            <a:chOff x="0" y="0"/>
                            <a:chExt cx="1281431" cy="2240735"/>
                          </a:xfrm>
                        </p:grpSpPr>
                        <p:grpSp>
                          <p:nvGrpSpPr>
                            <p:cNvPr id="39" name="Группа 38">
                              <a:extLst>
                                <a:ext uri="{FF2B5EF4-FFF2-40B4-BE49-F238E27FC236}">
                                  <a16:creationId xmlns:a16="http://schemas.microsoft.com/office/drawing/2014/main" id="{429C613A-6DAF-B301-A440-6AEB3E6B2561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0" y="0"/>
                              <a:ext cx="1281431" cy="2240735"/>
                              <a:chOff x="0" y="0"/>
                              <a:chExt cx="1281431" cy="2240735"/>
                            </a:xfrm>
                          </p:grpSpPr>
                          <p:sp>
                            <p:nvSpPr>
                              <p:cNvPr id="41" name="Надпись 644748388">
                                <a:extLst>
                                  <a:ext uri="{FF2B5EF4-FFF2-40B4-BE49-F238E27FC236}">
                                    <a16:creationId xmlns:a16="http://schemas.microsoft.com/office/drawing/2014/main" id="{0BD46297-A700-AAF4-5D70-A95F0D961981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277793" y="0"/>
                                <a:ext cx="575688" cy="331151"/>
                              </a:xfrm>
                              <a:prstGeom prst="rect">
                                <a:avLst/>
                              </a:prstGeom>
                              <a:noFill/>
                              <a:ln w="6350">
                                <a:noFill/>
                              </a:ln>
                            </p:spPr>
                            <p:txBody>
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pPr marL="0" marR="0" lvl="0" indent="0" algn="ctr" defTabSz="914400" rtl="0" eaLnBrk="1" fontAlgn="auto" latinLnBrk="0" hangingPunct="1">
                                  <a:lnSpc>
                                    <a:spcPct val="107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80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r>
                                  <a:rPr kumimoji="0" lang="ru-RU" sz="1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ndara" panose="020E050203030302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a:t>1 м</a:t>
                                </a:r>
                                <a:endParaRPr kumimoji="0" lang="ru-RU" sz="11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 pitchFamily="34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42" name="Группа 41">
                                <a:extLst>
                                  <a:ext uri="{FF2B5EF4-FFF2-40B4-BE49-F238E27FC236}">
                                    <a16:creationId xmlns:a16="http://schemas.microsoft.com/office/drawing/2014/main" id="{E229AAF3-552B-696D-A58A-5055D66907BD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0" y="266219"/>
                                <a:ext cx="1281431" cy="1974516"/>
                                <a:chOff x="0" y="0"/>
                                <a:chExt cx="1282001" cy="1974805"/>
                              </a:xfrm>
                            </p:grpSpPr>
                            <p:sp>
                              <p:nvSpPr>
                                <p:cNvPr id="43" name="Куб 42">
                                  <a:extLst>
                                    <a:ext uri="{FF2B5EF4-FFF2-40B4-BE49-F238E27FC236}">
                                      <a16:creationId xmlns:a16="http://schemas.microsoft.com/office/drawing/2014/main" id="{BE5847B5-9B96-A4B3-616C-194636EC53A0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46299" y="925975"/>
                                  <a:ext cx="806450" cy="806450"/>
                                </a:xfrm>
                                <a:prstGeom prst="cube">
                                  <a:avLst>
                                    <a:gd name="adj" fmla="val 30357"/>
                                  </a:avLst>
                                </a:prstGeom>
                                <a:noFill/>
                                <a:ln w="28575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l" defTabSz="914400" rtl="0" eaLnBrk="1" fontAlgn="auto" latinLnBrk="0" hangingPunct="1">
                                    <a:lnSpc>
                                      <a:spcPct val="10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endParaRPr kumimoji="0" lang="ru-RU" sz="18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/>
                                    <a:ea typeface="+mn-ea"/>
                                    <a:cs typeface="+mn-cs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4" name="Прямоугольник 43">
                                  <a:extLst>
                                    <a:ext uri="{FF2B5EF4-FFF2-40B4-BE49-F238E27FC236}">
                                      <a16:creationId xmlns:a16="http://schemas.microsoft.com/office/drawing/2014/main" id="{81B74A43-8791-A057-E2D3-9A749D6045DE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277793" y="243069"/>
                                  <a:ext cx="576000" cy="576000"/>
                                </a:xfrm>
                                <a:prstGeom prst="rect">
                                  <a:avLst/>
                                </a:prstGeom>
                                <a:noFill/>
                                <a:ln w="28575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l" defTabSz="914400" rtl="0" eaLnBrk="1" fontAlgn="auto" latinLnBrk="0" hangingPunct="1">
                                    <a:lnSpc>
                                      <a:spcPct val="10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endParaRPr kumimoji="0" lang="ru-RU" sz="18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/>
                                    <a:ea typeface="+mn-ea"/>
                                    <a:cs typeface="+mn-cs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5" name="Надпись 2075957503">
                                  <a:extLst>
                                    <a:ext uri="{FF2B5EF4-FFF2-40B4-BE49-F238E27FC236}">
                                      <a16:creationId xmlns:a16="http://schemas.microsoft.com/office/drawing/2014/main" id="{01F6B998-E7DA-B232-D788-B33F6F48FEB4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706056" y="312517"/>
                                  <a:ext cx="575945" cy="331200"/>
                                </a:xfrm>
                                <a:prstGeom prst="rect">
                                  <a:avLst/>
                                </a:prstGeom>
                                <a:noFill/>
                                <a:ln w="6350">
                                  <a:noFill/>
                                </a:ln>
                              </p:spPr>
                              <p:txBody>
  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ctr" defTabSz="914400" rtl="0" eaLnBrk="1" fontAlgn="auto" latinLnBrk="0" hangingPunct="1">
                                    <a:lnSpc>
                                      <a:spcPct val="107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80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r>
                                    <a:rPr kumimoji="0" lang="ru-RU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ndara" panose="020E0502030303020204" pitchFamily="34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a:t>1 м</a:t>
                                  </a:r>
                                  <a:endParaRPr kumimoji="0" lang="ru-RU" sz="11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6" name="Надпись 760805820">
                                  <a:extLst>
                                    <a:ext uri="{FF2B5EF4-FFF2-40B4-BE49-F238E27FC236}">
                                      <a16:creationId xmlns:a16="http://schemas.microsoft.com/office/drawing/2014/main" id="{7C0B26AA-E4F2-CE36-908B-9810801F9A3C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0" y="1643605"/>
                                  <a:ext cx="575945" cy="331200"/>
                                </a:xfrm>
                                <a:prstGeom prst="rect">
                                  <a:avLst/>
                                </a:prstGeom>
                                <a:noFill/>
                                <a:ln w="6350">
                                  <a:noFill/>
                                </a:ln>
                              </p:spPr>
                              <p:txBody>
  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ctr" defTabSz="914400" rtl="0" eaLnBrk="1" fontAlgn="auto" latinLnBrk="0" hangingPunct="1">
                                    <a:lnSpc>
                                      <a:spcPct val="107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80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r>
                                    <a:rPr kumimoji="0" lang="ru-RU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ndara" panose="020E0502030303020204" pitchFamily="34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a:t>1 м</a:t>
                                  </a:r>
                                  <a:endParaRPr kumimoji="0" lang="ru-RU" sz="11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7" name="Надпись 1704707255">
                                  <a:extLst>
                                    <a:ext uri="{FF2B5EF4-FFF2-40B4-BE49-F238E27FC236}">
                                      <a16:creationId xmlns:a16="http://schemas.microsoft.com/office/drawing/2014/main" id="{F7A90B71-EA72-8BBC-6136-104927BB319F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 rot="18908129">
                                  <a:off x="520861" y="1495787"/>
                                  <a:ext cx="575945" cy="331200"/>
                                </a:xfrm>
                                <a:prstGeom prst="rect">
                                  <a:avLst/>
                                </a:prstGeom>
                                <a:noFill/>
                                <a:ln w="6350">
                                  <a:noFill/>
                                </a:ln>
                              </p:spPr>
                              <p:txBody>
  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ctr" defTabSz="914400" rtl="0" eaLnBrk="1" fontAlgn="auto" latinLnBrk="0" hangingPunct="1">
                                    <a:lnSpc>
                                      <a:spcPct val="107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80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r>
                                    <a:rPr kumimoji="0" lang="ru-RU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ndara" panose="020E0502030303020204" pitchFamily="34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a:t>1 м</a:t>
                                  </a:r>
                                  <a:endParaRPr kumimoji="0" lang="ru-RU" sz="11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8" name="Надпись 927128537">
                                  <a:extLst>
                                    <a:ext uri="{FF2B5EF4-FFF2-40B4-BE49-F238E27FC236}">
                                      <a16:creationId xmlns:a16="http://schemas.microsoft.com/office/drawing/2014/main" id="{C0A1ACA7-F9B0-5494-807E-4F75EA40B4DB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706056" y="1076446"/>
                                  <a:ext cx="575945" cy="331200"/>
                                </a:xfrm>
                                <a:prstGeom prst="rect">
                                  <a:avLst/>
                                </a:prstGeom>
                                <a:noFill/>
                                <a:ln w="6350">
                                  <a:noFill/>
                                </a:ln>
                              </p:spPr>
                              <p:txBody>
  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ctr" defTabSz="914400" rtl="0" eaLnBrk="1" fontAlgn="auto" latinLnBrk="0" hangingPunct="1">
                                    <a:lnSpc>
                                      <a:spcPct val="107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80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r>
                                    <a:rPr kumimoji="0" lang="ru-RU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ndara" panose="020E0502030303020204" pitchFamily="34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a:t>1 м</a:t>
                                  </a:r>
                                  <a:endParaRPr kumimoji="0" lang="ru-RU" sz="11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9" name="Надпись 656352100">
                                  <a:extLst>
                                    <a:ext uri="{FF2B5EF4-FFF2-40B4-BE49-F238E27FC236}">
                                      <a16:creationId xmlns:a16="http://schemas.microsoft.com/office/drawing/2014/main" id="{648C51D6-81E6-7E45-FEE3-05C9646748DC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254643" y="0"/>
                                  <a:ext cx="575945" cy="331200"/>
                                </a:xfrm>
                                <a:prstGeom prst="rect">
                                  <a:avLst/>
                                </a:prstGeom>
                                <a:noFill/>
                                <a:ln w="6350">
                                  <a:noFill/>
                                </a:ln>
                              </p:spPr>
                              <p:txBody>
  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ctr" defTabSz="914400" rtl="0" eaLnBrk="1" fontAlgn="auto" latinLnBrk="0" hangingPunct="1">
                                    <a:lnSpc>
                                      <a:spcPct val="107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80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r>
                                    <a:rPr kumimoji="0" lang="ru-RU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ndara" panose="020E0502030303020204" pitchFamily="34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a:t>1 м</a:t>
                                  </a:r>
                                  <a:endParaRPr kumimoji="0" lang="ru-RU" sz="11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endParaRPr>
                                </a:p>
                              </p:txBody>
                            </p:sp>
                          </p:grpSp>
                        </p:grpSp>
                        <p:cxnSp>
                          <p:nvCxnSpPr>
                            <p:cNvPr id="40" name="Прямая соединительная линия 39">
                              <a:extLst>
                                <a:ext uri="{FF2B5EF4-FFF2-40B4-BE49-F238E27FC236}">
                                  <a16:creationId xmlns:a16="http://schemas.microsoft.com/office/drawing/2014/main" id="{0CB95C5F-0B5A-632B-0579-6E5EE5B0C948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289367" y="266218"/>
                              <a:ext cx="576050" cy="0"/>
                            </a:xfrm>
                            <a:prstGeom prst="line">
                              <a:avLst/>
                            </a:prstGeom>
                            <a:ln w="28575">
                              <a:solidFill>
                                <a:schemeClr val="tx1"/>
                              </a:solidFill>
                              <a:headEnd type="none" w="med" len="med"/>
                              <a:tailEnd type="none" w="med" len="med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  <p:sp>
                        <p:nvSpPr>
                          <p:cNvPr id="36" name="Надпись 1">
                            <a:extLst>
                              <a:ext uri="{FF2B5EF4-FFF2-40B4-BE49-F238E27FC236}">
                                <a16:creationId xmlns:a16="http://schemas.microsoft.com/office/drawing/2014/main" id="{B1FA99BC-B63C-266B-D056-AB90DB5060C5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0" y="14176"/>
                            <a:ext cx="561315" cy="497660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7000"/>
                              </a:lnSpc>
                              <a:spcBef>
                                <a:spcPts val="0"/>
                              </a:spcBef>
                              <a:spcAft>
                                <a:spcPts val="8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ru-RU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м</a:t>
                            </a:r>
                            <a:endParaRPr kumimoji="0" lang="ru-RU" sz="11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37" name="Надпись 1">
                            <a:extLst>
                              <a:ext uri="{FF2B5EF4-FFF2-40B4-BE49-F238E27FC236}">
                                <a16:creationId xmlns:a16="http://schemas.microsoft.com/office/drawing/2014/main" id="{D5434CF6-598E-C3A1-75F7-7C81040763F4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0" y="552893"/>
                            <a:ext cx="561315" cy="497660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7000"/>
                              </a:lnSpc>
                              <a:spcBef>
                                <a:spcPts val="0"/>
                              </a:spcBef>
                              <a:spcAft>
                                <a:spcPts val="8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ru-RU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м</a:t>
                            </a:r>
                            <a:r>
                              <a:rPr kumimoji="0" lang="ru-RU" sz="2000" b="1" i="1" u="none" strike="noStrike" kern="1200" cap="none" spc="0" normalizeH="0" baseline="3000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2</a:t>
                            </a:r>
                            <a:endParaRPr kumimoji="0" lang="ru-RU" sz="11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38" name="Надпись 1">
                            <a:extLst>
                              <a:ext uri="{FF2B5EF4-FFF2-40B4-BE49-F238E27FC236}">
                                <a16:creationId xmlns:a16="http://schemas.microsoft.com/office/drawing/2014/main" id="{59D70BBF-E290-65E5-6663-EB891BC6137F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0" y="1467293"/>
                            <a:ext cx="561315" cy="497660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7000"/>
                              </a:lnSpc>
                              <a:spcBef>
                                <a:spcPts val="0"/>
                              </a:spcBef>
                              <a:spcAft>
                                <a:spcPts val="8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ru-RU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м</a:t>
                            </a:r>
                            <a:r>
                              <a:rPr kumimoji="0" lang="ru-RU" sz="2000" b="1" i="1" u="none" strike="noStrike" kern="1200" cap="none" spc="0" normalizeH="0" baseline="3000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3</a:t>
                            </a:r>
                            <a:endParaRPr kumimoji="0" lang="ru-RU" sz="11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61" name="Стрелка: изогнутая 60">
                          <a:extLst>
                            <a:ext uri="{FF2B5EF4-FFF2-40B4-BE49-F238E27FC236}">
                              <a16:creationId xmlns:a16="http://schemas.microsoft.com/office/drawing/2014/main" id="{883FC4B4-3F46-15C2-2E2D-B85C1FB979B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1771568">
                          <a:off x="5954549" y="5636934"/>
                          <a:ext cx="1161831" cy="1021904"/>
                        </a:xfrm>
                        <a:prstGeom prst="bentArrow">
                          <a:avLst>
                            <a:gd name="adj1" fmla="val 21536"/>
                            <a:gd name="adj2" fmla="val 50000"/>
                            <a:gd name="adj3" fmla="val 48434"/>
                            <a:gd name="adj4" fmla="val 60768"/>
                          </a:avLst>
                        </a:prstGeom>
                        <a:ln/>
                      </p:spPr>
                      <p:style>
                        <a:lnRef idx="2">
                          <a:schemeClr val="accent6">
                            <a:shade val="15000"/>
                          </a:schemeClr>
                        </a:lnRef>
                        <a:fillRef idx="1">
                          <a:schemeClr val="accent6"/>
                        </a:fillRef>
                        <a:effectRef idx="0">
                          <a:schemeClr val="accent6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8" name="Стрелка: изогнутая 67">
                          <a:extLst>
                            <a:ext uri="{FF2B5EF4-FFF2-40B4-BE49-F238E27FC236}">
                              <a16:creationId xmlns:a16="http://schemas.microsoft.com/office/drawing/2014/main" id="{5C034907-2CAE-6A35-42BF-E5A63831444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586256">
                          <a:off x="7199017" y="1075513"/>
                          <a:ext cx="1467931" cy="1084499"/>
                        </a:xfrm>
                        <a:prstGeom prst="bentArrow">
                          <a:avLst>
                            <a:gd name="adj1" fmla="val 21729"/>
                            <a:gd name="adj2" fmla="val 44696"/>
                            <a:gd name="adj3" fmla="val 45718"/>
                            <a:gd name="adj4" fmla="val 65085"/>
                          </a:avLst>
                        </a:prstGeom>
                        <a:ln/>
                      </p:spPr>
                      <p:style>
                        <a:lnRef idx="2">
                          <a:schemeClr val="accent6">
                            <a:shade val="15000"/>
                          </a:schemeClr>
                        </a:lnRef>
                        <a:fillRef idx="1">
                          <a:schemeClr val="accent6"/>
                        </a:fillRef>
                        <a:effectRef idx="0">
                          <a:schemeClr val="accent6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5" name="TextBox 24">
                          <a:extLst>
                            <a:ext uri="{FF2B5EF4-FFF2-40B4-BE49-F238E27FC236}">
                              <a16:creationId xmlns:a16="http://schemas.microsoft.com/office/drawing/2014/main" id="{6AE91A43-CF1E-DEAB-FF4D-6F289A515677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29245" y="517300"/>
                          <a:ext cx="1480285" cy="30777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marL="0" marR="0" lvl="0" indent="0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__________</a:t>
                          </a:r>
                          <a:endParaRPr kumimoji="0" lang="ru-RU" sz="900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</a:endParaRPr>
                        </a:p>
                      </p:txBody>
                    </p:sp>
                    <p:sp>
                      <p:nvSpPr>
                        <p:cNvPr id="66" name="TextBox 65">
                          <a:extLst>
                            <a:ext uri="{FF2B5EF4-FFF2-40B4-BE49-F238E27FC236}">
                              <a16:creationId xmlns:a16="http://schemas.microsoft.com/office/drawing/2014/main" id="{97F1A224-AAED-F1D2-F0E8-C8B19FE870B3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29245" y="1809333"/>
                          <a:ext cx="1480285" cy="30777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marL="0" marR="0" lvl="0" indent="0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__________</a:t>
                          </a:r>
                          <a:endParaRPr kumimoji="0" lang="ru-RU" sz="900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</a:endParaRPr>
                        </a:p>
                      </p:txBody>
                    </p:sp>
                    <p:sp>
                      <p:nvSpPr>
                        <p:cNvPr id="67" name="TextBox 66">
                          <a:extLst>
                            <a:ext uri="{FF2B5EF4-FFF2-40B4-BE49-F238E27FC236}">
                              <a16:creationId xmlns:a16="http://schemas.microsoft.com/office/drawing/2014/main" id="{0474A7BA-2EE2-E39F-2AA3-96FF36440395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29245" y="3149885"/>
                          <a:ext cx="1480285" cy="30777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marL="0" marR="0" lvl="0" indent="0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__________</a:t>
                          </a:r>
                          <a:endParaRPr kumimoji="0" lang="ru-RU" sz="900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</a:endParaRPr>
                        </a:p>
                      </p:txBody>
                    </p:sp>
                  </p:grpSp>
                  <p:sp>
                    <p:nvSpPr>
                      <p:cNvPr id="22" name="TextBox 21">
                        <a:extLst>
                          <a:ext uri="{FF2B5EF4-FFF2-40B4-BE49-F238E27FC236}">
                            <a16:creationId xmlns:a16="http://schemas.microsoft.com/office/drawing/2014/main" id="{A3938C76-05E4-E83A-9D45-253A12B1230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29245" y="412935"/>
                        <a:ext cx="1324961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20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Масса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</a:endParaRPr>
                      </a:p>
                    </p:txBody>
                  </p:sp>
                  <p:sp>
                    <p:nvSpPr>
                      <p:cNvPr id="23" name="TextBox 22">
                        <a:extLst>
                          <a:ext uri="{FF2B5EF4-FFF2-40B4-BE49-F238E27FC236}">
                            <a16:creationId xmlns:a16="http://schemas.microsoft.com/office/drawing/2014/main" id="{CDFBBC92-D48E-3F23-49D3-FC876F058E4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92786" y="1716891"/>
                        <a:ext cx="1456479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20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Вещество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</a:endParaRPr>
                      </a:p>
                    </p:txBody>
                  </p:sp>
                  <p:sp>
                    <p:nvSpPr>
                      <p:cNvPr id="24" name="TextBox 23">
                        <a:extLst>
                          <a:ext uri="{FF2B5EF4-FFF2-40B4-BE49-F238E27FC236}">
                            <a16:creationId xmlns:a16="http://schemas.microsoft.com/office/drawing/2014/main" id="{342A5CC5-755D-604F-DB87-84E7A2C688F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92786" y="3080305"/>
                        <a:ext cx="1456479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20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Объём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</a:endParaRPr>
                      </a:p>
                    </p:txBody>
                  </p:sp>
                  <p:sp>
                    <p:nvSpPr>
                      <p:cNvPr id="26" name="TextBox 25">
                        <a:extLst>
                          <a:ext uri="{FF2B5EF4-FFF2-40B4-BE49-F238E27FC236}">
                            <a16:creationId xmlns:a16="http://schemas.microsoft.com/office/drawing/2014/main" id="{6084E9FB-8DD7-349F-27C6-380417A09C0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175456" y="1530033"/>
                        <a:ext cx="2402733" cy="64633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36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Вещество</a:t>
                        </a:r>
                        <a:endPara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7" name="Надпись 45">
                      <a:extLst>
                        <a:ext uri="{FF2B5EF4-FFF2-40B4-BE49-F238E27FC236}">
                          <a16:creationId xmlns:a16="http://schemas.microsoft.com/office/drawing/2014/main" id="{14644A98-4E47-1F28-13B5-86AD2FE2006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75712" y="2114046"/>
                      <a:ext cx="2136001" cy="753864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масса – </a:t>
                      </a: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m</a:t>
                      </a:r>
                      <a:br>
                        <a:rPr lang="ru-RU" sz="3200" dirty="0">
                          <a:solidFill>
                            <a:prstClr val="black"/>
                          </a:solidFill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</a:b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г, </a:t>
                      </a:r>
                      <a:r>
                        <a:rPr kumimoji="0" lang="ru-RU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кг</a:t>
                      </a:r>
                      <a:r>
                        <a:rPr kumimoji="0" lang="ru-RU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, т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50" name="Надпись 46">
                      <a:extLst>
                        <a:ext uri="{FF2B5EF4-FFF2-40B4-BE49-F238E27FC236}">
                          <a16:creationId xmlns:a16="http://schemas.microsoft.com/office/drawing/2014/main" id="{27007B6B-4AB8-0C03-23AF-DED929B81EA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95857" y="2931798"/>
                      <a:ext cx="2126148" cy="753864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объём – </a:t>
                      </a: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V</a:t>
                      </a:r>
                      <a:br>
                        <a:rPr lang="ru-RU" sz="3200" dirty="0">
                          <a:solidFill>
                            <a:prstClr val="black"/>
                          </a:solidFill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</a:br>
                      <a:r>
                        <a:rPr kumimoji="0" lang="ru-RU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см</a:t>
                      </a:r>
                      <a:r>
                        <a:rPr kumimoji="0" lang="ru-RU" sz="32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ru-RU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ru-RU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kumimoji="0" lang="ru-RU" sz="3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58" name="Надпись 49">
                    <a:extLst>
                      <a:ext uri="{FF2B5EF4-FFF2-40B4-BE49-F238E27FC236}">
                        <a16:creationId xmlns:a16="http://schemas.microsoft.com/office/drawing/2014/main" id="{CF43E13A-8CD8-E859-BEDE-AC38D4A3EDAB}"/>
                      </a:ext>
                    </a:extLst>
                  </p:cNvPr>
                  <p:cNvSpPr txBox="1"/>
                  <p:nvPr/>
                </p:nvSpPr>
                <p:spPr>
                  <a:xfrm>
                    <a:off x="4528904" y="370075"/>
                    <a:ext cx="2595245" cy="2045335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Если </a:t>
                    </a:r>
                    <a:r>
                      <a: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V</a:t>
                    </a:r>
                    <a:r>
                      <a:rPr kumimoji="0" lang="ru-RU" sz="2800" b="1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1</a:t>
                    </a: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 </a:t>
                    </a: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=</a:t>
                    </a: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 </a:t>
                    </a:r>
                    <a:r>
                      <a: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V</a:t>
                    </a:r>
                    <a:r>
                      <a:rPr kumimoji="0" lang="ru-RU" sz="2800" b="1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2</a:t>
                    </a: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, </a:t>
                    </a:r>
                    <a:b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</a:b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а </a:t>
                    </a:r>
                    <a:r>
                      <a: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m</a:t>
                    </a:r>
                    <a:r>
                      <a:rPr kumimoji="0" lang="ru-RU" sz="2800" b="1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1</a:t>
                    </a:r>
                    <a:r>
                      <a:rPr kumimoji="0" lang="en-US" sz="2800" b="0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 </a:t>
                    </a: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</a:t>
                    </a: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 </a:t>
                    </a:r>
                    <a:r>
                      <a: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m</a:t>
                    </a:r>
                    <a:r>
                      <a:rPr kumimoji="0" lang="ru-RU" sz="2800" b="1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2</a:t>
                    </a: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, </a:t>
                    </a:r>
                    <a:br>
                      <a: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</a:br>
                    <a:r>
                      <a: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то </a:t>
                    </a:r>
                    <a:r>
                      <a:rPr kumimoji="0" lang="ru-RU" sz="3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вещества</a:t>
                    </a:r>
                    <a:r>
                      <a: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 </a:t>
                    </a:r>
                    <a:br>
                      <a: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</a:b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РАЗНЫЕ!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57" name="Овал 56">
                    <a:extLst>
                      <a:ext uri="{FF2B5EF4-FFF2-40B4-BE49-F238E27FC236}">
                        <a16:creationId xmlns:a16="http://schemas.microsoft.com/office/drawing/2014/main" id="{EB325219-B925-6946-3C23-1FD050240596}"/>
                      </a:ext>
                    </a:extLst>
                  </p:cNvPr>
                  <p:cNvSpPr/>
                  <p:nvPr/>
                </p:nvSpPr>
                <p:spPr>
                  <a:xfrm>
                    <a:off x="8335978" y="1224029"/>
                    <a:ext cx="3361132" cy="33611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9" name="Надпись 54">
                        <a:extLst>
                          <a:ext uri="{FF2B5EF4-FFF2-40B4-BE49-F238E27FC236}">
                            <a16:creationId xmlns:a16="http://schemas.microsoft.com/office/drawing/2014/main" id="{A60E27BA-E36E-7C97-C38D-F9B04903FF6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652486" y="1348049"/>
                        <a:ext cx="2595245" cy="1443675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0" lang="ru-RU" sz="4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𝝆</m:t>
                              </m:r>
                              <m:r>
                                <a:rPr kumimoji="0" lang="ru-RU" sz="4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kumimoji="0" lang="ru-RU" sz="4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ru-RU" sz="4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𝒎</m:t>
                                  </m:r>
                                </m:num>
                                <m:den>
                                  <m:r>
                                    <a:rPr kumimoji="0" lang="ru-RU" sz="4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𝑽</m:t>
                                  </m:r>
                                </m:den>
                              </m:f>
                            </m:oMath>
                          </m:oMathPara>
                        </a14:m>
                        <a:endParaRPr kumimoji="0" lang="ru-RU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9" name="Надпись 54">
                        <a:extLst>
                          <a:ext uri="{FF2B5EF4-FFF2-40B4-BE49-F238E27FC236}">
                            <a16:creationId xmlns:a16="http://schemas.microsoft.com/office/drawing/2014/main" id="{A60E27BA-E36E-7C97-C38D-F9B04903FF6D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652486" y="1348049"/>
                        <a:ext cx="2595245" cy="1443675"/>
                      </a:xfrm>
                      <a:prstGeom prst="rect">
                        <a:avLst/>
                      </a:prstGeom>
                      <a:blipFill>
                        <a:blip r:embed="rId3"/>
                        <a:stretch>
                          <a:fillRect/>
                        </a:stretch>
                      </a:blipFill>
                      <a:ln w="6350"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ru-RU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358E576C-65DA-8748-F5E4-2EA0537C5D90}"/>
                      </a:ext>
                    </a:extLst>
                  </p:cNvPr>
                  <p:cNvSpPr txBox="1"/>
                  <p:nvPr/>
                </p:nvSpPr>
                <p:spPr>
                  <a:xfrm>
                    <a:off x="8832169" y="2390782"/>
                    <a:ext cx="930923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3200" b="1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</a:rPr>
                      <a:t>ро</a:t>
                    </a:r>
                    <a:endParaRPr kumimoji="0" lang="ru-RU" sz="3200" b="1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>
                          <a:lumMod val="65000"/>
                        </a:schemeClr>
                      </a:solidFill>
                      <a:effectLst/>
                      <a:uLnTx/>
                      <a:uFillTx/>
                      <a:latin typeface="Candara" panose="020E0502030303020204" pitchFamily="34" charset="0"/>
                    </a:endParaRPr>
                  </a:p>
                </p:txBody>
              </p:sp>
            </p:grpSp>
            <p:sp>
              <p:nvSpPr>
                <p:cNvPr id="62" name="Надпись 8">
                  <a:extLst>
                    <a:ext uri="{FF2B5EF4-FFF2-40B4-BE49-F238E27FC236}">
                      <a16:creationId xmlns:a16="http://schemas.microsoft.com/office/drawing/2014/main" id="{E5837269-2CF1-88BD-86FD-05282C70E2E7}"/>
                    </a:ext>
                  </a:extLst>
                </p:cNvPr>
                <p:cNvSpPr txBox="1"/>
                <p:nvPr/>
              </p:nvSpPr>
              <p:spPr>
                <a:xfrm>
                  <a:off x="7156767" y="74593"/>
                  <a:ext cx="4955263" cy="1106366"/>
                </a:xfrm>
                <a:custGeom>
                  <a:avLst/>
                  <a:gdLst>
                    <a:gd name="connsiteX0" fmla="*/ 0 w 4955263"/>
                    <a:gd name="connsiteY0" fmla="*/ 0 h 1106366"/>
                    <a:gd name="connsiteX1" fmla="*/ 649690 w 4955263"/>
                    <a:gd name="connsiteY1" fmla="*/ 0 h 1106366"/>
                    <a:gd name="connsiteX2" fmla="*/ 1249827 w 4955263"/>
                    <a:gd name="connsiteY2" fmla="*/ 0 h 1106366"/>
                    <a:gd name="connsiteX3" fmla="*/ 1800412 w 4955263"/>
                    <a:gd name="connsiteY3" fmla="*/ 0 h 1106366"/>
                    <a:gd name="connsiteX4" fmla="*/ 2350997 w 4955263"/>
                    <a:gd name="connsiteY4" fmla="*/ 0 h 1106366"/>
                    <a:gd name="connsiteX5" fmla="*/ 3000687 w 4955263"/>
                    <a:gd name="connsiteY5" fmla="*/ 0 h 1106366"/>
                    <a:gd name="connsiteX6" fmla="*/ 3600824 w 4955263"/>
                    <a:gd name="connsiteY6" fmla="*/ 0 h 1106366"/>
                    <a:gd name="connsiteX7" fmla="*/ 4002751 w 4955263"/>
                    <a:gd name="connsiteY7" fmla="*/ 0 h 1106366"/>
                    <a:gd name="connsiteX8" fmla="*/ 4955263 w 4955263"/>
                    <a:gd name="connsiteY8" fmla="*/ 0 h 1106366"/>
                    <a:gd name="connsiteX9" fmla="*/ 4955263 w 4955263"/>
                    <a:gd name="connsiteY9" fmla="*/ 575310 h 1106366"/>
                    <a:gd name="connsiteX10" fmla="*/ 4955263 w 4955263"/>
                    <a:gd name="connsiteY10" fmla="*/ 1106366 h 1106366"/>
                    <a:gd name="connsiteX11" fmla="*/ 4503783 w 4955263"/>
                    <a:gd name="connsiteY11" fmla="*/ 1106366 h 1106366"/>
                    <a:gd name="connsiteX12" fmla="*/ 3854093 w 4955263"/>
                    <a:gd name="connsiteY12" fmla="*/ 1106366 h 1106366"/>
                    <a:gd name="connsiteX13" fmla="*/ 3353061 w 4955263"/>
                    <a:gd name="connsiteY13" fmla="*/ 1106366 h 1106366"/>
                    <a:gd name="connsiteX14" fmla="*/ 2703371 w 4955263"/>
                    <a:gd name="connsiteY14" fmla="*/ 1106366 h 1106366"/>
                    <a:gd name="connsiteX15" fmla="*/ 2251892 w 4955263"/>
                    <a:gd name="connsiteY15" fmla="*/ 1106366 h 1106366"/>
                    <a:gd name="connsiteX16" fmla="*/ 1849965 w 4955263"/>
                    <a:gd name="connsiteY16" fmla="*/ 1106366 h 1106366"/>
                    <a:gd name="connsiteX17" fmla="*/ 1448038 w 4955263"/>
                    <a:gd name="connsiteY17" fmla="*/ 1106366 h 1106366"/>
                    <a:gd name="connsiteX18" fmla="*/ 847901 w 4955263"/>
                    <a:gd name="connsiteY18" fmla="*/ 1106366 h 1106366"/>
                    <a:gd name="connsiteX19" fmla="*/ 0 w 4955263"/>
                    <a:gd name="connsiteY19" fmla="*/ 1106366 h 1106366"/>
                    <a:gd name="connsiteX20" fmla="*/ 0 w 4955263"/>
                    <a:gd name="connsiteY20" fmla="*/ 553183 h 1106366"/>
                    <a:gd name="connsiteX21" fmla="*/ 0 w 4955263"/>
                    <a:gd name="connsiteY21" fmla="*/ 0 h 1106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955263" h="1106366" fill="none" extrusionOk="0">
                      <a:moveTo>
                        <a:pt x="0" y="0"/>
                      </a:moveTo>
                      <a:cubicBezTo>
                        <a:pt x="221367" y="-4929"/>
                        <a:pt x="419294" y="48867"/>
                        <a:pt x="649690" y="0"/>
                      </a:cubicBezTo>
                      <a:cubicBezTo>
                        <a:pt x="880086" y="-48867"/>
                        <a:pt x="1079998" y="47249"/>
                        <a:pt x="1249827" y="0"/>
                      </a:cubicBezTo>
                      <a:cubicBezTo>
                        <a:pt x="1419656" y="-47249"/>
                        <a:pt x="1641456" y="14508"/>
                        <a:pt x="1800412" y="0"/>
                      </a:cubicBezTo>
                      <a:cubicBezTo>
                        <a:pt x="1959369" y="-14508"/>
                        <a:pt x="2121072" y="5123"/>
                        <a:pt x="2350997" y="0"/>
                      </a:cubicBezTo>
                      <a:cubicBezTo>
                        <a:pt x="2580923" y="-5123"/>
                        <a:pt x="2727254" y="23655"/>
                        <a:pt x="3000687" y="0"/>
                      </a:cubicBezTo>
                      <a:cubicBezTo>
                        <a:pt x="3274120" y="-23655"/>
                        <a:pt x="3453016" y="28296"/>
                        <a:pt x="3600824" y="0"/>
                      </a:cubicBezTo>
                      <a:cubicBezTo>
                        <a:pt x="3748632" y="-28296"/>
                        <a:pt x="3915065" y="47789"/>
                        <a:pt x="4002751" y="0"/>
                      </a:cubicBezTo>
                      <a:cubicBezTo>
                        <a:pt x="4090437" y="-47789"/>
                        <a:pt x="4758316" y="5890"/>
                        <a:pt x="4955263" y="0"/>
                      </a:cubicBezTo>
                      <a:cubicBezTo>
                        <a:pt x="4962312" y="204400"/>
                        <a:pt x="4941560" y="375408"/>
                        <a:pt x="4955263" y="575310"/>
                      </a:cubicBezTo>
                      <a:cubicBezTo>
                        <a:pt x="4968966" y="775212"/>
                        <a:pt x="4922650" y="903972"/>
                        <a:pt x="4955263" y="1106366"/>
                      </a:cubicBezTo>
                      <a:cubicBezTo>
                        <a:pt x="4791163" y="1155486"/>
                        <a:pt x="4630033" y="1092516"/>
                        <a:pt x="4503783" y="1106366"/>
                      </a:cubicBezTo>
                      <a:cubicBezTo>
                        <a:pt x="4377533" y="1120216"/>
                        <a:pt x="4085363" y="1043839"/>
                        <a:pt x="3854093" y="1106366"/>
                      </a:cubicBezTo>
                      <a:cubicBezTo>
                        <a:pt x="3622823" y="1168893"/>
                        <a:pt x="3529809" y="1100856"/>
                        <a:pt x="3353061" y="1106366"/>
                      </a:cubicBezTo>
                      <a:cubicBezTo>
                        <a:pt x="3176313" y="1111876"/>
                        <a:pt x="2957377" y="1089814"/>
                        <a:pt x="2703371" y="1106366"/>
                      </a:cubicBezTo>
                      <a:cubicBezTo>
                        <a:pt x="2449365" y="1122918"/>
                        <a:pt x="2366471" y="1099997"/>
                        <a:pt x="2251892" y="1106366"/>
                      </a:cubicBezTo>
                      <a:cubicBezTo>
                        <a:pt x="2137313" y="1112735"/>
                        <a:pt x="2040710" y="1065165"/>
                        <a:pt x="1849965" y="1106366"/>
                      </a:cubicBezTo>
                      <a:cubicBezTo>
                        <a:pt x="1659220" y="1147567"/>
                        <a:pt x="1643678" y="1083062"/>
                        <a:pt x="1448038" y="1106366"/>
                      </a:cubicBezTo>
                      <a:cubicBezTo>
                        <a:pt x="1252398" y="1129670"/>
                        <a:pt x="986878" y="1040614"/>
                        <a:pt x="847901" y="1106366"/>
                      </a:cubicBezTo>
                      <a:cubicBezTo>
                        <a:pt x="708924" y="1172118"/>
                        <a:pt x="396169" y="1100966"/>
                        <a:pt x="0" y="1106366"/>
                      </a:cubicBezTo>
                      <a:cubicBezTo>
                        <a:pt x="-45797" y="984616"/>
                        <a:pt x="29985" y="755165"/>
                        <a:pt x="0" y="553183"/>
                      </a:cubicBezTo>
                      <a:cubicBezTo>
                        <a:pt x="-29985" y="351201"/>
                        <a:pt x="35466" y="204844"/>
                        <a:pt x="0" y="0"/>
                      </a:cubicBezTo>
                      <a:close/>
                    </a:path>
                    <a:path w="4955263" h="1106366" stroke="0" extrusionOk="0">
                      <a:moveTo>
                        <a:pt x="0" y="0"/>
                      </a:moveTo>
                      <a:cubicBezTo>
                        <a:pt x="120561" y="-57029"/>
                        <a:pt x="352608" y="20460"/>
                        <a:pt x="501032" y="0"/>
                      </a:cubicBezTo>
                      <a:cubicBezTo>
                        <a:pt x="649456" y="-20460"/>
                        <a:pt x="793329" y="36377"/>
                        <a:pt x="902959" y="0"/>
                      </a:cubicBezTo>
                      <a:cubicBezTo>
                        <a:pt x="1012589" y="-36377"/>
                        <a:pt x="1330680" y="70295"/>
                        <a:pt x="1552649" y="0"/>
                      </a:cubicBezTo>
                      <a:cubicBezTo>
                        <a:pt x="1774618" y="-70295"/>
                        <a:pt x="1869625" y="47893"/>
                        <a:pt x="2053681" y="0"/>
                      </a:cubicBezTo>
                      <a:cubicBezTo>
                        <a:pt x="2237737" y="-47893"/>
                        <a:pt x="2321190" y="18250"/>
                        <a:pt x="2554713" y="0"/>
                      </a:cubicBezTo>
                      <a:cubicBezTo>
                        <a:pt x="2788236" y="-18250"/>
                        <a:pt x="3012358" y="52051"/>
                        <a:pt x="3204403" y="0"/>
                      </a:cubicBezTo>
                      <a:cubicBezTo>
                        <a:pt x="3396448" y="-52051"/>
                        <a:pt x="3496319" y="53619"/>
                        <a:pt x="3655883" y="0"/>
                      </a:cubicBezTo>
                      <a:cubicBezTo>
                        <a:pt x="3815447" y="-53619"/>
                        <a:pt x="4004161" y="12013"/>
                        <a:pt x="4305573" y="0"/>
                      </a:cubicBezTo>
                      <a:cubicBezTo>
                        <a:pt x="4606985" y="-12013"/>
                        <a:pt x="4741871" y="31045"/>
                        <a:pt x="4955263" y="0"/>
                      </a:cubicBezTo>
                      <a:cubicBezTo>
                        <a:pt x="4977468" y="181023"/>
                        <a:pt x="4905492" y="413150"/>
                        <a:pt x="4955263" y="553183"/>
                      </a:cubicBezTo>
                      <a:cubicBezTo>
                        <a:pt x="5005034" y="693216"/>
                        <a:pt x="4922822" y="953916"/>
                        <a:pt x="4955263" y="1106366"/>
                      </a:cubicBezTo>
                      <a:cubicBezTo>
                        <a:pt x="4833828" y="1130624"/>
                        <a:pt x="4503218" y="1067914"/>
                        <a:pt x="4355126" y="1106366"/>
                      </a:cubicBezTo>
                      <a:cubicBezTo>
                        <a:pt x="4207034" y="1144818"/>
                        <a:pt x="3868072" y="1061240"/>
                        <a:pt x="3705436" y="1106366"/>
                      </a:cubicBezTo>
                      <a:cubicBezTo>
                        <a:pt x="3542800" y="1151492"/>
                        <a:pt x="3360756" y="1053626"/>
                        <a:pt x="3055746" y="1106366"/>
                      </a:cubicBezTo>
                      <a:cubicBezTo>
                        <a:pt x="2750736" y="1159106"/>
                        <a:pt x="2789816" y="1059305"/>
                        <a:pt x="2604266" y="1106366"/>
                      </a:cubicBezTo>
                      <a:cubicBezTo>
                        <a:pt x="2418716" y="1153427"/>
                        <a:pt x="2237709" y="1088064"/>
                        <a:pt x="2053681" y="1106366"/>
                      </a:cubicBezTo>
                      <a:cubicBezTo>
                        <a:pt x="1869654" y="1124668"/>
                        <a:pt x="1595992" y="1099669"/>
                        <a:pt x="1403991" y="1106366"/>
                      </a:cubicBezTo>
                      <a:cubicBezTo>
                        <a:pt x="1211990" y="1113063"/>
                        <a:pt x="968347" y="1068711"/>
                        <a:pt x="853406" y="1106366"/>
                      </a:cubicBezTo>
                      <a:cubicBezTo>
                        <a:pt x="738465" y="1144021"/>
                        <a:pt x="337826" y="1019491"/>
                        <a:pt x="0" y="1106366"/>
                      </a:cubicBezTo>
                      <a:cubicBezTo>
                        <a:pt x="-34777" y="973649"/>
                        <a:pt x="36731" y="798207"/>
                        <a:pt x="0" y="575310"/>
                      </a:cubicBezTo>
                      <a:cubicBezTo>
                        <a:pt x="-36731" y="352413"/>
                        <a:pt x="23946" y="240786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6350">
                  <a:solidFill>
                    <a:prstClr val="black"/>
                  </a:solidFill>
                  <a:extLst>
                    <a:ext uri="{C807C97D-BFC1-408E-A445-0C87EB9F89A2}">
                      <ask:lineSketchStyleProps xmlns:ask="http://schemas.microsoft.com/office/drawing/2018/sketchyshapes" sd="1219033472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1792288" algn="ctr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eorgia" panose="02040502050405020303" pitchFamily="18" charset="0"/>
                    </a:rPr>
                    <a:t> — </a:t>
                  </a:r>
                  <a:br>
                    <a:rPr kumimoji="0" lang="ru-RU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eorgia" panose="02040502050405020303" pitchFamily="18" charset="0"/>
                    </a:rPr>
                  </a:br>
                  <a:r>
                    <a:rPr kumimoji="0" lang="ru-RU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eorgia" panose="02040502050405020303" pitchFamily="18" charset="0"/>
                    </a:rPr>
                    <a:t>физическая величина, которая равна отношению массы тела к его объёму.</a:t>
                  </a:r>
                  <a:endParaRPr kumimoji="0" lang="ru-RU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D59140E9-1E5C-8B9D-E85B-AE7F722BE42B}"/>
                    </a:ext>
                  </a:extLst>
                </p:cNvPr>
                <p:cNvSpPr txBox="1"/>
                <p:nvPr/>
              </p:nvSpPr>
              <p:spPr>
                <a:xfrm>
                  <a:off x="8285844" y="39456"/>
                  <a:ext cx="220140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Плотность</a:t>
                  </a:r>
                  <a:endPara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2886F91-A004-9494-C582-248BE4257D36}"/>
                  </a:ext>
                </a:extLst>
              </p:cNvPr>
              <p:cNvSpPr txBox="1"/>
              <p:nvPr/>
            </p:nvSpPr>
            <p:spPr>
              <a:xfrm>
                <a:off x="8832169" y="2390782"/>
                <a:ext cx="9309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200" b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>
                        <a:lumMod val="65000"/>
                      </a:schemeClr>
                    </a:solidFill>
                    <a:effectLst/>
                    <a:uLnTx/>
                    <a:uFillTx/>
                    <a:latin typeface="Candara" panose="020E0502030303020204" pitchFamily="34" charset="0"/>
                  </a:rPr>
                  <a:t>ро</a:t>
                </a:r>
                <a:endParaRPr kumimoji="0" lang="ru-RU" sz="3200" b="1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andara" panose="020E0502030303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Надпись 52">
                    <a:extLst>
                      <a:ext uri="{FF2B5EF4-FFF2-40B4-BE49-F238E27FC236}">
                        <a16:creationId xmlns:a16="http://schemas.microsoft.com/office/drawing/2014/main" id="{374ED4D3-459F-2656-A63C-D19655AE79B1}"/>
                      </a:ext>
                    </a:extLst>
                  </p:cNvPr>
                  <p:cNvSpPr txBox="1"/>
                  <p:nvPr/>
                </p:nvSpPr>
                <p:spPr>
                  <a:xfrm>
                    <a:off x="8534844" y="2962093"/>
                    <a:ext cx="930923" cy="684000"/>
                  </a:xfrm>
                  <a:prstGeom prst="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type m:val="skw"/>
                              <m:ctrlP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г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см</m:t>
                                  </m:r>
                                </m:e>
                                <m:sup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den>
                          </m:f>
                        </m:oMath>
                      </m:oMathPara>
                    </a14:m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6" name="Надпись 52">
                    <a:extLst>
                      <a:ext uri="{FF2B5EF4-FFF2-40B4-BE49-F238E27FC236}">
                        <a16:creationId xmlns:a16="http://schemas.microsoft.com/office/drawing/2014/main" id="{374ED4D3-459F-2656-A63C-D19655AE79B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34844" y="2962093"/>
                    <a:ext cx="930923" cy="68400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Надпись 52">
                    <a:extLst>
                      <a:ext uri="{FF2B5EF4-FFF2-40B4-BE49-F238E27FC236}">
                        <a16:creationId xmlns:a16="http://schemas.microsoft.com/office/drawing/2014/main" id="{7B9C2398-D5D8-6620-78CE-DB5A76ADAEBB}"/>
                      </a:ext>
                    </a:extLst>
                  </p:cNvPr>
                  <p:cNvSpPr txBox="1"/>
                  <p:nvPr/>
                </p:nvSpPr>
                <p:spPr>
                  <a:xfrm>
                    <a:off x="9522054" y="2972204"/>
                    <a:ext cx="965198" cy="648000"/>
                  </a:xfrm>
                  <a:prstGeom prst="rect">
                    <a:avLst/>
                  </a:prstGeom>
                  <a:solidFill>
                    <a:srgbClr val="66FF66"/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type m:val="skw"/>
                              <m:ctrlPr>
                                <a:rPr kumimoji="0" lang="ru-RU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ru-RU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к</m:t>
                              </m:r>
                              <m: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г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м</m:t>
                                  </m:r>
                                </m:e>
                                <m:sup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den>
                          </m:f>
                        </m:oMath>
                      </m:oMathPara>
                    </a14:m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3" name="Надпись 52">
                    <a:extLst>
                      <a:ext uri="{FF2B5EF4-FFF2-40B4-BE49-F238E27FC236}">
                        <a16:creationId xmlns:a16="http://schemas.microsoft.com/office/drawing/2014/main" id="{7B9C2398-D5D8-6620-78CE-DB5A76ADAEB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22054" y="2972204"/>
                    <a:ext cx="965198" cy="64800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4" name="Надпись 52">
                    <a:extLst>
                      <a:ext uri="{FF2B5EF4-FFF2-40B4-BE49-F238E27FC236}">
                        <a16:creationId xmlns:a16="http://schemas.microsoft.com/office/drawing/2014/main" id="{C52AD554-89B6-C234-010C-724644A9A2EE}"/>
                      </a:ext>
                    </a:extLst>
                  </p:cNvPr>
                  <p:cNvSpPr txBox="1"/>
                  <p:nvPr/>
                </p:nvSpPr>
                <p:spPr>
                  <a:xfrm>
                    <a:off x="10543540" y="2971762"/>
                    <a:ext cx="965198" cy="648000"/>
                  </a:xfrm>
                  <a:prstGeom prst="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type m:val="skw"/>
                              <m:ctrlPr>
                                <a:rPr kumimoji="0" lang="ru-RU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ru-RU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т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ru-RU" sz="2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с</m:t>
                                  </m:r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м</m:t>
                                  </m:r>
                                </m:e>
                                <m:sup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den>
                          </m:f>
                        </m:oMath>
                      </m:oMathPara>
                    </a14:m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4" name="Надпись 52">
                    <a:extLst>
                      <a:ext uri="{FF2B5EF4-FFF2-40B4-BE49-F238E27FC236}">
                        <a16:creationId xmlns:a16="http://schemas.microsoft.com/office/drawing/2014/main" id="{C52AD554-89B6-C234-010C-724644A9A2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43540" y="2971762"/>
                    <a:ext cx="965198" cy="64800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Надпись 57">
                    <a:extLst>
                      <a:ext uri="{FF2B5EF4-FFF2-40B4-BE49-F238E27FC236}">
                        <a16:creationId xmlns:a16="http://schemas.microsoft.com/office/drawing/2014/main" id="{D9998038-EF22-55BB-8FDE-E0C024BE87A4}"/>
                      </a:ext>
                    </a:extLst>
                  </p:cNvPr>
                  <p:cNvSpPr txBox="1"/>
                  <p:nvPr/>
                </p:nvSpPr>
                <p:spPr>
                  <a:xfrm>
                    <a:off x="7055484" y="5004221"/>
                    <a:ext cx="2933209" cy="1369254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кг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м</m:t>
                                  </m:r>
                                </m:e>
                                <m:sup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den>
                          </m:f>
                          <m:r>
                            <a:rPr kumimoji="0" lang="ru-RU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 г</m:t>
                              </m:r>
                            </m:num>
                            <m:den>
                              <m: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𝟏𝟎𝟎𝟎</m:t>
                              </m:r>
                              <m: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см</m:t>
                                  </m:r>
                                </m:e>
                                <m:sup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den>
                          </m:f>
                        </m:oMath>
                      </m:oMathPara>
                    </a14:m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1" name="Надпись 57">
                    <a:extLst>
                      <a:ext uri="{FF2B5EF4-FFF2-40B4-BE49-F238E27FC236}">
                        <a16:creationId xmlns:a16="http://schemas.microsoft.com/office/drawing/2014/main" id="{D9998038-EF22-55BB-8FDE-E0C024BE87A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55484" y="5004221"/>
                    <a:ext cx="2933209" cy="136925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B7DEABA-97A4-3563-A2BB-566111375198}"/>
                  </a:ext>
                </a:extLst>
              </p:cNvPr>
              <p:cNvSpPr txBox="1"/>
              <p:nvPr/>
            </p:nvSpPr>
            <p:spPr>
              <a:xfrm>
                <a:off x="8974803" y="3663211"/>
                <a:ext cx="214691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ЗАДАЧИ!</a:t>
                </a:r>
                <a:endParaRPr kumimoji="0" lang="ru-RU" b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2" name="Надпись 58">
              <a:extLst>
                <a:ext uri="{FF2B5EF4-FFF2-40B4-BE49-F238E27FC236}">
                  <a16:creationId xmlns:a16="http://schemas.microsoft.com/office/drawing/2014/main" id="{9F9F0830-3A73-9C3F-518E-866D645C2147}"/>
                </a:ext>
              </a:extLst>
            </p:cNvPr>
            <p:cNvSpPr txBox="1"/>
            <p:nvPr/>
          </p:nvSpPr>
          <p:spPr>
            <a:xfrm>
              <a:off x="3147238" y="3542045"/>
              <a:ext cx="3166745" cy="929351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Зная </a:t>
              </a:r>
              <a:b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плотность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, </a:t>
              </a:r>
              <a:b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можно определить</a:t>
              </a:r>
              <a:b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 </a:t>
              </a:r>
              <a:b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78CA71F-B660-31FD-67F2-932321AD3150}"/>
                </a:ext>
              </a:extLst>
            </p:cNvPr>
            <p:cNvSpPr txBox="1"/>
            <p:nvPr/>
          </p:nvSpPr>
          <p:spPr>
            <a:xfrm>
              <a:off x="3697888" y="4233483"/>
              <a:ext cx="21469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вещество.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16007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26DD3B0-868B-7A9F-7944-3CF185532734}"/>
              </a:ext>
            </a:extLst>
          </p:cNvPr>
          <p:cNvGrpSpPr/>
          <p:nvPr/>
        </p:nvGrpSpPr>
        <p:grpSpPr>
          <a:xfrm>
            <a:off x="0" y="307776"/>
            <a:ext cx="12192000" cy="4211973"/>
            <a:chOff x="0" y="307776"/>
            <a:chExt cx="12192000" cy="4211973"/>
          </a:xfrm>
        </p:grpSpPr>
        <p:sp>
          <p:nvSpPr>
            <p:cNvPr id="3" name="Rectangle 8">
              <a:extLst>
                <a:ext uri="{FF2B5EF4-FFF2-40B4-BE49-F238E27FC236}">
                  <a16:creationId xmlns:a16="http://schemas.microsoft.com/office/drawing/2014/main" id="{7844C9C1-05A3-4AD0-A7FA-50508482F8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07776"/>
              <a:ext cx="12192000" cy="83099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87313" marR="0" lvl="0" algn="ctr" defTabSz="1793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4800" dirty="0">
                  <a:solidFill>
                    <a:prstClr val="black"/>
                  </a:solidFill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НАЙДИТЕ  ВЕЩЕСТВО ПО ПЛОТНОСТИ!</a:t>
              </a:r>
              <a:endPara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Прямоугольник 5">
              <a:extLst>
                <a:ext uri="{FF2B5EF4-FFF2-40B4-BE49-F238E27FC236}">
                  <a16:creationId xmlns:a16="http://schemas.microsoft.com/office/drawing/2014/main" id="{206BCC01-EE4F-13D8-76B9-223DA30D432D}"/>
                </a:ext>
              </a:extLst>
            </p:cNvPr>
            <p:cNvSpPr/>
            <p:nvPr/>
          </p:nvSpPr>
          <p:spPr>
            <a:xfrm>
              <a:off x="960120" y="2126592"/>
              <a:ext cx="612648" cy="544266"/>
            </a:xfrm>
            <a:custGeom>
              <a:avLst/>
              <a:gdLst>
                <a:gd name="connsiteX0" fmla="*/ 0 w 612648"/>
                <a:gd name="connsiteY0" fmla="*/ 0 h 417378"/>
                <a:gd name="connsiteX1" fmla="*/ 612648 w 612648"/>
                <a:gd name="connsiteY1" fmla="*/ 0 h 417378"/>
                <a:gd name="connsiteX2" fmla="*/ 612648 w 612648"/>
                <a:gd name="connsiteY2" fmla="*/ 417378 h 417378"/>
                <a:gd name="connsiteX3" fmla="*/ 0 w 612648"/>
                <a:gd name="connsiteY3" fmla="*/ 417378 h 417378"/>
                <a:gd name="connsiteX4" fmla="*/ 0 w 612648"/>
                <a:gd name="connsiteY4" fmla="*/ 0 h 417378"/>
                <a:gd name="connsiteX0" fmla="*/ 0 w 612648"/>
                <a:gd name="connsiteY0" fmla="*/ 0 h 417378"/>
                <a:gd name="connsiteX1" fmla="*/ 612648 w 612648"/>
                <a:gd name="connsiteY1" fmla="*/ 0 h 417378"/>
                <a:gd name="connsiteX2" fmla="*/ 612648 w 612648"/>
                <a:gd name="connsiteY2" fmla="*/ 417378 h 417378"/>
                <a:gd name="connsiteX3" fmla="*/ 96070 w 612648"/>
                <a:gd name="connsiteY3" fmla="*/ 416945 h 417378"/>
                <a:gd name="connsiteX4" fmla="*/ 0 w 612648"/>
                <a:gd name="connsiteY4" fmla="*/ 417378 h 417378"/>
                <a:gd name="connsiteX5" fmla="*/ 0 w 612648"/>
                <a:gd name="connsiteY5" fmla="*/ 0 h 417378"/>
                <a:gd name="connsiteX0" fmla="*/ 0 w 612648"/>
                <a:gd name="connsiteY0" fmla="*/ 0 h 564523"/>
                <a:gd name="connsiteX1" fmla="*/ 612648 w 612648"/>
                <a:gd name="connsiteY1" fmla="*/ 0 h 564523"/>
                <a:gd name="connsiteX2" fmla="*/ 612648 w 612648"/>
                <a:gd name="connsiteY2" fmla="*/ 417378 h 564523"/>
                <a:gd name="connsiteX3" fmla="*/ 156837 w 612648"/>
                <a:gd name="connsiteY3" fmla="*/ 564523 h 564523"/>
                <a:gd name="connsiteX4" fmla="*/ 0 w 612648"/>
                <a:gd name="connsiteY4" fmla="*/ 417378 h 564523"/>
                <a:gd name="connsiteX5" fmla="*/ 0 w 612648"/>
                <a:gd name="connsiteY5" fmla="*/ 0 h 564523"/>
                <a:gd name="connsiteX0" fmla="*/ 0 w 612648"/>
                <a:gd name="connsiteY0" fmla="*/ 0 h 564523"/>
                <a:gd name="connsiteX1" fmla="*/ 612648 w 612648"/>
                <a:gd name="connsiteY1" fmla="*/ 0 h 564523"/>
                <a:gd name="connsiteX2" fmla="*/ 612648 w 612648"/>
                <a:gd name="connsiteY2" fmla="*/ 417378 h 564523"/>
                <a:gd name="connsiteX3" fmla="*/ 475141 w 612648"/>
                <a:gd name="connsiteY3" fmla="*/ 460350 h 564523"/>
                <a:gd name="connsiteX4" fmla="*/ 156837 w 612648"/>
                <a:gd name="connsiteY4" fmla="*/ 564523 h 564523"/>
                <a:gd name="connsiteX5" fmla="*/ 0 w 612648"/>
                <a:gd name="connsiteY5" fmla="*/ 417378 h 564523"/>
                <a:gd name="connsiteX6" fmla="*/ 0 w 612648"/>
                <a:gd name="connsiteY6" fmla="*/ 0 h 564523"/>
                <a:gd name="connsiteX0" fmla="*/ 0 w 612648"/>
                <a:gd name="connsiteY0" fmla="*/ 0 h 564523"/>
                <a:gd name="connsiteX1" fmla="*/ 612648 w 612648"/>
                <a:gd name="connsiteY1" fmla="*/ 0 h 564523"/>
                <a:gd name="connsiteX2" fmla="*/ 612648 w 612648"/>
                <a:gd name="connsiteY2" fmla="*/ 417378 h 564523"/>
                <a:gd name="connsiteX3" fmla="*/ 460673 w 612648"/>
                <a:gd name="connsiteY3" fmla="*/ 544266 h 564523"/>
                <a:gd name="connsiteX4" fmla="*/ 156837 w 612648"/>
                <a:gd name="connsiteY4" fmla="*/ 564523 h 564523"/>
                <a:gd name="connsiteX5" fmla="*/ 0 w 612648"/>
                <a:gd name="connsiteY5" fmla="*/ 417378 h 564523"/>
                <a:gd name="connsiteX6" fmla="*/ 0 w 612648"/>
                <a:gd name="connsiteY6" fmla="*/ 0 h 564523"/>
                <a:gd name="connsiteX0" fmla="*/ 0 w 612648"/>
                <a:gd name="connsiteY0" fmla="*/ 0 h 564523"/>
                <a:gd name="connsiteX1" fmla="*/ 612648 w 612648"/>
                <a:gd name="connsiteY1" fmla="*/ 0 h 564523"/>
                <a:gd name="connsiteX2" fmla="*/ 612648 w 612648"/>
                <a:gd name="connsiteY2" fmla="*/ 417378 h 564523"/>
                <a:gd name="connsiteX3" fmla="*/ 460673 w 612648"/>
                <a:gd name="connsiteY3" fmla="*/ 544266 h 564523"/>
                <a:gd name="connsiteX4" fmla="*/ 156837 w 612648"/>
                <a:gd name="connsiteY4" fmla="*/ 564523 h 564523"/>
                <a:gd name="connsiteX5" fmla="*/ 0 w 612648"/>
                <a:gd name="connsiteY5" fmla="*/ 417378 h 564523"/>
                <a:gd name="connsiteX6" fmla="*/ 0 w 612648"/>
                <a:gd name="connsiteY6" fmla="*/ 0 h 564523"/>
                <a:gd name="connsiteX0" fmla="*/ 0 w 612648"/>
                <a:gd name="connsiteY0" fmla="*/ 0 h 544266"/>
                <a:gd name="connsiteX1" fmla="*/ 612648 w 612648"/>
                <a:gd name="connsiteY1" fmla="*/ 0 h 544266"/>
                <a:gd name="connsiteX2" fmla="*/ 612648 w 612648"/>
                <a:gd name="connsiteY2" fmla="*/ 417378 h 544266"/>
                <a:gd name="connsiteX3" fmla="*/ 460673 w 612648"/>
                <a:gd name="connsiteY3" fmla="*/ 544266 h 544266"/>
                <a:gd name="connsiteX4" fmla="*/ 148156 w 612648"/>
                <a:gd name="connsiteY4" fmla="*/ 541373 h 544266"/>
                <a:gd name="connsiteX5" fmla="*/ 0 w 612648"/>
                <a:gd name="connsiteY5" fmla="*/ 417378 h 544266"/>
                <a:gd name="connsiteX6" fmla="*/ 0 w 612648"/>
                <a:gd name="connsiteY6" fmla="*/ 0 h 544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2648" h="544266">
                  <a:moveTo>
                    <a:pt x="0" y="0"/>
                  </a:moveTo>
                  <a:lnTo>
                    <a:pt x="612648" y="0"/>
                  </a:lnTo>
                  <a:lnTo>
                    <a:pt x="612648" y="417378"/>
                  </a:lnTo>
                  <a:lnTo>
                    <a:pt x="460673" y="544266"/>
                  </a:lnTo>
                  <a:cubicBezTo>
                    <a:pt x="330458" y="519188"/>
                    <a:pt x="249435" y="534621"/>
                    <a:pt x="148156" y="541373"/>
                  </a:cubicBezTo>
                  <a:lnTo>
                    <a:pt x="0" y="41737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Надпись 1">
              <a:extLst>
                <a:ext uri="{FF2B5EF4-FFF2-40B4-BE49-F238E27FC236}">
                  <a16:creationId xmlns:a16="http://schemas.microsoft.com/office/drawing/2014/main" id="{5D17FE76-3E3E-2764-0C3C-99ABDAE8A2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3407" y="1333888"/>
              <a:ext cx="6565186" cy="3185861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algn="ct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altLang="ru-RU" sz="4800" b="1" dirty="0">
                  <a:solidFill>
                    <a:prstClr val="black"/>
                  </a:solidFill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</a:t>
              </a:r>
              <a:r>
                <a:rPr kumimoji="0" lang="ru-RU" alt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kumimoji="0" lang="en-US" alt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__________________________</a:t>
              </a:r>
              <a:r>
                <a:rPr kumimoji="0" lang="ru-RU" alt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____________________________________</a:t>
              </a:r>
              <a:r>
                <a:rPr kumimoji="0" lang="en-US" alt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_______________________________</a:t>
              </a:r>
              <a:endPara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  <a:sym typeface="Wingdings" panose="05000000000000000000" pitchFamily="2" charset="2"/>
              </a:endParaRPr>
            </a:p>
          </p:txBody>
        </p:sp>
        <p:pic>
          <p:nvPicPr>
            <p:cNvPr id="6" name="Рисунок 5" descr="Открытый конверт контур">
              <a:extLst>
                <a:ext uri="{FF2B5EF4-FFF2-40B4-BE49-F238E27FC236}">
                  <a16:creationId xmlns:a16="http://schemas.microsoft.com/office/drawing/2014/main" id="{9BBBF4D6-1503-B15C-864C-7E0B984F2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64315" y="1832217"/>
              <a:ext cx="1404258" cy="1404258"/>
            </a:xfrm>
            <a:prstGeom prst="rect">
              <a:avLst/>
            </a:prstGeom>
          </p:spPr>
        </p:pic>
        <p:sp>
          <p:nvSpPr>
            <p:cNvPr id="7" name="Надпись 34">
              <a:extLst>
                <a:ext uri="{FF2B5EF4-FFF2-40B4-BE49-F238E27FC236}">
                  <a16:creationId xmlns:a16="http://schemas.microsoft.com/office/drawing/2014/main" id="{D0591AC1-5204-74FB-9B47-F5746AF5F6B9}"/>
                </a:ext>
              </a:extLst>
            </p:cNvPr>
            <p:cNvSpPr txBox="1"/>
            <p:nvPr/>
          </p:nvSpPr>
          <p:spPr>
            <a:xfrm>
              <a:off x="0" y="3204798"/>
              <a:ext cx="2532888" cy="81412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ru-RU" sz="2800" b="1" i="1" dirty="0">
                  <a:solidFill>
                    <a:srgbClr val="008000"/>
                  </a:solidFill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Таблица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ru-RU" sz="2800" b="1" i="1" dirty="0">
                  <a:solidFill>
                    <a:srgbClr val="008000"/>
                  </a:solidFill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плотностей</a:t>
              </a:r>
              <a:r>
                <a:rPr kumimoji="0" lang="ru-RU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 веществ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9717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дпись 1">
            <a:extLst>
              <a:ext uri="{FF2B5EF4-FFF2-40B4-BE49-F238E27FC236}">
                <a16:creationId xmlns:a16="http://schemas.microsoft.com/office/drawing/2014/main" id="{9C1AB051-8E81-35D0-0986-33104565B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74" y="2959973"/>
            <a:ext cx="3927764" cy="1803856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  <a:sym typeface="Wingdings" panose="05000000000000000000" pitchFamily="2" charset="2"/>
              </a:rPr>
              <a:t>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Malgun Gothic" panose="020B0503020000020004" pitchFamily="34" charset="-127"/>
                <a:cs typeface="Times New Roman" panose="02020603050405020304" pitchFamily="18" charset="0"/>
                <a:sym typeface="Wingdings" panose="05000000000000000000" pitchFamily="2" charset="2"/>
              </a:rPr>
              <a:t>.___________________</a:t>
            </a:r>
            <a:r>
              <a:rPr kumimoji="0" lang="en-US" alt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Malgun Gothic" panose="020B0503020000020004" pitchFamily="34" charset="-127"/>
                <a:cs typeface="Times New Roman" panose="02020603050405020304" pitchFamily="18" charset="0"/>
                <a:sym typeface="Wingdings" panose="05000000000000000000" pitchFamily="2" charset="2"/>
              </a:rPr>
              <a:t>______</a:t>
            </a:r>
            <a:endParaRPr kumimoji="0" lang="ru-RU" alt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" name="Надпись 1">
            <a:extLst>
              <a:ext uri="{FF2B5EF4-FFF2-40B4-BE49-F238E27FC236}">
                <a16:creationId xmlns:a16="http://schemas.microsoft.com/office/drawing/2014/main" id="{8AE41BD8-A7C8-55A9-0266-DCF20F656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664" y="2959973"/>
            <a:ext cx="3927764" cy="1803856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  <a:sym typeface="Wingdings" panose="05000000000000000000" pitchFamily="2" charset="2"/>
              </a:rPr>
              <a:t>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Malgun Gothic" panose="020B0503020000020004" pitchFamily="34" charset="-127"/>
                <a:cs typeface="Times New Roman" panose="02020603050405020304" pitchFamily="18" charset="0"/>
                <a:sym typeface="Wingdings" panose="05000000000000000000" pitchFamily="2" charset="2"/>
              </a:rPr>
              <a:t>.___________________</a:t>
            </a:r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6" name="Надпись 1">
            <a:extLst>
              <a:ext uri="{FF2B5EF4-FFF2-40B4-BE49-F238E27FC236}">
                <a16:creationId xmlns:a16="http://schemas.microsoft.com/office/drawing/2014/main" id="{D40235C3-1637-2A87-4F28-A1DE6DF16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3436" y="2959973"/>
            <a:ext cx="3927764" cy="1803856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  <a:sym typeface="Wingdings" panose="05000000000000000000" pitchFamily="2" charset="2"/>
              </a:rPr>
              <a:t>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Malgun Gothic" panose="020B0503020000020004" pitchFamily="34" charset="-127"/>
                <a:cs typeface="Times New Roman" panose="02020603050405020304" pitchFamily="18" charset="0"/>
                <a:sym typeface="Wingdings" panose="05000000000000000000" pitchFamily="2" charset="2"/>
              </a:rPr>
              <a:t>.___________________</a:t>
            </a:r>
            <a:r>
              <a:rPr kumimoji="0" lang="en-US" alt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Malgun Gothic" panose="020B0503020000020004" pitchFamily="34" charset="-127"/>
                <a:cs typeface="Times New Roman" panose="02020603050405020304" pitchFamily="18" charset="0"/>
                <a:sym typeface="Wingdings" panose="05000000000000000000" pitchFamily="2" charset="2"/>
              </a:rPr>
              <a:t>__________</a:t>
            </a:r>
            <a:endParaRPr kumimoji="0" lang="ru-RU" alt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Надпись 54">
                <a:extLst>
                  <a:ext uri="{FF2B5EF4-FFF2-40B4-BE49-F238E27FC236}">
                    <a16:creationId xmlns:a16="http://schemas.microsoft.com/office/drawing/2014/main" id="{0F71973B-ACB0-E4DC-1841-693C57A5598C}"/>
                  </a:ext>
                </a:extLst>
              </p:cNvPr>
              <p:cNvSpPr txBox="1"/>
              <p:nvPr/>
            </p:nvSpPr>
            <p:spPr>
              <a:xfrm>
                <a:off x="293866" y="3766430"/>
                <a:ext cx="3663916" cy="997398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ru-RU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ЗОЛОТО</m:t>
                      </m:r>
                    </m:oMath>
                  </m:oMathPara>
                </a14:m>
                <a:endPara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Надпись 54">
                <a:extLst>
                  <a:ext uri="{FF2B5EF4-FFF2-40B4-BE49-F238E27FC236}">
                    <a16:creationId xmlns:a16="http://schemas.microsoft.com/office/drawing/2014/main" id="{0F71973B-ACB0-E4DC-1841-693C57A559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866" y="3766430"/>
                <a:ext cx="3663916" cy="9973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Надпись 54">
                <a:extLst>
                  <a:ext uri="{FF2B5EF4-FFF2-40B4-BE49-F238E27FC236}">
                    <a16:creationId xmlns:a16="http://schemas.microsoft.com/office/drawing/2014/main" id="{A139FCFC-CF45-E696-E968-79DBBAC489E8}"/>
                  </a:ext>
                </a:extLst>
              </p:cNvPr>
              <p:cNvSpPr txBox="1"/>
              <p:nvPr/>
            </p:nvSpPr>
            <p:spPr>
              <a:xfrm>
                <a:off x="4164446" y="3766492"/>
                <a:ext cx="3663916" cy="997398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ru-RU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МЁД</m:t>
                      </m:r>
                    </m:oMath>
                  </m:oMathPara>
                </a14:m>
                <a:endPara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Надпись 54">
                <a:extLst>
                  <a:ext uri="{FF2B5EF4-FFF2-40B4-BE49-F238E27FC236}">
                    <a16:creationId xmlns:a16="http://schemas.microsoft.com/office/drawing/2014/main" id="{A139FCFC-CF45-E696-E968-79DBBAC489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4446" y="3766492"/>
                <a:ext cx="3663916" cy="9973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Надпись 54">
                <a:extLst>
                  <a:ext uri="{FF2B5EF4-FFF2-40B4-BE49-F238E27FC236}">
                    <a16:creationId xmlns:a16="http://schemas.microsoft.com/office/drawing/2014/main" id="{A754122C-C3C7-F65F-57FB-D709EED3CFB4}"/>
                  </a:ext>
                </a:extLst>
              </p:cNvPr>
              <p:cNvSpPr txBox="1"/>
              <p:nvPr/>
            </p:nvSpPr>
            <p:spPr>
              <a:xfrm>
                <a:off x="8234218" y="3766492"/>
                <a:ext cx="3663916" cy="997398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ru-RU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КИСЛОРОД</m:t>
                      </m:r>
                    </m:oMath>
                  </m:oMathPara>
                </a14:m>
                <a:endPara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Надпись 54">
                <a:extLst>
                  <a:ext uri="{FF2B5EF4-FFF2-40B4-BE49-F238E27FC236}">
                    <a16:creationId xmlns:a16="http://schemas.microsoft.com/office/drawing/2014/main" id="{A754122C-C3C7-F65F-57FB-D709EED3CF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4218" y="3766492"/>
                <a:ext cx="3663916" cy="9973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5099772-0C87-C544-1DD2-BF580822EB0F}"/>
              </a:ext>
            </a:extLst>
          </p:cNvPr>
          <p:cNvSpPr/>
          <p:nvPr/>
        </p:nvSpPr>
        <p:spPr>
          <a:xfrm>
            <a:off x="261951" y="184935"/>
            <a:ext cx="11693231" cy="99659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dirty="0">
                <a:solidFill>
                  <a:prstClr val="black"/>
                </a:solidFill>
                <a:latin typeface="Candara" panose="020E0502030303020204" pitchFamily="34" charset="0"/>
              </a:rPr>
              <a:t>ПРОВЕРЬТЕ И ОЦЕНИТЕ!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B232DE95-D979-3621-E65F-E1F93ACB909F}"/>
              </a:ext>
            </a:extLst>
          </p:cNvPr>
          <p:cNvSpPr/>
          <p:nvPr/>
        </p:nvSpPr>
        <p:spPr>
          <a:xfrm>
            <a:off x="261951" y="1893682"/>
            <a:ext cx="3757541" cy="99659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 ряд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495471B8-C010-6F70-4556-78C71F77454B}"/>
              </a:ext>
            </a:extLst>
          </p:cNvPr>
          <p:cNvSpPr/>
          <p:nvPr/>
        </p:nvSpPr>
        <p:spPr>
          <a:xfrm>
            <a:off x="4322269" y="1893683"/>
            <a:ext cx="3547462" cy="99659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2 ряд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B28A385B-8836-38EA-81A5-8EF51D36B3B5}"/>
              </a:ext>
            </a:extLst>
          </p:cNvPr>
          <p:cNvSpPr/>
          <p:nvPr/>
        </p:nvSpPr>
        <p:spPr>
          <a:xfrm>
            <a:off x="8259290" y="1893682"/>
            <a:ext cx="3695893" cy="99659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3 ряд</a:t>
            </a:r>
          </a:p>
        </p:txBody>
      </p:sp>
      <p:sp>
        <p:nvSpPr>
          <p:cNvPr id="5" name="Знак ''плюс'' 4">
            <a:extLst>
              <a:ext uri="{FF2B5EF4-FFF2-40B4-BE49-F238E27FC236}">
                <a16:creationId xmlns:a16="http://schemas.microsoft.com/office/drawing/2014/main" id="{9221DDA4-369C-BC23-B9BD-73A71BBF0909}"/>
              </a:ext>
            </a:extLst>
          </p:cNvPr>
          <p:cNvSpPr/>
          <p:nvPr/>
        </p:nvSpPr>
        <p:spPr>
          <a:xfrm>
            <a:off x="2929712" y="2689249"/>
            <a:ext cx="1071944" cy="1077243"/>
          </a:xfrm>
          <a:prstGeom prst="mathPlus">
            <a:avLst>
              <a:gd name="adj1" fmla="val 21083"/>
            </a:avLst>
          </a:prstGeom>
          <a:solidFill>
            <a:srgbClr val="33CC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нак ''плюс'' 10">
            <a:extLst>
              <a:ext uri="{FF2B5EF4-FFF2-40B4-BE49-F238E27FC236}">
                <a16:creationId xmlns:a16="http://schemas.microsoft.com/office/drawing/2014/main" id="{93D42BAC-76AE-CF70-882D-3B3FC8D2E4CA}"/>
              </a:ext>
            </a:extLst>
          </p:cNvPr>
          <p:cNvSpPr/>
          <p:nvPr/>
        </p:nvSpPr>
        <p:spPr>
          <a:xfrm>
            <a:off x="6992567" y="2689249"/>
            <a:ext cx="1071944" cy="1077243"/>
          </a:xfrm>
          <a:prstGeom prst="mathPlus">
            <a:avLst>
              <a:gd name="adj1" fmla="val 21083"/>
            </a:avLst>
          </a:prstGeom>
          <a:solidFill>
            <a:srgbClr val="33CC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нак ''плюс'' 11">
            <a:extLst>
              <a:ext uri="{FF2B5EF4-FFF2-40B4-BE49-F238E27FC236}">
                <a16:creationId xmlns:a16="http://schemas.microsoft.com/office/drawing/2014/main" id="{D91667C3-3D4D-9819-3432-FE514FC7CE67}"/>
              </a:ext>
            </a:extLst>
          </p:cNvPr>
          <p:cNvSpPr/>
          <p:nvPr/>
        </p:nvSpPr>
        <p:spPr>
          <a:xfrm>
            <a:off x="11046832" y="2592690"/>
            <a:ext cx="1071944" cy="1270362"/>
          </a:xfrm>
          <a:prstGeom prst="mathPlus">
            <a:avLst>
              <a:gd name="adj1" fmla="val 21083"/>
            </a:avLst>
          </a:prstGeom>
          <a:solidFill>
            <a:srgbClr val="33CC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Надпись 54">
                <a:extLst>
                  <a:ext uri="{FF2B5EF4-FFF2-40B4-BE49-F238E27FC236}">
                    <a16:creationId xmlns:a16="http://schemas.microsoft.com/office/drawing/2014/main" id="{0086D1A7-AABA-19E1-3490-E56B0ED59ECA}"/>
                  </a:ext>
                </a:extLst>
              </p:cNvPr>
              <p:cNvSpPr txBox="1"/>
              <p:nvPr/>
            </p:nvSpPr>
            <p:spPr>
              <a:xfrm>
                <a:off x="-126343" y="1136960"/>
                <a:ext cx="4059054" cy="72515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107000"/>
                  </a:lnSpc>
                  <a:spcAft>
                    <a:spcPts val="800"/>
                  </a:spcAft>
                  <a:defRPr/>
                </a:pPr>
                <a14:m>
                  <m:oMath xmlns:m="http://schemas.openxmlformats.org/officeDocument/2006/math">
                    <m:r>
                      <a:rPr kumimoji="0" lang="ru-RU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𝛒</m:t>
                    </m:r>
                  </m:oMath>
                </a14:m>
                <a:r>
                  <a:rPr lang="ru-RU" sz="4000" dirty="0"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= </a:t>
                </a:r>
                <a:r>
                  <a:rPr lang="ru-RU" sz="4000" dirty="0">
                    <a:highlight>
                      <a:srgbClr val="66FF66"/>
                    </a:highlight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19,3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ru-RU" sz="4000" dirty="0">
                        <a:highlight>
                          <a:srgbClr val="66FF66"/>
                        </a:highlight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 </m:t>
                    </m:r>
                    <m:r>
                      <m:rPr>
                        <m:nor/>
                      </m:rPr>
                      <a:rPr lang="ru-RU" sz="4000" dirty="0">
                        <a:highlight>
                          <a:srgbClr val="66FF66"/>
                        </a:highlight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г/см</m:t>
                    </m:r>
                    <m:r>
                      <m:rPr>
                        <m:nor/>
                      </m:rPr>
                      <a:rPr lang="ru-RU" sz="4000" baseline="30000" dirty="0">
                        <a:highlight>
                          <a:srgbClr val="66FF66"/>
                        </a:highlight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3</m:t>
                    </m:r>
                  </m:oMath>
                </a14:m>
                <a:r>
                  <a:rPr lang="ru-RU" sz="4000" dirty="0">
                    <a:highlight>
                      <a:srgbClr val="66FF66"/>
                    </a:highlight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:endParaRPr kumimoji="0" lang="ru-RU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highlight>
                    <a:srgbClr val="66FF66"/>
                  </a:highlight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Надпись 54">
                <a:extLst>
                  <a:ext uri="{FF2B5EF4-FFF2-40B4-BE49-F238E27FC236}">
                    <a16:creationId xmlns:a16="http://schemas.microsoft.com/office/drawing/2014/main" id="{0086D1A7-AABA-19E1-3490-E56B0ED59E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6343" y="1136960"/>
                <a:ext cx="4059054" cy="725155"/>
              </a:xfrm>
              <a:prstGeom prst="rect">
                <a:avLst/>
              </a:prstGeom>
              <a:blipFill>
                <a:blip r:embed="rId6"/>
                <a:stretch>
                  <a:fillRect t="-13559" b="-35593"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Надпись 54">
                <a:extLst>
                  <a:ext uri="{FF2B5EF4-FFF2-40B4-BE49-F238E27FC236}">
                    <a16:creationId xmlns:a16="http://schemas.microsoft.com/office/drawing/2014/main" id="{1265A11D-4E8C-4E39-B302-686DDF260B9C}"/>
                  </a:ext>
                </a:extLst>
              </p:cNvPr>
              <p:cNvSpPr txBox="1"/>
              <p:nvPr/>
            </p:nvSpPr>
            <p:spPr>
              <a:xfrm>
                <a:off x="4077665" y="1136960"/>
                <a:ext cx="3927764" cy="87170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ru-RU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𝛒</m:t>
                    </m:r>
                  </m:oMath>
                </a14:m>
                <a:r>
                  <a:rPr kumimoji="0" lang="ru-RU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= </a:t>
                </a:r>
                <a:r>
                  <a:rPr kumimoji="0" lang="ru-RU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highlight>
                      <a:srgbClr val="66FF66"/>
                    </a:highlight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1,35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ru-RU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highlight>
                          <a:srgbClr val="66FF66"/>
                        </a:highlight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 </m:t>
                    </m:r>
                    <m:r>
                      <m:rPr>
                        <m:nor/>
                      </m:rPr>
                      <a:rPr kumimoji="0" lang="ru-RU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highlight>
                          <a:srgbClr val="66FF66"/>
                        </a:highlight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г/см</m:t>
                    </m:r>
                    <m:r>
                      <m:rPr>
                        <m:nor/>
                      </m:rPr>
                      <a:rPr kumimoji="0" lang="ru-RU" sz="40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highlight>
                          <a:srgbClr val="66FF66"/>
                        </a:highlight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3</m:t>
                    </m:r>
                  </m:oMath>
                </a14:m>
                <a:r>
                  <a:rPr kumimoji="0" lang="ru-RU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highlight>
                      <a:srgbClr val="66FF66"/>
                    </a:highlight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9" name="Надпись 54">
                <a:extLst>
                  <a:ext uri="{FF2B5EF4-FFF2-40B4-BE49-F238E27FC236}">
                    <a16:creationId xmlns:a16="http://schemas.microsoft.com/office/drawing/2014/main" id="{1265A11D-4E8C-4E39-B302-686DDF260B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665" y="1136960"/>
                <a:ext cx="3927764" cy="871700"/>
              </a:xfrm>
              <a:prstGeom prst="rect">
                <a:avLst/>
              </a:prstGeom>
              <a:blipFill>
                <a:blip r:embed="rId7"/>
                <a:stretch>
                  <a:fillRect t="-11189" b="-11888"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Надпись 54">
                <a:extLst>
                  <a:ext uri="{FF2B5EF4-FFF2-40B4-BE49-F238E27FC236}">
                    <a16:creationId xmlns:a16="http://schemas.microsoft.com/office/drawing/2014/main" id="{04F58C02-E304-7B9C-F361-1EC8A87EB6A1}"/>
                  </a:ext>
                </a:extLst>
              </p:cNvPr>
              <p:cNvSpPr txBox="1"/>
              <p:nvPr/>
            </p:nvSpPr>
            <p:spPr>
              <a:xfrm>
                <a:off x="8147861" y="1136960"/>
                <a:ext cx="3927764" cy="82750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ru-RU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𝛒</m:t>
                    </m:r>
                    <m:r>
                      <a:rPr kumimoji="0" lang="ru-RU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ru-RU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= </a:t>
                </a:r>
                <a:r>
                  <a:rPr kumimoji="0" lang="ru-RU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highlight>
                      <a:srgbClr val="66FF66"/>
                    </a:highlight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0,00143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ru-RU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highlight>
                          <a:srgbClr val="66FF66"/>
                        </a:highlight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 </m:t>
                    </m:r>
                    <m:r>
                      <m:rPr>
                        <m:nor/>
                      </m:rPr>
                      <a:rPr kumimoji="0" lang="ru-RU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highlight>
                          <a:srgbClr val="66FF66"/>
                        </a:highlight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г/см</m:t>
                    </m:r>
                    <m:r>
                      <m:rPr>
                        <m:nor/>
                      </m:rPr>
                      <a:rPr kumimoji="0" lang="ru-RU" sz="40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highlight>
                          <a:srgbClr val="66FF66"/>
                        </a:highlight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3</m:t>
                    </m:r>
                  </m:oMath>
                </a14:m>
                <a:r>
                  <a:rPr kumimoji="0" lang="ru-RU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highlight>
                      <a:srgbClr val="66FF66"/>
                    </a:highlight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Надпись 54">
                <a:extLst>
                  <a:ext uri="{FF2B5EF4-FFF2-40B4-BE49-F238E27FC236}">
                    <a16:creationId xmlns:a16="http://schemas.microsoft.com/office/drawing/2014/main" id="{04F58C02-E304-7B9C-F361-1EC8A87EB6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7861" y="1136960"/>
                <a:ext cx="3927764" cy="827500"/>
              </a:xfrm>
              <a:prstGeom prst="rect">
                <a:avLst/>
              </a:prstGeom>
              <a:blipFill>
                <a:blip r:embed="rId8"/>
                <a:stretch>
                  <a:fillRect t="-11852" b="-18519"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84469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кухонный прибор&#10;&#10;Автоматически созданное описание">
            <a:extLst>
              <a:ext uri="{FF2B5EF4-FFF2-40B4-BE49-F238E27FC236}">
                <a16:creationId xmlns:a16="http://schemas.microsoft.com/office/drawing/2014/main" id="{6FB903A2-2F54-4852-A8FA-C6F415FDD6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6"/>
          <a:stretch/>
        </p:blipFill>
        <p:spPr>
          <a:xfrm>
            <a:off x="834736" y="123401"/>
            <a:ext cx="10522528" cy="6080629"/>
          </a:xfrm>
          <a:prstGeom prst="rect">
            <a:avLst/>
          </a:prstGeom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0BFD64-27B4-4A3A-8C18-8CCD10508115}"/>
              </a:ext>
            </a:extLst>
          </p:cNvPr>
          <p:cNvSpPr txBox="1"/>
          <p:nvPr/>
        </p:nvSpPr>
        <p:spPr>
          <a:xfrm>
            <a:off x="0" y="508150"/>
            <a:ext cx="9448800" cy="1000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rial Unicode MS" panose="020B0604020202020204" pitchFamily="34" charset="-128"/>
              </a:rPr>
              <a:t>Где плотность выше?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468E46-527C-C65D-D076-2C85E33A7F4E}"/>
              </a:ext>
            </a:extLst>
          </p:cNvPr>
          <p:cNvSpPr txBox="1"/>
          <p:nvPr/>
        </p:nvSpPr>
        <p:spPr>
          <a:xfrm>
            <a:off x="961481" y="6006318"/>
            <a:ext cx="2627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твёрдое тело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DE0677-3B2D-CF39-A3ED-8371A5C9788C}"/>
              </a:ext>
            </a:extLst>
          </p:cNvPr>
          <p:cNvSpPr txBox="1"/>
          <p:nvPr/>
        </p:nvSpPr>
        <p:spPr>
          <a:xfrm>
            <a:off x="4751235" y="6006318"/>
            <a:ext cx="2627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жидкость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B63180-FACC-1C60-C89F-D96ADAA82DFF}"/>
              </a:ext>
            </a:extLst>
          </p:cNvPr>
          <p:cNvSpPr txBox="1"/>
          <p:nvPr/>
        </p:nvSpPr>
        <p:spPr>
          <a:xfrm>
            <a:off x="8627780" y="6006318"/>
            <a:ext cx="2627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газ</a:t>
            </a:r>
          </a:p>
        </p:txBody>
      </p:sp>
    </p:spTree>
    <p:extLst>
      <p:ext uri="{BB962C8B-B14F-4D97-AF65-F5344CB8AC3E}">
        <p14:creationId xmlns:p14="http://schemas.microsoft.com/office/powerpoint/2010/main" val="2829393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09198713-11EA-4E34-9ADB-1343A4E5158B}"/>
              </a:ext>
            </a:extLst>
          </p:cNvPr>
          <p:cNvGrpSpPr/>
          <p:nvPr/>
        </p:nvGrpSpPr>
        <p:grpSpPr>
          <a:xfrm>
            <a:off x="6762563" y="1638934"/>
            <a:ext cx="5609942" cy="4665668"/>
            <a:chOff x="7599093" y="2810655"/>
            <a:chExt cx="2212148" cy="1839797"/>
          </a:xfrm>
        </p:grpSpPr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8CBB18F4-BA60-450F-B5F6-10BC050673E8}"/>
                </a:ext>
              </a:extLst>
            </p:cNvPr>
            <p:cNvSpPr/>
            <p:nvPr/>
          </p:nvSpPr>
          <p:spPr>
            <a:xfrm>
              <a:off x="7599093" y="2810655"/>
              <a:ext cx="1694038" cy="169403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85C7B599-3ED3-45FC-B5A8-EF470E9167F0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7" t="8271" r="4887" b="9023"/>
            <a:stretch/>
          </p:blipFill>
          <p:spPr bwMode="auto">
            <a:xfrm>
              <a:off x="7987568" y="3025952"/>
              <a:ext cx="1179832" cy="108159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1" name="Надпись 34">
              <a:extLst>
                <a:ext uri="{FF2B5EF4-FFF2-40B4-BE49-F238E27FC236}">
                  <a16:creationId xmlns:a16="http://schemas.microsoft.com/office/drawing/2014/main" id="{75E9572B-1D6F-46E9-99DE-D0E1DCD0FB29}"/>
                </a:ext>
              </a:extLst>
            </p:cNvPr>
            <p:cNvSpPr txBox="1"/>
            <p:nvPr/>
          </p:nvSpPr>
          <p:spPr>
            <a:xfrm>
              <a:off x="7686652" y="4016527"/>
              <a:ext cx="1518920" cy="52260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V =</a:t>
              </a:r>
              <a:r>
                <a:rPr kumimoji="0" lang="en-US" sz="4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 </a:t>
              </a:r>
              <a:r>
                <a:rPr kumimoji="0" lang="ru-RU" sz="4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3</a:t>
              </a:r>
              <a:r>
                <a:rPr kumimoji="0" lang="en-US" sz="4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00 c</a:t>
              </a:r>
              <a:r>
                <a:rPr kumimoji="0" lang="ru-RU" sz="4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м</a:t>
              </a:r>
              <a:r>
                <a:rPr kumimoji="0" lang="en-US" sz="4800" b="0" i="1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3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  <p:sp>
          <p:nvSpPr>
            <p:cNvPr id="22" name="Надпись 35">
              <a:extLst>
                <a:ext uri="{FF2B5EF4-FFF2-40B4-BE49-F238E27FC236}">
                  <a16:creationId xmlns:a16="http://schemas.microsoft.com/office/drawing/2014/main" id="{FBB05195-329C-43C4-9C37-54A7B57BA2A9}"/>
                </a:ext>
              </a:extLst>
            </p:cNvPr>
            <p:cNvSpPr txBox="1"/>
            <p:nvPr/>
          </p:nvSpPr>
          <p:spPr>
            <a:xfrm>
              <a:off x="7820602" y="2898846"/>
              <a:ext cx="1196340" cy="11398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12</a:t>
              </a: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  <p:sp>
          <p:nvSpPr>
            <p:cNvPr id="23" name="Надпись 36">
              <a:extLst>
                <a:ext uri="{FF2B5EF4-FFF2-40B4-BE49-F238E27FC236}">
                  <a16:creationId xmlns:a16="http://schemas.microsoft.com/office/drawing/2014/main" id="{C32055CD-D6D5-4650-A49F-4BB4F675E01D}"/>
                </a:ext>
              </a:extLst>
            </p:cNvPr>
            <p:cNvSpPr txBox="1"/>
            <p:nvPr/>
          </p:nvSpPr>
          <p:spPr>
            <a:xfrm>
              <a:off x="7835599" y="3643025"/>
              <a:ext cx="1196340" cy="3492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тонн</a:t>
              </a: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  <p:sp>
          <p:nvSpPr>
            <p:cNvPr id="24" name="Надпись 37">
              <a:extLst>
                <a:ext uri="{FF2B5EF4-FFF2-40B4-BE49-F238E27FC236}">
                  <a16:creationId xmlns:a16="http://schemas.microsoft.com/office/drawing/2014/main" id="{7A869671-E14B-4CA4-85E6-6EDC360A28A8}"/>
                </a:ext>
              </a:extLst>
            </p:cNvPr>
            <p:cNvSpPr txBox="1"/>
            <p:nvPr/>
          </p:nvSpPr>
          <p:spPr>
            <a:xfrm>
              <a:off x="8614901" y="2984847"/>
              <a:ext cx="1196340" cy="166560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?</a:t>
              </a:r>
              <a:endPara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CF374A4-9F51-C806-C903-8FF4CB7EC627}"/>
              </a:ext>
            </a:extLst>
          </p:cNvPr>
          <p:cNvSpPr txBox="1"/>
          <p:nvPr/>
        </p:nvSpPr>
        <p:spPr>
          <a:xfrm>
            <a:off x="55346" y="599192"/>
            <a:ext cx="12136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60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  <a:cs typeface="Arial Unicode MS" panose="020B0604020202020204" pitchFamily="34" charset="-128"/>
              </a:rPr>
              <a:t>12</a:t>
            </a:r>
            <a:r>
              <a:rPr lang="ru-RU" sz="48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  <a:cs typeface="Arial Unicode MS" panose="020B0604020202020204" pitchFamily="34" charset="-128"/>
              </a:rPr>
              <a:t> ТОНН </a:t>
            </a:r>
            <a:r>
              <a:rPr lang="ru-RU" sz="4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  <a:cs typeface="Arial Unicode MS" panose="020B0604020202020204" pitchFamily="34" charset="-128"/>
              </a:rPr>
              <a:t>ВЕЩЕСТВА В ОБЫЧНОЙ КРУЖКЕ</a:t>
            </a:r>
          </a:p>
        </p:txBody>
      </p:sp>
      <p:sp>
        <p:nvSpPr>
          <p:cNvPr id="3" name="Надпись 34">
            <a:extLst>
              <a:ext uri="{FF2B5EF4-FFF2-40B4-BE49-F238E27FC236}">
                <a16:creationId xmlns:a16="http://schemas.microsoft.com/office/drawing/2014/main" id="{FE54699A-DA9F-B516-AB56-1CC5C82C2FAD}"/>
              </a:ext>
            </a:extLst>
          </p:cNvPr>
          <p:cNvSpPr txBox="1"/>
          <p:nvPr/>
        </p:nvSpPr>
        <p:spPr>
          <a:xfrm>
            <a:off x="331311" y="-152985"/>
            <a:ext cx="3220781" cy="8141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800" b="1" i="1" dirty="0">
                <a:latin typeface="Candara" panose="020E0502030303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Т</a:t>
            </a:r>
            <a:r>
              <a:rPr lang="ru-RU" sz="4800" b="1" i="1" dirty="0">
                <a:effectLst/>
                <a:latin typeface="Candara" panose="020E0502030303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ема урока</a:t>
            </a:r>
            <a:endParaRPr lang="ru-RU" sz="2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7324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F4166A-07C2-50AB-935D-9E326E7F67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7" r="28222" b="4664"/>
          <a:stretch/>
        </p:blipFill>
        <p:spPr>
          <a:xfrm>
            <a:off x="850206" y="343757"/>
            <a:ext cx="3609859" cy="4973033"/>
          </a:xfrm>
          <a:prstGeom prst="rect">
            <a:avLst/>
          </a:prstGeom>
          <a:ln>
            <a:noFill/>
          </a:ln>
          <a:effectLst/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BF794C1-37B3-4D68-B087-3BEE10240553}"/>
              </a:ext>
            </a:extLst>
          </p:cNvPr>
          <p:cNvSpPr/>
          <p:nvPr/>
        </p:nvSpPr>
        <p:spPr>
          <a:xfrm rot="20822431">
            <a:off x="842958" y="4474664"/>
            <a:ext cx="118333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cap="none" spc="0" normalizeH="0" baseline="0" noProof="0" dirty="0">
                <a:ln w="6600">
                  <a:solidFill>
                    <a:schemeClr val="tx1"/>
                  </a:solidFill>
                  <a:prstDash val="solid"/>
                </a:ln>
                <a:uLnTx/>
                <a:uFillTx/>
                <a:latin typeface="Candara" panose="020E0502030303020204" pitchFamily="34" charset="0"/>
              </a:rPr>
              <a:t>НЕ</a:t>
            </a:r>
            <a:endParaRPr kumimoji="0" lang="ru-RU" sz="5400" b="1" i="0" u="none" strike="noStrike" kern="1200" cap="none" spc="0" normalizeH="0" baseline="0" noProof="0" dirty="0">
              <a:ln w="6600">
                <a:solidFill>
                  <a:schemeClr val="tx1"/>
                </a:solidFill>
                <a:prstDash val="solid"/>
              </a:ln>
              <a:uLnTx/>
              <a:uFillTx/>
              <a:latin typeface="Candara" panose="020E0502030303020204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79E9895-7E5B-41E5-BAD1-F61A3FF915A8}"/>
              </a:ext>
            </a:extLst>
          </p:cNvPr>
          <p:cNvSpPr/>
          <p:nvPr/>
        </p:nvSpPr>
        <p:spPr>
          <a:xfrm rot="20824094">
            <a:off x="600009" y="5024403"/>
            <a:ext cx="44496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  <a:latin typeface="Candara" panose="020E0502030303020204" pitchFamily="34" charset="0"/>
              </a:rPr>
              <a:t>ПО ЛЬДУ ВОДОЁМОВ!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EEB9BC4-7BDB-E7E5-A311-2958D1FA996C}"/>
              </a:ext>
            </a:extLst>
          </p:cNvPr>
          <p:cNvSpPr/>
          <p:nvPr/>
        </p:nvSpPr>
        <p:spPr>
          <a:xfrm rot="20708896">
            <a:off x="2011507" y="4533317"/>
            <a:ext cx="162661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ln w="12700">
                  <a:solidFill>
                    <a:schemeClr val="tx1"/>
                  </a:solidFill>
                  <a:prstDash val="solid"/>
                </a:ln>
                <a:latin typeface="Candara" panose="020E0502030303020204" pitchFamily="34" charset="0"/>
              </a:rPr>
              <a:t>ХОДИ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CE8130F-8B77-B659-4823-88844CFA51FD}"/>
              </a:ext>
            </a:extLst>
          </p:cNvPr>
          <p:cNvGrpSpPr/>
          <p:nvPr/>
        </p:nvGrpSpPr>
        <p:grpSpPr>
          <a:xfrm>
            <a:off x="4589420" y="0"/>
            <a:ext cx="7545723" cy="6681477"/>
            <a:chOff x="4589420" y="0"/>
            <a:chExt cx="7545723" cy="6681477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62A63B95-FD4F-4B47-B015-289E8EC039AE}"/>
                </a:ext>
              </a:extLst>
            </p:cNvPr>
            <p:cNvSpPr/>
            <p:nvPr/>
          </p:nvSpPr>
          <p:spPr>
            <a:xfrm>
              <a:off x="6198064" y="0"/>
              <a:ext cx="474520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400" b="1" i="0" u="none" strike="noStrike" kern="1200" cap="none" spc="0" normalizeH="0" baseline="0" noProof="0" dirty="0">
                  <a:ln w="6600">
                    <a:solidFill>
                      <a:prstClr val="white">
                        <a:lumMod val="95000"/>
                      </a:prstClr>
                    </a:solidFill>
                    <a:prstDash val="solid"/>
                  </a:ln>
                  <a:uLnTx/>
                  <a:uFillTx/>
                  <a:latin typeface="Candara" panose="020E0502030303020204" pitchFamily="34" charset="0"/>
                  <a:ea typeface="Cambria Math" panose="02040503050406030204" pitchFamily="18" charset="0"/>
                </a:rPr>
                <a:t>ИСКЛЮЧЕНИЕ!</a:t>
              </a: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210F8A17-2D84-4059-A6B0-E972B36CEB85}"/>
                </a:ext>
              </a:extLst>
            </p:cNvPr>
            <p:cNvSpPr/>
            <p:nvPr/>
          </p:nvSpPr>
          <p:spPr>
            <a:xfrm>
              <a:off x="4866353" y="3068826"/>
              <a:ext cx="2266967" cy="523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ρ = 900 кг/м</a:t>
              </a:r>
              <a:r>
                <a:rPr kumimoji="0" lang="ru-RU" sz="28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ru-RU" sz="7200" b="1" i="0" u="none" strike="noStrike" kern="1200" cap="none" spc="0" normalizeH="0" baseline="0" noProof="0" dirty="0">
                <a:ln w="6600">
                  <a:solidFill>
                    <a:prstClr val="white">
                      <a:lumMod val="9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1CC41467-713B-4DEB-86C4-4B87B3271523}"/>
                </a:ext>
              </a:extLst>
            </p:cNvPr>
            <p:cNvSpPr/>
            <p:nvPr/>
          </p:nvSpPr>
          <p:spPr>
            <a:xfrm>
              <a:off x="7170072" y="3068934"/>
              <a:ext cx="2390398" cy="523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ρ = 1</a:t>
              </a: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000 кг/м</a:t>
              </a:r>
              <a:r>
                <a:rPr kumimoji="0" lang="ru-RU" sz="28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ru-RU" sz="7200" b="1" i="0" u="none" strike="noStrike" kern="1200" cap="none" spc="0" normalizeH="0" baseline="0" noProof="0" dirty="0">
                <a:ln w="6600">
                  <a:solidFill>
                    <a:prstClr val="white">
                      <a:lumMod val="9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A6EB48A-D897-4360-9B30-37D7F5013C71}"/>
                </a:ext>
              </a:extLst>
            </p:cNvPr>
            <p:cNvSpPr/>
            <p:nvPr/>
          </p:nvSpPr>
          <p:spPr>
            <a:xfrm>
              <a:off x="9592459" y="3068826"/>
              <a:ext cx="2542684" cy="523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ρ = 0,590 кг/м</a:t>
              </a:r>
              <a:r>
                <a:rPr kumimoji="0" lang="ru-RU" sz="28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ru-RU" sz="7200" b="1" i="0" u="none" strike="noStrike" kern="1200" cap="none" spc="0" normalizeH="0" baseline="0" noProof="0" dirty="0">
                <a:ln w="6600">
                  <a:solidFill>
                    <a:prstClr val="white">
                      <a:lumMod val="9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C5C5C439-1395-4D8B-8F02-1A874D780A95}"/>
                </a:ext>
              </a:extLst>
            </p:cNvPr>
            <p:cNvGrpSpPr/>
            <p:nvPr/>
          </p:nvGrpSpPr>
          <p:grpSpPr>
            <a:xfrm>
              <a:off x="6224399" y="775733"/>
              <a:ext cx="4692538" cy="2091304"/>
              <a:chOff x="6362704" y="830024"/>
              <a:chExt cx="4692538" cy="2091304"/>
            </a:xfrm>
          </p:grpSpPr>
          <p:pic>
            <p:nvPicPr>
              <p:cNvPr id="8" name="Рисунок 7">
                <a:extLst>
                  <a:ext uri="{FF2B5EF4-FFF2-40B4-BE49-F238E27FC236}">
                    <a16:creationId xmlns:a16="http://schemas.microsoft.com/office/drawing/2014/main" id="{16B222D3-E865-45A8-8277-8B4EA37256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62704" y="830024"/>
                <a:ext cx="4286250" cy="2000250"/>
              </a:xfrm>
              <a:prstGeom prst="rect">
                <a:avLst/>
              </a:prstGeom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9052271" y="2436194"/>
                <a:ext cx="2002971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2400" b="1" dirty="0">
                    <a:latin typeface="Candara" panose="020E0502030303020204" pitchFamily="34" charset="0"/>
                    <a:cs typeface="Times New Roman" panose="02020603050405020304" pitchFamily="18" charset="0"/>
                  </a:rPr>
                  <a:t>Водяной пар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640470" y="2410546"/>
                <a:ext cx="708445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2400" b="1" dirty="0">
                    <a:latin typeface="Candara" panose="020E0502030303020204" pitchFamily="34" charset="0"/>
                    <a:cs typeface="Times New Roman" panose="02020603050405020304" pitchFamily="18" charset="0"/>
                  </a:rPr>
                  <a:t>Лёд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7906990" y="2459663"/>
                <a:ext cx="1134211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>
                    <a:latin typeface="Candara" panose="020E0502030303020204" pitchFamily="34" charset="0"/>
                    <a:cs typeface="Times New Roman" panose="02020603050405020304" pitchFamily="18" charset="0"/>
                  </a:rPr>
                  <a:t>Вода</a:t>
                </a:r>
              </a:p>
            </p:txBody>
          </p:sp>
        </p:grp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9C19FB3D-F621-CF88-0752-F83DFAD4ECD0}"/>
                </a:ext>
              </a:extLst>
            </p:cNvPr>
            <p:cNvGrpSpPr/>
            <p:nvPr/>
          </p:nvGrpSpPr>
          <p:grpSpPr>
            <a:xfrm>
              <a:off x="4589420" y="3500375"/>
              <a:ext cx="7545723" cy="3181102"/>
              <a:chOff x="4589420" y="3500375"/>
              <a:chExt cx="7545723" cy="3181102"/>
            </a:xfrm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A76A4C25-B358-A26C-A162-428CDDAC8E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468"/>
              <a:stretch/>
            </p:blipFill>
            <p:spPr>
              <a:xfrm>
                <a:off x="4589420" y="3500375"/>
                <a:ext cx="7545723" cy="2780015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0324656-56B5-215D-B5A4-F6BAEB79A628}"/>
                  </a:ext>
                </a:extLst>
              </p:cNvPr>
              <p:cNvSpPr txBox="1"/>
              <p:nvPr/>
            </p:nvSpPr>
            <p:spPr>
              <a:xfrm>
                <a:off x="8094739" y="6219812"/>
                <a:ext cx="1134211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>
                    <a:latin typeface="Candara" panose="020E0502030303020204" pitchFamily="34" charset="0"/>
                    <a:cs typeface="Times New Roman" panose="02020603050405020304" pitchFamily="18" charset="0"/>
                  </a:rPr>
                  <a:t>Вода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43D635F-5F2C-006A-9CCB-D1F59724FE5B}"/>
                  </a:ext>
                </a:extLst>
              </p:cNvPr>
              <p:cNvSpPr txBox="1"/>
              <p:nvPr/>
            </p:nvSpPr>
            <p:spPr>
              <a:xfrm>
                <a:off x="5859377" y="6219812"/>
                <a:ext cx="708445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2400" b="1" dirty="0">
                    <a:latin typeface="Candara" panose="020E0502030303020204" pitchFamily="34" charset="0"/>
                    <a:cs typeface="Times New Roman" panose="02020603050405020304" pitchFamily="18" charset="0"/>
                  </a:rPr>
                  <a:t>Лёд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EDFDA5F-686B-BBA9-38BB-A06D8394D745}"/>
                  </a:ext>
                </a:extLst>
              </p:cNvPr>
              <p:cNvSpPr txBox="1"/>
              <p:nvPr/>
            </p:nvSpPr>
            <p:spPr>
              <a:xfrm>
                <a:off x="10030905" y="6219812"/>
                <a:ext cx="2002971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2400" b="1" dirty="0">
                    <a:latin typeface="Candara" panose="020E0502030303020204" pitchFamily="34" charset="0"/>
                    <a:cs typeface="Times New Roman" panose="02020603050405020304" pitchFamily="18" charset="0"/>
                  </a:rPr>
                  <a:t>Водяной пар</a:t>
                </a:r>
              </a:p>
            </p:txBody>
          </p:sp>
        </p:grp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FC57E5F9-EA09-9B0F-EA07-0B4A639E1878}"/>
                </a:ext>
              </a:extLst>
            </p:cNvPr>
            <p:cNvSpPr/>
            <p:nvPr/>
          </p:nvSpPr>
          <p:spPr>
            <a:xfrm>
              <a:off x="4784567" y="3037730"/>
              <a:ext cx="4774224" cy="583344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4838971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F8B2DB88-DEE1-1C8B-34A9-6446072599D2}"/>
              </a:ext>
            </a:extLst>
          </p:cNvPr>
          <p:cNvGrpSpPr/>
          <p:nvPr/>
        </p:nvGrpSpPr>
        <p:grpSpPr>
          <a:xfrm>
            <a:off x="13652" y="8573"/>
            <a:ext cx="12098378" cy="6844809"/>
            <a:chOff x="13652" y="8573"/>
            <a:chExt cx="12098378" cy="6844809"/>
          </a:xfrm>
        </p:grpSpPr>
        <p:grpSp>
          <p:nvGrpSpPr>
            <p:cNvPr id="65" name="Группа 64">
              <a:extLst>
                <a:ext uri="{FF2B5EF4-FFF2-40B4-BE49-F238E27FC236}">
                  <a16:creationId xmlns:a16="http://schemas.microsoft.com/office/drawing/2014/main" id="{A916C25A-44AF-9C81-C51D-39E4A84119FD}"/>
                </a:ext>
              </a:extLst>
            </p:cNvPr>
            <p:cNvGrpSpPr/>
            <p:nvPr/>
          </p:nvGrpSpPr>
          <p:grpSpPr>
            <a:xfrm>
              <a:off x="13652" y="8573"/>
              <a:ext cx="12098378" cy="6832404"/>
              <a:chOff x="13652" y="8573"/>
              <a:chExt cx="12098378" cy="6832404"/>
            </a:xfrm>
          </p:grpSpPr>
          <p:grpSp>
            <p:nvGrpSpPr>
              <p:cNvPr id="70" name="Группа 69">
                <a:extLst>
                  <a:ext uri="{FF2B5EF4-FFF2-40B4-BE49-F238E27FC236}">
                    <a16:creationId xmlns:a16="http://schemas.microsoft.com/office/drawing/2014/main" id="{FD46AE0B-56BD-5D47-BE0E-55486E97F35D}"/>
                  </a:ext>
                </a:extLst>
              </p:cNvPr>
              <p:cNvGrpSpPr/>
              <p:nvPr/>
            </p:nvGrpSpPr>
            <p:grpSpPr>
              <a:xfrm>
                <a:off x="13652" y="8573"/>
                <a:ext cx="12098378" cy="6832404"/>
                <a:chOff x="13652" y="8573"/>
                <a:chExt cx="12098378" cy="6832404"/>
              </a:xfrm>
            </p:grpSpPr>
            <p:grpSp>
              <p:nvGrpSpPr>
                <p:cNvPr id="71" name="Группа 70">
                  <a:extLst>
                    <a:ext uri="{FF2B5EF4-FFF2-40B4-BE49-F238E27FC236}">
                      <a16:creationId xmlns:a16="http://schemas.microsoft.com/office/drawing/2014/main" id="{6EA77E57-1D50-1C6E-6139-19FD0E1CA1F6}"/>
                    </a:ext>
                  </a:extLst>
                </p:cNvPr>
                <p:cNvGrpSpPr/>
                <p:nvPr/>
              </p:nvGrpSpPr>
              <p:grpSpPr>
                <a:xfrm>
                  <a:off x="13652" y="8573"/>
                  <a:ext cx="11683458" cy="6832404"/>
                  <a:chOff x="13652" y="8573"/>
                  <a:chExt cx="11683458" cy="6832404"/>
                </a:xfrm>
              </p:grpSpPr>
              <p:grpSp>
                <p:nvGrpSpPr>
                  <p:cNvPr id="52" name="Группа 51">
                    <a:extLst>
                      <a:ext uri="{FF2B5EF4-FFF2-40B4-BE49-F238E27FC236}">
                        <a16:creationId xmlns:a16="http://schemas.microsoft.com/office/drawing/2014/main" id="{B98C66D4-FE63-CC6B-D4AA-15E5E625D991}"/>
                      </a:ext>
                    </a:extLst>
                  </p:cNvPr>
                  <p:cNvGrpSpPr/>
                  <p:nvPr/>
                </p:nvGrpSpPr>
                <p:grpSpPr>
                  <a:xfrm>
                    <a:off x="13652" y="8573"/>
                    <a:ext cx="11683458" cy="6832404"/>
                    <a:chOff x="13652" y="8573"/>
                    <a:chExt cx="11683458" cy="6832404"/>
                  </a:xfrm>
                </p:grpSpPr>
                <p:grpSp>
                  <p:nvGrpSpPr>
                    <p:cNvPr id="19" name="Группа 18">
                      <a:extLst>
                        <a:ext uri="{FF2B5EF4-FFF2-40B4-BE49-F238E27FC236}">
                          <a16:creationId xmlns:a16="http://schemas.microsoft.com/office/drawing/2014/main" id="{ABD91E26-B8A7-D8C5-7B9A-9C86E49F3BA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52" y="8573"/>
                      <a:ext cx="11683458" cy="6832404"/>
                      <a:chOff x="13652" y="8573"/>
                      <a:chExt cx="11683458" cy="6832404"/>
                    </a:xfrm>
                  </p:grpSpPr>
                  <p:grpSp>
                    <p:nvGrpSpPr>
                      <p:cNvPr id="17" name="Группа 16">
                        <a:extLst>
                          <a:ext uri="{FF2B5EF4-FFF2-40B4-BE49-F238E27FC236}">
                            <a16:creationId xmlns:a16="http://schemas.microsoft.com/office/drawing/2014/main" id="{35A31C5E-6269-7F3B-5D08-7BCC108A285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3652" y="8573"/>
                        <a:ext cx="11683458" cy="6832404"/>
                        <a:chOff x="13652" y="8573"/>
                        <a:chExt cx="11683458" cy="6832404"/>
                      </a:xfrm>
                    </p:grpSpPr>
                    <p:sp>
                      <p:nvSpPr>
                        <p:cNvPr id="32" name="Надпись 46">
                          <a:extLst>
                            <a:ext uri="{FF2B5EF4-FFF2-40B4-BE49-F238E27FC236}">
                              <a16:creationId xmlns:a16="http://schemas.microsoft.com/office/drawing/2014/main" id="{4F32CC95-9484-5596-CD2F-86DD9C2E9E09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3652" y="8573"/>
                          <a:ext cx="4336415" cy="152400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1890713" marR="0" lvl="0" indent="-1981200" algn="l" defTabSz="914400" rtl="0" eaLnBrk="1" fontAlgn="auto" latinLnBrk="0" hangingPunct="1">
                            <a:lnSpc>
                              <a:spcPct val="8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26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Тема:</a:t>
                          </a:r>
                          <a:r>
                            <a:rPr kumimoji="0" lang="ru-RU" sz="26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0" lang="ru-RU" sz="28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12</a:t>
                          </a:r>
                          <a:r>
                            <a:rPr kumimoji="0" lang="ru-RU" sz="28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 ТОНН</a:t>
                          </a:r>
                          <a:r>
                            <a:rPr kumimoji="0" lang="ru-RU" sz="2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0" lang="ru-RU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ВЕЩЕСТВА </a:t>
                          </a:r>
                          <a:br>
                            <a:rPr kumimoji="0" lang="ru-RU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a:br>
                          <a:r>
                            <a:rPr kumimoji="0" lang="ru-RU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В ОБЫЧНОЙ</a:t>
                          </a:r>
                          <a:br>
                            <a:rPr kumimoji="0" lang="ru-RU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a:br>
                          <a:r>
                            <a:rPr kumimoji="0" lang="ru-RU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КРУЖКЕ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glow rad="228600">
                                <a:srgbClr val="70AD47">
                                  <a:satMod val="175000"/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1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 </a:t>
                          </a:r>
                        </a:p>
                      </p:txBody>
                    </p:sp>
                    <p:cxnSp>
                      <p:nvCxnSpPr>
                        <p:cNvPr id="6" name="Прямая соединительная линия 5">
                          <a:extLst>
                            <a:ext uri="{FF2B5EF4-FFF2-40B4-BE49-F238E27FC236}">
                              <a16:creationId xmlns:a16="http://schemas.microsoft.com/office/drawing/2014/main" id="{A43D0C2A-4CFA-E69E-EE03-A08F8C2FDC6D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5767043" y="1259951"/>
                          <a:ext cx="1251929" cy="2087452"/>
                        </a:xfrm>
                        <a:prstGeom prst="line">
                          <a:avLst/>
                        </a:prstGeom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" name="Прямая соединительная линия 4">
                          <a:extLst>
                            <a:ext uri="{FF2B5EF4-FFF2-40B4-BE49-F238E27FC236}">
                              <a16:creationId xmlns:a16="http://schemas.microsoft.com/office/drawing/2014/main" id="{3058E6D4-9BCF-3C3D-751F-26A764284312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>
                          <a:off x="4528086" y="3502026"/>
                          <a:ext cx="2456354" cy="1819803"/>
                        </a:xfrm>
                        <a:prstGeom prst="line">
                          <a:avLst/>
                        </a:prstGeom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" name="Прямая соединительная линия 3">
                          <a:extLst>
                            <a:ext uri="{FF2B5EF4-FFF2-40B4-BE49-F238E27FC236}">
                              <a16:creationId xmlns:a16="http://schemas.microsoft.com/office/drawing/2014/main" id="{5EF99B25-F7EE-313A-09DB-E1C7E2A72B64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3349316" y="2541136"/>
                          <a:ext cx="3589782" cy="908675"/>
                        </a:xfrm>
                        <a:prstGeom prst="line">
                          <a:avLst/>
                        </a:prstGeom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" name="Прямая соединительная линия 2">
                          <a:extLst>
                            <a:ext uri="{FF2B5EF4-FFF2-40B4-BE49-F238E27FC236}">
                              <a16:creationId xmlns:a16="http://schemas.microsoft.com/office/drawing/2014/main" id="{514E9988-AB08-B0FA-08F8-A02F939C099C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>
                          <a:off x="7081202" y="2957448"/>
                          <a:ext cx="3210280" cy="473775"/>
                        </a:xfrm>
                        <a:prstGeom prst="line">
                          <a:avLst/>
                        </a:prstGeom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" name="Прямая соединительная линия 1">
                          <a:extLst>
                            <a:ext uri="{FF2B5EF4-FFF2-40B4-BE49-F238E27FC236}">
                              <a16:creationId xmlns:a16="http://schemas.microsoft.com/office/drawing/2014/main" id="{EE64003A-DA9D-DB09-D855-52E18E493A92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7040562" y="3451543"/>
                          <a:ext cx="1497942" cy="2071082"/>
                        </a:xfrm>
                        <a:prstGeom prst="line">
                          <a:avLst/>
                        </a:prstGeom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10" name="Овал 9">
                          <a:extLst>
                            <a:ext uri="{FF2B5EF4-FFF2-40B4-BE49-F238E27FC236}">
                              <a16:creationId xmlns:a16="http://schemas.microsoft.com/office/drawing/2014/main" id="{CA9286F6-DC34-2A85-5715-D0AEF8B0A18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960427" y="2410778"/>
                          <a:ext cx="2190115" cy="2190115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" name="Надпись 1">
                          <a:extLst>
                            <a:ext uri="{FF2B5EF4-FFF2-40B4-BE49-F238E27FC236}">
                              <a16:creationId xmlns:a16="http://schemas.microsoft.com/office/drawing/2014/main" id="{2D60A1AE-833F-B951-2C99-BB154E69CEE8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92786" y="433705"/>
                          <a:ext cx="1688465" cy="1263650"/>
                        </a:xfrm>
                        <a:custGeom>
                          <a:avLst/>
                          <a:gdLst>
                            <a:gd name="connsiteX0" fmla="*/ 0 w 1688465"/>
                            <a:gd name="connsiteY0" fmla="*/ 0 h 1263650"/>
                            <a:gd name="connsiteX1" fmla="*/ 545937 w 1688465"/>
                            <a:gd name="connsiteY1" fmla="*/ 0 h 1263650"/>
                            <a:gd name="connsiteX2" fmla="*/ 1108759 w 1688465"/>
                            <a:gd name="connsiteY2" fmla="*/ 0 h 1263650"/>
                            <a:gd name="connsiteX3" fmla="*/ 1688465 w 1688465"/>
                            <a:gd name="connsiteY3" fmla="*/ 0 h 1263650"/>
                            <a:gd name="connsiteX4" fmla="*/ 1688465 w 1688465"/>
                            <a:gd name="connsiteY4" fmla="*/ 433853 h 1263650"/>
                            <a:gd name="connsiteX5" fmla="*/ 1688465 w 1688465"/>
                            <a:gd name="connsiteY5" fmla="*/ 817160 h 1263650"/>
                            <a:gd name="connsiteX6" fmla="*/ 1688465 w 1688465"/>
                            <a:gd name="connsiteY6" fmla="*/ 1263650 h 1263650"/>
                            <a:gd name="connsiteX7" fmla="*/ 1091874 w 1688465"/>
                            <a:gd name="connsiteY7" fmla="*/ 1263650 h 1263650"/>
                            <a:gd name="connsiteX8" fmla="*/ 495283 w 1688465"/>
                            <a:gd name="connsiteY8" fmla="*/ 1263650 h 1263650"/>
                            <a:gd name="connsiteX9" fmla="*/ 0 w 1688465"/>
                            <a:gd name="connsiteY9" fmla="*/ 1263650 h 1263650"/>
                            <a:gd name="connsiteX10" fmla="*/ 0 w 1688465"/>
                            <a:gd name="connsiteY10" fmla="*/ 855070 h 1263650"/>
                            <a:gd name="connsiteX11" fmla="*/ 0 w 1688465"/>
                            <a:gd name="connsiteY11" fmla="*/ 433853 h 1263650"/>
                            <a:gd name="connsiteX12" fmla="*/ 0 w 1688465"/>
                            <a:gd name="connsiteY12" fmla="*/ 0 h 12636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1688465" h="1263650" fill="none" extrusionOk="0">
                              <a:moveTo>
                                <a:pt x="0" y="0"/>
                              </a:moveTo>
                              <a:cubicBezTo>
                                <a:pt x="160555" y="-45031"/>
                                <a:pt x="432238" y="64652"/>
                                <a:pt x="545937" y="0"/>
                              </a:cubicBezTo>
                              <a:cubicBezTo>
                                <a:pt x="659636" y="-64652"/>
                                <a:pt x="988650" y="48169"/>
                                <a:pt x="1108759" y="0"/>
                              </a:cubicBezTo>
                              <a:cubicBezTo>
                                <a:pt x="1228868" y="-48169"/>
                                <a:pt x="1502346" y="54487"/>
                                <a:pt x="1688465" y="0"/>
                              </a:cubicBezTo>
                              <a:cubicBezTo>
                                <a:pt x="1705104" y="190692"/>
                                <a:pt x="1668522" y="241699"/>
                                <a:pt x="1688465" y="433853"/>
                              </a:cubicBezTo>
                              <a:cubicBezTo>
                                <a:pt x="1708408" y="626007"/>
                                <a:pt x="1667131" y="683742"/>
                                <a:pt x="1688465" y="817160"/>
                              </a:cubicBezTo>
                              <a:cubicBezTo>
                                <a:pt x="1709799" y="950578"/>
                                <a:pt x="1649252" y="1048178"/>
                                <a:pt x="1688465" y="1263650"/>
                              </a:cubicBezTo>
                              <a:cubicBezTo>
                                <a:pt x="1461577" y="1273618"/>
                                <a:pt x="1361010" y="1218905"/>
                                <a:pt x="1091874" y="1263650"/>
                              </a:cubicBezTo>
                              <a:cubicBezTo>
                                <a:pt x="822738" y="1308395"/>
                                <a:pt x="639763" y="1195097"/>
                                <a:pt x="495283" y="1263650"/>
                              </a:cubicBezTo>
                              <a:cubicBezTo>
                                <a:pt x="350803" y="1332203"/>
                                <a:pt x="102974" y="1238548"/>
                                <a:pt x="0" y="1263650"/>
                              </a:cubicBezTo>
                              <a:cubicBezTo>
                                <a:pt x="-40015" y="1154088"/>
                                <a:pt x="293" y="1031476"/>
                                <a:pt x="0" y="855070"/>
                              </a:cubicBezTo>
                              <a:cubicBezTo>
                                <a:pt x="-293" y="678664"/>
                                <a:pt x="16467" y="522931"/>
                                <a:pt x="0" y="433853"/>
                              </a:cubicBezTo>
                              <a:cubicBezTo>
                                <a:pt x="-16467" y="344775"/>
                                <a:pt x="43408" y="155181"/>
                                <a:pt x="0" y="0"/>
                              </a:cubicBezTo>
                              <a:close/>
                            </a:path>
                            <a:path w="1688465" h="1263650" stroke="0" extrusionOk="0">
                              <a:moveTo>
                                <a:pt x="0" y="0"/>
                              </a:moveTo>
                              <a:cubicBezTo>
                                <a:pt x="165795" y="-8634"/>
                                <a:pt x="288050" y="58612"/>
                                <a:pt x="545937" y="0"/>
                              </a:cubicBezTo>
                              <a:cubicBezTo>
                                <a:pt x="803824" y="-58612"/>
                                <a:pt x="953251" y="44304"/>
                                <a:pt x="1058105" y="0"/>
                              </a:cubicBezTo>
                              <a:cubicBezTo>
                                <a:pt x="1162959" y="-44304"/>
                                <a:pt x="1440439" y="17962"/>
                                <a:pt x="1688465" y="0"/>
                              </a:cubicBezTo>
                              <a:cubicBezTo>
                                <a:pt x="1736134" y="166317"/>
                                <a:pt x="1646543" y="207905"/>
                                <a:pt x="1688465" y="408580"/>
                              </a:cubicBezTo>
                              <a:cubicBezTo>
                                <a:pt x="1730387" y="609255"/>
                                <a:pt x="1668754" y="611285"/>
                                <a:pt x="1688465" y="804524"/>
                              </a:cubicBezTo>
                              <a:cubicBezTo>
                                <a:pt x="1708176" y="997763"/>
                                <a:pt x="1664840" y="1156970"/>
                                <a:pt x="1688465" y="1263650"/>
                              </a:cubicBezTo>
                              <a:cubicBezTo>
                                <a:pt x="1573136" y="1282186"/>
                                <a:pt x="1275295" y="1223289"/>
                                <a:pt x="1125643" y="1263650"/>
                              </a:cubicBezTo>
                              <a:cubicBezTo>
                                <a:pt x="975991" y="1304011"/>
                                <a:pt x="809314" y="1250813"/>
                                <a:pt x="529052" y="1263650"/>
                              </a:cubicBezTo>
                              <a:cubicBezTo>
                                <a:pt x="248790" y="1276487"/>
                                <a:pt x="192842" y="1249158"/>
                                <a:pt x="0" y="1263650"/>
                              </a:cubicBezTo>
                              <a:cubicBezTo>
                                <a:pt x="-49528" y="1093625"/>
                                <a:pt x="42062" y="1040340"/>
                                <a:pt x="0" y="842433"/>
                              </a:cubicBezTo>
                              <a:cubicBezTo>
                                <a:pt x="-42062" y="644526"/>
                                <a:pt x="13096" y="593944"/>
                                <a:pt x="0" y="433853"/>
                              </a:cubicBezTo>
                              <a:cubicBezTo>
                                <a:pt x="-13096" y="273762"/>
                                <a:pt x="24424" y="114175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lt1"/>
                        </a:solidFill>
                        <a:ln w="6350">
                          <a:solidFill>
                            <a:prstClr val="black"/>
                          </a:solidFill>
                          <a:extLst>
                            <a:ext uri="{C807C97D-BFC1-408E-A445-0C87EB9F89A2}">
                              <ask:lineSketchStyleProps xmlns:ask="http://schemas.microsoft.com/office/drawing/2018/sketchyshapes" sd="1219033472">
                                <a:prstGeom prst="rect">
                                  <a:avLst/>
                                </a:prstGeom>
                                <ask:type>
                                  <ask:lineSketchScribble/>
                                </ask:type>
                              </ask:lineSketchStyleProps>
                            </a:ext>
                          </a:extLst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________________</a:t>
                          </a: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a:t>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величина, показывающая, насколько тело инертно.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8" name="Надпись 2">
                          <a:extLst>
                            <a:ext uri="{FF2B5EF4-FFF2-40B4-BE49-F238E27FC236}">
                              <a16:creationId xmlns:a16="http://schemas.microsoft.com/office/drawing/2014/main" id="{822BF703-909E-C0A5-BB7A-E9CC2C21030F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73101" y="1781810"/>
                          <a:ext cx="1688465" cy="1271905"/>
                        </a:xfrm>
                        <a:custGeom>
                          <a:avLst/>
                          <a:gdLst>
                            <a:gd name="connsiteX0" fmla="*/ 0 w 1688465"/>
                            <a:gd name="connsiteY0" fmla="*/ 0 h 1271905"/>
                            <a:gd name="connsiteX1" fmla="*/ 512168 w 1688465"/>
                            <a:gd name="connsiteY1" fmla="*/ 0 h 1271905"/>
                            <a:gd name="connsiteX2" fmla="*/ 1058105 w 1688465"/>
                            <a:gd name="connsiteY2" fmla="*/ 0 h 1271905"/>
                            <a:gd name="connsiteX3" fmla="*/ 1688465 w 1688465"/>
                            <a:gd name="connsiteY3" fmla="*/ 0 h 1271905"/>
                            <a:gd name="connsiteX4" fmla="*/ 1688465 w 1688465"/>
                            <a:gd name="connsiteY4" fmla="*/ 449406 h 1271905"/>
                            <a:gd name="connsiteX5" fmla="*/ 1688465 w 1688465"/>
                            <a:gd name="connsiteY5" fmla="*/ 886094 h 1271905"/>
                            <a:gd name="connsiteX6" fmla="*/ 1688465 w 1688465"/>
                            <a:gd name="connsiteY6" fmla="*/ 1271905 h 1271905"/>
                            <a:gd name="connsiteX7" fmla="*/ 1091874 w 1688465"/>
                            <a:gd name="connsiteY7" fmla="*/ 1271905 h 1271905"/>
                            <a:gd name="connsiteX8" fmla="*/ 579706 w 1688465"/>
                            <a:gd name="connsiteY8" fmla="*/ 1271905 h 1271905"/>
                            <a:gd name="connsiteX9" fmla="*/ 0 w 1688465"/>
                            <a:gd name="connsiteY9" fmla="*/ 1271905 h 1271905"/>
                            <a:gd name="connsiteX10" fmla="*/ 0 w 1688465"/>
                            <a:gd name="connsiteY10" fmla="*/ 822499 h 1271905"/>
                            <a:gd name="connsiteX11" fmla="*/ 0 w 1688465"/>
                            <a:gd name="connsiteY11" fmla="*/ 436687 h 1271905"/>
                            <a:gd name="connsiteX12" fmla="*/ 0 w 1688465"/>
                            <a:gd name="connsiteY12" fmla="*/ 0 h 127190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1688465" h="1271905" fill="none" extrusionOk="0">
                              <a:moveTo>
                                <a:pt x="0" y="0"/>
                              </a:moveTo>
                              <a:cubicBezTo>
                                <a:pt x="195817" y="-55548"/>
                                <a:pt x="338506" y="8784"/>
                                <a:pt x="512168" y="0"/>
                              </a:cubicBezTo>
                              <a:cubicBezTo>
                                <a:pt x="685830" y="-8784"/>
                                <a:pt x="928907" y="8681"/>
                                <a:pt x="1058105" y="0"/>
                              </a:cubicBezTo>
                              <a:cubicBezTo>
                                <a:pt x="1187303" y="-8681"/>
                                <a:pt x="1524969" y="70424"/>
                                <a:pt x="1688465" y="0"/>
                              </a:cubicBezTo>
                              <a:cubicBezTo>
                                <a:pt x="1693801" y="94904"/>
                                <a:pt x="1666304" y="226872"/>
                                <a:pt x="1688465" y="449406"/>
                              </a:cubicBezTo>
                              <a:cubicBezTo>
                                <a:pt x="1710626" y="671940"/>
                                <a:pt x="1679037" y="778160"/>
                                <a:pt x="1688465" y="886094"/>
                              </a:cubicBezTo>
                              <a:cubicBezTo>
                                <a:pt x="1697893" y="994028"/>
                                <a:pt x="1684582" y="1174158"/>
                                <a:pt x="1688465" y="1271905"/>
                              </a:cubicBezTo>
                              <a:cubicBezTo>
                                <a:pt x="1509905" y="1304946"/>
                                <a:pt x="1367940" y="1271702"/>
                                <a:pt x="1091874" y="1271905"/>
                              </a:cubicBezTo>
                              <a:cubicBezTo>
                                <a:pt x="815808" y="1272108"/>
                                <a:pt x="723884" y="1226353"/>
                                <a:pt x="579706" y="1271905"/>
                              </a:cubicBezTo>
                              <a:cubicBezTo>
                                <a:pt x="435528" y="1317457"/>
                                <a:pt x="117610" y="1259165"/>
                                <a:pt x="0" y="1271905"/>
                              </a:cubicBezTo>
                              <a:cubicBezTo>
                                <a:pt x="-24247" y="1169099"/>
                                <a:pt x="24295" y="937782"/>
                                <a:pt x="0" y="822499"/>
                              </a:cubicBezTo>
                              <a:cubicBezTo>
                                <a:pt x="-24295" y="707216"/>
                                <a:pt x="4953" y="584372"/>
                                <a:pt x="0" y="436687"/>
                              </a:cubicBezTo>
                              <a:cubicBezTo>
                                <a:pt x="-4953" y="289002"/>
                                <a:pt x="19309" y="116286"/>
                                <a:pt x="0" y="0"/>
                              </a:cubicBezTo>
                              <a:close/>
                            </a:path>
                            <a:path w="1688465" h="1271905" stroke="0" extrusionOk="0">
                              <a:moveTo>
                                <a:pt x="0" y="0"/>
                              </a:moveTo>
                              <a:cubicBezTo>
                                <a:pt x="189423" y="-49770"/>
                                <a:pt x="365577" y="61505"/>
                                <a:pt x="579706" y="0"/>
                              </a:cubicBezTo>
                              <a:cubicBezTo>
                                <a:pt x="793835" y="-61505"/>
                                <a:pt x="1040345" y="18683"/>
                                <a:pt x="1159413" y="0"/>
                              </a:cubicBezTo>
                              <a:cubicBezTo>
                                <a:pt x="1278481" y="-18683"/>
                                <a:pt x="1487139" y="33460"/>
                                <a:pt x="1688465" y="0"/>
                              </a:cubicBezTo>
                              <a:cubicBezTo>
                                <a:pt x="1695413" y="151283"/>
                                <a:pt x="1642911" y="231074"/>
                                <a:pt x="1688465" y="385811"/>
                              </a:cubicBezTo>
                              <a:cubicBezTo>
                                <a:pt x="1734019" y="540548"/>
                                <a:pt x="1666551" y="692699"/>
                                <a:pt x="1688465" y="784341"/>
                              </a:cubicBezTo>
                              <a:cubicBezTo>
                                <a:pt x="1710379" y="875983"/>
                                <a:pt x="1657475" y="1058248"/>
                                <a:pt x="1688465" y="1271905"/>
                              </a:cubicBezTo>
                              <a:cubicBezTo>
                                <a:pt x="1491073" y="1316868"/>
                                <a:pt x="1388541" y="1225773"/>
                                <a:pt x="1108759" y="1271905"/>
                              </a:cubicBezTo>
                              <a:cubicBezTo>
                                <a:pt x="828977" y="1318037"/>
                                <a:pt x="775815" y="1267639"/>
                                <a:pt x="562822" y="1271905"/>
                              </a:cubicBezTo>
                              <a:cubicBezTo>
                                <a:pt x="349829" y="1276171"/>
                                <a:pt x="236080" y="1207905"/>
                                <a:pt x="0" y="1271905"/>
                              </a:cubicBezTo>
                              <a:cubicBezTo>
                                <a:pt x="-43029" y="1116273"/>
                                <a:pt x="7316" y="1043161"/>
                                <a:pt x="0" y="886094"/>
                              </a:cubicBezTo>
                              <a:cubicBezTo>
                                <a:pt x="-7316" y="729027"/>
                                <a:pt x="41788" y="644388"/>
                                <a:pt x="0" y="436687"/>
                              </a:cubicBezTo>
                              <a:cubicBezTo>
                                <a:pt x="-41788" y="228986"/>
                                <a:pt x="40517" y="97514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lt1"/>
                        </a:solidFill>
                        <a:ln w="6350">
                          <a:solidFill>
                            <a:prstClr val="black"/>
                          </a:solidFill>
                          <a:extLst>
                            <a:ext uri="{C807C97D-BFC1-408E-A445-0C87EB9F89A2}">
                              <ask:lineSketchStyleProps xmlns:ask="http://schemas.microsoft.com/office/drawing/2018/sketchyshapes" sd="2181918364">
                                <a:prstGeom prst="rect">
                                  <a:avLst/>
                                </a:prstGeom>
                                <ask:type>
                                  <ask:lineSketchScribble/>
                                </ask:type>
                              </ask:lineSketchStyleProps>
                            </a:ext>
                          </a:extLst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________________ </a:t>
                          </a: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a:t></a:t>
                          </a: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вид материи. </a:t>
                          </a:r>
                          <a:b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</a:b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То, из чего состоят физические тела.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9" name="Надпись 3">
                          <a:extLst>
                            <a:ext uri="{FF2B5EF4-FFF2-40B4-BE49-F238E27FC236}">
                              <a16:creationId xmlns:a16="http://schemas.microsoft.com/office/drawing/2014/main" id="{F99FED08-D23E-2151-6E4C-C19701024928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68656" y="3132455"/>
                          <a:ext cx="1694815" cy="1437640"/>
                        </a:xfrm>
                        <a:custGeom>
                          <a:avLst/>
                          <a:gdLst>
                            <a:gd name="connsiteX0" fmla="*/ 0 w 1694815"/>
                            <a:gd name="connsiteY0" fmla="*/ 0 h 1437640"/>
                            <a:gd name="connsiteX1" fmla="*/ 581886 w 1694815"/>
                            <a:gd name="connsiteY1" fmla="*/ 0 h 1437640"/>
                            <a:gd name="connsiteX2" fmla="*/ 1112929 w 1694815"/>
                            <a:gd name="connsiteY2" fmla="*/ 0 h 1437640"/>
                            <a:gd name="connsiteX3" fmla="*/ 1694815 w 1694815"/>
                            <a:gd name="connsiteY3" fmla="*/ 0 h 1437640"/>
                            <a:gd name="connsiteX4" fmla="*/ 1694815 w 1694815"/>
                            <a:gd name="connsiteY4" fmla="*/ 493590 h 1437640"/>
                            <a:gd name="connsiteX5" fmla="*/ 1694815 w 1694815"/>
                            <a:gd name="connsiteY5" fmla="*/ 929674 h 1437640"/>
                            <a:gd name="connsiteX6" fmla="*/ 1694815 w 1694815"/>
                            <a:gd name="connsiteY6" fmla="*/ 1437640 h 1437640"/>
                            <a:gd name="connsiteX7" fmla="*/ 1095980 w 1694815"/>
                            <a:gd name="connsiteY7" fmla="*/ 1437640 h 1437640"/>
                            <a:gd name="connsiteX8" fmla="*/ 514094 w 1694815"/>
                            <a:gd name="connsiteY8" fmla="*/ 1437640 h 1437640"/>
                            <a:gd name="connsiteX9" fmla="*/ 0 w 1694815"/>
                            <a:gd name="connsiteY9" fmla="*/ 1437640 h 1437640"/>
                            <a:gd name="connsiteX10" fmla="*/ 0 w 1694815"/>
                            <a:gd name="connsiteY10" fmla="*/ 958427 h 1437640"/>
                            <a:gd name="connsiteX11" fmla="*/ 0 w 1694815"/>
                            <a:gd name="connsiteY11" fmla="*/ 450461 h 1437640"/>
                            <a:gd name="connsiteX12" fmla="*/ 0 w 1694815"/>
                            <a:gd name="connsiteY12" fmla="*/ 0 h 143764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1694815" h="1437640" fill="none" extrusionOk="0">
                              <a:moveTo>
                                <a:pt x="0" y="0"/>
                              </a:moveTo>
                              <a:cubicBezTo>
                                <a:pt x="163746" y="-22614"/>
                                <a:pt x="309518" y="55983"/>
                                <a:pt x="581886" y="0"/>
                              </a:cubicBezTo>
                              <a:cubicBezTo>
                                <a:pt x="854254" y="-55983"/>
                                <a:pt x="869475" y="38201"/>
                                <a:pt x="1112929" y="0"/>
                              </a:cubicBezTo>
                              <a:cubicBezTo>
                                <a:pt x="1356383" y="-38201"/>
                                <a:pt x="1539582" y="1156"/>
                                <a:pt x="1694815" y="0"/>
                              </a:cubicBezTo>
                              <a:cubicBezTo>
                                <a:pt x="1699681" y="185188"/>
                                <a:pt x="1665840" y="371156"/>
                                <a:pt x="1694815" y="493590"/>
                              </a:cubicBezTo>
                              <a:cubicBezTo>
                                <a:pt x="1723790" y="616024"/>
                                <a:pt x="1643138" y="765175"/>
                                <a:pt x="1694815" y="929674"/>
                              </a:cubicBezTo>
                              <a:cubicBezTo>
                                <a:pt x="1746492" y="1094173"/>
                                <a:pt x="1670080" y="1306555"/>
                                <a:pt x="1694815" y="1437640"/>
                              </a:cubicBezTo>
                              <a:cubicBezTo>
                                <a:pt x="1458927" y="1488263"/>
                                <a:pt x="1301009" y="1430323"/>
                                <a:pt x="1095980" y="1437640"/>
                              </a:cubicBezTo>
                              <a:cubicBezTo>
                                <a:pt x="890951" y="1444957"/>
                                <a:pt x="712413" y="1426148"/>
                                <a:pt x="514094" y="1437640"/>
                              </a:cubicBezTo>
                              <a:cubicBezTo>
                                <a:pt x="315775" y="1449132"/>
                                <a:pt x="229352" y="1426840"/>
                                <a:pt x="0" y="1437640"/>
                              </a:cubicBezTo>
                              <a:cubicBezTo>
                                <a:pt x="-5259" y="1279960"/>
                                <a:pt x="16602" y="1143426"/>
                                <a:pt x="0" y="958427"/>
                              </a:cubicBezTo>
                              <a:cubicBezTo>
                                <a:pt x="-16602" y="773428"/>
                                <a:pt x="40456" y="572547"/>
                                <a:pt x="0" y="450461"/>
                              </a:cubicBezTo>
                              <a:cubicBezTo>
                                <a:pt x="-40456" y="328375"/>
                                <a:pt x="27753" y="153662"/>
                                <a:pt x="0" y="0"/>
                              </a:cubicBezTo>
                              <a:close/>
                            </a:path>
                            <a:path w="1694815" h="1437640" stroke="0" extrusionOk="0">
                              <a:moveTo>
                                <a:pt x="0" y="0"/>
                              </a:moveTo>
                              <a:cubicBezTo>
                                <a:pt x="250089" y="-14407"/>
                                <a:pt x="311189" y="57826"/>
                                <a:pt x="564938" y="0"/>
                              </a:cubicBezTo>
                              <a:cubicBezTo>
                                <a:pt x="818687" y="-57826"/>
                                <a:pt x="939357" y="8014"/>
                                <a:pt x="1079032" y="0"/>
                              </a:cubicBezTo>
                              <a:cubicBezTo>
                                <a:pt x="1218707" y="-8014"/>
                                <a:pt x="1526031" y="46993"/>
                                <a:pt x="1694815" y="0"/>
                              </a:cubicBezTo>
                              <a:cubicBezTo>
                                <a:pt x="1695528" y="124860"/>
                                <a:pt x="1672644" y="262252"/>
                                <a:pt x="1694815" y="436084"/>
                              </a:cubicBezTo>
                              <a:cubicBezTo>
                                <a:pt x="1716986" y="609916"/>
                                <a:pt x="1674690" y="762707"/>
                                <a:pt x="1694815" y="872168"/>
                              </a:cubicBezTo>
                              <a:cubicBezTo>
                                <a:pt x="1714940" y="981629"/>
                                <a:pt x="1667873" y="1184012"/>
                                <a:pt x="1694815" y="1437640"/>
                              </a:cubicBezTo>
                              <a:cubicBezTo>
                                <a:pt x="1557439" y="1450773"/>
                                <a:pt x="1356894" y="1404150"/>
                                <a:pt x="1146825" y="1437640"/>
                              </a:cubicBezTo>
                              <a:cubicBezTo>
                                <a:pt x="936756" y="1471130"/>
                                <a:pt x="830818" y="1403621"/>
                                <a:pt x="564938" y="1437640"/>
                              </a:cubicBezTo>
                              <a:cubicBezTo>
                                <a:pt x="299058" y="1471659"/>
                                <a:pt x="178172" y="1377200"/>
                                <a:pt x="0" y="1437640"/>
                              </a:cubicBezTo>
                              <a:cubicBezTo>
                                <a:pt x="-5005" y="1320296"/>
                                <a:pt x="58846" y="1110186"/>
                                <a:pt x="0" y="929674"/>
                              </a:cubicBezTo>
                              <a:cubicBezTo>
                                <a:pt x="-58846" y="749162"/>
                                <a:pt x="7707" y="633204"/>
                                <a:pt x="0" y="450461"/>
                              </a:cubicBezTo>
                              <a:cubicBezTo>
                                <a:pt x="-7707" y="267718"/>
                                <a:pt x="29437" y="118983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lt1"/>
                        </a:solidFill>
                        <a:ln w="6350">
                          <a:solidFill>
                            <a:prstClr val="black"/>
                          </a:solidFill>
                          <a:extLst>
                            <a:ext uri="{C807C97D-BFC1-408E-A445-0C87EB9F89A2}">
                              <ask:lineSketchStyleProps xmlns:ask="http://schemas.microsoft.com/office/drawing/2018/sketchyshapes" sd="653822234">
                                <a:prstGeom prst="rect">
                                  <a:avLst/>
                                </a:prstGeom>
                                <ask:type>
                                  <ask:lineSketchScribble/>
                                </ask:type>
                              </ask:lineSketchStyleProps>
                            </a:ext>
                          </a:extLst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________________ </a:t>
                          </a: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a:t></a:t>
                          </a: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количественная характеристика </a:t>
                          </a: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пространства</a:t>
                          </a: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, занимаемого </a:t>
                          </a: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телом</a:t>
                          </a: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.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1" name="Овал 10">
                          <a:extLst>
                            <a:ext uri="{FF2B5EF4-FFF2-40B4-BE49-F238E27FC236}">
                              <a16:creationId xmlns:a16="http://schemas.microsoft.com/office/drawing/2014/main" id="{8E6214B8-F3D8-B53F-5824-A8B6C5CE24F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38191" y="4209120"/>
                          <a:ext cx="2627630" cy="2627630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" name="Овал 11">
                          <a:extLst>
                            <a:ext uri="{FF2B5EF4-FFF2-40B4-BE49-F238E27FC236}">
                              <a16:creationId xmlns:a16="http://schemas.microsoft.com/office/drawing/2014/main" id="{3039FC1A-45EC-D0B4-4154-043DDD57A0E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078010" y="3549065"/>
                          <a:ext cx="3352824" cy="3291912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3" name="Овал 12">
                          <a:extLst>
                            <a:ext uri="{FF2B5EF4-FFF2-40B4-BE49-F238E27FC236}">
                              <a16:creationId xmlns:a16="http://schemas.microsoft.com/office/drawing/2014/main" id="{189E49A3-D837-23C6-5040-4C2A5C9CC32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35978" y="1224029"/>
                          <a:ext cx="3361132" cy="3361132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4" name="Овал 13">
                          <a:extLst>
                            <a:ext uri="{FF2B5EF4-FFF2-40B4-BE49-F238E27FC236}">
                              <a16:creationId xmlns:a16="http://schemas.microsoft.com/office/drawing/2014/main" id="{D0EE8862-613B-CBE3-7A1C-81B848DD70D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42141" y="22166"/>
                          <a:ext cx="2627630" cy="2627630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5" name="Овал 14">
                          <a:extLst>
                            <a:ext uri="{FF2B5EF4-FFF2-40B4-BE49-F238E27FC236}">
                              <a16:creationId xmlns:a16="http://schemas.microsoft.com/office/drawing/2014/main" id="{E9617B9F-1B38-F939-A62B-6F3093573CA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038905" y="1226686"/>
                          <a:ext cx="2628900" cy="2628900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6" name="Стрелка: изогнутая 15">
                          <a:extLst>
                            <a:ext uri="{FF2B5EF4-FFF2-40B4-BE49-F238E27FC236}">
                              <a16:creationId xmlns:a16="http://schemas.microsoft.com/office/drawing/2014/main" id="{32E1E4CF-64C4-F6DA-74D2-345375F0C47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098203">
                          <a:off x="3962912" y="631658"/>
                          <a:ext cx="1049900" cy="1084499"/>
                        </a:xfrm>
                        <a:prstGeom prst="bentArrow">
                          <a:avLst>
                            <a:gd name="adj1" fmla="val 21729"/>
                            <a:gd name="adj2" fmla="val 44696"/>
                            <a:gd name="adj3" fmla="val 45718"/>
                            <a:gd name="adj4" fmla="val 65085"/>
                          </a:avLst>
                        </a:prstGeom>
                        <a:ln/>
                      </p:spPr>
                      <p:style>
                        <a:lnRef idx="2">
                          <a:schemeClr val="accent6">
                            <a:shade val="15000"/>
                          </a:schemeClr>
                        </a:lnRef>
                        <a:fillRef idx="1">
                          <a:schemeClr val="accent6"/>
                        </a:fillRef>
                        <a:effectRef idx="0">
                          <a:schemeClr val="accent6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8" name="Стрелка: изогнутая 17">
                          <a:extLst>
                            <a:ext uri="{FF2B5EF4-FFF2-40B4-BE49-F238E27FC236}">
                              <a16:creationId xmlns:a16="http://schemas.microsoft.com/office/drawing/2014/main" id="{E1475933-A51A-7C59-5582-BFE451ECA45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8868893">
                          <a:off x="9645099" y="4540782"/>
                          <a:ext cx="1208182" cy="1021904"/>
                        </a:xfrm>
                        <a:prstGeom prst="bentArrow">
                          <a:avLst>
                            <a:gd name="adj1" fmla="val 21536"/>
                            <a:gd name="adj2" fmla="val 50000"/>
                            <a:gd name="adj3" fmla="val 48434"/>
                            <a:gd name="adj4" fmla="val 60768"/>
                          </a:avLst>
                        </a:prstGeom>
                        <a:ln/>
                      </p:spPr>
                      <p:style>
                        <a:lnRef idx="2">
                          <a:schemeClr val="accent6">
                            <a:shade val="15000"/>
                          </a:schemeClr>
                        </a:lnRef>
                        <a:fillRef idx="1">
                          <a:schemeClr val="accent6"/>
                        </a:fillRef>
                        <a:effectRef idx="0">
                          <a:schemeClr val="accent6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0" name="Стрелка: изогнутая 19">
                          <a:extLst>
                            <a:ext uri="{FF2B5EF4-FFF2-40B4-BE49-F238E27FC236}">
                              <a16:creationId xmlns:a16="http://schemas.microsoft.com/office/drawing/2014/main" id="{C37D1698-DD5F-5A03-5AC2-EE7413B5642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450554">
                          <a:off x="5312626" y="3186026"/>
                          <a:ext cx="1029529" cy="848577"/>
                        </a:xfrm>
                        <a:prstGeom prst="bentArrow">
                          <a:avLst>
                            <a:gd name="adj1" fmla="val 19562"/>
                            <a:gd name="adj2" fmla="val 44696"/>
                            <a:gd name="adj3" fmla="val 45718"/>
                            <a:gd name="adj4" fmla="val 57469"/>
                          </a:avLst>
                        </a:prstGeom>
                        <a:ln/>
                      </p:spPr>
                      <p:style>
                        <a:lnRef idx="2">
                          <a:schemeClr val="accent6">
                            <a:shade val="15000"/>
                          </a:schemeClr>
                        </a:lnRef>
                        <a:fillRef idx="1">
                          <a:schemeClr val="accent6"/>
                        </a:fillRef>
                        <a:effectRef idx="0">
                          <a:schemeClr val="accent6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1" name="Прямоугольник 20">
                          <a:extLst>
                            <a:ext uri="{FF2B5EF4-FFF2-40B4-BE49-F238E27FC236}">
                              <a16:creationId xmlns:a16="http://schemas.microsoft.com/office/drawing/2014/main" id="{BC5E6E5C-2CDC-27D2-49BA-D2540C9E7F6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73101" y="4649470"/>
                          <a:ext cx="1688465" cy="2123440"/>
                        </a:xfrm>
                        <a:custGeom>
                          <a:avLst/>
                          <a:gdLst>
                            <a:gd name="connsiteX0" fmla="*/ 0 w 1688465"/>
                            <a:gd name="connsiteY0" fmla="*/ 0 h 2123440"/>
                            <a:gd name="connsiteX1" fmla="*/ 579706 w 1688465"/>
                            <a:gd name="connsiteY1" fmla="*/ 0 h 2123440"/>
                            <a:gd name="connsiteX2" fmla="*/ 1108759 w 1688465"/>
                            <a:gd name="connsiteY2" fmla="*/ 0 h 2123440"/>
                            <a:gd name="connsiteX3" fmla="*/ 1688465 w 1688465"/>
                            <a:gd name="connsiteY3" fmla="*/ 0 h 2123440"/>
                            <a:gd name="connsiteX4" fmla="*/ 1688465 w 1688465"/>
                            <a:gd name="connsiteY4" fmla="*/ 509626 h 2123440"/>
                            <a:gd name="connsiteX5" fmla="*/ 1688465 w 1688465"/>
                            <a:gd name="connsiteY5" fmla="*/ 1040486 h 2123440"/>
                            <a:gd name="connsiteX6" fmla="*/ 1688465 w 1688465"/>
                            <a:gd name="connsiteY6" fmla="*/ 1550111 h 2123440"/>
                            <a:gd name="connsiteX7" fmla="*/ 1688465 w 1688465"/>
                            <a:gd name="connsiteY7" fmla="*/ 2123440 h 2123440"/>
                            <a:gd name="connsiteX8" fmla="*/ 1108759 w 1688465"/>
                            <a:gd name="connsiteY8" fmla="*/ 2123440 h 2123440"/>
                            <a:gd name="connsiteX9" fmla="*/ 562822 w 1688465"/>
                            <a:gd name="connsiteY9" fmla="*/ 2123440 h 2123440"/>
                            <a:gd name="connsiteX10" fmla="*/ 0 w 1688465"/>
                            <a:gd name="connsiteY10" fmla="*/ 2123440 h 2123440"/>
                            <a:gd name="connsiteX11" fmla="*/ 0 w 1688465"/>
                            <a:gd name="connsiteY11" fmla="*/ 1635049 h 2123440"/>
                            <a:gd name="connsiteX12" fmla="*/ 0 w 1688465"/>
                            <a:gd name="connsiteY12" fmla="*/ 1125423 h 2123440"/>
                            <a:gd name="connsiteX13" fmla="*/ 0 w 1688465"/>
                            <a:gd name="connsiteY13" fmla="*/ 552094 h 2123440"/>
                            <a:gd name="connsiteX14" fmla="*/ 0 w 1688465"/>
                            <a:gd name="connsiteY14" fmla="*/ 0 h 212344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</a:cxnLst>
                          <a:rect l="l" t="t" r="r" b="b"/>
                          <a:pathLst>
                            <a:path w="1688465" h="2123440" extrusionOk="0">
                              <a:moveTo>
                                <a:pt x="0" y="0"/>
                              </a:moveTo>
                              <a:cubicBezTo>
                                <a:pt x="238999" y="-18924"/>
                                <a:pt x="402212" y="40107"/>
                                <a:pt x="579706" y="0"/>
                              </a:cubicBezTo>
                              <a:cubicBezTo>
                                <a:pt x="757200" y="-40107"/>
                                <a:pt x="936095" y="39124"/>
                                <a:pt x="1108759" y="0"/>
                              </a:cubicBezTo>
                              <a:cubicBezTo>
                                <a:pt x="1281423" y="-39124"/>
                                <a:pt x="1517767" y="54206"/>
                                <a:pt x="1688465" y="0"/>
                              </a:cubicBezTo>
                              <a:cubicBezTo>
                                <a:pt x="1723933" y="191621"/>
                                <a:pt x="1685502" y="379119"/>
                                <a:pt x="1688465" y="509626"/>
                              </a:cubicBezTo>
                              <a:cubicBezTo>
                                <a:pt x="1691428" y="640133"/>
                                <a:pt x="1633657" y="812148"/>
                                <a:pt x="1688465" y="1040486"/>
                              </a:cubicBezTo>
                              <a:cubicBezTo>
                                <a:pt x="1743273" y="1268824"/>
                                <a:pt x="1647003" y="1343809"/>
                                <a:pt x="1688465" y="1550111"/>
                              </a:cubicBezTo>
                              <a:cubicBezTo>
                                <a:pt x="1729927" y="1756414"/>
                                <a:pt x="1679429" y="1883880"/>
                                <a:pt x="1688465" y="2123440"/>
                              </a:cubicBezTo>
                              <a:cubicBezTo>
                                <a:pt x="1517208" y="2140442"/>
                                <a:pt x="1246181" y="2101598"/>
                                <a:pt x="1108759" y="2123440"/>
                              </a:cubicBezTo>
                              <a:cubicBezTo>
                                <a:pt x="971337" y="2145282"/>
                                <a:pt x="746568" y="2081872"/>
                                <a:pt x="562822" y="2123440"/>
                              </a:cubicBezTo>
                              <a:cubicBezTo>
                                <a:pt x="379076" y="2165008"/>
                                <a:pt x="217993" y="2097847"/>
                                <a:pt x="0" y="2123440"/>
                              </a:cubicBezTo>
                              <a:cubicBezTo>
                                <a:pt x="-57651" y="1894595"/>
                                <a:pt x="36916" y="1815252"/>
                                <a:pt x="0" y="1635049"/>
                              </a:cubicBezTo>
                              <a:cubicBezTo>
                                <a:pt x="-36916" y="1454846"/>
                                <a:pt x="34510" y="1328871"/>
                                <a:pt x="0" y="1125423"/>
                              </a:cubicBezTo>
                              <a:cubicBezTo>
                                <a:pt x="-34510" y="921975"/>
                                <a:pt x="24392" y="834772"/>
                                <a:pt x="0" y="552094"/>
                              </a:cubicBezTo>
                              <a:cubicBezTo>
                                <a:pt x="-24392" y="269416"/>
                                <a:pt x="4689" y="227478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noFill/>
                        <a:ln w="6350">
                          <a:solidFill>
                            <a:schemeClr val="tx1"/>
                          </a:solidFill>
                          <a:extLst>
                            <a:ext uri="{C807C97D-BFC1-408E-A445-0C87EB9F89A2}">
                              <ask:lineSketchStyleProps xmlns:ask="http://schemas.microsoft.com/office/drawing/2018/sketchyshapes" sd="1576895463">
                                <a:prstGeom prst="rect">
                                  <a:avLst/>
                                </a:prstGeom>
                                <ask:type>
                                  <ask:lineSketchScribble/>
                                </ask:type>
                              </ask:lineSketchStyleProps>
                            </a:ext>
                          </a:extLst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pic>
                      <p:nvPicPr>
                        <p:cNvPr id="28" name="Рисунок 27">
                          <a:extLst>
                            <a:ext uri="{FF2B5EF4-FFF2-40B4-BE49-F238E27FC236}">
                              <a16:creationId xmlns:a16="http://schemas.microsoft.com/office/drawing/2014/main" id="{CB76146C-A4C3-AFFC-414F-1839FDCCEB5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2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4887" t="8271" r="4887" b="9023"/>
                        <a:stretch/>
                      </p:blipFill>
                      <p:spPr bwMode="auto">
                        <a:xfrm>
                          <a:off x="6417627" y="2749233"/>
                          <a:ext cx="1463675" cy="1341755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xtLst>
                          <a:ext uri="{53640926-AAD7-44D8-BBD7-CCE9431645EC}">
                            <a14:shadowObscured xmlns:a14="http://schemas.microsoft.com/office/drawing/2010/main"/>
                          </a:ext>
                        </a:extLst>
                      </p:spPr>
                    </p:pic>
                    <p:sp>
                      <p:nvSpPr>
                        <p:cNvPr id="29" name="Надпись 36">
                          <a:extLst>
                            <a:ext uri="{FF2B5EF4-FFF2-40B4-BE49-F238E27FC236}">
                              <a16:creationId xmlns:a16="http://schemas.microsoft.com/office/drawing/2014/main" id="{9C393054-2774-0155-10FD-1CCFDA6BC5E7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6342062" y="3977958"/>
                          <a:ext cx="1518920" cy="522605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V = </a:t>
                          </a:r>
                          <a:r>
                            <a:rPr kumimoji="0" lang="ru-RU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00 c</a:t>
                          </a:r>
                          <a:r>
                            <a:rPr kumimoji="0" lang="ru-RU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м</a:t>
                          </a:r>
                          <a:r>
                            <a:rPr kumimoji="0" lang="en-US" sz="2000" b="1" i="1" u="none" strike="noStrike" kern="1200" cap="none" spc="0" normalizeH="0" baseline="3000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3</a:t>
                          </a:r>
                          <a:endParaRPr kumimoji="0" lang="ru-RU" sz="11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30" name="Надпись 38">
                          <a:extLst>
                            <a:ext uri="{FF2B5EF4-FFF2-40B4-BE49-F238E27FC236}">
                              <a16:creationId xmlns:a16="http://schemas.microsoft.com/office/drawing/2014/main" id="{8E23662C-B752-8E8F-9878-144DD41F9BC4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6370002" y="3425508"/>
                          <a:ext cx="1195705" cy="46990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тонн</a:t>
                          </a:r>
                          <a:endParaRPr kumimoji="0" lang="ru-RU" sz="11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31" name="Надпись 39">
                          <a:extLst>
                            <a:ext uri="{FF2B5EF4-FFF2-40B4-BE49-F238E27FC236}">
                              <a16:creationId xmlns:a16="http://schemas.microsoft.com/office/drawing/2014/main" id="{C0402D3E-8CC4-6B73-83B7-23B147FE6561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7221537" y="2817813"/>
                          <a:ext cx="1196340" cy="166497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00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?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33" name="Надпись 37">
                          <a:extLst>
                            <a:ext uri="{FF2B5EF4-FFF2-40B4-BE49-F238E27FC236}">
                              <a16:creationId xmlns:a16="http://schemas.microsoft.com/office/drawing/2014/main" id="{9D1E81C0-FFB2-197D-FA5D-07E4DDDF5392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6318567" y="2513013"/>
                          <a:ext cx="1196340" cy="1589405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8000" b="1" i="0" u="none" strike="noStrike" kern="1200" cap="none" spc="-50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12</a:t>
                          </a:r>
                          <a:endParaRPr kumimoji="0" lang="ru-RU" sz="11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grpSp>
                      <p:nvGrpSpPr>
                        <p:cNvPr id="34" name="Группа 33">
                          <a:extLst>
                            <a:ext uri="{FF2B5EF4-FFF2-40B4-BE49-F238E27FC236}">
                              <a16:creationId xmlns:a16="http://schemas.microsoft.com/office/drawing/2014/main" id="{8DCFCF84-085F-D8E0-92C0-F49E2658EA2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41986" y="4577715"/>
                          <a:ext cx="1770381" cy="2240282"/>
                          <a:chOff x="0" y="0"/>
                          <a:chExt cx="1770529" cy="2240282"/>
                        </a:xfrm>
                      </p:grpSpPr>
                      <p:grpSp>
                        <p:nvGrpSpPr>
                          <p:cNvPr id="35" name="Группа 34">
                            <a:extLst>
                              <a:ext uri="{FF2B5EF4-FFF2-40B4-BE49-F238E27FC236}">
                                <a16:creationId xmlns:a16="http://schemas.microsoft.com/office/drawing/2014/main" id="{5055BE0C-C0BF-9182-B692-AE097F72C8A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489098" y="0"/>
                            <a:ext cx="1281431" cy="2240282"/>
                            <a:chOff x="0" y="0"/>
                            <a:chExt cx="1281431" cy="2240735"/>
                          </a:xfrm>
                        </p:grpSpPr>
                        <p:grpSp>
                          <p:nvGrpSpPr>
                            <p:cNvPr id="39" name="Группа 38">
                              <a:extLst>
                                <a:ext uri="{FF2B5EF4-FFF2-40B4-BE49-F238E27FC236}">
                                  <a16:creationId xmlns:a16="http://schemas.microsoft.com/office/drawing/2014/main" id="{429C613A-6DAF-B301-A440-6AEB3E6B2561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0" y="0"/>
                              <a:ext cx="1281431" cy="2240735"/>
                              <a:chOff x="0" y="0"/>
                              <a:chExt cx="1281431" cy="2240735"/>
                            </a:xfrm>
                          </p:grpSpPr>
                          <p:sp>
                            <p:nvSpPr>
                              <p:cNvPr id="41" name="Надпись 644748388">
                                <a:extLst>
                                  <a:ext uri="{FF2B5EF4-FFF2-40B4-BE49-F238E27FC236}">
                                    <a16:creationId xmlns:a16="http://schemas.microsoft.com/office/drawing/2014/main" id="{0BD46297-A700-AAF4-5D70-A95F0D961981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277793" y="0"/>
                                <a:ext cx="575688" cy="331151"/>
                              </a:xfrm>
                              <a:prstGeom prst="rect">
                                <a:avLst/>
                              </a:prstGeom>
                              <a:noFill/>
                              <a:ln w="6350">
                                <a:noFill/>
                              </a:ln>
                            </p:spPr>
                            <p:txBody>
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pPr marL="0" marR="0" lvl="0" indent="0" algn="ctr" defTabSz="914400" rtl="0" eaLnBrk="1" fontAlgn="auto" latinLnBrk="0" hangingPunct="1">
                                  <a:lnSpc>
                                    <a:spcPct val="107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80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r>
                                  <a:rPr kumimoji="0" lang="ru-RU" sz="1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ndara" panose="020E050203030302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a:t>1 м</a:t>
                                </a:r>
                                <a:endParaRPr kumimoji="0" lang="ru-RU" sz="11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 pitchFamily="34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42" name="Группа 41">
                                <a:extLst>
                                  <a:ext uri="{FF2B5EF4-FFF2-40B4-BE49-F238E27FC236}">
                                    <a16:creationId xmlns:a16="http://schemas.microsoft.com/office/drawing/2014/main" id="{E229AAF3-552B-696D-A58A-5055D66907BD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0" y="266219"/>
                                <a:ext cx="1281431" cy="1974516"/>
                                <a:chOff x="0" y="0"/>
                                <a:chExt cx="1282001" cy="1974805"/>
                              </a:xfrm>
                            </p:grpSpPr>
                            <p:sp>
                              <p:nvSpPr>
                                <p:cNvPr id="43" name="Куб 42">
                                  <a:extLst>
                                    <a:ext uri="{FF2B5EF4-FFF2-40B4-BE49-F238E27FC236}">
                                      <a16:creationId xmlns:a16="http://schemas.microsoft.com/office/drawing/2014/main" id="{BE5847B5-9B96-A4B3-616C-194636EC53A0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46299" y="925975"/>
                                  <a:ext cx="806450" cy="806450"/>
                                </a:xfrm>
                                <a:prstGeom prst="cube">
                                  <a:avLst>
                                    <a:gd name="adj" fmla="val 30357"/>
                                  </a:avLst>
                                </a:prstGeom>
                                <a:noFill/>
                                <a:ln w="28575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l" defTabSz="914400" rtl="0" eaLnBrk="1" fontAlgn="auto" latinLnBrk="0" hangingPunct="1">
                                    <a:lnSpc>
                                      <a:spcPct val="10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endParaRPr kumimoji="0" lang="ru-RU" sz="18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/>
                                    <a:ea typeface="+mn-ea"/>
                                    <a:cs typeface="+mn-cs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4" name="Прямоугольник 43">
                                  <a:extLst>
                                    <a:ext uri="{FF2B5EF4-FFF2-40B4-BE49-F238E27FC236}">
                                      <a16:creationId xmlns:a16="http://schemas.microsoft.com/office/drawing/2014/main" id="{81B74A43-8791-A057-E2D3-9A749D6045DE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277793" y="243069"/>
                                  <a:ext cx="576000" cy="576000"/>
                                </a:xfrm>
                                <a:prstGeom prst="rect">
                                  <a:avLst/>
                                </a:prstGeom>
                                <a:noFill/>
                                <a:ln w="28575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l" defTabSz="914400" rtl="0" eaLnBrk="1" fontAlgn="auto" latinLnBrk="0" hangingPunct="1">
                                    <a:lnSpc>
                                      <a:spcPct val="10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endParaRPr kumimoji="0" lang="ru-RU" sz="18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/>
                                    <a:ea typeface="+mn-ea"/>
                                    <a:cs typeface="+mn-cs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5" name="Надпись 2075957503">
                                  <a:extLst>
                                    <a:ext uri="{FF2B5EF4-FFF2-40B4-BE49-F238E27FC236}">
                                      <a16:creationId xmlns:a16="http://schemas.microsoft.com/office/drawing/2014/main" id="{01F6B998-E7DA-B232-D788-B33F6F48FEB4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706056" y="312517"/>
                                  <a:ext cx="575945" cy="331200"/>
                                </a:xfrm>
                                <a:prstGeom prst="rect">
                                  <a:avLst/>
                                </a:prstGeom>
                                <a:noFill/>
                                <a:ln w="6350">
                                  <a:noFill/>
                                </a:ln>
                              </p:spPr>
                              <p:txBody>
  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ctr" defTabSz="914400" rtl="0" eaLnBrk="1" fontAlgn="auto" latinLnBrk="0" hangingPunct="1">
                                    <a:lnSpc>
                                      <a:spcPct val="107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80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r>
                                    <a:rPr kumimoji="0" lang="ru-RU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ndara" panose="020E0502030303020204" pitchFamily="34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a:t>1 м</a:t>
                                  </a:r>
                                  <a:endParaRPr kumimoji="0" lang="ru-RU" sz="11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6" name="Надпись 760805820">
                                  <a:extLst>
                                    <a:ext uri="{FF2B5EF4-FFF2-40B4-BE49-F238E27FC236}">
                                      <a16:creationId xmlns:a16="http://schemas.microsoft.com/office/drawing/2014/main" id="{7C0B26AA-E4F2-CE36-908B-9810801F9A3C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0" y="1643605"/>
                                  <a:ext cx="575945" cy="331200"/>
                                </a:xfrm>
                                <a:prstGeom prst="rect">
                                  <a:avLst/>
                                </a:prstGeom>
                                <a:noFill/>
                                <a:ln w="6350">
                                  <a:noFill/>
                                </a:ln>
                              </p:spPr>
                              <p:txBody>
  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ctr" defTabSz="914400" rtl="0" eaLnBrk="1" fontAlgn="auto" latinLnBrk="0" hangingPunct="1">
                                    <a:lnSpc>
                                      <a:spcPct val="107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80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r>
                                    <a:rPr kumimoji="0" lang="ru-RU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ndara" panose="020E0502030303020204" pitchFamily="34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a:t>1 м</a:t>
                                  </a:r>
                                  <a:endParaRPr kumimoji="0" lang="ru-RU" sz="11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7" name="Надпись 1704707255">
                                  <a:extLst>
                                    <a:ext uri="{FF2B5EF4-FFF2-40B4-BE49-F238E27FC236}">
                                      <a16:creationId xmlns:a16="http://schemas.microsoft.com/office/drawing/2014/main" id="{F7A90B71-EA72-8BBC-6136-104927BB319F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 rot="18908129">
                                  <a:off x="520861" y="1495787"/>
                                  <a:ext cx="575945" cy="331200"/>
                                </a:xfrm>
                                <a:prstGeom prst="rect">
                                  <a:avLst/>
                                </a:prstGeom>
                                <a:noFill/>
                                <a:ln w="6350">
                                  <a:noFill/>
                                </a:ln>
                              </p:spPr>
                              <p:txBody>
  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ctr" defTabSz="914400" rtl="0" eaLnBrk="1" fontAlgn="auto" latinLnBrk="0" hangingPunct="1">
                                    <a:lnSpc>
                                      <a:spcPct val="107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80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r>
                                    <a:rPr kumimoji="0" lang="ru-RU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ndara" panose="020E0502030303020204" pitchFamily="34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a:t>1 м</a:t>
                                  </a:r>
                                  <a:endParaRPr kumimoji="0" lang="ru-RU" sz="11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8" name="Надпись 927128537">
                                  <a:extLst>
                                    <a:ext uri="{FF2B5EF4-FFF2-40B4-BE49-F238E27FC236}">
                                      <a16:creationId xmlns:a16="http://schemas.microsoft.com/office/drawing/2014/main" id="{C0A1ACA7-F9B0-5494-807E-4F75EA40B4DB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706056" y="1076446"/>
                                  <a:ext cx="575945" cy="331200"/>
                                </a:xfrm>
                                <a:prstGeom prst="rect">
                                  <a:avLst/>
                                </a:prstGeom>
                                <a:noFill/>
                                <a:ln w="6350">
                                  <a:noFill/>
                                </a:ln>
                              </p:spPr>
                              <p:txBody>
  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ctr" defTabSz="914400" rtl="0" eaLnBrk="1" fontAlgn="auto" latinLnBrk="0" hangingPunct="1">
                                    <a:lnSpc>
                                      <a:spcPct val="107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80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r>
                                    <a:rPr kumimoji="0" lang="ru-RU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ndara" panose="020E0502030303020204" pitchFamily="34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a:t>1 м</a:t>
                                  </a:r>
                                  <a:endParaRPr kumimoji="0" lang="ru-RU" sz="11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9" name="Надпись 656352100">
                                  <a:extLst>
                                    <a:ext uri="{FF2B5EF4-FFF2-40B4-BE49-F238E27FC236}">
                                      <a16:creationId xmlns:a16="http://schemas.microsoft.com/office/drawing/2014/main" id="{648C51D6-81E6-7E45-FEE3-05C9646748DC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254643" y="0"/>
                                  <a:ext cx="575945" cy="331200"/>
                                </a:xfrm>
                                <a:prstGeom prst="rect">
                                  <a:avLst/>
                                </a:prstGeom>
                                <a:noFill/>
                                <a:ln w="6350">
                                  <a:noFill/>
                                </a:ln>
                              </p:spPr>
                              <p:txBody>
  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ctr" defTabSz="914400" rtl="0" eaLnBrk="1" fontAlgn="auto" latinLnBrk="0" hangingPunct="1">
                                    <a:lnSpc>
                                      <a:spcPct val="107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80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r>
                                    <a:rPr kumimoji="0" lang="ru-RU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ndara" panose="020E0502030303020204" pitchFamily="34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a:t>1 м</a:t>
                                  </a:r>
                                  <a:endParaRPr kumimoji="0" lang="ru-RU" sz="11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endParaRPr>
                                </a:p>
                              </p:txBody>
                            </p:sp>
                          </p:grpSp>
                        </p:grpSp>
                        <p:cxnSp>
                          <p:nvCxnSpPr>
                            <p:cNvPr id="40" name="Прямая соединительная линия 39">
                              <a:extLst>
                                <a:ext uri="{FF2B5EF4-FFF2-40B4-BE49-F238E27FC236}">
                                  <a16:creationId xmlns:a16="http://schemas.microsoft.com/office/drawing/2014/main" id="{0CB95C5F-0B5A-632B-0579-6E5EE5B0C948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289367" y="266218"/>
                              <a:ext cx="576050" cy="0"/>
                            </a:xfrm>
                            <a:prstGeom prst="line">
                              <a:avLst/>
                            </a:prstGeom>
                            <a:ln w="28575">
                              <a:solidFill>
                                <a:schemeClr val="tx1"/>
                              </a:solidFill>
                              <a:headEnd type="none" w="med" len="med"/>
                              <a:tailEnd type="none" w="med" len="med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  <p:sp>
                        <p:nvSpPr>
                          <p:cNvPr id="36" name="Надпись 1">
                            <a:extLst>
                              <a:ext uri="{FF2B5EF4-FFF2-40B4-BE49-F238E27FC236}">
                                <a16:creationId xmlns:a16="http://schemas.microsoft.com/office/drawing/2014/main" id="{B1FA99BC-B63C-266B-D056-AB90DB5060C5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0" y="14176"/>
                            <a:ext cx="561315" cy="497660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7000"/>
                              </a:lnSpc>
                              <a:spcBef>
                                <a:spcPts val="0"/>
                              </a:spcBef>
                              <a:spcAft>
                                <a:spcPts val="8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ru-RU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м</a:t>
                            </a:r>
                            <a:endParaRPr kumimoji="0" lang="ru-RU" sz="11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37" name="Надпись 1">
                            <a:extLst>
                              <a:ext uri="{FF2B5EF4-FFF2-40B4-BE49-F238E27FC236}">
                                <a16:creationId xmlns:a16="http://schemas.microsoft.com/office/drawing/2014/main" id="{D5434CF6-598E-C3A1-75F7-7C81040763F4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0" y="552893"/>
                            <a:ext cx="561315" cy="497660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7000"/>
                              </a:lnSpc>
                              <a:spcBef>
                                <a:spcPts val="0"/>
                              </a:spcBef>
                              <a:spcAft>
                                <a:spcPts val="8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ru-RU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м</a:t>
                            </a:r>
                            <a:r>
                              <a:rPr kumimoji="0" lang="ru-RU" sz="2000" b="1" i="1" u="none" strike="noStrike" kern="1200" cap="none" spc="0" normalizeH="0" baseline="3000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2</a:t>
                            </a:r>
                            <a:endParaRPr kumimoji="0" lang="ru-RU" sz="11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38" name="Надпись 1">
                            <a:extLst>
                              <a:ext uri="{FF2B5EF4-FFF2-40B4-BE49-F238E27FC236}">
                                <a16:creationId xmlns:a16="http://schemas.microsoft.com/office/drawing/2014/main" id="{59D70BBF-E290-65E5-6663-EB891BC6137F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0" y="1467293"/>
                            <a:ext cx="561315" cy="497660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7000"/>
                              </a:lnSpc>
                              <a:spcBef>
                                <a:spcPts val="0"/>
                              </a:spcBef>
                              <a:spcAft>
                                <a:spcPts val="8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ru-RU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м</a:t>
                            </a:r>
                            <a:r>
                              <a:rPr kumimoji="0" lang="ru-RU" sz="2000" b="1" i="1" u="none" strike="noStrike" kern="1200" cap="none" spc="0" normalizeH="0" baseline="3000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3</a:t>
                            </a:r>
                            <a:endParaRPr kumimoji="0" lang="ru-RU" sz="11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61" name="Стрелка: изогнутая 60">
                          <a:extLst>
                            <a:ext uri="{FF2B5EF4-FFF2-40B4-BE49-F238E27FC236}">
                              <a16:creationId xmlns:a16="http://schemas.microsoft.com/office/drawing/2014/main" id="{883FC4B4-3F46-15C2-2E2D-B85C1FB979B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1771568">
                          <a:off x="5954549" y="5636934"/>
                          <a:ext cx="1161831" cy="1021904"/>
                        </a:xfrm>
                        <a:prstGeom prst="bentArrow">
                          <a:avLst>
                            <a:gd name="adj1" fmla="val 21536"/>
                            <a:gd name="adj2" fmla="val 50000"/>
                            <a:gd name="adj3" fmla="val 48434"/>
                            <a:gd name="adj4" fmla="val 60768"/>
                          </a:avLst>
                        </a:prstGeom>
                        <a:ln/>
                      </p:spPr>
                      <p:style>
                        <a:lnRef idx="2">
                          <a:schemeClr val="accent6">
                            <a:shade val="15000"/>
                          </a:schemeClr>
                        </a:lnRef>
                        <a:fillRef idx="1">
                          <a:schemeClr val="accent6"/>
                        </a:fillRef>
                        <a:effectRef idx="0">
                          <a:schemeClr val="accent6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8" name="Стрелка: изогнутая 67">
                          <a:extLst>
                            <a:ext uri="{FF2B5EF4-FFF2-40B4-BE49-F238E27FC236}">
                              <a16:creationId xmlns:a16="http://schemas.microsoft.com/office/drawing/2014/main" id="{5C034907-2CAE-6A35-42BF-E5A63831444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586256">
                          <a:off x="7199017" y="1075513"/>
                          <a:ext cx="1467931" cy="1084499"/>
                        </a:xfrm>
                        <a:prstGeom prst="bentArrow">
                          <a:avLst>
                            <a:gd name="adj1" fmla="val 21729"/>
                            <a:gd name="adj2" fmla="val 44696"/>
                            <a:gd name="adj3" fmla="val 45718"/>
                            <a:gd name="adj4" fmla="val 65085"/>
                          </a:avLst>
                        </a:prstGeom>
                        <a:ln/>
                      </p:spPr>
                      <p:style>
                        <a:lnRef idx="2">
                          <a:schemeClr val="accent6">
                            <a:shade val="15000"/>
                          </a:schemeClr>
                        </a:lnRef>
                        <a:fillRef idx="1">
                          <a:schemeClr val="accent6"/>
                        </a:fillRef>
                        <a:effectRef idx="0">
                          <a:schemeClr val="accent6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5" name="TextBox 24">
                          <a:extLst>
                            <a:ext uri="{FF2B5EF4-FFF2-40B4-BE49-F238E27FC236}">
                              <a16:creationId xmlns:a16="http://schemas.microsoft.com/office/drawing/2014/main" id="{6AE91A43-CF1E-DEAB-FF4D-6F289A515677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29245" y="517300"/>
                          <a:ext cx="1480285" cy="30777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marL="0" marR="0" lvl="0" indent="0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__________</a:t>
                          </a:r>
                          <a:endParaRPr kumimoji="0" lang="ru-RU" sz="900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</a:endParaRPr>
                        </a:p>
                      </p:txBody>
                    </p:sp>
                    <p:sp>
                      <p:nvSpPr>
                        <p:cNvPr id="66" name="TextBox 65">
                          <a:extLst>
                            <a:ext uri="{FF2B5EF4-FFF2-40B4-BE49-F238E27FC236}">
                              <a16:creationId xmlns:a16="http://schemas.microsoft.com/office/drawing/2014/main" id="{97F1A224-AAED-F1D2-F0E8-C8B19FE870B3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29245" y="1809333"/>
                          <a:ext cx="1480285" cy="30777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marL="0" marR="0" lvl="0" indent="0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__________</a:t>
                          </a:r>
                          <a:endParaRPr kumimoji="0" lang="ru-RU" sz="900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</a:endParaRPr>
                        </a:p>
                      </p:txBody>
                    </p:sp>
                    <p:sp>
                      <p:nvSpPr>
                        <p:cNvPr id="67" name="TextBox 66">
                          <a:extLst>
                            <a:ext uri="{FF2B5EF4-FFF2-40B4-BE49-F238E27FC236}">
                              <a16:creationId xmlns:a16="http://schemas.microsoft.com/office/drawing/2014/main" id="{0474A7BA-2EE2-E39F-2AA3-96FF36440395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29245" y="3149885"/>
                          <a:ext cx="1480285" cy="30777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marL="0" marR="0" lvl="0" indent="0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__________</a:t>
                          </a:r>
                          <a:endParaRPr kumimoji="0" lang="ru-RU" sz="900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</a:endParaRPr>
                        </a:p>
                      </p:txBody>
                    </p:sp>
                  </p:grpSp>
                  <p:sp>
                    <p:nvSpPr>
                      <p:cNvPr id="22" name="TextBox 21">
                        <a:extLst>
                          <a:ext uri="{FF2B5EF4-FFF2-40B4-BE49-F238E27FC236}">
                            <a16:creationId xmlns:a16="http://schemas.microsoft.com/office/drawing/2014/main" id="{A3938C76-05E4-E83A-9D45-253A12B1230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29245" y="412935"/>
                        <a:ext cx="1324961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20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Масса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</a:endParaRPr>
                      </a:p>
                    </p:txBody>
                  </p:sp>
                  <p:sp>
                    <p:nvSpPr>
                      <p:cNvPr id="23" name="TextBox 22">
                        <a:extLst>
                          <a:ext uri="{FF2B5EF4-FFF2-40B4-BE49-F238E27FC236}">
                            <a16:creationId xmlns:a16="http://schemas.microsoft.com/office/drawing/2014/main" id="{CDFBBC92-D48E-3F23-49D3-FC876F058E4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92786" y="1716891"/>
                        <a:ext cx="1456479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20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Вещество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</a:endParaRPr>
                      </a:p>
                    </p:txBody>
                  </p:sp>
                  <p:sp>
                    <p:nvSpPr>
                      <p:cNvPr id="24" name="TextBox 23">
                        <a:extLst>
                          <a:ext uri="{FF2B5EF4-FFF2-40B4-BE49-F238E27FC236}">
                            <a16:creationId xmlns:a16="http://schemas.microsoft.com/office/drawing/2014/main" id="{342A5CC5-755D-604F-DB87-84E7A2C688F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92786" y="3080305"/>
                        <a:ext cx="1456479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20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Объём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</a:endParaRPr>
                      </a:p>
                    </p:txBody>
                  </p:sp>
                  <p:sp>
                    <p:nvSpPr>
                      <p:cNvPr id="26" name="TextBox 25">
                        <a:extLst>
                          <a:ext uri="{FF2B5EF4-FFF2-40B4-BE49-F238E27FC236}">
                            <a16:creationId xmlns:a16="http://schemas.microsoft.com/office/drawing/2014/main" id="{6084E9FB-8DD7-349F-27C6-380417A09C0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175456" y="1530033"/>
                        <a:ext cx="2402733" cy="64633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36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Вещество</a:t>
                        </a:r>
                        <a:endPara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7" name="Надпись 45">
                      <a:extLst>
                        <a:ext uri="{FF2B5EF4-FFF2-40B4-BE49-F238E27FC236}">
                          <a16:creationId xmlns:a16="http://schemas.microsoft.com/office/drawing/2014/main" id="{14644A98-4E47-1F28-13B5-86AD2FE2006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75712" y="2114046"/>
                      <a:ext cx="2136001" cy="753864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масса – </a:t>
                      </a: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m</a:t>
                      </a:r>
                      <a:br>
                        <a:rPr lang="ru-RU" sz="3200" dirty="0">
                          <a:solidFill>
                            <a:prstClr val="black"/>
                          </a:solidFill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</a:b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г, </a:t>
                      </a:r>
                      <a:r>
                        <a:rPr kumimoji="0" lang="ru-RU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кг</a:t>
                      </a:r>
                      <a:r>
                        <a:rPr kumimoji="0" lang="ru-RU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, т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50" name="Надпись 46">
                      <a:extLst>
                        <a:ext uri="{FF2B5EF4-FFF2-40B4-BE49-F238E27FC236}">
                          <a16:creationId xmlns:a16="http://schemas.microsoft.com/office/drawing/2014/main" id="{27007B6B-4AB8-0C03-23AF-DED929B81EA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95857" y="2931798"/>
                      <a:ext cx="2126148" cy="753864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объём – </a:t>
                      </a: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V</a:t>
                      </a:r>
                      <a:br>
                        <a:rPr lang="ru-RU" sz="3200" dirty="0">
                          <a:solidFill>
                            <a:prstClr val="black"/>
                          </a:solidFill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</a:br>
                      <a:r>
                        <a:rPr kumimoji="0" lang="ru-RU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см</a:t>
                      </a:r>
                      <a:r>
                        <a:rPr kumimoji="0" lang="ru-RU" sz="32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ru-RU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ru-RU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kumimoji="0" lang="ru-RU" sz="3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58" name="Надпись 49">
                    <a:extLst>
                      <a:ext uri="{FF2B5EF4-FFF2-40B4-BE49-F238E27FC236}">
                        <a16:creationId xmlns:a16="http://schemas.microsoft.com/office/drawing/2014/main" id="{CF43E13A-8CD8-E859-BEDE-AC38D4A3EDAB}"/>
                      </a:ext>
                    </a:extLst>
                  </p:cNvPr>
                  <p:cNvSpPr txBox="1"/>
                  <p:nvPr/>
                </p:nvSpPr>
                <p:spPr>
                  <a:xfrm>
                    <a:off x="4528904" y="370075"/>
                    <a:ext cx="2595245" cy="2045335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Если </a:t>
                    </a:r>
                    <a:r>
                      <a: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V</a:t>
                    </a:r>
                    <a:r>
                      <a:rPr kumimoji="0" lang="ru-RU" sz="2800" b="1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1</a:t>
                    </a: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 </a:t>
                    </a: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=</a:t>
                    </a: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 </a:t>
                    </a:r>
                    <a:r>
                      <a: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V</a:t>
                    </a:r>
                    <a:r>
                      <a:rPr kumimoji="0" lang="ru-RU" sz="2800" b="1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2</a:t>
                    </a: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, </a:t>
                    </a:r>
                    <a:b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</a:b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а </a:t>
                    </a:r>
                    <a:r>
                      <a: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m</a:t>
                    </a:r>
                    <a:r>
                      <a:rPr kumimoji="0" lang="ru-RU" sz="2800" b="1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1</a:t>
                    </a:r>
                    <a:r>
                      <a:rPr kumimoji="0" lang="en-US" sz="2800" b="0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 </a:t>
                    </a: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</a:t>
                    </a: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 </a:t>
                    </a:r>
                    <a:r>
                      <a: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m</a:t>
                    </a:r>
                    <a:r>
                      <a:rPr kumimoji="0" lang="ru-RU" sz="2800" b="1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2</a:t>
                    </a: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, </a:t>
                    </a:r>
                    <a:br>
                      <a: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</a:br>
                    <a:r>
                      <a: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то </a:t>
                    </a:r>
                    <a:r>
                      <a:rPr kumimoji="0" lang="ru-RU" sz="3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вещества</a:t>
                    </a:r>
                    <a:r>
                      <a: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 </a:t>
                    </a:r>
                    <a:br>
                      <a: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</a:b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РАЗНЫЕ!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57" name="Овал 56">
                    <a:extLst>
                      <a:ext uri="{FF2B5EF4-FFF2-40B4-BE49-F238E27FC236}">
                        <a16:creationId xmlns:a16="http://schemas.microsoft.com/office/drawing/2014/main" id="{EB325219-B925-6946-3C23-1FD050240596}"/>
                      </a:ext>
                    </a:extLst>
                  </p:cNvPr>
                  <p:cNvSpPr/>
                  <p:nvPr/>
                </p:nvSpPr>
                <p:spPr>
                  <a:xfrm>
                    <a:off x="8335978" y="1224029"/>
                    <a:ext cx="3361132" cy="33611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9" name="Надпись 54">
                        <a:extLst>
                          <a:ext uri="{FF2B5EF4-FFF2-40B4-BE49-F238E27FC236}">
                            <a16:creationId xmlns:a16="http://schemas.microsoft.com/office/drawing/2014/main" id="{A60E27BA-E36E-7C97-C38D-F9B04903FF6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652486" y="1348049"/>
                        <a:ext cx="2595245" cy="1443675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0" lang="ru-RU" sz="4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𝝆</m:t>
                              </m:r>
                              <m:r>
                                <a:rPr kumimoji="0" lang="ru-RU" sz="4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kumimoji="0" lang="ru-RU" sz="4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ru-RU" sz="4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𝒎</m:t>
                                  </m:r>
                                </m:num>
                                <m:den>
                                  <m:r>
                                    <a:rPr kumimoji="0" lang="ru-RU" sz="4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𝑽</m:t>
                                  </m:r>
                                </m:den>
                              </m:f>
                            </m:oMath>
                          </m:oMathPara>
                        </a14:m>
                        <a:endParaRPr kumimoji="0" lang="ru-RU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9" name="Надпись 54">
                        <a:extLst>
                          <a:ext uri="{FF2B5EF4-FFF2-40B4-BE49-F238E27FC236}">
                            <a16:creationId xmlns:a16="http://schemas.microsoft.com/office/drawing/2014/main" id="{A60E27BA-E36E-7C97-C38D-F9B04903FF6D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652486" y="1348049"/>
                        <a:ext cx="2595245" cy="1443675"/>
                      </a:xfrm>
                      <a:prstGeom prst="rect">
                        <a:avLst/>
                      </a:prstGeom>
                      <a:blipFill>
                        <a:blip r:embed="rId3"/>
                        <a:stretch>
                          <a:fillRect/>
                        </a:stretch>
                      </a:blipFill>
                      <a:ln w="6350"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ru-RU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358E576C-65DA-8748-F5E4-2EA0537C5D90}"/>
                      </a:ext>
                    </a:extLst>
                  </p:cNvPr>
                  <p:cNvSpPr txBox="1"/>
                  <p:nvPr/>
                </p:nvSpPr>
                <p:spPr>
                  <a:xfrm>
                    <a:off x="8832169" y="2390782"/>
                    <a:ext cx="930923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3200" b="1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</a:rPr>
                      <a:t>ро</a:t>
                    </a:r>
                    <a:endParaRPr kumimoji="0" lang="ru-RU" sz="3200" b="1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>
                          <a:lumMod val="65000"/>
                        </a:schemeClr>
                      </a:solidFill>
                      <a:effectLst/>
                      <a:uLnTx/>
                      <a:uFillTx/>
                      <a:latin typeface="Candara" panose="020E0502030303020204" pitchFamily="34" charset="0"/>
                    </a:endParaRPr>
                  </a:p>
                </p:txBody>
              </p:sp>
            </p:grpSp>
            <p:sp>
              <p:nvSpPr>
                <p:cNvPr id="62" name="Надпись 8">
                  <a:extLst>
                    <a:ext uri="{FF2B5EF4-FFF2-40B4-BE49-F238E27FC236}">
                      <a16:creationId xmlns:a16="http://schemas.microsoft.com/office/drawing/2014/main" id="{E5837269-2CF1-88BD-86FD-05282C70E2E7}"/>
                    </a:ext>
                  </a:extLst>
                </p:cNvPr>
                <p:cNvSpPr txBox="1"/>
                <p:nvPr/>
              </p:nvSpPr>
              <p:spPr>
                <a:xfrm>
                  <a:off x="7156767" y="74593"/>
                  <a:ext cx="4955263" cy="1106366"/>
                </a:xfrm>
                <a:custGeom>
                  <a:avLst/>
                  <a:gdLst>
                    <a:gd name="connsiteX0" fmla="*/ 0 w 4955263"/>
                    <a:gd name="connsiteY0" fmla="*/ 0 h 1106366"/>
                    <a:gd name="connsiteX1" fmla="*/ 649690 w 4955263"/>
                    <a:gd name="connsiteY1" fmla="*/ 0 h 1106366"/>
                    <a:gd name="connsiteX2" fmla="*/ 1249827 w 4955263"/>
                    <a:gd name="connsiteY2" fmla="*/ 0 h 1106366"/>
                    <a:gd name="connsiteX3" fmla="*/ 1800412 w 4955263"/>
                    <a:gd name="connsiteY3" fmla="*/ 0 h 1106366"/>
                    <a:gd name="connsiteX4" fmla="*/ 2350997 w 4955263"/>
                    <a:gd name="connsiteY4" fmla="*/ 0 h 1106366"/>
                    <a:gd name="connsiteX5" fmla="*/ 3000687 w 4955263"/>
                    <a:gd name="connsiteY5" fmla="*/ 0 h 1106366"/>
                    <a:gd name="connsiteX6" fmla="*/ 3600824 w 4955263"/>
                    <a:gd name="connsiteY6" fmla="*/ 0 h 1106366"/>
                    <a:gd name="connsiteX7" fmla="*/ 4002751 w 4955263"/>
                    <a:gd name="connsiteY7" fmla="*/ 0 h 1106366"/>
                    <a:gd name="connsiteX8" fmla="*/ 4955263 w 4955263"/>
                    <a:gd name="connsiteY8" fmla="*/ 0 h 1106366"/>
                    <a:gd name="connsiteX9" fmla="*/ 4955263 w 4955263"/>
                    <a:gd name="connsiteY9" fmla="*/ 575310 h 1106366"/>
                    <a:gd name="connsiteX10" fmla="*/ 4955263 w 4955263"/>
                    <a:gd name="connsiteY10" fmla="*/ 1106366 h 1106366"/>
                    <a:gd name="connsiteX11" fmla="*/ 4503783 w 4955263"/>
                    <a:gd name="connsiteY11" fmla="*/ 1106366 h 1106366"/>
                    <a:gd name="connsiteX12" fmla="*/ 3854093 w 4955263"/>
                    <a:gd name="connsiteY12" fmla="*/ 1106366 h 1106366"/>
                    <a:gd name="connsiteX13" fmla="*/ 3353061 w 4955263"/>
                    <a:gd name="connsiteY13" fmla="*/ 1106366 h 1106366"/>
                    <a:gd name="connsiteX14" fmla="*/ 2703371 w 4955263"/>
                    <a:gd name="connsiteY14" fmla="*/ 1106366 h 1106366"/>
                    <a:gd name="connsiteX15" fmla="*/ 2251892 w 4955263"/>
                    <a:gd name="connsiteY15" fmla="*/ 1106366 h 1106366"/>
                    <a:gd name="connsiteX16" fmla="*/ 1849965 w 4955263"/>
                    <a:gd name="connsiteY16" fmla="*/ 1106366 h 1106366"/>
                    <a:gd name="connsiteX17" fmla="*/ 1448038 w 4955263"/>
                    <a:gd name="connsiteY17" fmla="*/ 1106366 h 1106366"/>
                    <a:gd name="connsiteX18" fmla="*/ 847901 w 4955263"/>
                    <a:gd name="connsiteY18" fmla="*/ 1106366 h 1106366"/>
                    <a:gd name="connsiteX19" fmla="*/ 0 w 4955263"/>
                    <a:gd name="connsiteY19" fmla="*/ 1106366 h 1106366"/>
                    <a:gd name="connsiteX20" fmla="*/ 0 w 4955263"/>
                    <a:gd name="connsiteY20" fmla="*/ 553183 h 1106366"/>
                    <a:gd name="connsiteX21" fmla="*/ 0 w 4955263"/>
                    <a:gd name="connsiteY21" fmla="*/ 0 h 1106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955263" h="1106366" fill="none" extrusionOk="0">
                      <a:moveTo>
                        <a:pt x="0" y="0"/>
                      </a:moveTo>
                      <a:cubicBezTo>
                        <a:pt x="221367" y="-4929"/>
                        <a:pt x="419294" y="48867"/>
                        <a:pt x="649690" y="0"/>
                      </a:cubicBezTo>
                      <a:cubicBezTo>
                        <a:pt x="880086" y="-48867"/>
                        <a:pt x="1079998" y="47249"/>
                        <a:pt x="1249827" y="0"/>
                      </a:cubicBezTo>
                      <a:cubicBezTo>
                        <a:pt x="1419656" y="-47249"/>
                        <a:pt x="1641456" y="14508"/>
                        <a:pt x="1800412" y="0"/>
                      </a:cubicBezTo>
                      <a:cubicBezTo>
                        <a:pt x="1959369" y="-14508"/>
                        <a:pt x="2121072" y="5123"/>
                        <a:pt x="2350997" y="0"/>
                      </a:cubicBezTo>
                      <a:cubicBezTo>
                        <a:pt x="2580923" y="-5123"/>
                        <a:pt x="2727254" y="23655"/>
                        <a:pt x="3000687" y="0"/>
                      </a:cubicBezTo>
                      <a:cubicBezTo>
                        <a:pt x="3274120" y="-23655"/>
                        <a:pt x="3453016" y="28296"/>
                        <a:pt x="3600824" y="0"/>
                      </a:cubicBezTo>
                      <a:cubicBezTo>
                        <a:pt x="3748632" y="-28296"/>
                        <a:pt x="3915065" y="47789"/>
                        <a:pt x="4002751" y="0"/>
                      </a:cubicBezTo>
                      <a:cubicBezTo>
                        <a:pt x="4090437" y="-47789"/>
                        <a:pt x="4758316" y="5890"/>
                        <a:pt x="4955263" y="0"/>
                      </a:cubicBezTo>
                      <a:cubicBezTo>
                        <a:pt x="4962312" y="204400"/>
                        <a:pt x="4941560" y="375408"/>
                        <a:pt x="4955263" y="575310"/>
                      </a:cubicBezTo>
                      <a:cubicBezTo>
                        <a:pt x="4968966" y="775212"/>
                        <a:pt x="4922650" y="903972"/>
                        <a:pt x="4955263" y="1106366"/>
                      </a:cubicBezTo>
                      <a:cubicBezTo>
                        <a:pt x="4791163" y="1155486"/>
                        <a:pt x="4630033" y="1092516"/>
                        <a:pt x="4503783" y="1106366"/>
                      </a:cubicBezTo>
                      <a:cubicBezTo>
                        <a:pt x="4377533" y="1120216"/>
                        <a:pt x="4085363" y="1043839"/>
                        <a:pt x="3854093" y="1106366"/>
                      </a:cubicBezTo>
                      <a:cubicBezTo>
                        <a:pt x="3622823" y="1168893"/>
                        <a:pt x="3529809" y="1100856"/>
                        <a:pt x="3353061" y="1106366"/>
                      </a:cubicBezTo>
                      <a:cubicBezTo>
                        <a:pt x="3176313" y="1111876"/>
                        <a:pt x="2957377" y="1089814"/>
                        <a:pt x="2703371" y="1106366"/>
                      </a:cubicBezTo>
                      <a:cubicBezTo>
                        <a:pt x="2449365" y="1122918"/>
                        <a:pt x="2366471" y="1099997"/>
                        <a:pt x="2251892" y="1106366"/>
                      </a:cubicBezTo>
                      <a:cubicBezTo>
                        <a:pt x="2137313" y="1112735"/>
                        <a:pt x="2040710" y="1065165"/>
                        <a:pt x="1849965" y="1106366"/>
                      </a:cubicBezTo>
                      <a:cubicBezTo>
                        <a:pt x="1659220" y="1147567"/>
                        <a:pt x="1643678" y="1083062"/>
                        <a:pt x="1448038" y="1106366"/>
                      </a:cubicBezTo>
                      <a:cubicBezTo>
                        <a:pt x="1252398" y="1129670"/>
                        <a:pt x="986878" y="1040614"/>
                        <a:pt x="847901" y="1106366"/>
                      </a:cubicBezTo>
                      <a:cubicBezTo>
                        <a:pt x="708924" y="1172118"/>
                        <a:pt x="396169" y="1100966"/>
                        <a:pt x="0" y="1106366"/>
                      </a:cubicBezTo>
                      <a:cubicBezTo>
                        <a:pt x="-45797" y="984616"/>
                        <a:pt x="29985" y="755165"/>
                        <a:pt x="0" y="553183"/>
                      </a:cubicBezTo>
                      <a:cubicBezTo>
                        <a:pt x="-29985" y="351201"/>
                        <a:pt x="35466" y="204844"/>
                        <a:pt x="0" y="0"/>
                      </a:cubicBezTo>
                      <a:close/>
                    </a:path>
                    <a:path w="4955263" h="1106366" stroke="0" extrusionOk="0">
                      <a:moveTo>
                        <a:pt x="0" y="0"/>
                      </a:moveTo>
                      <a:cubicBezTo>
                        <a:pt x="120561" y="-57029"/>
                        <a:pt x="352608" y="20460"/>
                        <a:pt x="501032" y="0"/>
                      </a:cubicBezTo>
                      <a:cubicBezTo>
                        <a:pt x="649456" y="-20460"/>
                        <a:pt x="793329" y="36377"/>
                        <a:pt x="902959" y="0"/>
                      </a:cubicBezTo>
                      <a:cubicBezTo>
                        <a:pt x="1012589" y="-36377"/>
                        <a:pt x="1330680" y="70295"/>
                        <a:pt x="1552649" y="0"/>
                      </a:cubicBezTo>
                      <a:cubicBezTo>
                        <a:pt x="1774618" y="-70295"/>
                        <a:pt x="1869625" y="47893"/>
                        <a:pt x="2053681" y="0"/>
                      </a:cubicBezTo>
                      <a:cubicBezTo>
                        <a:pt x="2237737" y="-47893"/>
                        <a:pt x="2321190" y="18250"/>
                        <a:pt x="2554713" y="0"/>
                      </a:cubicBezTo>
                      <a:cubicBezTo>
                        <a:pt x="2788236" y="-18250"/>
                        <a:pt x="3012358" y="52051"/>
                        <a:pt x="3204403" y="0"/>
                      </a:cubicBezTo>
                      <a:cubicBezTo>
                        <a:pt x="3396448" y="-52051"/>
                        <a:pt x="3496319" y="53619"/>
                        <a:pt x="3655883" y="0"/>
                      </a:cubicBezTo>
                      <a:cubicBezTo>
                        <a:pt x="3815447" y="-53619"/>
                        <a:pt x="4004161" y="12013"/>
                        <a:pt x="4305573" y="0"/>
                      </a:cubicBezTo>
                      <a:cubicBezTo>
                        <a:pt x="4606985" y="-12013"/>
                        <a:pt x="4741871" y="31045"/>
                        <a:pt x="4955263" y="0"/>
                      </a:cubicBezTo>
                      <a:cubicBezTo>
                        <a:pt x="4977468" y="181023"/>
                        <a:pt x="4905492" y="413150"/>
                        <a:pt x="4955263" y="553183"/>
                      </a:cubicBezTo>
                      <a:cubicBezTo>
                        <a:pt x="5005034" y="693216"/>
                        <a:pt x="4922822" y="953916"/>
                        <a:pt x="4955263" y="1106366"/>
                      </a:cubicBezTo>
                      <a:cubicBezTo>
                        <a:pt x="4833828" y="1130624"/>
                        <a:pt x="4503218" y="1067914"/>
                        <a:pt x="4355126" y="1106366"/>
                      </a:cubicBezTo>
                      <a:cubicBezTo>
                        <a:pt x="4207034" y="1144818"/>
                        <a:pt x="3868072" y="1061240"/>
                        <a:pt x="3705436" y="1106366"/>
                      </a:cubicBezTo>
                      <a:cubicBezTo>
                        <a:pt x="3542800" y="1151492"/>
                        <a:pt x="3360756" y="1053626"/>
                        <a:pt x="3055746" y="1106366"/>
                      </a:cubicBezTo>
                      <a:cubicBezTo>
                        <a:pt x="2750736" y="1159106"/>
                        <a:pt x="2789816" y="1059305"/>
                        <a:pt x="2604266" y="1106366"/>
                      </a:cubicBezTo>
                      <a:cubicBezTo>
                        <a:pt x="2418716" y="1153427"/>
                        <a:pt x="2237709" y="1088064"/>
                        <a:pt x="2053681" y="1106366"/>
                      </a:cubicBezTo>
                      <a:cubicBezTo>
                        <a:pt x="1869654" y="1124668"/>
                        <a:pt x="1595992" y="1099669"/>
                        <a:pt x="1403991" y="1106366"/>
                      </a:cubicBezTo>
                      <a:cubicBezTo>
                        <a:pt x="1211990" y="1113063"/>
                        <a:pt x="968347" y="1068711"/>
                        <a:pt x="853406" y="1106366"/>
                      </a:cubicBezTo>
                      <a:cubicBezTo>
                        <a:pt x="738465" y="1144021"/>
                        <a:pt x="337826" y="1019491"/>
                        <a:pt x="0" y="1106366"/>
                      </a:cubicBezTo>
                      <a:cubicBezTo>
                        <a:pt x="-34777" y="973649"/>
                        <a:pt x="36731" y="798207"/>
                        <a:pt x="0" y="575310"/>
                      </a:cubicBezTo>
                      <a:cubicBezTo>
                        <a:pt x="-36731" y="352413"/>
                        <a:pt x="23946" y="240786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6350">
                  <a:solidFill>
                    <a:prstClr val="black"/>
                  </a:solidFill>
                  <a:extLst>
                    <a:ext uri="{C807C97D-BFC1-408E-A445-0C87EB9F89A2}">
                      <ask:lineSketchStyleProps xmlns:ask="http://schemas.microsoft.com/office/drawing/2018/sketchyshapes" sd="1219033472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1792288" algn="ctr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eorgia" panose="02040502050405020303" pitchFamily="18" charset="0"/>
                    </a:rPr>
                    <a:t> — </a:t>
                  </a:r>
                  <a:br>
                    <a:rPr kumimoji="0" lang="ru-RU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eorgia" panose="02040502050405020303" pitchFamily="18" charset="0"/>
                    </a:rPr>
                  </a:br>
                  <a:r>
                    <a:rPr kumimoji="0" lang="ru-RU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eorgia" panose="02040502050405020303" pitchFamily="18" charset="0"/>
                    </a:rPr>
                    <a:t>физическая величина, которая равна отношению массы тела к его объёму.</a:t>
                  </a:r>
                  <a:endParaRPr kumimoji="0" lang="ru-RU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D59140E9-1E5C-8B9D-E85B-AE7F722BE42B}"/>
                    </a:ext>
                  </a:extLst>
                </p:cNvPr>
                <p:cNvSpPr txBox="1"/>
                <p:nvPr/>
              </p:nvSpPr>
              <p:spPr>
                <a:xfrm>
                  <a:off x="8285844" y="39456"/>
                  <a:ext cx="220140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Плотность</a:t>
                  </a:r>
                  <a:endPara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2886F91-A004-9494-C582-248BE4257D36}"/>
                  </a:ext>
                </a:extLst>
              </p:cNvPr>
              <p:cNvSpPr txBox="1"/>
              <p:nvPr/>
            </p:nvSpPr>
            <p:spPr>
              <a:xfrm>
                <a:off x="8832169" y="2390782"/>
                <a:ext cx="9309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200" b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>
                        <a:lumMod val="65000"/>
                      </a:schemeClr>
                    </a:solidFill>
                    <a:effectLst/>
                    <a:uLnTx/>
                    <a:uFillTx/>
                    <a:latin typeface="Candara" panose="020E0502030303020204" pitchFamily="34" charset="0"/>
                  </a:rPr>
                  <a:t>ро</a:t>
                </a:r>
                <a:endParaRPr kumimoji="0" lang="ru-RU" sz="3200" b="1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andara" panose="020E0502030303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Надпись 52">
                    <a:extLst>
                      <a:ext uri="{FF2B5EF4-FFF2-40B4-BE49-F238E27FC236}">
                        <a16:creationId xmlns:a16="http://schemas.microsoft.com/office/drawing/2014/main" id="{374ED4D3-459F-2656-A63C-D19655AE79B1}"/>
                      </a:ext>
                    </a:extLst>
                  </p:cNvPr>
                  <p:cNvSpPr txBox="1"/>
                  <p:nvPr/>
                </p:nvSpPr>
                <p:spPr>
                  <a:xfrm>
                    <a:off x="8534844" y="2962093"/>
                    <a:ext cx="930923" cy="684000"/>
                  </a:xfrm>
                  <a:prstGeom prst="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type m:val="skw"/>
                              <m:ctrlP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г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см</m:t>
                                  </m:r>
                                </m:e>
                                <m:sup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den>
                          </m:f>
                        </m:oMath>
                      </m:oMathPara>
                    </a14:m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6" name="Надпись 52">
                    <a:extLst>
                      <a:ext uri="{FF2B5EF4-FFF2-40B4-BE49-F238E27FC236}">
                        <a16:creationId xmlns:a16="http://schemas.microsoft.com/office/drawing/2014/main" id="{374ED4D3-459F-2656-A63C-D19655AE79B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34844" y="2962093"/>
                    <a:ext cx="930923" cy="68400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Надпись 52">
                    <a:extLst>
                      <a:ext uri="{FF2B5EF4-FFF2-40B4-BE49-F238E27FC236}">
                        <a16:creationId xmlns:a16="http://schemas.microsoft.com/office/drawing/2014/main" id="{7B9C2398-D5D8-6620-78CE-DB5A76ADAEBB}"/>
                      </a:ext>
                    </a:extLst>
                  </p:cNvPr>
                  <p:cNvSpPr txBox="1"/>
                  <p:nvPr/>
                </p:nvSpPr>
                <p:spPr>
                  <a:xfrm>
                    <a:off x="9522054" y="2972204"/>
                    <a:ext cx="965198" cy="648000"/>
                  </a:xfrm>
                  <a:prstGeom prst="rect">
                    <a:avLst/>
                  </a:prstGeom>
                  <a:solidFill>
                    <a:srgbClr val="66FF66"/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type m:val="skw"/>
                              <m:ctrlPr>
                                <a:rPr kumimoji="0" lang="ru-RU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ru-RU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к</m:t>
                              </m:r>
                              <m: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г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м</m:t>
                                  </m:r>
                                </m:e>
                                <m:sup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den>
                          </m:f>
                        </m:oMath>
                      </m:oMathPara>
                    </a14:m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3" name="Надпись 52">
                    <a:extLst>
                      <a:ext uri="{FF2B5EF4-FFF2-40B4-BE49-F238E27FC236}">
                        <a16:creationId xmlns:a16="http://schemas.microsoft.com/office/drawing/2014/main" id="{7B9C2398-D5D8-6620-78CE-DB5A76ADAEB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22054" y="2972204"/>
                    <a:ext cx="965198" cy="64800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4" name="Надпись 52">
                    <a:extLst>
                      <a:ext uri="{FF2B5EF4-FFF2-40B4-BE49-F238E27FC236}">
                        <a16:creationId xmlns:a16="http://schemas.microsoft.com/office/drawing/2014/main" id="{C52AD554-89B6-C234-010C-724644A9A2EE}"/>
                      </a:ext>
                    </a:extLst>
                  </p:cNvPr>
                  <p:cNvSpPr txBox="1"/>
                  <p:nvPr/>
                </p:nvSpPr>
                <p:spPr>
                  <a:xfrm>
                    <a:off x="10543540" y="2971762"/>
                    <a:ext cx="965198" cy="648000"/>
                  </a:xfrm>
                  <a:prstGeom prst="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type m:val="skw"/>
                              <m:ctrlPr>
                                <a:rPr kumimoji="0" lang="ru-RU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ru-RU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т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ru-RU" sz="2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с</m:t>
                                  </m:r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м</m:t>
                                  </m:r>
                                </m:e>
                                <m:sup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den>
                          </m:f>
                        </m:oMath>
                      </m:oMathPara>
                    </a14:m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4" name="Надпись 52">
                    <a:extLst>
                      <a:ext uri="{FF2B5EF4-FFF2-40B4-BE49-F238E27FC236}">
                        <a16:creationId xmlns:a16="http://schemas.microsoft.com/office/drawing/2014/main" id="{C52AD554-89B6-C234-010C-724644A9A2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43540" y="2971762"/>
                    <a:ext cx="965198" cy="64800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Надпись 57">
                    <a:extLst>
                      <a:ext uri="{FF2B5EF4-FFF2-40B4-BE49-F238E27FC236}">
                        <a16:creationId xmlns:a16="http://schemas.microsoft.com/office/drawing/2014/main" id="{D9998038-EF22-55BB-8FDE-E0C024BE87A4}"/>
                      </a:ext>
                    </a:extLst>
                  </p:cNvPr>
                  <p:cNvSpPr txBox="1"/>
                  <p:nvPr/>
                </p:nvSpPr>
                <p:spPr>
                  <a:xfrm>
                    <a:off x="7055484" y="5004221"/>
                    <a:ext cx="2933209" cy="1369254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кг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м</m:t>
                                  </m:r>
                                </m:e>
                                <m:sup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den>
                          </m:f>
                          <m:r>
                            <a:rPr kumimoji="0" lang="ru-RU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 г</m:t>
                              </m:r>
                            </m:num>
                            <m:den>
                              <m: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𝟏𝟎𝟎𝟎</m:t>
                              </m:r>
                              <m: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см</m:t>
                                  </m:r>
                                </m:e>
                                <m:sup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den>
                          </m:f>
                        </m:oMath>
                      </m:oMathPara>
                    </a14:m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1" name="Надпись 57">
                    <a:extLst>
                      <a:ext uri="{FF2B5EF4-FFF2-40B4-BE49-F238E27FC236}">
                        <a16:creationId xmlns:a16="http://schemas.microsoft.com/office/drawing/2014/main" id="{D9998038-EF22-55BB-8FDE-E0C024BE87A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55484" y="5004221"/>
                    <a:ext cx="2933209" cy="136925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B7DEABA-97A4-3563-A2BB-566111375198}"/>
                  </a:ext>
                </a:extLst>
              </p:cNvPr>
              <p:cNvSpPr txBox="1"/>
              <p:nvPr/>
            </p:nvSpPr>
            <p:spPr>
              <a:xfrm>
                <a:off x="8974803" y="3663211"/>
                <a:ext cx="214691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ЗАДАЧИ!</a:t>
                </a:r>
                <a:endParaRPr kumimoji="0" lang="ru-RU" b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2" name="Надпись 58">
              <a:extLst>
                <a:ext uri="{FF2B5EF4-FFF2-40B4-BE49-F238E27FC236}">
                  <a16:creationId xmlns:a16="http://schemas.microsoft.com/office/drawing/2014/main" id="{9F9F0830-3A73-9C3F-518E-866D645C2147}"/>
                </a:ext>
              </a:extLst>
            </p:cNvPr>
            <p:cNvSpPr txBox="1"/>
            <p:nvPr/>
          </p:nvSpPr>
          <p:spPr>
            <a:xfrm>
              <a:off x="3147238" y="3542045"/>
              <a:ext cx="3166745" cy="929351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Зная </a:t>
              </a:r>
              <a:b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плотность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, </a:t>
              </a:r>
              <a:b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можно определить</a:t>
              </a:r>
              <a:b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 </a:t>
              </a:r>
              <a:b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78CA71F-B660-31FD-67F2-932321AD3150}"/>
                </a:ext>
              </a:extLst>
            </p:cNvPr>
            <p:cNvSpPr txBox="1"/>
            <p:nvPr/>
          </p:nvSpPr>
          <p:spPr>
            <a:xfrm>
              <a:off x="3697888" y="4233483"/>
              <a:ext cx="21469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вещество.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4B2550C-04C6-9524-13D4-BA4DD58C13EC}"/>
                </a:ext>
              </a:extLst>
            </p:cNvPr>
            <p:cNvSpPr txBox="1"/>
            <p:nvPr/>
          </p:nvSpPr>
          <p:spPr>
            <a:xfrm>
              <a:off x="3657153" y="6268607"/>
              <a:ext cx="21469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массу.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Надпись 12">
              <a:extLst>
                <a:ext uri="{FF2B5EF4-FFF2-40B4-BE49-F238E27FC236}">
                  <a16:creationId xmlns:a16="http://schemas.microsoft.com/office/drawing/2014/main" id="{19906E6C-819E-43A2-DBDB-7CAC1007AD24}"/>
                </a:ext>
              </a:extLst>
            </p:cNvPr>
            <p:cNvSpPr txBox="1"/>
            <p:nvPr/>
          </p:nvSpPr>
          <p:spPr>
            <a:xfrm>
              <a:off x="3147238" y="5529475"/>
              <a:ext cx="3166745" cy="94970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Зная </a:t>
              </a: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объём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 и </a:t>
              </a:r>
              <a:b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плотность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, можно определить </a:t>
              </a:r>
              <a:br>
                <a:rPr kumimoji="0" lang="ru-RU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  <p:sp>
          <p:nvSpPr>
            <p:cNvPr id="75" name="Надпись 37">
              <a:extLst>
                <a:ext uri="{FF2B5EF4-FFF2-40B4-BE49-F238E27FC236}">
                  <a16:creationId xmlns:a16="http://schemas.microsoft.com/office/drawing/2014/main" id="{42CAC7E3-D09B-87DC-3202-8638212679CF}"/>
                </a:ext>
              </a:extLst>
            </p:cNvPr>
            <p:cNvSpPr txBox="1"/>
            <p:nvPr/>
          </p:nvSpPr>
          <p:spPr>
            <a:xfrm>
              <a:off x="5669597" y="3800623"/>
              <a:ext cx="1196340" cy="2519719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73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?</a:t>
              </a: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50553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F2C6AC0B-AE14-C151-F089-56BEF5F070BA}"/>
              </a:ext>
            </a:extLst>
          </p:cNvPr>
          <p:cNvGrpSpPr/>
          <p:nvPr/>
        </p:nvGrpSpPr>
        <p:grpSpPr>
          <a:xfrm>
            <a:off x="13652" y="8573"/>
            <a:ext cx="12098378" cy="6844809"/>
            <a:chOff x="13652" y="8573"/>
            <a:chExt cx="12098378" cy="6844809"/>
          </a:xfrm>
        </p:grpSpPr>
        <p:grpSp>
          <p:nvGrpSpPr>
            <p:cNvPr id="65" name="Группа 64">
              <a:extLst>
                <a:ext uri="{FF2B5EF4-FFF2-40B4-BE49-F238E27FC236}">
                  <a16:creationId xmlns:a16="http://schemas.microsoft.com/office/drawing/2014/main" id="{A916C25A-44AF-9C81-C51D-39E4A84119FD}"/>
                </a:ext>
              </a:extLst>
            </p:cNvPr>
            <p:cNvGrpSpPr/>
            <p:nvPr/>
          </p:nvGrpSpPr>
          <p:grpSpPr>
            <a:xfrm>
              <a:off x="13652" y="8573"/>
              <a:ext cx="12098378" cy="6832404"/>
              <a:chOff x="13652" y="8573"/>
              <a:chExt cx="12098378" cy="6832404"/>
            </a:xfrm>
          </p:grpSpPr>
          <p:grpSp>
            <p:nvGrpSpPr>
              <p:cNvPr id="70" name="Группа 69">
                <a:extLst>
                  <a:ext uri="{FF2B5EF4-FFF2-40B4-BE49-F238E27FC236}">
                    <a16:creationId xmlns:a16="http://schemas.microsoft.com/office/drawing/2014/main" id="{FD46AE0B-56BD-5D47-BE0E-55486E97F35D}"/>
                  </a:ext>
                </a:extLst>
              </p:cNvPr>
              <p:cNvGrpSpPr/>
              <p:nvPr/>
            </p:nvGrpSpPr>
            <p:grpSpPr>
              <a:xfrm>
                <a:off x="13652" y="8573"/>
                <a:ext cx="12098378" cy="6832404"/>
                <a:chOff x="13652" y="8573"/>
                <a:chExt cx="12098378" cy="6832404"/>
              </a:xfrm>
            </p:grpSpPr>
            <p:grpSp>
              <p:nvGrpSpPr>
                <p:cNvPr id="71" name="Группа 70">
                  <a:extLst>
                    <a:ext uri="{FF2B5EF4-FFF2-40B4-BE49-F238E27FC236}">
                      <a16:creationId xmlns:a16="http://schemas.microsoft.com/office/drawing/2014/main" id="{6EA77E57-1D50-1C6E-6139-19FD0E1CA1F6}"/>
                    </a:ext>
                  </a:extLst>
                </p:cNvPr>
                <p:cNvGrpSpPr/>
                <p:nvPr/>
              </p:nvGrpSpPr>
              <p:grpSpPr>
                <a:xfrm>
                  <a:off x="13652" y="8573"/>
                  <a:ext cx="11683458" cy="6832404"/>
                  <a:chOff x="13652" y="8573"/>
                  <a:chExt cx="11683458" cy="6832404"/>
                </a:xfrm>
              </p:grpSpPr>
              <p:grpSp>
                <p:nvGrpSpPr>
                  <p:cNvPr id="52" name="Группа 51">
                    <a:extLst>
                      <a:ext uri="{FF2B5EF4-FFF2-40B4-BE49-F238E27FC236}">
                        <a16:creationId xmlns:a16="http://schemas.microsoft.com/office/drawing/2014/main" id="{B98C66D4-FE63-CC6B-D4AA-15E5E625D991}"/>
                      </a:ext>
                    </a:extLst>
                  </p:cNvPr>
                  <p:cNvGrpSpPr/>
                  <p:nvPr/>
                </p:nvGrpSpPr>
                <p:grpSpPr>
                  <a:xfrm>
                    <a:off x="13652" y="8573"/>
                    <a:ext cx="11683458" cy="6832404"/>
                    <a:chOff x="13652" y="8573"/>
                    <a:chExt cx="11683458" cy="6832404"/>
                  </a:xfrm>
                </p:grpSpPr>
                <p:grpSp>
                  <p:nvGrpSpPr>
                    <p:cNvPr id="19" name="Группа 18">
                      <a:extLst>
                        <a:ext uri="{FF2B5EF4-FFF2-40B4-BE49-F238E27FC236}">
                          <a16:creationId xmlns:a16="http://schemas.microsoft.com/office/drawing/2014/main" id="{ABD91E26-B8A7-D8C5-7B9A-9C86E49F3BA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52" y="8573"/>
                      <a:ext cx="11683458" cy="6832404"/>
                      <a:chOff x="13652" y="8573"/>
                      <a:chExt cx="11683458" cy="6832404"/>
                    </a:xfrm>
                  </p:grpSpPr>
                  <p:grpSp>
                    <p:nvGrpSpPr>
                      <p:cNvPr id="17" name="Группа 16">
                        <a:extLst>
                          <a:ext uri="{FF2B5EF4-FFF2-40B4-BE49-F238E27FC236}">
                            <a16:creationId xmlns:a16="http://schemas.microsoft.com/office/drawing/2014/main" id="{35A31C5E-6269-7F3B-5D08-7BCC108A285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3652" y="8573"/>
                        <a:ext cx="11683458" cy="6832404"/>
                        <a:chOff x="13652" y="8573"/>
                        <a:chExt cx="11683458" cy="6832404"/>
                      </a:xfrm>
                    </p:grpSpPr>
                    <p:sp>
                      <p:nvSpPr>
                        <p:cNvPr id="32" name="Надпись 46">
                          <a:extLst>
                            <a:ext uri="{FF2B5EF4-FFF2-40B4-BE49-F238E27FC236}">
                              <a16:creationId xmlns:a16="http://schemas.microsoft.com/office/drawing/2014/main" id="{4F32CC95-9484-5596-CD2F-86DD9C2E9E09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3652" y="8573"/>
                          <a:ext cx="4336415" cy="152400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1890713" marR="0" lvl="0" indent="-1981200" algn="l" defTabSz="914400" rtl="0" eaLnBrk="1" fontAlgn="auto" latinLnBrk="0" hangingPunct="1">
                            <a:lnSpc>
                              <a:spcPct val="8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26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Тема:</a:t>
                          </a:r>
                          <a:r>
                            <a:rPr kumimoji="0" lang="ru-RU" sz="26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0" lang="ru-RU" sz="28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12</a:t>
                          </a:r>
                          <a:r>
                            <a:rPr kumimoji="0" lang="ru-RU" sz="28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 ТОНН</a:t>
                          </a:r>
                          <a:r>
                            <a:rPr kumimoji="0" lang="ru-RU" sz="2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0" lang="ru-RU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ВЕЩЕСТВА </a:t>
                          </a:r>
                          <a:br>
                            <a:rPr kumimoji="0" lang="ru-RU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a:br>
                          <a:r>
                            <a:rPr kumimoji="0" lang="ru-RU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В ОБЫЧНОЙ</a:t>
                          </a:r>
                          <a:br>
                            <a:rPr kumimoji="0" lang="ru-RU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a:br>
                          <a:r>
                            <a:rPr kumimoji="0" lang="ru-RU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КРУЖКЕ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glow rad="228600">
                                <a:srgbClr val="70AD47">
                                  <a:satMod val="175000"/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1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 </a:t>
                          </a:r>
                        </a:p>
                      </p:txBody>
                    </p:sp>
                    <p:cxnSp>
                      <p:nvCxnSpPr>
                        <p:cNvPr id="6" name="Прямая соединительная линия 5">
                          <a:extLst>
                            <a:ext uri="{FF2B5EF4-FFF2-40B4-BE49-F238E27FC236}">
                              <a16:creationId xmlns:a16="http://schemas.microsoft.com/office/drawing/2014/main" id="{A43D0C2A-4CFA-E69E-EE03-A08F8C2FDC6D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5767043" y="1259951"/>
                          <a:ext cx="1251929" cy="2087452"/>
                        </a:xfrm>
                        <a:prstGeom prst="line">
                          <a:avLst/>
                        </a:prstGeom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" name="Прямая соединительная линия 4">
                          <a:extLst>
                            <a:ext uri="{FF2B5EF4-FFF2-40B4-BE49-F238E27FC236}">
                              <a16:creationId xmlns:a16="http://schemas.microsoft.com/office/drawing/2014/main" id="{3058E6D4-9BCF-3C3D-751F-26A764284312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>
                          <a:off x="4528086" y="3502026"/>
                          <a:ext cx="2456354" cy="1819803"/>
                        </a:xfrm>
                        <a:prstGeom prst="line">
                          <a:avLst/>
                        </a:prstGeom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" name="Прямая соединительная линия 3">
                          <a:extLst>
                            <a:ext uri="{FF2B5EF4-FFF2-40B4-BE49-F238E27FC236}">
                              <a16:creationId xmlns:a16="http://schemas.microsoft.com/office/drawing/2014/main" id="{5EF99B25-F7EE-313A-09DB-E1C7E2A72B64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3349316" y="2541136"/>
                          <a:ext cx="3589782" cy="908675"/>
                        </a:xfrm>
                        <a:prstGeom prst="line">
                          <a:avLst/>
                        </a:prstGeom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" name="Прямая соединительная линия 2">
                          <a:extLst>
                            <a:ext uri="{FF2B5EF4-FFF2-40B4-BE49-F238E27FC236}">
                              <a16:creationId xmlns:a16="http://schemas.microsoft.com/office/drawing/2014/main" id="{514E9988-AB08-B0FA-08F8-A02F939C099C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>
                          <a:off x="7081202" y="2957448"/>
                          <a:ext cx="3210280" cy="473775"/>
                        </a:xfrm>
                        <a:prstGeom prst="line">
                          <a:avLst/>
                        </a:prstGeom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" name="Прямая соединительная линия 1">
                          <a:extLst>
                            <a:ext uri="{FF2B5EF4-FFF2-40B4-BE49-F238E27FC236}">
                              <a16:creationId xmlns:a16="http://schemas.microsoft.com/office/drawing/2014/main" id="{EE64003A-DA9D-DB09-D855-52E18E493A92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7040562" y="3451543"/>
                          <a:ext cx="1497942" cy="2071082"/>
                        </a:xfrm>
                        <a:prstGeom prst="line">
                          <a:avLst/>
                        </a:prstGeom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10" name="Овал 9">
                          <a:extLst>
                            <a:ext uri="{FF2B5EF4-FFF2-40B4-BE49-F238E27FC236}">
                              <a16:creationId xmlns:a16="http://schemas.microsoft.com/office/drawing/2014/main" id="{CA9286F6-DC34-2A85-5715-D0AEF8B0A18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960427" y="2410778"/>
                          <a:ext cx="2190115" cy="2190115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" name="Надпись 1">
                          <a:extLst>
                            <a:ext uri="{FF2B5EF4-FFF2-40B4-BE49-F238E27FC236}">
                              <a16:creationId xmlns:a16="http://schemas.microsoft.com/office/drawing/2014/main" id="{2D60A1AE-833F-B951-2C99-BB154E69CEE8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92786" y="433705"/>
                          <a:ext cx="1688465" cy="1263650"/>
                        </a:xfrm>
                        <a:custGeom>
                          <a:avLst/>
                          <a:gdLst>
                            <a:gd name="connsiteX0" fmla="*/ 0 w 1688465"/>
                            <a:gd name="connsiteY0" fmla="*/ 0 h 1263650"/>
                            <a:gd name="connsiteX1" fmla="*/ 545937 w 1688465"/>
                            <a:gd name="connsiteY1" fmla="*/ 0 h 1263650"/>
                            <a:gd name="connsiteX2" fmla="*/ 1108759 w 1688465"/>
                            <a:gd name="connsiteY2" fmla="*/ 0 h 1263650"/>
                            <a:gd name="connsiteX3" fmla="*/ 1688465 w 1688465"/>
                            <a:gd name="connsiteY3" fmla="*/ 0 h 1263650"/>
                            <a:gd name="connsiteX4" fmla="*/ 1688465 w 1688465"/>
                            <a:gd name="connsiteY4" fmla="*/ 433853 h 1263650"/>
                            <a:gd name="connsiteX5" fmla="*/ 1688465 w 1688465"/>
                            <a:gd name="connsiteY5" fmla="*/ 817160 h 1263650"/>
                            <a:gd name="connsiteX6" fmla="*/ 1688465 w 1688465"/>
                            <a:gd name="connsiteY6" fmla="*/ 1263650 h 1263650"/>
                            <a:gd name="connsiteX7" fmla="*/ 1091874 w 1688465"/>
                            <a:gd name="connsiteY7" fmla="*/ 1263650 h 1263650"/>
                            <a:gd name="connsiteX8" fmla="*/ 495283 w 1688465"/>
                            <a:gd name="connsiteY8" fmla="*/ 1263650 h 1263650"/>
                            <a:gd name="connsiteX9" fmla="*/ 0 w 1688465"/>
                            <a:gd name="connsiteY9" fmla="*/ 1263650 h 1263650"/>
                            <a:gd name="connsiteX10" fmla="*/ 0 w 1688465"/>
                            <a:gd name="connsiteY10" fmla="*/ 855070 h 1263650"/>
                            <a:gd name="connsiteX11" fmla="*/ 0 w 1688465"/>
                            <a:gd name="connsiteY11" fmla="*/ 433853 h 1263650"/>
                            <a:gd name="connsiteX12" fmla="*/ 0 w 1688465"/>
                            <a:gd name="connsiteY12" fmla="*/ 0 h 12636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1688465" h="1263650" fill="none" extrusionOk="0">
                              <a:moveTo>
                                <a:pt x="0" y="0"/>
                              </a:moveTo>
                              <a:cubicBezTo>
                                <a:pt x="160555" y="-45031"/>
                                <a:pt x="432238" y="64652"/>
                                <a:pt x="545937" y="0"/>
                              </a:cubicBezTo>
                              <a:cubicBezTo>
                                <a:pt x="659636" y="-64652"/>
                                <a:pt x="988650" y="48169"/>
                                <a:pt x="1108759" y="0"/>
                              </a:cubicBezTo>
                              <a:cubicBezTo>
                                <a:pt x="1228868" y="-48169"/>
                                <a:pt x="1502346" y="54487"/>
                                <a:pt x="1688465" y="0"/>
                              </a:cubicBezTo>
                              <a:cubicBezTo>
                                <a:pt x="1705104" y="190692"/>
                                <a:pt x="1668522" y="241699"/>
                                <a:pt x="1688465" y="433853"/>
                              </a:cubicBezTo>
                              <a:cubicBezTo>
                                <a:pt x="1708408" y="626007"/>
                                <a:pt x="1667131" y="683742"/>
                                <a:pt x="1688465" y="817160"/>
                              </a:cubicBezTo>
                              <a:cubicBezTo>
                                <a:pt x="1709799" y="950578"/>
                                <a:pt x="1649252" y="1048178"/>
                                <a:pt x="1688465" y="1263650"/>
                              </a:cubicBezTo>
                              <a:cubicBezTo>
                                <a:pt x="1461577" y="1273618"/>
                                <a:pt x="1361010" y="1218905"/>
                                <a:pt x="1091874" y="1263650"/>
                              </a:cubicBezTo>
                              <a:cubicBezTo>
                                <a:pt x="822738" y="1308395"/>
                                <a:pt x="639763" y="1195097"/>
                                <a:pt x="495283" y="1263650"/>
                              </a:cubicBezTo>
                              <a:cubicBezTo>
                                <a:pt x="350803" y="1332203"/>
                                <a:pt x="102974" y="1238548"/>
                                <a:pt x="0" y="1263650"/>
                              </a:cubicBezTo>
                              <a:cubicBezTo>
                                <a:pt x="-40015" y="1154088"/>
                                <a:pt x="293" y="1031476"/>
                                <a:pt x="0" y="855070"/>
                              </a:cubicBezTo>
                              <a:cubicBezTo>
                                <a:pt x="-293" y="678664"/>
                                <a:pt x="16467" y="522931"/>
                                <a:pt x="0" y="433853"/>
                              </a:cubicBezTo>
                              <a:cubicBezTo>
                                <a:pt x="-16467" y="344775"/>
                                <a:pt x="43408" y="155181"/>
                                <a:pt x="0" y="0"/>
                              </a:cubicBezTo>
                              <a:close/>
                            </a:path>
                            <a:path w="1688465" h="1263650" stroke="0" extrusionOk="0">
                              <a:moveTo>
                                <a:pt x="0" y="0"/>
                              </a:moveTo>
                              <a:cubicBezTo>
                                <a:pt x="165795" y="-8634"/>
                                <a:pt x="288050" y="58612"/>
                                <a:pt x="545937" y="0"/>
                              </a:cubicBezTo>
                              <a:cubicBezTo>
                                <a:pt x="803824" y="-58612"/>
                                <a:pt x="953251" y="44304"/>
                                <a:pt x="1058105" y="0"/>
                              </a:cubicBezTo>
                              <a:cubicBezTo>
                                <a:pt x="1162959" y="-44304"/>
                                <a:pt x="1440439" y="17962"/>
                                <a:pt x="1688465" y="0"/>
                              </a:cubicBezTo>
                              <a:cubicBezTo>
                                <a:pt x="1736134" y="166317"/>
                                <a:pt x="1646543" y="207905"/>
                                <a:pt x="1688465" y="408580"/>
                              </a:cubicBezTo>
                              <a:cubicBezTo>
                                <a:pt x="1730387" y="609255"/>
                                <a:pt x="1668754" y="611285"/>
                                <a:pt x="1688465" y="804524"/>
                              </a:cubicBezTo>
                              <a:cubicBezTo>
                                <a:pt x="1708176" y="997763"/>
                                <a:pt x="1664840" y="1156970"/>
                                <a:pt x="1688465" y="1263650"/>
                              </a:cubicBezTo>
                              <a:cubicBezTo>
                                <a:pt x="1573136" y="1282186"/>
                                <a:pt x="1275295" y="1223289"/>
                                <a:pt x="1125643" y="1263650"/>
                              </a:cubicBezTo>
                              <a:cubicBezTo>
                                <a:pt x="975991" y="1304011"/>
                                <a:pt x="809314" y="1250813"/>
                                <a:pt x="529052" y="1263650"/>
                              </a:cubicBezTo>
                              <a:cubicBezTo>
                                <a:pt x="248790" y="1276487"/>
                                <a:pt x="192842" y="1249158"/>
                                <a:pt x="0" y="1263650"/>
                              </a:cubicBezTo>
                              <a:cubicBezTo>
                                <a:pt x="-49528" y="1093625"/>
                                <a:pt x="42062" y="1040340"/>
                                <a:pt x="0" y="842433"/>
                              </a:cubicBezTo>
                              <a:cubicBezTo>
                                <a:pt x="-42062" y="644526"/>
                                <a:pt x="13096" y="593944"/>
                                <a:pt x="0" y="433853"/>
                              </a:cubicBezTo>
                              <a:cubicBezTo>
                                <a:pt x="-13096" y="273762"/>
                                <a:pt x="24424" y="114175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lt1"/>
                        </a:solidFill>
                        <a:ln w="6350">
                          <a:solidFill>
                            <a:prstClr val="black"/>
                          </a:solidFill>
                          <a:extLst>
                            <a:ext uri="{C807C97D-BFC1-408E-A445-0C87EB9F89A2}">
                              <ask:lineSketchStyleProps xmlns:ask="http://schemas.microsoft.com/office/drawing/2018/sketchyshapes" sd="1219033472">
                                <a:prstGeom prst="rect">
                                  <a:avLst/>
                                </a:prstGeom>
                                <ask:type>
                                  <ask:lineSketchScribble/>
                                </ask:type>
                              </ask:lineSketchStyleProps>
                            </a:ext>
                          </a:extLst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________________</a:t>
                          </a: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a:t>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величина, показывающая, насколько тело инертно.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8" name="Надпись 2">
                          <a:extLst>
                            <a:ext uri="{FF2B5EF4-FFF2-40B4-BE49-F238E27FC236}">
                              <a16:creationId xmlns:a16="http://schemas.microsoft.com/office/drawing/2014/main" id="{822BF703-909E-C0A5-BB7A-E9CC2C21030F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73101" y="1781810"/>
                          <a:ext cx="1688465" cy="1271905"/>
                        </a:xfrm>
                        <a:custGeom>
                          <a:avLst/>
                          <a:gdLst>
                            <a:gd name="connsiteX0" fmla="*/ 0 w 1688465"/>
                            <a:gd name="connsiteY0" fmla="*/ 0 h 1271905"/>
                            <a:gd name="connsiteX1" fmla="*/ 512168 w 1688465"/>
                            <a:gd name="connsiteY1" fmla="*/ 0 h 1271905"/>
                            <a:gd name="connsiteX2" fmla="*/ 1058105 w 1688465"/>
                            <a:gd name="connsiteY2" fmla="*/ 0 h 1271905"/>
                            <a:gd name="connsiteX3" fmla="*/ 1688465 w 1688465"/>
                            <a:gd name="connsiteY3" fmla="*/ 0 h 1271905"/>
                            <a:gd name="connsiteX4" fmla="*/ 1688465 w 1688465"/>
                            <a:gd name="connsiteY4" fmla="*/ 449406 h 1271905"/>
                            <a:gd name="connsiteX5" fmla="*/ 1688465 w 1688465"/>
                            <a:gd name="connsiteY5" fmla="*/ 886094 h 1271905"/>
                            <a:gd name="connsiteX6" fmla="*/ 1688465 w 1688465"/>
                            <a:gd name="connsiteY6" fmla="*/ 1271905 h 1271905"/>
                            <a:gd name="connsiteX7" fmla="*/ 1091874 w 1688465"/>
                            <a:gd name="connsiteY7" fmla="*/ 1271905 h 1271905"/>
                            <a:gd name="connsiteX8" fmla="*/ 579706 w 1688465"/>
                            <a:gd name="connsiteY8" fmla="*/ 1271905 h 1271905"/>
                            <a:gd name="connsiteX9" fmla="*/ 0 w 1688465"/>
                            <a:gd name="connsiteY9" fmla="*/ 1271905 h 1271905"/>
                            <a:gd name="connsiteX10" fmla="*/ 0 w 1688465"/>
                            <a:gd name="connsiteY10" fmla="*/ 822499 h 1271905"/>
                            <a:gd name="connsiteX11" fmla="*/ 0 w 1688465"/>
                            <a:gd name="connsiteY11" fmla="*/ 436687 h 1271905"/>
                            <a:gd name="connsiteX12" fmla="*/ 0 w 1688465"/>
                            <a:gd name="connsiteY12" fmla="*/ 0 h 127190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1688465" h="1271905" fill="none" extrusionOk="0">
                              <a:moveTo>
                                <a:pt x="0" y="0"/>
                              </a:moveTo>
                              <a:cubicBezTo>
                                <a:pt x="195817" y="-55548"/>
                                <a:pt x="338506" y="8784"/>
                                <a:pt x="512168" y="0"/>
                              </a:cubicBezTo>
                              <a:cubicBezTo>
                                <a:pt x="685830" y="-8784"/>
                                <a:pt x="928907" y="8681"/>
                                <a:pt x="1058105" y="0"/>
                              </a:cubicBezTo>
                              <a:cubicBezTo>
                                <a:pt x="1187303" y="-8681"/>
                                <a:pt x="1524969" y="70424"/>
                                <a:pt x="1688465" y="0"/>
                              </a:cubicBezTo>
                              <a:cubicBezTo>
                                <a:pt x="1693801" y="94904"/>
                                <a:pt x="1666304" y="226872"/>
                                <a:pt x="1688465" y="449406"/>
                              </a:cubicBezTo>
                              <a:cubicBezTo>
                                <a:pt x="1710626" y="671940"/>
                                <a:pt x="1679037" y="778160"/>
                                <a:pt x="1688465" y="886094"/>
                              </a:cubicBezTo>
                              <a:cubicBezTo>
                                <a:pt x="1697893" y="994028"/>
                                <a:pt x="1684582" y="1174158"/>
                                <a:pt x="1688465" y="1271905"/>
                              </a:cubicBezTo>
                              <a:cubicBezTo>
                                <a:pt x="1509905" y="1304946"/>
                                <a:pt x="1367940" y="1271702"/>
                                <a:pt x="1091874" y="1271905"/>
                              </a:cubicBezTo>
                              <a:cubicBezTo>
                                <a:pt x="815808" y="1272108"/>
                                <a:pt x="723884" y="1226353"/>
                                <a:pt x="579706" y="1271905"/>
                              </a:cubicBezTo>
                              <a:cubicBezTo>
                                <a:pt x="435528" y="1317457"/>
                                <a:pt x="117610" y="1259165"/>
                                <a:pt x="0" y="1271905"/>
                              </a:cubicBezTo>
                              <a:cubicBezTo>
                                <a:pt x="-24247" y="1169099"/>
                                <a:pt x="24295" y="937782"/>
                                <a:pt x="0" y="822499"/>
                              </a:cubicBezTo>
                              <a:cubicBezTo>
                                <a:pt x="-24295" y="707216"/>
                                <a:pt x="4953" y="584372"/>
                                <a:pt x="0" y="436687"/>
                              </a:cubicBezTo>
                              <a:cubicBezTo>
                                <a:pt x="-4953" y="289002"/>
                                <a:pt x="19309" y="116286"/>
                                <a:pt x="0" y="0"/>
                              </a:cubicBezTo>
                              <a:close/>
                            </a:path>
                            <a:path w="1688465" h="1271905" stroke="0" extrusionOk="0">
                              <a:moveTo>
                                <a:pt x="0" y="0"/>
                              </a:moveTo>
                              <a:cubicBezTo>
                                <a:pt x="189423" y="-49770"/>
                                <a:pt x="365577" y="61505"/>
                                <a:pt x="579706" y="0"/>
                              </a:cubicBezTo>
                              <a:cubicBezTo>
                                <a:pt x="793835" y="-61505"/>
                                <a:pt x="1040345" y="18683"/>
                                <a:pt x="1159413" y="0"/>
                              </a:cubicBezTo>
                              <a:cubicBezTo>
                                <a:pt x="1278481" y="-18683"/>
                                <a:pt x="1487139" y="33460"/>
                                <a:pt x="1688465" y="0"/>
                              </a:cubicBezTo>
                              <a:cubicBezTo>
                                <a:pt x="1695413" y="151283"/>
                                <a:pt x="1642911" y="231074"/>
                                <a:pt x="1688465" y="385811"/>
                              </a:cubicBezTo>
                              <a:cubicBezTo>
                                <a:pt x="1734019" y="540548"/>
                                <a:pt x="1666551" y="692699"/>
                                <a:pt x="1688465" y="784341"/>
                              </a:cubicBezTo>
                              <a:cubicBezTo>
                                <a:pt x="1710379" y="875983"/>
                                <a:pt x="1657475" y="1058248"/>
                                <a:pt x="1688465" y="1271905"/>
                              </a:cubicBezTo>
                              <a:cubicBezTo>
                                <a:pt x="1491073" y="1316868"/>
                                <a:pt x="1388541" y="1225773"/>
                                <a:pt x="1108759" y="1271905"/>
                              </a:cubicBezTo>
                              <a:cubicBezTo>
                                <a:pt x="828977" y="1318037"/>
                                <a:pt x="775815" y="1267639"/>
                                <a:pt x="562822" y="1271905"/>
                              </a:cubicBezTo>
                              <a:cubicBezTo>
                                <a:pt x="349829" y="1276171"/>
                                <a:pt x="236080" y="1207905"/>
                                <a:pt x="0" y="1271905"/>
                              </a:cubicBezTo>
                              <a:cubicBezTo>
                                <a:pt x="-43029" y="1116273"/>
                                <a:pt x="7316" y="1043161"/>
                                <a:pt x="0" y="886094"/>
                              </a:cubicBezTo>
                              <a:cubicBezTo>
                                <a:pt x="-7316" y="729027"/>
                                <a:pt x="41788" y="644388"/>
                                <a:pt x="0" y="436687"/>
                              </a:cubicBezTo>
                              <a:cubicBezTo>
                                <a:pt x="-41788" y="228986"/>
                                <a:pt x="40517" y="97514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lt1"/>
                        </a:solidFill>
                        <a:ln w="6350">
                          <a:solidFill>
                            <a:prstClr val="black"/>
                          </a:solidFill>
                          <a:extLst>
                            <a:ext uri="{C807C97D-BFC1-408E-A445-0C87EB9F89A2}">
                              <ask:lineSketchStyleProps xmlns:ask="http://schemas.microsoft.com/office/drawing/2018/sketchyshapes" sd="2181918364">
                                <a:prstGeom prst="rect">
                                  <a:avLst/>
                                </a:prstGeom>
                                <ask:type>
                                  <ask:lineSketchScribble/>
                                </ask:type>
                              </ask:lineSketchStyleProps>
                            </a:ext>
                          </a:extLst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________________ </a:t>
                          </a: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a:t></a:t>
                          </a: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вид материи. </a:t>
                          </a:r>
                          <a:b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</a:b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То, из чего состоят физические тела.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9" name="Надпись 3">
                          <a:extLst>
                            <a:ext uri="{FF2B5EF4-FFF2-40B4-BE49-F238E27FC236}">
                              <a16:creationId xmlns:a16="http://schemas.microsoft.com/office/drawing/2014/main" id="{F99FED08-D23E-2151-6E4C-C19701024928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68656" y="3132455"/>
                          <a:ext cx="1694815" cy="1437640"/>
                        </a:xfrm>
                        <a:custGeom>
                          <a:avLst/>
                          <a:gdLst>
                            <a:gd name="connsiteX0" fmla="*/ 0 w 1694815"/>
                            <a:gd name="connsiteY0" fmla="*/ 0 h 1437640"/>
                            <a:gd name="connsiteX1" fmla="*/ 581886 w 1694815"/>
                            <a:gd name="connsiteY1" fmla="*/ 0 h 1437640"/>
                            <a:gd name="connsiteX2" fmla="*/ 1112929 w 1694815"/>
                            <a:gd name="connsiteY2" fmla="*/ 0 h 1437640"/>
                            <a:gd name="connsiteX3" fmla="*/ 1694815 w 1694815"/>
                            <a:gd name="connsiteY3" fmla="*/ 0 h 1437640"/>
                            <a:gd name="connsiteX4" fmla="*/ 1694815 w 1694815"/>
                            <a:gd name="connsiteY4" fmla="*/ 493590 h 1437640"/>
                            <a:gd name="connsiteX5" fmla="*/ 1694815 w 1694815"/>
                            <a:gd name="connsiteY5" fmla="*/ 929674 h 1437640"/>
                            <a:gd name="connsiteX6" fmla="*/ 1694815 w 1694815"/>
                            <a:gd name="connsiteY6" fmla="*/ 1437640 h 1437640"/>
                            <a:gd name="connsiteX7" fmla="*/ 1095980 w 1694815"/>
                            <a:gd name="connsiteY7" fmla="*/ 1437640 h 1437640"/>
                            <a:gd name="connsiteX8" fmla="*/ 514094 w 1694815"/>
                            <a:gd name="connsiteY8" fmla="*/ 1437640 h 1437640"/>
                            <a:gd name="connsiteX9" fmla="*/ 0 w 1694815"/>
                            <a:gd name="connsiteY9" fmla="*/ 1437640 h 1437640"/>
                            <a:gd name="connsiteX10" fmla="*/ 0 w 1694815"/>
                            <a:gd name="connsiteY10" fmla="*/ 958427 h 1437640"/>
                            <a:gd name="connsiteX11" fmla="*/ 0 w 1694815"/>
                            <a:gd name="connsiteY11" fmla="*/ 450461 h 1437640"/>
                            <a:gd name="connsiteX12" fmla="*/ 0 w 1694815"/>
                            <a:gd name="connsiteY12" fmla="*/ 0 h 143764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1694815" h="1437640" fill="none" extrusionOk="0">
                              <a:moveTo>
                                <a:pt x="0" y="0"/>
                              </a:moveTo>
                              <a:cubicBezTo>
                                <a:pt x="163746" y="-22614"/>
                                <a:pt x="309518" y="55983"/>
                                <a:pt x="581886" y="0"/>
                              </a:cubicBezTo>
                              <a:cubicBezTo>
                                <a:pt x="854254" y="-55983"/>
                                <a:pt x="869475" y="38201"/>
                                <a:pt x="1112929" y="0"/>
                              </a:cubicBezTo>
                              <a:cubicBezTo>
                                <a:pt x="1356383" y="-38201"/>
                                <a:pt x="1539582" y="1156"/>
                                <a:pt x="1694815" y="0"/>
                              </a:cubicBezTo>
                              <a:cubicBezTo>
                                <a:pt x="1699681" y="185188"/>
                                <a:pt x="1665840" y="371156"/>
                                <a:pt x="1694815" y="493590"/>
                              </a:cubicBezTo>
                              <a:cubicBezTo>
                                <a:pt x="1723790" y="616024"/>
                                <a:pt x="1643138" y="765175"/>
                                <a:pt x="1694815" y="929674"/>
                              </a:cubicBezTo>
                              <a:cubicBezTo>
                                <a:pt x="1746492" y="1094173"/>
                                <a:pt x="1670080" y="1306555"/>
                                <a:pt x="1694815" y="1437640"/>
                              </a:cubicBezTo>
                              <a:cubicBezTo>
                                <a:pt x="1458927" y="1488263"/>
                                <a:pt x="1301009" y="1430323"/>
                                <a:pt x="1095980" y="1437640"/>
                              </a:cubicBezTo>
                              <a:cubicBezTo>
                                <a:pt x="890951" y="1444957"/>
                                <a:pt x="712413" y="1426148"/>
                                <a:pt x="514094" y="1437640"/>
                              </a:cubicBezTo>
                              <a:cubicBezTo>
                                <a:pt x="315775" y="1449132"/>
                                <a:pt x="229352" y="1426840"/>
                                <a:pt x="0" y="1437640"/>
                              </a:cubicBezTo>
                              <a:cubicBezTo>
                                <a:pt x="-5259" y="1279960"/>
                                <a:pt x="16602" y="1143426"/>
                                <a:pt x="0" y="958427"/>
                              </a:cubicBezTo>
                              <a:cubicBezTo>
                                <a:pt x="-16602" y="773428"/>
                                <a:pt x="40456" y="572547"/>
                                <a:pt x="0" y="450461"/>
                              </a:cubicBezTo>
                              <a:cubicBezTo>
                                <a:pt x="-40456" y="328375"/>
                                <a:pt x="27753" y="153662"/>
                                <a:pt x="0" y="0"/>
                              </a:cubicBezTo>
                              <a:close/>
                            </a:path>
                            <a:path w="1694815" h="1437640" stroke="0" extrusionOk="0">
                              <a:moveTo>
                                <a:pt x="0" y="0"/>
                              </a:moveTo>
                              <a:cubicBezTo>
                                <a:pt x="250089" y="-14407"/>
                                <a:pt x="311189" y="57826"/>
                                <a:pt x="564938" y="0"/>
                              </a:cubicBezTo>
                              <a:cubicBezTo>
                                <a:pt x="818687" y="-57826"/>
                                <a:pt x="939357" y="8014"/>
                                <a:pt x="1079032" y="0"/>
                              </a:cubicBezTo>
                              <a:cubicBezTo>
                                <a:pt x="1218707" y="-8014"/>
                                <a:pt x="1526031" y="46993"/>
                                <a:pt x="1694815" y="0"/>
                              </a:cubicBezTo>
                              <a:cubicBezTo>
                                <a:pt x="1695528" y="124860"/>
                                <a:pt x="1672644" y="262252"/>
                                <a:pt x="1694815" y="436084"/>
                              </a:cubicBezTo>
                              <a:cubicBezTo>
                                <a:pt x="1716986" y="609916"/>
                                <a:pt x="1674690" y="762707"/>
                                <a:pt x="1694815" y="872168"/>
                              </a:cubicBezTo>
                              <a:cubicBezTo>
                                <a:pt x="1714940" y="981629"/>
                                <a:pt x="1667873" y="1184012"/>
                                <a:pt x="1694815" y="1437640"/>
                              </a:cubicBezTo>
                              <a:cubicBezTo>
                                <a:pt x="1557439" y="1450773"/>
                                <a:pt x="1356894" y="1404150"/>
                                <a:pt x="1146825" y="1437640"/>
                              </a:cubicBezTo>
                              <a:cubicBezTo>
                                <a:pt x="936756" y="1471130"/>
                                <a:pt x="830818" y="1403621"/>
                                <a:pt x="564938" y="1437640"/>
                              </a:cubicBezTo>
                              <a:cubicBezTo>
                                <a:pt x="299058" y="1471659"/>
                                <a:pt x="178172" y="1377200"/>
                                <a:pt x="0" y="1437640"/>
                              </a:cubicBezTo>
                              <a:cubicBezTo>
                                <a:pt x="-5005" y="1320296"/>
                                <a:pt x="58846" y="1110186"/>
                                <a:pt x="0" y="929674"/>
                              </a:cubicBezTo>
                              <a:cubicBezTo>
                                <a:pt x="-58846" y="749162"/>
                                <a:pt x="7707" y="633204"/>
                                <a:pt x="0" y="450461"/>
                              </a:cubicBezTo>
                              <a:cubicBezTo>
                                <a:pt x="-7707" y="267718"/>
                                <a:pt x="29437" y="118983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lt1"/>
                        </a:solidFill>
                        <a:ln w="6350">
                          <a:solidFill>
                            <a:prstClr val="black"/>
                          </a:solidFill>
                          <a:extLst>
                            <a:ext uri="{C807C97D-BFC1-408E-A445-0C87EB9F89A2}">
                              <ask:lineSketchStyleProps xmlns:ask="http://schemas.microsoft.com/office/drawing/2018/sketchyshapes" sd="653822234">
                                <a:prstGeom prst="rect">
                                  <a:avLst/>
                                </a:prstGeom>
                                <ask:type>
                                  <ask:lineSketchScribble/>
                                </ask:type>
                              </ask:lineSketchStyleProps>
                            </a:ext>
                          </a:extLst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________________ </a:t>
                          </a: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a:t></a:t>
                          </a: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количественная характеристика </a:t>
                          </a: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пространства</a:t>
                          </a: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, занимаемого </a:t>
                          </a: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телом</a:t>
                          </a: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.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1" name="Овал 10">
                          <a:extLst>
                            <a:ext uri="{FF2B5EF4-FFF2-40B4-BE49-F238E27FC236}">
                              <a16:creationId xmlns:a16="http://schemas.microsoft.com/office/drawing/2014/main" id="{8E6214B8-F3D8-B53F-5824-A8B6C5CE24F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38191" y="4209120"/>
                          <a:ext cx="2627630" cy="2627630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" name="Овал 11">
                          <a:extLst>
                            <a:ext uri="{FF2B5EF4-FFF2-40B4-BE49-F238E27FC236}">
                              <a16:creationId xmlns:a16="http://schemas.microsoft.com/office/drawing/2014/main" id="{3039FC1A-45EC-D0B4-4154-043DDD57A0E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078010" y="3549065"/>
                          <a:ext cx="3352824" cy="3291912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3" name="Овал 12">
                          <a:extLst>
                            <a:ext uri="{FF2B5EF4-FFF2-40B4-BE49-F238E27FC236}">
                              <a16:creationId xmlns:a16="http://schemas.microsoft.com/office/drawing/2014/main" id="{189E49A3-D837-23C6-5040-4C2A5C9CC32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35978" y="1224029"/>
                          <a:ext cx="3361132" cy="3361132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4" name="Овал 13">
                          <a:extLst>
                            <a:ext uri="{FF2B5EF4-FFF2-40B4-BE49-F238E27FC236}">
                              <a16:creationId xmlns:a16="http://schemas.microsoft.com/office/drawing/2014/main" id="{D0EE8862-613B-CBE3-7A1C-81B848DD70D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42141" y="22166"/>
                          <a:ext cx="2627630" cy="2627630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5" name="Овал 14">
                          <a:extLst>
                            <a:ext uri="{FF2B5EF4-FFF2-40B4-BE49-F238E27FC236}">
                              <a16:creationId xmlns:a16="http://schemas.microsoft.com/office/drawing/2014/main" id="{E9617B9F-1B38-F939-A62B-6F3093573CA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038905" y="1226686"/>
                          <a:ext cx="2628900" cy="2628900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6" name="Стрелка: изогнутая 15">
                          <a:extLst>
                            <a:ext uri="{FF2B5EF4-FFF2-40B4-BE49-F238E27FC236}">
                              <a16:creationId xmlns:a16="http://schemas.microsoft.com/office/drawing/2014/main" id="{32E1E4CF-64C4-F6DA-74D2-345375F0C47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098203">
                          <a:off x="3962912" y="631658"/>
                          <a:ext cx="1049900" cy="1084499"/>
                        </a:xfrm>
                        <a:prstGeom prst="bentArrow">
                          <a:avLst>
                            <a:gd name="adj1" fmla="val 21729"/>
                            <a:gd name="adj2" fmla="val 44696"/>
                            <a:gd name="adj3" fmla="val 45718"/>
                            <a:gd name="adj4" fmla="val 65085"/>
                          </a:avLst>
                        </a:prstGeom>
                        <a:ln/>
                      </p:spPr>
                      <p:style>
                        <a:lnRef idx="2">
                          <a:schemeClr val="accent6">
                            <a:shade val="15000"/>
                          </a:schemeClr>
                        </a:lnRef>
                        <a:fillRef idx="1">
                          <a:schemeClr val="accent6"/>
                        </a:fillRef>
                        <a:effectRef idx="0">
                          <a:schemeClr val="accent6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8" name="Стрелка: изогнутая 17">
                          <a:extLst>
                            <a:ext uri="{FF2B5EF4-FFF2-40B4-BE49-F238E27FC236}">
                              <a16:creationId xmlns:a16="http://schemas.microsoft.com/office/drawing/2014/main" id="{E1475933-A51A-7C59-5582-BFE451ECA45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8868893">
                          <a:off x="9645099" y="4540782"/>
                          <a:ext cx="1208182" cy="1021904"/>
                        </a:xfrm>
                        <a:prstGeom prst="bentArrow">
                          <a:avLst>
                            <a:gd name="adj1" fmla="val 21536"/>
                            <a:gd name="adj2" fmla="val 50000"/>
                            <a:gd name="adj3" fmla="val 48434"/>
                            <a:gd name="adj4" fmla="val 60768"/>
                          </a:avLst>
                        </a:prstGeom>
                        <a:ln/>
                      </p:spPr>
                      <p:style>
                        <a:lnRef idx="2">
                          <a:schemeClr val="accent6">
                            <a:shade val="15000"/>
                          </a:schemeClr>
                        </a:lnRef>
                        <a:fillRef idx="1">
                          <a:schemeClr val="accent6"/>
                        </a:fillRef>
                        <a:effectRef idx="0">
                          <a:schemeClr val="accent6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0" name="Стрелка: изогнутая 19">
                          <a:extLst>
                            <a:ext uri="{FF2B5EF4-FFF2-40B4-BE49-F238E27FC236}">
                              <a16:creationId xmlns:a16="http://schemas.microsoft.com/office/drawing/2014/main" id="{C37D1698-DD5F-5A03-5AC2-EE7413B5642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450554">
                          <a:off x="5312626" y="3186026"/>
                          <a:ext cx="1029529" cy="848577"/>
                        </a:xfrm>
                        <a:prstGeom prst="bentArrow">
                          <a:avLst>
                            <a:gd name="adj1" fmla="val 19562"/>
                            <a:gd name="adj2" fmla="val 44696"/>
                            <a:gd name="adj3" fmla="val 45718"/>
                            <a:gd name="adj4" fmla="val 57469"/>
                          </a:avLst>
                        </a:prstGeom>
                        <a:ln/>
                      </p:spPr>
                      <p:style>
                        <a:lnRef idx="2">
                          <a:schemeClr val="accent6">
                            <a:shade val="15000"/>
                          </a:schemeClr>
                        </a:lnRef>
                        <a:fillRef idx="1">
                          <a:schemeClr val="accent6"/>
                        </a:fillRef>
                        <a:effectRef idx="0">
                          <a:schemeClr val="accent6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1" name="Прямоугольник 20">
                          <a:extLst>
                            <a:ext uri="{FF2B5EF4-FFF2-40B4-BE49-F238E27FC236}">
                              <a16:creationId xmlns:a16="http://schemas.microsoft.com/office/drawing/2014/main" id="{BC5E6E5C-2CDC-27D2-49BA-D2540C9E7F6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73101" y="4649470"/>
                          <a:ext cx="1688465" cy="2123440"/>
                        </a:xfrm>
                        <a:custGeom>
                          <a:avLst/>
                          <a:gdLst>
                            <a:gd name="connsiteX0" fmla="*/ 0 w 1688465"/>
                            <a:gd name="connsiteY0" fmla="*/ 0 h 2123440"/>
                            <a:gd name="connsiteX1" fmla="*/ 579706 w 1688465"/>
                            <a:gd name="connsiteY1" fmla="*/ 0 h 2123440"/>
                            <a:gd name="connsiteX2" fmla="*/ 1108759 w 1688465"/>
                            <a:gd name="connsiteY2" fmla="*/ 0 h 2123440"/>
                            <a:gd name="connsiteX3" fmla="*/ 1688465 w 1688465"/>
                            <a:gd name="connsiteY3" fmla="*/ 0 h 2123440"/>
                            <a:gd name="connsiteX4" fmla="*/ 1688465 w 1688465"/>
                            <a:gd name="connsiteY4" fmla="*/ 509626 h 2123440"/>
                            <a:gd name="connsiteX5" fmla="*/ 1688465 w 1688465"/>
                            <a:gd name="connsiteY5" fmla="*/ 1040486 h 2123440"/>
                            <a:gd name="connsiteX6" fmla="*/ 1688465 w 1688465"/>
                            <a:gd name="connsiteY6" fmla="*/ 1550111 h 2123440"/>
                            <a:gd name="connsiteX7" fmla="*/ 1688465 w 1688465"/>
                            <a:gd name="connsiteY7" fmla="*/ 2123440 h 2123440"/>
                            <a:gd name="connsiteX8" fmla="*/ 1108759 w 1688465"/>
                            <a:gd name="connsiteY8" fmla="*/ 2123440 h 2123440"/>
                            <a:gd name="connsiteX9" fmla="*/ 562822 w 1688465"/>
                            <a:gd name="connsiteY9" fmla="*/ 2123440 h 2123440"/>
                            <a:gd name="connsiteX10" fmla="*/ 0 w 1688465"/>
                            <a:gd name="connsiteY10" fmla="*/ 2123440 h 2123440"/>
                            <a:gd name="connsiteX11" fmla="*/ 0 w 1688465"/>
                            <a:gd name="connsiteY11" fmla="*/ 1635049 h 2123440"/>
                            <a:gd name="connsiteX12" fmla="*/ 0 w 1688465"/>
                            <a:gd name="connsiteY12" fmla="*/ 1125423 h 2123440"/>
                            <a:gd name="connsiteX13" fmla="*/ 0 w 1688465"/>
                            <a:gd name="connsiteY13" fmla="*/ 552094 h 2123440"/>
                            <a:gd name="connsiteX14" fmla="*/ 0 w 1688465"/>
                            <a:gd name="connsiteY14" fmla="*/ 0 h 212344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</a:cxnLst>
                          <a:rect l="l" t="t" r="r" b="b"/>
                          <a:pathLst>
                            <a:path w="1688465" h="2123440" extrusionOk="0">
                              <a:moveTo>
                                <a:pt x="0" y="0"/>
                              </a:moveTo>
                              <a:cubicBezTo>
                                <a:pt x="238999" y="-18924"/>
                                <a:pt x="402212" y="40107"/>
                                <a:pt x="579706" y="0"/>
                              </a:cubicBezTo>
                              <a:cubicBezTo>
                                <a:pt x="757200" y="-40107"/>
                                <a:pt x="936095" y="39124"/>
                                <a:pt x="1108759" y="0"/>
                              </a:cubicBezTo>
                              <a:cubicBezTo>
                                <a:pt x="1281423" y="-39124"/>
                                <a:pt x="1517767" y="54206"/>
                                <a:pt x="1688465" y="0"/>
                              </a:cubicBezTo>
                              <a:cubicBezTo>
                                <a:pt x="1723933" y="191621"/>
                                <a:pt x="1685502" y="379119"/>
                                <a:pt x="1688465" y="509626"/>
                              </a:cubicBezTo>
                              <a:cubicBezTo>
                                <a:pt x="1691428" y="640133"/>
                                <a:pt x="1633657" y="812148"/>
                                <a:pt x="1688465" y="1040486"/>
                              </a:cubicBezTo>
                              <a:cubicBezTo>
                                <a:pt x="1743273" y="1268824"/>
                                <a:pt x="1647003" y="1343809"/>
                                <a:pt x="1688465" y="1550111"/>
                              </a:cubicBezTo>
                              <a:cubicBezTo>
                                <a:pt x="1729927" y="1756414"/>
                                <a:pt x="1679429" y="1883880"/>
                                <a:pt x="1688465" y="2123440"/>
                              </a:cubicBezTo>
                              <a:cubicBezTo>
                                <a:pt x="1517208" y="2140442"/>
                                <a:pt x="1246181" y="2101598"/>
                                <a:pt x="1108759" y="2123440"/>
                              </a:cubicBezTo>
                              <a:cubicBezTo>
                                <a:pt x="971337" y="2145282"/>
                                <a:pt x="746568" y="2081872"/>
                                <a:pt x="562822" y="2123440"/>
                              </a:cubicBezTo>
                              <a:cubicBezTo>
                                <a:pt x="379076" y="2165008"/>
                                <a:pt x="217993" y="2097847"/>
                                <a:pt x="0" y="2123440"/>
                              </a:cubicBezTo>
                              <a:cubicBezTo>
                                <a:pt x="-57651" y="1894595"/>
                                <a:pt x="36916" y="1815252"/>
                                <a:pt x="0" y="1635049"/>
                              </a:cubicBezTo>
                              <a:cubicBezTo>
                                <a:pt x="-36916" y="1454846"/>
                                <a:pt x="34510" y="1328871"/>
                                <a:pt x="0" y="1125423"/>
                              </a:cubicBezTo>
                              <a:cubicBezTo>
                                <a:pt x="-34510" y="921975"/>
                                <a:pt x="24392" y="834772"/>
                                <a:pt x="0" y="552094"/>
                              </a:cubicBezTo>
                              <a:cubicBezTo>
                                <a:pt x="-24392" y="269416"/>
                                <a:pt x="4689" y="227478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noFill/>
                        <a:ln w="6350">
                          <a:solidFill>
                            <a:schemeClr val="tx1"/>
                          </a:solidFill>
                          <a:extLst>
                            <a:ext uri="{C807C97D-BFC1-408E-A445-0C87EB9F89A2}">
                              <ask:lineSketchStyleProps xmlns:ask="http://schemas.microsoft.com/office/drawing/2018/sketchyshapes" sd="1576895463">
                                <a:prstGeom prst="rect">
                                  <a:avLst/>
                                </a:prstGeom>
                                <ask:type>
                                  <ask:lineSketchScribble/>
                                </ask:type>
                              </ask:lineSketchStyleProps>
                            </a:ext>
                          </a:extLst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pic>
                      <p:nvPicPr>
                        <p:cNvPr id="28" name="Рисунок 27">
                          <a:extLst>
                            <a:ext uri="{FF2B5EF4-FFF2-40B4-BE49-F238E27FC236}">
                              <a16:creationId xmlns:a16="http://schemas.microsoft.com/office/drawing/2014/main" id="{CB76146C-A4C3-AFFC-414F-1839FDCCEB5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2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4887" t="8271" r="4887" b="9023"/>
                        <a:stretch/>
                      </p:blipFill>
                      <p:spPr bwMode="auto">
                        <a:xfrm>
                          <a:off x="6417627" y="2749233"/>
                          <a:ext cx="1463675" cy="1341755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xtLst>
                          <a:ext uri="{53640926-AAD7-44D8-BBD7-CCE9431645EC}">
                            <a14:shadowObscured xmlns:a14="http://schemas.microsoft.com/office/drawing/2010/main"/>
                          </a:ext>
                        </a:extLst>
                      </p:spPr>
                    </p:pic>
                    <p:sp>
                      <p:nvSpPr>
                        <p:cNvPr id="29" name="Надпись 36">
                          <a:extLst>
                            <a:ext uri="{FF2B5EF4-FFF2-40B4-BE49-F238E27FC236}">
                              <a16:creationId xmlns:a16="http://schemas.microsoft.com/office/drawing/2014/main" id="{9C393054-2774-0155-10FD-1CCFDA6BC5E7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6342062" y="3977958"/>
                          <a:ext cx="1518920" cy="522605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V = </a:t>
                          </a:r>
                          <a:r>
                            <a:rPr kumimoji="0" lang="ru-RU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00 c</a:t>
                          </a:r>
                          <a:r>
                            <a:rPr kumimoji="0" lang="ru-RU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м</a:t>
                          </a:r>
                          <a:r>
                            <a:rPr kumimoji="0" lang="en-US" sz="2000" b="1" i="1" u="none" strike="noStrike" kern="1200" cap="none" spc="0" normalizeH="0" baseline="3000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3</a:t>
                          </a:r>
                          <a:endParaRPr kumimoji="0" lang="ru-RU" sz="11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30" name="Надпись 38">
                          <a:extLst>
                            <a:ext uri="{FF2B5EF4-FFF2-40B4-BE49-F238E27FC236}">
                              <a16:creationId xmlns:a16="http://schemas.microsoft.com/office/drawing/2014/main" id="{8E23662C-B752-8E8F-9878-144DD41F9BC4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6370002" y="3425508"/>
                          <a:ext cx="1195705" cy="46990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тонн</a:t>
                          </a:r>
                          <a:endParaRPr kumimoji="0" lang="ru-RU" sz="11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31" name="Надпись 39">
                          <a:extLst>
                            <a:ext uri="{FF2B5EF4-FFF2-40B4-BE49-F238E27FC236}">
                              <a16:creationId xmlns:a16="http://schemas.microsoft.com/office/drawing/2014/main" id="{C0402D3E-8CC4-6B73-83B7-23B147FE6561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7221537" y="2817813"/>
                          <a:ext cx="1196340" cy="166497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00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?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33" name="Надпись 37">
                          <a:extLst>
                            <a:ext uri="{FF2B5EF4-FFF2-40B4-BE49-F238E27FC236}">
                              <a16:creationId xmlns:a16="http://schemas.microsoft.com/office/drawing/2014/main" id="{9D1E81C0-FFB2-197D-FA5D-07E4DDDF5392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6318567" y="2513013"/>
                          <a:ext cx="1196340" cy="1589405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8000" b="1" i="0" u="none" strike="noStrike" kern="1200" cap="none" spc="-50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12</a:t>
                          </a:r>
                          <a:endParaRPr kumimoji="0" lang="ru-RU" sz="11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grpSp>
                      <p:nvGrpSpPr>
                        <p:cNvPr id="34" name="Группа 33">
                          <a:extLst>
                            <a:ext uri="{FF2B5EF4-FFF2-40B4-BE49-F238E27FC236}">
                              <a16:creationId xmlns:a16="http://schemas.microsoft.com/office/drawing/2014/main" id="{8DCFCF84-085F-D8E0-92C0-F49E2658EA2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41986" y="4577715"/>
                          <a:ext cx="1770381" cy="2240282"/>
                          <a:chOff x="0" y="0"/>
                          <a:chExt cx="1770529" cy="2240282"/>
                        </a:xfrm>
                      </p:grpSpPr>
                      <p:grpSp>
                        <p:nvGrpSpPr>
                          <p:cNvPr id="35" name="Группа 34">
                            <a:extLst>
                              <a:ext uri="{FF2B5EF4-FFF2-40B4-BE49-F238E27FC236}">
                                <a16:creationId xmlns:a16="http://schemas.microsoft.com/office/drawing/2014/main" id="{5055BE0C-C0BF-9182-B692-AE097F72C8A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489098" y="0"/>
                            <a:ext cx="1281431" cy="2240282"/>
                            <a:chOff x="0" y="0"/>
                            <a:chExt cx="1281431" cy="2240735"/>
                          </a:xfrm>
                        </p:grpSpPr>
                        <p:grpSp>
                          <p:nvGrpSpPr>
                            <p:cNvPr id="39" name="Группа 38">
                              <a:extLst>
                                <a:ext uri="{FF2B5EF4-FFF2-40B4-BE49-F238E27FC236}">
                                  <a16:creationId xmlns:a16="http://schemas.microsoft.com/office/drawing/2014/main" id="{429C613A-6DAF-B301-A440-6AEB3E6B2561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0" y="0"/>
                              <a:ext cx="1281431" cy="2240735"/>
                              <a:chOff x="0" y="0"/>
                              <a:chExt cx="1281431" cy="2240735"/>
                            </a:xfrm>
                          </p:grpSpPr>
                          <p:sp>
                            <p:nvSpPr>
                              <p:cNvPr id="41" name="Надпись 644748388">
                                <a:extLst>
                                  <a:ext uri="{FF2B5EF4-FFF2-40B4-BE49-F238E27FC236}">
                                    <a16:creationId xmlns:a16="http://schemas.microsoft.com/office/drawing/2014/main" id="{0BD46297-A700-AAF4-5D70-A95F0D961981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277793" y="0"/>
                                <a:ext cx="575688" cy="331151"/>
                              </a:xfrm>
                              <a:prstGeom prst="rect">
                                <a:avLst/>
                              </a:prstGeom>
                              <a:noFill/>
                              <a:ln w="6350">
                                <a:noFill/>
                              </a:ln>
                            </p:spPr>
                            <p:txBody>
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pPr marL="0" marR="0" lvl="0" indent="0" algn="ctr" defTabSz="914400" rtl="0" eaLnBrk="1" fontAlgn="auto" latinLnBrk="0" hangingPunct="1">
                                  <a:lnSpc>
                                    <a:spcPct val="107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80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r>
                                  <a:rPr kumimoji="0" lang="ru-RU" sz="1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ndara" panose="020E050203030302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a:t>1 м</a:t>
                                </a:r>
                                <a:endParaRPr kumimoji="0" lang="ru-RU" sz="11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 pitchFamily="34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42" name="Группа 41">
                                <a:extLst>
                                  <a:ext uri="{FF2B5EF4-FFF2-40B4-BE49-F238E27FC236}">
                                    <a16:creationId xmlns:a16="http://schemas.microsoft.com/office/drawing/2014/main" id="{E229AAF3-552B-696D-A58A-5055D66907BD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0" y="266219"/>
                                <a:ext cx="1281431" cy="1974516"/>
                                <a:chOff x="0" y="0"/>
                                <a:chExt cx="1282001" cy="1974805"/>
                              </a:xfrm>
                            </p:grpSpPr>
                            <p:sp>
                              <p:nvSpPr>
                                <p:cNvPr id="43" name="Куб 42">
                                  <a:extLst>
                                    <a:ext uri="{FF2B5EF4-FFF2-40B4-BE49-F238E27FC236}">
                                      <a16:creationId xmlns:a16="http://schemas.microsoft.com/office/drawing/2014/main" id="{BE5847B5-9B96-A4B3-616C-194636EC53A0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46299" y="925975"/>
                                  <a:ext cx="806450" cy="806450"/>
                                </a:xfrm>
                                <a:prstGeom prst="cube">
                                  <a:avLst>
                                    <a:gd name="adj" fmla="val 30357"/>
                                  </a:avLst>
                                </a:prstGeom>
                                <a:noFill/>
                                <a:ln w="28575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l" defTabSz="914400" rtl="0" eaLnBrk="1" fontAlgn="auto" latinLnBrk="0" hangingPunct="1">
                                    <a:lnSpc>
                                      <a:spcPct val="10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endParaRPr kumimoji="0" lang="ru-RU" sz="18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/>
                                    <a:ea typeface="+mn-ea"/>
                                    <a:cs typeface="+mn-cs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4" name="Прямоугольник 43">
                                  <a:extLst>
                                    <a:ext uri="{FF2B5EF4-FFF2-40B4-BE49-F238E27FC236}">
                                      <a16:creationId xmlns:a16="http://schemas.microsoft.com/office/drawing/2014/main" id="{81B74A43-8791-A057-E2D3-9A749D6045DE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277793" y="243069"/>
                                  <a:ext cx="576000" cy="576000"/>
                                </a:xfrm>
                                <a:prstGeom prst="rect">
                                  <a:avLst/>
                                </a:prstGeom>
                                <a:noFill/>
                                <a:ln w="28575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l" defTabSz="914400" rtl="0" eaLnBrk="1" fontAlgn="auto" latinLnBrk="0" hangingPunct="1">
                                    <a:lnSpc>
                                      <a:spcPct val="10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endParaRPr kumimoji="0" lang="ru-RU" sz="18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/>
                                    <a:ea typeface="+mn-ea"/>
                                    <a:cs typeface="+mn-cs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5" name="Надпись 2075957503">
                                  <a:extLst>
                                    <a:ext uri="{FF2B5EF4-FFF2-40B4-BE49-F238E27FC236}">
                                      <a16:creationId xmlns:a16="http://schemas.microsoft.com/office/drawing/2014/main" id="{01F6B998-E7DA-B232-D788-B33F6F48FEB4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706056" y="312517"/>
                                  <a:ext cx="575945" cy="331200"/>
                                </a:xfrm>
                                <a:prstGeom prst="rect">
                                  <a:avLst/>
                                </a:prstGeom>
                                <a:noFill/>
                                <a:ln w="6350">
                                  <a:noFill/>
                                </a:ln>
                              </p:spPr>
                              <p:txBody>
  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ctr" defTabSz="914400" rtl="0" eaLnBrk="1" fontAlgn="auto" latinLnBrk="0" hangingPunct="1">
                                    <a:lnSpc>
                                      <a:spcPct val="107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80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r>
                                    <a:rPr kumimoji="0" lang="ru-RU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ndara" panose="020E0502030303020204" pitchFamily="34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a:t>1 м</a:t>
                                  </a:r>
                                  <a:endParaRPr kumimoji="0" lang="ru-RU" sz="11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6" name="Надпись 760805820">
                                  <a:extLst>
                                    <a:ext uri="{FF2B5EF4-FFF2-40B4-BE49-F238E27FC236}">
                                      <a16:creationId xmlns:a16="http://schemas.microsoft.com/office/drawing/2014/main" id="{7C0B26AA-E4F2-CE36-908B-9810801F9A3C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0" y="1643605"/>
                                  <a:ext cx="575945" cy="331200"/>
                                </a:xfrm>
                                <a:prstGeom prst="rect">
                                  <a:avLst/>
                                </a:prstGeom>
                                <a:noFill/>
                                <a:ln w="6350">
                                  <a:noFill/>
                                </a:ln>
                              </p:spPr>
                              <p:txBody>
  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ctr" defTabSz="914400" rtl="0" eaLnBrk="1" fontAlgn="auto" latinLnBrk="0" hangingPunct="1">
                                    <a:lnSpc>
                                      <a:spcPct val="107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80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r>
                                    <a:rPr kumimoji="0" lang="ru-RU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ndara" panose="020E0502030303020204" pitchFamily="34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a:t>1 м</a:t>
                                  </a:r>
                                  <a:endParaRPr kumimoji="0" lang="ru-RU" sz="11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7" name="Надпись 1704707255">
                                  <a:extLst>
                                    <a:ext uri="{FF2B5EF4-FFF2-40B4-BE49-F238E27FC236}">
                                      <a16:creationId xmlns:a16="http://schemas.microsoft.com/office/drawing/2014/main" id="{F7A90B71-EA72-8BBC-6136-104927BB319F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 rot="18908129">
                                  <a:off x="520861" y="1495787"/>
                                  <a:ext cx="575945" cy="331200"/>
                                </a:xfrm>
                                <a:prstGeom prst="rect">
                                  <a:avLst/>
                                </a:prstGeom>
                                <a:noFill/>
                                <a:ln w="6350">
                                  <a:noFill/>
                                </a:ln>
                              </p:spPr>
                              <p:txBody>
  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ctr" defTabSz="914400" rtl="0" eaLnBrk="1" fontAlgn="auto" latinLnBrk="0" hangingPunct="1">
                                    <a:lnSpc>
                                      <a:spcPct val="107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80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r>
                                    <a:rPr kumimoji="0" lang="ru-RU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ndara" panose="020E0502030303020204" pitchFamily="34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a:t>1 м</a:t>
                                  </a:r>
                                  <a:endParaRPr kumimoji="0" lang="ru-RU" sz="11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8" name="Надпись 927128537">
                                  <a:extLst>
                                    <a:ext uri="{FF2B5EF4-FFF2-40B4-BE49-F238E27FC236}">
                                      <a16:creationId xmlns:a16="http://schemas.microsoft.com/office/drawing/2014/main" id="{C0A1ACA7-F9B0-5494-807E-4F75EA40B4DB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706056" y="1076446"/>
                                  <a:ext cx="575945" cy="331200"/>
                                </a:xfrm>
                                <a:prstGeom prst="rect">
                                  <a:avLst/>
                                </a:prstGeom>
                                <a:noFill/>
                                <a:ln w="6350">
                                  <a:noFill/>
                                </a:ln>
                              </p:spPr>
                              <p:txBody>
  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ctr" defTabSz="914400" rtl="0" eaLnBrk="1" fontAlgn="auto" latinLnBrk="0" hangingPunct="1">
                                    <a:lnSpc>
                                      <a:spcPct val="107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80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r>
                                    <a:rPr kumimoji="0" lang="ru-RU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ndara" panose="020E0502030303020204" pitchFamily="34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a:t>1 м</a:t>
                                  </a:r>
                                  <a:endParaRPr kumimoji="0" lang="ru-RU" sz="11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9" name="Надпись 656352100">
                                  <a:extLst>
                                    <a:ext uri="{FF2B5EF4-FFF2-40B4-BE49-F238E27FC236}">
                                      <a16:creationId xmlns:a16="http://schemas.microsoft.com/office/drawing/2014/main" id="{648C51D6-81E6-7E45-FEE3-05C9646748DC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254643" y="0"/>
                                  <a:ext cx="575945" cy="331200"/>
                                </a:xfrm>
                                <a:prstGeom prst="rect">
                                  <a:avLst/>
                                </a:prstGeom>
                                <a:noFill/>
                                <a:ln w="6350">
                                  <a:noFill/>
                                </a:ln>
                              </p:spPr>
                              <p:txBody>
  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ctr" defTabSz="914400" rtl="0" eaLnBrk="1" fontAlgn="auto" latinLnBrk="0" hangingPunct="1">
                                    <a:lnSpc>
                                      <a:spcPct val="107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80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r>
                                    <a:rPr kumimoji="0" lang="ru-RU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ndara" panose="020E0502030303020204" pitchFamily="34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a:t>1 м</a:t>
                                  </a:r>
                                  <a:endParaRPr kumimoji="0" lang="ru-RU" sz="11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endParaRPr>
                                </a:p>
                              </p:txBody>
                            </p:sp>
                          </p:grpSp>
                        </p:grpSp>
                        <p:cxnSp>
                          <p:nvCxnSpPr>
                            <p:cNvPr id="40" name="Прямая соединительная линия 39">
                              <a:extLst>
                                <a:ext uri="{FF2B5EF4-FFF2-40B4-BE49-F238E27FC236}">
                                  <a16:creationId xmlns:a16="http://schemas.microsoft.com/office/drawing/2014/main" id="{0CB95C5F-0B5A-632B-0579-6E5EE5B0C948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289367" y="266218"/>
                              <a:ext cx="576050" cy="0"/>
                            </a:xfrm>
                            <a:prstGeom prst="line">
                              <a:avLst/>
                            </a:prstGeom>
                            <a:ln w="28575">
                              <a:solidFill>
                                <a:schemeClr val="tx1"/>
                              </a:solidFill>
                              <a:headEnd type="none" w="med" len="med"/>
                              <a:tailEnd type="none" w="med" len="med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  <p:sp>
                        <p:nvSpPr>
                          <p:cNvPr id="36" name="Надпись 1">
                            <a:extLst>
                              <a:ext uri="{FF2B5EF4-FFF2-40B4-BE49-F238E27FC236}">
                                <a16:creationId xmlns:a16="http://schemas.microsoft.com/office/drawing/2014/main" id="{B1FA99BC-B63C-266B-D056-AB90DB5060C5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0" y="14176"/>
                            <a:ext cx="561315" cy="497660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7000"/>
                              </a:lnSpc>
                              <a:spcBef>
                                <a:spcPts val="0"/>
                              </a:spcBef>
                              <a:spcAft>
                                <a:spcPts val="8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ru-RU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м</a:t>
                            </a:r>
                            <a:endParaRPr kumimoji="0" lang="ru-RU" sz="11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37" name="Надпись 1">
                            <a:extLst>
                              <a:ext uri="{FF2B5EF4-FFF2-40B4-BE49-F238E27FC236}">
                                <a16:creationId xmlns:a16="http://schemas.microsoft.com/office/drawing/2014/main" id="{D5434CF6-598E-C3A1-75F7-7C81040763F4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0" y="552893"/>
                            <a:ext cx="561315" cy="497660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7000"/>
                              </a:lnSpc>
                              <a:spcBef>
                                <a:spcPts val="0"/>
                              </a:spcBef>
                              <a:spcAft>
                                <a:spcPts val="8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ru-RU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м</a:t>
                            </a:r>
                            <a:r>
                              <a:rPr kumimoji="0" lang="ru-RU" sz="2000" b="1" i="1" u="none" strike="noStrike" kern="1200" cap="none" spc="0" normalizeH="0" baseline="3000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2</a:t>
                            </a:r>
                            <a:endParaRPr kumimoji="0" lang="ru-RU" sz="11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38" name="Надпись 1">
                            <a:extLst>
                              <a:ext uri="{FF2B5EF4-FFF2-40B4-BE49-F238E27FC236}">
                                <a16:creationId xmlns:a16="http://schemas.microsoft.com/office/drawing/2014/main" id="{59D70BBF-E290-65E5-6663-EB891BC6137F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0" y="1467293"/>
                            <a:ext cx="561315" cy="497660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7000"/>
                              </a:lnSpc>
                              <a:spcBef>
                                <a:spcPts val="0"/>
                              </a:spcBef>
                              <a:spcAft>
                                <a:spcPts val="8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ru-RU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м</a:t>
                            </a:r>
                            <a:r>
                              <a:rPr kumimoji="0" lang="ru-RU" sz="2000" b="1" i="1" u="none" strike="noStrike" kern="1200" cap="none" spc="0" normalizeH="0" baseline="3000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3</a:t>
                            </a:r>
                            <a:endParaRPr kumimoji="0" lang="ru-RU" sz="11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61" name="Стрелка: изогнутая 60">
                          <a:extLst>
                            <a:ext uri="{FF2B5EF4-FFF2-40B4-BE49-F238E27FC236}">
                              <a16:creationId xmlns:a16="http://schemas.microsoft.com/office/drawing/2014/main" id="{883FC4B4-3F46-15C2-2E2D-B85C1FB979B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1771568">
                          <a:off x="5954549" y="5636934"/>
                          <a:ext cx="1161831" cy="1021904"/>
                        </a:xfrm>
                        <a:prstGeom prst="bentArrow">
                          <a:avLst>
                            <a:gd name="adj1" fmla="val 21536"/>
                            <a:gd name="adj2" fmla="val 50000"/>
                            <a:gd name="adj3" fmla="val 48434"/>
                            <a:gd name="adj4" fmla="val 60768"/>
                          </a:avLst>
                        </a:prstGeom>
                        <a:ln/>
                      </p:spPr>
                      <p:style>
                        <a:lnRef idx="2">
                          <a:schemeClr val="accent6">
                            <a:shade val="15000"/>
                          </a:schemeClr>
                        </a:lnRef>
                        <a:fillRef idx="1">
                          <a:schemeClr val="accent6"/>
                        </a:fillRef>
                        <a:effectRef idx="0">
                          <a:schemeClr val="accent6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8" name="Стрелка: изогнутая 67">
                          <a:extLst>
                            <a:ext uri="{FF2B5EF4-FFF2-40B4-BE49-F238E27FC236}">
                              <a16:creationId xmlns:a16="http://schemas.microsoft.com/office/drawing/2014/main" id="{5C034907-2CAE-6A35-42BF-E5A63831444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586256">
                          <a:off x="7199017" y="1075513"/>
                          <a:ext cx="1467931" cy="1084499"/>
                        </a:xfrm>
                        <a:prstGeom prst="bentArrow">
                          <a:avLst>
                            <a:gd name="adj1" fmla="val 21729"/>
                            <a:gd name="adj2" fmla="val 44696"/>
                            <a:gd name="adj3" fmla="val 45718"/>
                            <a:gd name="adj4" fmla="val 65085"/>
                          </a:avLst>
                        </a:prstGeom>
                        <a:ln/>
                      </p:spPr>
                      <p:style>
                        <a:lnRef idx="2">
                          <a:schemeClr val="accent6">
                            <a:shade val="15000"/>
                          </a:schemeClr>
                        </a:lnRef>
                        <a:fillRef idx="1">
                          <a:schemeClr val="accent6"/>
                        </a:fillRef>
                        <a:effectRef idx="0">
                          <a:schemeClr val="accent6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5" name="TextBox 24">
                          <a:extLst>
                            <a:ext uri="{FF2B5EF4-FFF2-40B4-BE49-F238E27FC236}">
                              <a16:creationId xmlns:a16="http://schemas.microsoft.com/office/drawing/2014/main" id="{6AE91A43-CF1E-DEAB-FF4D-6F289A515677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29245" y="517300"/>
                          <a:ext cx="1480285" cy="30777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marL="0" marR="0" lvl="0" indent="0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__________</a:t>
                          </a:r>
                          <a:endParaRPr kumimoji="0" lang="ru-RU" sz="900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</a:endParaRPr>
                        </a:p>
                      </p:txBody>
                    </p:sp>
                    <p:sp>
                      <p:nvSpPr>
                        <p:cNvPr id="66" name="TextBox 65">
                          <a:extLst>
                            <a:ext uri="{FF2B5EF4-FFF2-40B4-BE49-F238E27FC236}">
                              <a16:creationId xmlns:a16="http://schemas.microsoft.com/office/drawing/2014/main" id="{97F1A224-AAED-F1D2-F0E8-C8B19FE870B3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29245" y="1809333"/>
                          <a:ext cx="1480285" cy="30777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marL="0" marR="0" lvl="0" indent="0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__________</a:t>
                          </a:r>
                          <a:endParaRPr kumimoji="0" lang="ru-RU" sz="900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</a:endParaRPr>
                        </a:p>
                      </p:txBody>
                    </p:sp>
                    <p:sp>
                      <p:nvSpPr>
                        <p:cNvPr id="67" name="TextBox 66">
                          <a:extLst>
                            <a:ext uri="{FF2B5EF4-FFF2-40B4-BE49-F238E27FC236}">
                              <a16:creationId xmlns:a16="http://schemas.microsoft.com/office/drawing/2014/main" id="{0474A7BA-2EE2-E39F-2AA3-96FF36440395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29245" y="3149885"/>
                          <a:ext cx="1480285" cy="30777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marL="0" marR="0" lvl="0" indent="0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__________</a:t>
                          </a:r>
                          <a:endParaRPr kumimoji="0" lang="ru-RU" sz="900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</a:endParaRPr>
                        </a:p>
                      </p:txBody>
                    </p:sp>
                  </p:grpSp>
                  <p:sp>
                    <p:nvSpPr>
                      <p:cNvPr id="22" name="TextBox 21">
                        <a:extLst>
                          <a:ext uri="{FF2B5EF4-FFF2-40B4-BE49-F238E27FC236}">
                            <a16:creationId xmlns:a16="http://schemas.microsoft.com/office/drawing/2014/main" id="{A3938C76-05E4-E83A-9D45-253A12B1230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29245" y="412935"/>
                        <a:ext cx="1324961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20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Масса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</a:endParaRPr>
                      </a:p>
                    </p:txBody>
                  </p:sp>
                  <p:sp>
                    <p:nvSpPr>
                      <p:cNvPr id="23" name="TextBox 22">
                        <a:extLst>
                          <a:ext uri="{FF2B5EF4-FFF2-40B4-BE49-F238E27FC236}">
                            <a16:creationId xmlns:a16="http://schemas.microsoft.com/office/drawing/2014/main" id="{CDFBBC92-D48E-3F23-49D3-FC876F058E4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92786" y="1716891"/>
                        <a:ext cx="1456479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20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Вещество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</a:endParaRPr>
                      </a:p>
                    </p:txBody>
                  </p:sp>
                  <p:sp>
                    <p:nvSpPr>
                      <p:cNvPr id="24" name="TextBox 23">
                        <a:extLst>
                          <a:ext uri="{FF2B5EF4-FFF2-40B4-BE49-F238E27FC236}">
                            <a16:creationId xmlns:a16="http://schemas.microsoft.com/office/drawing/2014/main" id="{342A5CC5-755D-604F-DB87-84E7A2C688F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92786" y="3080305"/>
                        <a:ext cx="1456479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20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Объём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</a:endParaRPr>
                      </a:p>
                    </p:txBody>
                  </p:sp>
                  <p:sp>
                    <p:nvSpPr>
                      <p:cNvPr id="26" name="TextBox 25">
                        <a:extLst>
                          <a:ext uri="{FF2B5EF4-FFF2-40B4-BE49-F238E27FC236}">
                            <a16:creationId xmlns:a16="http://schemas.microsoft.com/office/drawing/2014/main" id="{6084E9FB-8DD7-349F-27C6-380417A09C0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175456" y="1530033"/>
                        <a:ext cx="2402733" cy="64633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36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Вещество</a:t>
                        </a:r>
                        <a:endPara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7" name="Надпись 45">
                      <a:extLst>
                        <a:ext uri="{FF2B5EF4-FFF2-40B4-BE49-F238E27FC236}">
                          <a16:creationId xmlns:a16="http://schemas.microsoft.com/office/drawing/2014/main" id="{14644A98-4E47-1F28-13B5-86AD2FE2006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75712" y="2114046"/>
                      <a:ext cx="2136001" cy="753864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масса – </a:t>
                      </a: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m</a:t>
                      </a:r>
                      <a:br>
                        <a:rPr lang="ru-RU" sz="3200" dirty="0">
                          <a:solidFill>
                            <a:prstClr val="black"/>
                          </a:solidFill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</a:b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г, </a:t>
                      </a:r>
                      <a:r>
                        <a:rPr kumimoji="0" lang="ru-RU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кг</a:t>
                      </a:r>
                      <a:r>
                        <a:rPr kumimoji="0" lang="ru-RU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, т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50" name="Надпись 46">
                      <a:extLst>
                        <a:ext uri="{FF2B5EF4-FFF2-40B4-BE49-F238E27FC236}">
                          <a16:creationId xmlns:a16="http://schemas.microsoft.com/office/drawing/2014/main" id="{27007B6B-4AB8-0C03-23AF-DED929B81EA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95857" y="2931798"/>
                      <a:ext cx="2126148" cy="753864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объём – </a:t>
                      </a: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V</a:t>
                      </a:r>
                      <a:br>
                        <a:rPr lang="ru-RU" sz="3200" dirty="0">
                          <a:solidFill>
                            <a:prstClr val="black"/>
                          </a:solidFill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</a:br>
                      <a:r>
                        <a:rPr kumimoji="0" lang="ru-RU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см</a:t>
                      </a:r>
                      <a:r>
                        <a:rPr kumimoji="0" lang="ru-RU" sz="32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ru-RU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ru-RU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kumimoji="0" lang="ru-RU" sz="3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58" name="Надпись 49">
                    <a:extLst>
                      <a:ext uri="{FF2B5EF4-FFF2-40B4-BE49-F238E27FC236}">
                        <a16:creationId xmlns:a16="http://schemas.microsoft.com/office/drawing/2014/main" id="{CF43E13A-8CD8-E859-BEDE-AC38D4A3EDAB}"/>
                      </a:ext>
                    </a:extLst>
                  </p:cNvPr>
                  <p:cNvSpPr txBox="1"/>
                  <p:nvPr/>
                </p:nvSpPr>
                <p:spPr>
                  <a:xfrm>
                    <a:off x="4528904" y="370075"/>
                    <a:ext cx="2595245" cy="2045335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Если </a:t>
                    </a:r>
                    <a:r>
                      <a: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V</a:t>
                    </a:r>
                    <a:r>
                      <a:rPr kumimoji="0" lang="ru-RU" sz="2800" b="1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1</a:t>
                    </a: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 </a:t>
                    </a: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=</a:t>
                    </a: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 </a:t>
                    </a:r>
                    <a:r>
                      <a: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V</a:t>
                    </a:r>
                    <a:r>
                      <a:rPr kumimoji="0" lang="ru-RU" sz="2800" b="1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2</a:t>
                    </a: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, </a:t>
                    </a:r>
                    <a:b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</a:b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а </a:t>
                    </a:r>
                    <a:r>
                      <a: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m</a:t>
                    </a:r>
                    <a:r>
                      <a:rPr kumimoji="0" lang="ru-RU" sz="2800" b="1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1</a:t>
                    </a:r>
                    <a:r>
                      <a:rPr kumimoji="0" lang="en-US" sz="2800" b="0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 </a:t>
                    </a: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</a:t>
                    </a: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 </a:t>
                    </a:r>
                    <a:r>
                      <a: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m</a:t>
                    </a:r>
                    <a:r>
                      <a:rPr kumimoji="0" lang="ru-RU" sz="2800" b="1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2</a:t>
                    </a: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, </a:t>
                    </a:r>
                    <a:br>
                      <a: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</a:br>
                    <a:r>
                      <a: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то </a:t>
                    </a:r>
                    <a:r>
                      <a:rPr kumimoji="0" lang="ru-RU" sz="3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вещества</a:t>
                    </a:r>
                    <a:r>
                      <a: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 </a:t>
                    </a:r>
                    <a:br>
                      <a: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</a:b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РАЗНЫЕ!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57" name="Овал 56">
                    <a:extLst>
                      <a:ext uri="{FF2B5EF4-FFF2-40B4-BE49-F238E27FC236}">
                        <a16:creationId xmlns:a16="http://schemas.microsoft.com/office/drawing/2014/main" id="{EB325219-B925-6946-3C23-1FD050240596}"/>
                      </a:ext>
                    </a:extLst>
                  </p:cNvPr>
                  <p:cNvSpPr/>
                  <p:nvPr/>
                </p:nvSpPr>
                <p:spPr>
                  <a:xfrm>
                    <a:off x="8335978" y="1224029"/>
                    <a:ext cx="3361132" cy="33611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9" name="Надпись 54">
                        <a:extLst>
                          <a:ext uri="{FF2B5EF4-FFF2-40B4-BE49-F238E27FC236}">
                            <a16:creationId xmlns:a16="http://schemas.microsoft.com/office/drawing/2014/main" id="{A60E27BA-E36E-7C97-C38D-F9B04903FF6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652486" y="1348049"/>
                        <a:ext cx="2595245" cy="1443675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0" lang="ru-RU" sz="4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𝝆</m:t>
                              </m:r>
                              <m:r>
                                <a:rPr kumimoji="0" lang="ru-RU" sz="4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kumimoji="0" lang="ru-RU" sz="4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ru-RU" sz="4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𝒎</m:t>
                                  </m:r>
                                </m:num>
                                <m:den>
                                  <m:r>
                                    <a:rPr kumimoji="0" lang="ru-RU" sz="4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𝑽</m:t>
                                  </m:r>
                                </m:den>
                              </m:f>
                            </m:oMath>
                          </m:oMathPara>
                        </a14:m>
                        <a:endParaRPr kumimoji="0" lang="ru-RU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9" name="Надпись 54">
                        <a:extLst>
                          <a:ext uri="{FF2B5EF4-FFF2-40B4-BE49-F238E27FC236}">
                            <a16:creationId xmlns:a16="http://schemas.microsoft.com/office/drawing/2014/main" id="{A60E27BA-E36E-7C97-C38D-F9B04903FF6D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652486" y="1348049"/>
                        <a:ext cx="2595245" cy="1443675"/>
                      </a:xfrm>
                      <a:prstGeom prst="rect">
                        <a:avLst/>
                      </a:prstGeom>
                      <a:blipFill>
                        <a:blip r:embed="rId3"/>
                        <a:stretch>
                          <a:fillRect/>
                        </a:stretch>
                      </a:blipFill>
                      <a:ln w="6350"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ru-RU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358E576C-65DA-8748-F5E4-2EA0537C5D90}"/>
                      </a:ext>
                    </a:extLst>
                  </p:cNvPr>
                  <p:cNvSpPr txBox="1"/>
                  <p:nvPr/>
                </p:nvSpPr>
                <p:spPr>
                  <a:xfrm>
                    <a:off x="8832169" y="2390782"/>
                    <a:ext cx="930923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3200" b="1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</a:rPr>
                      <a:t>ро</a:t>
                    </a:r>
                    <a:endParaRPr kumimoji="0" lang="ru-RU" sz="3200" b="1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>
                          <a:lumMod val="65000"/>
                        </a:schemeClr>
                      </a:solidFill>
                      <a:effectLst/>
                      <a:uLnTx/>
                      <a:uFillTx/>
                      <a:latin typeface="Candara" panose="020E0502030303020204" pitchFamily="34" charset="0"/>
                    </a:endParaRPr>
                  </a:p>
                </p:txBody>
              </p:sp>
            </p:grpSp>
            <p:sp>
              <p:nvSpPr>
                <p:cNvPr id="62" name="Надпись 8">
                  <a:extLst>
                    <a:ext uri="{FF2B5EF4-FFF2-40B4-BE49-F238E27FC236}">
                      <a16:creationId xmlns:a16="http://schemas.microsoft.com/office/drawing/2014/main" id="{E5837269-2CF1-88BD-86FD-05282C70E2E7}"/>
                    </a:ext>
                  </a:extLst>
                </p:cNvPr>
                <p:cNvSpPr txBox="1"/>
                <p:nvPr/>
              </p:nvSpPr>
              <p:spPr>
                <a:xfrm>
                  <a:off x="7156767" y="74593"/>
                  <a:ext cx="4955263" cy="1106366"/>
                </a:xfrm>
                <a:custGeom>
                  <a:avLst/>
                  <a:gdLst>
                    <a:gd name="connsiteX0" fmla="*/ 0 w 4955263"/>
                    <a:gd name="connsiteY0" fmla="*/ 0 h 1106366"/>
                    <a:gd name="connsiteX1" fmla="*/ 649690 w 4955263"/>
                    <a:gd name="connsiteY1" fmla="*/ 0 h 1106366"/>
                    <a:gd name="connsiteX2" fmla="*/ 1249827 w 4955263"/>
                    <a:gd name="connsiteY2" fmla="*/ 0 h 1106366"/>
                    <a:gd name="connsiteX3" fmla="*/ 1800412 w 4955263"/>
                    <a:gd name="connsiteY3" fmla="*/ 0 h 1106366"/>
                    <a:gd name="connsiteX4" fmla="*/ 2350997 w 4955263"/>
                    <a:gd name="connsiteY4" fmla="*/ 0 h 1106366"/>
                    <a:gd name="connsiteX5" fmla="*/ 3000687 w 4955263"/>
                    <a:gd name="connsiteY5" fmla="*/ 0 h 1106366"/>
                    <a:gd name="connsiteX6" fmla="*/ 3600824 w 4955263"/>
                    <a:gd name="connsiteY6" fmla="*/ 0 h 1106366"/>
                    <a:gd name="connsiteX7" fmla="*/ 4002751 w 4955263"/>
                    <a:gd name="connsiteY7" fmla="*/ 0 h 1106366"/>
                    <a:gd name="connsiteX8" fmla="*/ 4955263 w 4955263"/>
                    <a:gd name="connsiteY8" fmla="*/ 0 h 1106366"/>
                    <a:gd name="connsiteX9" fmla="*/ 4955263 w 4955263"/>
                    <a:gd name="connsiteY9" fmla="*/ 575310 h 1106366"/>
                    <a:gd name="connsiteX10" fmla="*/ 4955263 w 4955263"/>
                    <a:gd name="connsiteY10" fmla="*/ 1106366 h 1106366"/>
                    <a:gd name="connsiteX11" fmla="*/ 4503783 w 4955263"/>
                    <a:gd name="connsiteY11" fmla="*/ 1106366 h 1106366"/>
                    <a:gd name="connsiteX12" fmla="*/ 3854093 w 4955263"/>
                    <a:gd name="connsiteY12" fmla="*/ 1106366 h 1106366"/>
                    <a:gd name="connsiteX13" fmla="*/ 3353061 w 4955263"/>
                    <a:gd name="connsiteY13" fmla="*/ 1106366 h 1106366"/>
                    <a:gd name="connsiteX14" fmla="*/ 2703371 w 4955263"/>
                    <a:gd name="connsiteY14" fmla="*/ 1106366 h 1106366"/>
                    <a:gd name="connsiteX15" fmla="*/ 2251892 w 4955263"/>
                    <a:gd name="connsiteY15" fmla="*/ 1106366 h 1106366"/>
                    <a:gd name="connsiteX16" fmla="*/ 1849965 w 4955263"/>
                    <a:gd name="connsiteY16" fmla="*/ 1106366 h 1106366"/>
                    <a:gd name="connsiteX17" fmla="*/ 1448038 w 4955263"/>
                    <a:gd name="connsiteY17" fmla="*/ 1106366 h 1106366"/>
                    <a:gd name="connsiteX18" fmla="*/ 847901 w 4955263"/>
                    <a:gd name="connsiteY18" fmla="*/ 1106366 h 1106366"/>
                    <a:gd name="connsiteX19" fmla="*/ 0 w 4955263"/>
                    <a:gd name="connsiteY19" fmla="*/ 1106366 h 1106366"/>
                    <a:gd name="connsiteX20" fmla="*/ 0 w 4955263"/>
                    <a:gd name="connsiteY20" fmla="*/ 553183 h 1106366"/>
                    <a:gd name="connsiteX21" fmla="*/ 0 w 4955263"/>
                    <a:gd name="connsiteY21" fmla="*/ 0 h 1106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955263" h="1106366" fill="none" extrusionOk="0">
                      <a:moveTo>
                        <a:pt x="0" y="0"/>
                      </a:moveTo>
                      <a:cubicBezTo>
                        <a:pt x="221367" y="-4929"/>
                        <a:pt x="419294" y="48867"/>
                        <a:pt x="649690" y="0"/>
                      </a:cubicBezTo>
                      <a:cubicBezTo>
                        <a:pt x="880086" y="-48867"/>
                        <a:pt x="1079998" y="47249"/>
                        <a:pt x="1249827" y="0"/>
                      </a:cubicBezTo>
                      <a:cubicBezTo>
                        <a:pt x="1419656" y="-47249"/>
                        <a:pt x="1641456" y="14508"/>
                        <a:pt x="1800412" y="0"/>
                      </a:cubicBezTo>
                      <a:cubicBezTo>
                        <a:pt x="1959369" y="-14508"/>
                        <a:pt x="2121072" y="5123"/>
                        <a:pt x="2350997" y="0"/>
                      </a:cubicBezTo>
                      <a:cubicBezTo>
                        <a:pt x="2580923" y="-5123"/>
                        <a:pt x="2727254" y="23655"/>
                        <a:pt x="3000687" y="0"/>
                      </a:cubicBezTo>
                      <a:cubicBezTo>
                        <a:pt x="3274120" y="-23655"/>
                        <a:pt x="3453016" y="28296"/>
                        <a:pt x="3600824" y="0"/>
                      </a:cubicBezTo>
                      <a:cubicBezTo>
                        <a:pt x="3748632" y="-28296"/>
                        <a:pt x="3915065" y="47789"/>
                        <a:pt x="4002751" y="0"/>
                      </a:cubicBezTo>
                      <a:cubicBezTo>
                        <a:pt x="4090437" y="-47789"/>
                        <a:pt x="4758316" y="5890"/>
                        <a:pt x="4955263" y="0"/>
                      </a:cubicBezTo>
                      <a:cubicBezTo>
                        <a:pt x="4962312" y="204400"/>
                        <a:pt x="4941560" y="375408"/>
                        <a:pt x="4955263" y="575310"/>
                      </a:cubicBezTo>
                      <a:cubicBezTo>
                        <a:pt x="4968966" y="775212"/>
                        <a:pt x="4922650" y="903972"/>
                        <a:pt x="4955263" y="1106366"/>
                      </a:cubicBezTo>
                      <a:cubicBezTo>
                        <a:pt x="4791163" y="1155486"/>
                        <a:pt x="4630033" y="1092516"/>
                        <a:pt x="4503783" y="1106366"/>
                      </a:cubicBezTo>
                      <a:cubicBezTo>
                        <a:pt x="4377533" y="1120216"/>
                        <a:pt x="4085363" y="1043839"/>
                        <a:pt x="3854093" y="1106366"/>
                      </a:cubicBezTo>
                      <a:cubicBezTo>
                        <a:pt x="3622823" y="1168893"/>
                        <a:pt x="3529809" y="1100856"/>
                        <a:pt x="3353061" y="1106366"/>
                      </a:cubicBezTo>
                      <a:cubicBezTo>
                        <a:pt x="3176313" y="1111876"/>
                        <a:pt x="2957377" y="1089814"/>
                        <a:pt x="2703371" y="1106366"/>
                      </a:cubicBezTo>
                      <a:cubicBezTo>
                        <a:pt x="2449365" y="1122918"/>
                        <a:pt x="2366471" y="1099997"/>
                        <a:pt x="2251892" y="1106366"/>
                      </a:cubicBezTo>
                      <a:cubicBezTo>
                        <a:pt x="2137313" y="1112735"/>
                        <a:pt x="2040710" y="1065165"/>
                        <a:pt x="1849965" y="1106366"/>
                      </a:cubicBezTo>
                      <a:cubicBezTo>
                        <a:pt x="1659220" y="1147567"/>
                        <a:pt x="1643678" y="1083062"/>
                        <a:pt x="1448038" y="1106366"/>
                      </a:cubicBezTo>
                      <a:cubicBezTo>
                        <a:pt x="1252398" y="1129670"/>
                        <a:pt x="986878" y="1040614"/>
                        <a:pt x="847901" y="1106366"/>
                      </a:cubicBezTo>
                      <a:cubicBezTo>
                        <a:pt x="708924" y="1172118"/>
                        <a:pt x="396169" y="1100966"/>
                        <a:pt x="0" y="1106366"/>
                      </a:cubicBezTo>
                      <a:cubicBezTo>
                        <a:pt x="-45797" y="984616"/>
                        <a:pt x="29985" y="755165"/>
                        <a:pt x="0" y="553183"/>
                      </a:cubicBezTo>
                      <a:cubicBezTo>
                        <a:pt x="-29985" y="351201"/>
                        <a:pt x="35466" y="204844"/>
                        <a:pt x="0" y="0"/>
                      </a:cubicBezTo>
                      <a:close/>
                    </a:path>
                    <a:path w="4955263" h="1106366" stroke="0" extrusionOk="0">
                      <a:moveTo>
                        <a:pt x="0" y="0"/>
                      </a:moveTo>
                      <a:cubicBezTo>
                        <a:pt x="120561" y="-57029"/>
                        <a:pt x="352608" y="20460"/>
                        <a:pt x="501032" y="0"/>
                      </a:cubicBezTo>
                      <a:cubicBezTo>
                        <a:pt x="649456" y="-20460"/>
                        <a:pt x="793329" y="36377"/>
                        <a:pt x="902959" y="0"/>
                      </a:cubicBezTo>
                      <a:cubicBezTo>
                        <a:pt x="1012589" y="-36377"/>
                        <a:pt x="1330680" y="70295"/>
                        <a:pt x="1552649" y="0"/>
                      </a:cubicBezTo>
                      <a:cubicBezTo>
                        <a:pt x="1774618" y="-70295"/>
                        <a:pt x="1869625" y="47893"/>
                        <a:pt x="2053681" y="0"/>
                      </a:cubicBezTo>
                      <a:cubicBezTo>
                        <a:pt x="2237737" y="-47893"/>
                        <a:pt x="2321190" y="18250"/>
                        <a:pt x="2554713" y="0"/>
                      </a:cubicBezTo>
                      <a:cubicBezTo>
                        <a:pt x="2788236" y="-18250"/>
                        <a:pt x="3012358" y="52051"/>
                        <a:pt x="3204403" y="0"/>
                      </a:cubicBezTo>
                      <a:cubicBezTo>
                        <a:pt x="3396448" y="-52051"/>
                        <a:pt x="3496319" y="53619"/>
                        <a:pt x="3655883" y="0"/>
                      </a:cubicBezTo>
                      <a:cubicBezTo>
                        <a:pt x="3815447" y="-53619"/>
                        <a:pt x="4004161" y="12013"/>
                        <a:pt x="4305573" y="0"/>
                      </a:cubicBezTo>
                      <a:cubicBezTo>
                        <a:pt x="4606985" y="-12013"/>
                        <a:pt x="4741871" y="31045"/>
                        <a:pt x="4955263" y="0"/>
                      </a:cubicBezTo>
                      <a:cubicBezTo>
                        <a:pt x="4977468" y="181023"/>
                        <a:pt x="4905492" y="413150"/>
                        <a:pt x="4955263" y="553183"/>
                      </a:cubicBezTo>
                      <a:cubicBezTo>
                        <a:pt x="5005034" y="693216"/>
                        <a:pt x="4922822" y="953916"/>
                        <a:pt x="4955263" y="1106366"/>
                      </a:cubicBezTo>
                      <a:cubicBezTo>
                        <a:pt x="4833828" y="1130624"/>
                        <a:pt x="4503218" y="1067914"/>
                        <a:pt x="4355126" y="1106366"/>
                      </a:cubicBezTo>
                      <a:cubicBezTo>
                        <a:pt x="4207034" y="1144818"/>
                        <a:pt x="3868072" y="1061240"/>
                        <a:pt x="3705436" y="1106366"/>
                      </a:cubicBezTo>
                      <a:cubicBezTo>
                        <a:pt x="3542800" y="1151492"/>
                        <a:pt x="3360756" y="1053626"/>
                        <a:pt x="3055746" y="1106366"/>
                      </a:cubicBezTo>
                      <a:cubicBezTo>
                        <a:pt x="2750736" y="1159106"/>
                        <a:pt x="2789816" y="1059305"/>
                        <a:pt x="2604266" y="1106366"/>
                      </a:cubicBezTo>
                      <a:cubicBezTo>
                        <a:pt x="2418716" y="1153427"/>
                        <a:pt x="2237709" y="1088064"/>
                        <a:pt x="2053681" y="1106366"/>
                      </a:cubicBezTo>
                      <a:cubicBezTo>
                        <a:pt x="1869654" y="1124668"/>
                        <a:pt x="1595992" y="1099669"/>
                        <a:pt x="1403991" y="1106366"/>
                      </a:cubicBezTo>
                      <a:cubicBezTo>
                        <a:pt x="1211990" y="1113063"/>
                        <a:pt x="968347" y="1068711"/>
                        <a:pt x="853406" y="1106366"/>
                      </a:cubicBezTo>
                      <a:cubicBezTo>
                        <a:pt x="738465" y="1144021"/>
                        <a:pt x="337826" y="1019491"/>
                        <a:pt x="0" y="1106366"/>
                      </a:cubicBezTo>
                      <a:cubicBezTo>
                        <a:pt x="-34777" y="973649"/>
                        <a:pt x="36731" y="798207"/>
                        <a:pt x="0" y="575310"/>
                      </a:cubicBezTo>
                      <a:cubicBezTo>
                        <a:pt x="-36731" y="352413"/>
                        <a:pt x="23946" y="240786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6350">
                  <a:solidFill>
                    <a:prstClr val="black"/>
                  </a:solidFill>
                  <a:extLst>
                    <a:ext uri="{C807C97D-BFC1-408E-A445-0C87EB9F89A2}">
                      <ask:lineSketchStyleProps xmlns:ask="http://schemas.microsoft.com/office/drawing/2018/sketchyshapes" sd="1219033472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1792288" algn="ctr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eorgia" panose="02040502050405020303" pitchFamily="18" charset="0"/>
                    </a:rPr>
                    <a:t> — </a:t>
                  </a:r>
                  <a:br>
                    <a:rPr kumimoji="0" lang="ru-RU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eorgia" panose="02040502050405020303" pitchFamily="18" charset="0"/>
                    </a:rPr>
                  </a:br>
                  <a:r>
                    <a:rPr kumimoji="0" lang="ru-RU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eorgia" panose="02040502050405020303" pitchFamily="18" charset="0"/>
                    </a:rPr>
                    <a:t>физическая величина, которая равна отношению массы тела к его объёму.</a:t>
                  </a:r>
                  <a:endParaRPr kumimoji="0" lang="ru-RU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D59140E9-1E5C-8B9D-E85B-AE7F722BE42B}"/>
                    </a:ext>
                  </a:extLst>
                </p:cNvPr>
                <p:cNvSpPr txBox="1"/>
                <p:nvPr/>
              </p:nvSpPr>
              <p:spPr>
                <a:xfrm>
                  <a:off x="8285844" y="39456"/>
                  <a:ext cx="220140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Плотность</a:t>
                  </a:r>
                  <a:endPara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2886F91-A004-9494-C582-248BE4257D36}"/>
                  </a:ext>
                </a:extLst>
              </p:cNvPr>
              <p:cNvSpPr txBox="1"/>
              <p:nvPr/>
            </p:nvSpPr>
            <p:spPr>
              <a:xfrm>
                <a:off x="8832169" y="2390782"/>
                <a:ext cx="9309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200" b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>
                        <a:lumMod val="65000"/>
                      </a:schemeClr>
                    </a:solidFill>
                    <a:effectLst/>
                    <a:uLnTx/>
                    <a:uFillTx/>
                    <a:latin typeface="Candara" panose="020E0502030303020204" pitchFamily="34" charset="0"/>
                  </a:rPr>
                  <a:t>ро</a:t>
                </a:r>
                <a:endParaRPr kumimoji="0" lang="ru-RU" sz="3200" b="1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andara" panose="020E0502030303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Надпись 52">
                    <a:extLst>
                      <a:ext uri="{FF2B5EF4-FFF2-40B4-BE49-F238E27FC236}">
                        <a16:creationId xmlns:a16="http://schemas.microsoft.com/office/drawing/2014/main" id="{374ED4D3-459F-2656-A63C-D19655AE79B1}"/>
                      </a:ext>
                    </a:extLst>
                  </p:cNvPr>
                  <p:cNvSpPr txBox="1"/>
                  <p:nvPr/>
                </p:nvSpPr>
                <p:spPr>
                  <a:xfrm>
                    <a:off x="8534844" y="2962093"/>
                    <a:ext cx="930923" cy="684000"/>
                  </a:xfrm>
                  <a:prstGeom prst="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type m:val="skw"/>
                              <m:ctrlP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г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см</m:t>
                                  </m:r>
                                </m:e>
                                <m:sup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den>
                          </m:f>
                        </m:oMath>
                      </m:oMathPara>
                    </a14:m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6" name="Надпись 52">
                    <a:extLst>
                      <a:ext uri="{FF2B5EF4-FFF2-40B4-BE49-F238E27FC236}">
                        <a16:creationId xmlns:a16="http://schemas.microsoft.com/office/drawing/2014/main" id="{374ED4D3-459F-2656-A63C-D19655AE79B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34844" y="2962093"/>
                    <a:ext cx="930923" cy="68400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Надпись 52">
                    <a:extLst>
                      <a:ext uri="{FF2B5EF4-FFF2-40B4-BE49-F238E27FC236}">
                        <a16:creationId xmlns:a16="http://schemas.microsoft.com/office/drawing/2014/main" id="{7B9C2398-D5D8-6620-78CE-DB5A76ADAEBB}"/>
                      </a:ext>
                    </a:extLst>
                  </p:cNvPr>
                  <p:cNvSpPr txBox="1"/>
                  <p:nvPr/>
                </p:nvSpPr>
                <p:spPr>
                  <a:xfrm>
                    <a:off x="9522054" y="2972204"/>
                    <a:ext cx="965198" cy="648000"/>
                  </a:xfrm>
                  <a:prstGeom prst="rect">
                    <a:avLst/>
                  </a:prstGeom>
                  <a:solidFill>
                    <a:srgbClr val="66FF66"/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type m:val="skw"/>
                              <m:ctrlPr>
                                <a:rPr kumimoji="0" lang="ru-RU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ru-RU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к</m:t>
                              </m:r>
                              <m: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г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м</m:t>
                                  </m:r>
                                </m:e>
                                <m:sup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den>
                          </m:f>
                        </m:oMath>
                      </m:oMathPara>
                    </a14:m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3" name="Надпись 52">
                    <a:extLst>
                      <a:ext uri="{FF2B5EF4-FFF2-40B4-BE49-F238E27FC236}">
                        <a16:creationId xmlns:a16="http://schemas.microsoft.com/office/drawing/2014/main" id="{7B9C2398-D5D8-6620-78CE-DB5A76ADAEB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22054" y="2972204"/>
                    <a:ext cx="965198" cy="64800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4" name="Надпись 52">
                    <a:extLst>
                      <a:ext uri="{FF2B5EF4-FFF2-40B4-BE49-F238E27FC236}">
                        <a16:creationId xmlns:a16="http://schemas.microsoft.com/office/drawing/2014/main" id="{C52AD554-89B6-C234-010C-724644A9A2EE}"/>
                      </a:ext>
                    </a:extLst>
                  </p:cNvPr>
                  <p:cNvSpPr txBox="1"/>
                  <p:nvPr/>
                </p:nvSpPr>
                <p:spPr>
                  <a:xfrm>
                    <a:off x="10543540" y="2971762"/>
                    <a:ext cx="965198" cy="648000"/>
                  </a:xfrm>
                  <a:prstGeom prst="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type m:val="skw"/>
                              <m:ctrlPr>
                                <a:rPr kumimoji="0" lang="ru-RU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ru-RU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т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ru-RU" sz="2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с</m:t>
                                  </m:r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м</m:t>
                                  </m:r>
                                </m:e>
                                <m:sup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den>
                          </m:f>
                        </m:oMath>
                      </m:oMathPara>
                    </a14:m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4" name="Надпись 52">
                    <a:extLst>
                      <a:ext uri="{FF2B5EF4-FFF2-40B4-BE49-F238E27FC236}">
                        <a16:creationId xmlns:a16="http://schemas.microsoft.com/office/drawing/2014/main" id="{C52AD554-89B6-C234-010C-724644A9A2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43540" y="2971762"/>
                    <a:ext cx="965198" cy="64800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Надпись 57">
                    <a:extLst>
                      <a:ext uri="{FF2B5EF4-FFF2-40B4-BE49-F238E27FC236}">
                        <a16:creationId xmlns:a16="http://schemas.microsoft.com/office/drawing/2014/main" id="{D9998038-EF22-55BB-8FDE-E0C024BE87A4}"/>
                      </a:ext>
                    </a:extLst>
                  </p:cNvPr>
                  <p:cNvSpPr txBox="1"/>
                  <p:nvPr/>
                </p:nvSpPr>
                <p:spPr>
                  <a:xfrm>
                    <a:off x="7055484" y="5004221"/>
                    <a:ext cx="2933209" cy="1369254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кг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м</m:t>
                                  </m:r>
                                </m:e>
                                <m:sup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den>
                          </m:f>
                          <m:r>
                            <a:rPr kumimoji="0" lang="ru-RU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 г</m:t>
                              </m:r>
                            </m:num>
                            <m:den>
                              <m: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𝟏𝟎𝟎𝟎</m:t>
                              </m:r>
                              <m: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см</m:t>
                                  </m:r>
                                </m:e>
                                <m:sup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den>
                          </m:f>
                        </m:oMath>
                      </m:oMathPara>
                    </a14:m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1" name="Надпись 57">
                    <a:extLst>
                      <a:ext uri="{FF2B5EF4-FFF2-40B4-BE49-F238E27FC236}">
                        <a16:creationId xmlns:a16="http://schemas.microsoft.com/office/drawing/2014/main" id="{D9998038-EF22-55BB-8FDE-E0C024BE87A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55484" y="5004221"/>
                    <a:ext cx="2933209" cy="136925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B7DEABA-97A4-3563-A2BB-566111375198}"/>
                  </a:ext>
                </a:extLst>
              </p:cNvPr>
              <p:cNvSpPr txBox="1"/>
              <p:nvPr/>
            </p:nvSpPr>
            <p:spPr>
              <a:xfrm>
                <a:off x="8974803" y="3663211"/>
                <a:ext cx="214691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ЗАДАЧИ!</a:t>
                </a:r>
                <a:endParaRPr kumimoji="0" lang="ru-RU" b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2" name="Надпись 58">
              <a:extLst>
                <a:ext uri="{FF2B5EF4-FFF2-40B4-BE49-F238E27FC236}">
                  <a16:creationId xmlns:a16="http://schemas.microsoft.com/office/drawing/2014/main" id="{9F9F0830-3A73-9C3F-518E-866D645C2147}"/>
                </a:ext>
              </a:extLst>
            </p:cNvPr>
            <p:cNvSpPr txBox="1"/>
            <p:nvPr/>
          </p:nvSpPr>
          <p:spPr>
            <a:xfrm>
              <a:off x="3147238" y="3542045"/>
              <a:ext cx="3166745" cy="929351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Зная </a:t>
              </a:r>
              <a:b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плотность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, </a:t>
              </a:r>
              <a:b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можно определить</a:t>
              </a:r>
              <a:b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 </a:t>
              </a:r>
              <a:b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78CA71F-B660-31FD-67F2-932321AD3150}"/>
                </a:ext>
              </a:extLst>
            </p:cNvPr>
            <p:cNvSpPr txBox="1"/>
            <p:nvPr/>
          </p:nvSpPr>
          <p:spPr>
            <a:xfrm>
              <a:off x="3697888" y="4233483"/>
              <a:ext cx="21469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вещество.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4B2550C-04C6-9524-13D4-BA4DD58C13EC}"/>
                </a:ext>
              </a:extLst>
            </p:cNvPr>
            <p:cNvSpPr txBox="1"/>
            <p:nvPr/>
          </p:nvSpPr>
          <p:spPr>
            <a:xfrm>
              <a:off x="3657153" y="6268607"/>
              <a:ext cx="21469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массу.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Надпись 12">
              <a:extLst>
                <a:ext uri="{FF2B5EF4-FFF2-40B4-BE49-F238E27FC236}">
                  <a16:creationId xmlns:a16="http://schemas.microsoft.com/office/drawing/2014/main" id="{19906E6C-819E-43A2-DBDB-7CAC1007AD24}"/>
                </a:ext>
              </a:extLst>
            </p:cNvPr>
            <p:cNvSpPr txBox="1"/>
            <p:nvPr/>
          </p:nvSpPr>
          <p:spPr>
            <a:xfrm>
              <a:off x="3147238" y="5529475"/>
              <a:ext cx="3166745" cy="94970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Зная </a:t>
              </a: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объём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 и </a:t>
              </a:r>
              <a:b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плотность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, можно определить </a:t>
              </a:r>
              <a:br>
                <a:rPr kumimoji="0" lang="ru-RU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86A5B108-2EED-217B-F767-6041C2ED671F}"/>
                </a:ext>
              </a:extLst>
            </p:cNvPr>
            <p:cNvSpPr txBox="1"/>
            <p:nvPr/>
          </p:nvSpPr>
          <p:spPr>
            <a:xfrm>
              <a:off x="3242415" y="4719799"/>
              <a:ext cx="3071568" cy="83099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m =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V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25206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BEA2C22-5981-286E-8A99-2353F0B7CEA4}"/>
              </a:ext>
            </a:extLst>
          </p:cNvPr>
          <p:cNvGrpSpPr/>
          <p:nvPr/>
        </p:nvGrpSpPr>
        <p:grpSpPr>
          <a:xfrm>
            <a:off x="0" y="61555"/>
            <a:ext cx="12192000" cy="5743910"/>
            <a:chOff x="0" y="61555"/>
            <a:chExt cx="12192000" cy="5743910"/>
          </a:xfrm>
        </p:grpSpPr>
        <p:sp>
          <p:nvSpPr>
            <p:cNvPr id="3" name="Rectangle 8">
              <a:extLst>
                <a:ext uri="{FF2B5EF4-FFF2-40B4-BE49-F238E27FC236}">
                  <a16:creationId xmlns:a16="http://schemas.microsoft.com/office/drawing/2014/main" id="{7844C9C1-05A3-4AD0-A7FA-50508482F8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1555"/>
              <a:ext cx="12192000" cy="132343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R="0" lvl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4000" dirty="0">
                  <a:solidFill>
                    <a:prstClr val="black"/>
                  </a:solidFill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НАЙДИТЕ  МАССУ ВАШЕГО ВЕЩЕСТВА </a:t>
              </a:r>
              <a:br>
                <a:rPr lang="ru-RU" sz="4000" dirty="0">
                  <a:solidFill>
                    <a:prstClr val="black"/>
                  </a:solidFill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r>
                <a:rPr lang="ru-RU" sz="4000" dirty="0">
                  <a:solidFill>
                    <a:prstClr val="black"/>
                  </a:solidFill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В МОЕЙ КРУЖКЕ</a:t>
              </a:r>
              <a:r>
                <a:rPr kumimoji="0" lang="en-US" altLang="ru-RU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 </a:t>
              </a:r>
              <a:r>
                <a:rPr kumimoji="0" lang="en-US" altLang="ru-RU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V = 300 </a:t>
              </a:r>
              <a:r>
                <a:rPr kumimoji="0" lang="ru-RU" altLang="ru-RU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см</a:t>
              </a:r>
              <a:r>
                <a:rPr kumimoji="0" lang="ru-RU" altLang="ru-RU" sz="40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3</a:t>
              </a:r>
              <a:endPara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Надпись 1">
              <a:extLst>
                <a:ext uri="{FF2B5EF4-FFF2-40B4-BE49-F238E27FC236}">
                  <a16:creationId xmlns:a16="http://schemas.microsoft.com/office/drawing/2014/main" id="{4FDF7A58-C0D1-24AD-88F4-450430735C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9254" y="1615242"/>
              <a:ext cx="6565186" cy="419022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algn="ctr">
                <a:lnSpc>
                  <a:spcPct val="107000"/>
                </a:lnSpc>
                <a:spcAft>
                  <a:spcPts val="800"/>
                </a:spcAft>
                <a:defRPr/>
              </a:pPr>
              <a:r>
                <a:rPr lang="ru-RU" sz="4800" b="1" dirty="0">
                  <a:solidFill>
                    <a:prstClr val="black"/>
                  </a:solidFill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</a:t>
              </a:r>
              <a:r>
                <a:rPr kumimoji="0" lang="ru-RU" alt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_</a:t>
              </a:r>
            </a:p>
            <a:p>
              <a:pPr lvl="0" algn="ctr">
                <a:lnSpc>
                  <a:spcPct val="107000"/>
                </a:lnSpc>
                <a:spcAft>
                  <a:spcPts val="800"/>
                </a:spcAft>
                <a:defRPr/>
              </a:pPr>
              <a:r>
                <a:rPr kumimoji="0" lang="en-US" alt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__________________________</a:t>
              </a:r>
              <a:r>
                <a:rPr kumimoji="0" lang="ru-RU" alt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_____</a:t>
              </a:r>
            </a:p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_______________________________</a:t>
              </a:r>
              <a:endPara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Malgun Gothic" panose="020B0503020000020004" pitchFamily="34" charset="-127"/>
                <a:cs typeface="Times New Roman" panose="02020603050405020304" pitchFamily="18" charset="0"/>
                <a:sym typeface="Wingdings" panose="05000000000000000000" pitchFamily="2" charset="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altLang="ru-RU" sz="3200" b="1" dirty="0">
                  <a:solidFill>
                    <a:prstClr val="black"/>
                  </a:solidFill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_______________________________</a:t>
              </a:r>
              <a:r>
                <a:rPr kumimoji="0" lang="en-US" alt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_______________________________</a:t>
              </a:r>
              <a:endPara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  <a:sym typeface="Wingdings" panose="05000000000000000000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40662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4E978480-107F-2B8D-AACB-CD9EF221AB32}"/>
              </a:ext>
            </a:extLst>
          </p:cNvPr>
          <p:cNvGrpSpPr/>
          <p:nvPr/>
        </p:nvGrpSpPr>
        <p:grpSpPr>
          <a:xfrm>
            <a:off x="0" y="30778"/>
            <a:ext cx="12192000" cy="5574599"/>
            <a:chOff x="0" y="30778"/>
            <a:chExt cx="12192000" cy="5574599"/>
          </a:xfrm>
        </p:grpSpPr>
        <p:sp>
          <p:nvSpPr>
            <p:cNvPr id="3" name="Rectangle 8">
              <a:extLst>
                <a:ext uri="{FF2B5EF4-FFF2-40B4-BE49-F238E27FC236}">
                  <a16:creationId xmlns:a16="http://schemas.microsoft.com/office/drawing/2014/main" id="{7844C9C1-05A3-4AD0-A7FA-50508482F8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0778"/>
              <a:ext cx="12192000" cy="138499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R="0" lvl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600" dirty="0">
                  <a:solidFill>
                    <a:prstClr val="black"/>
                  </a:solidFill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МАССА ВАШЕГО ВЕЩЕСТВА В МОЕЙ КРУЖКЕ</a:t>
              </a:r>
              <a:r>
                <a:rPr kumimoji="0" lang="en-US" alt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 </a:t>
              </a:r>
              <a:r>
                <a:rPr kumimoji="0" lang="en-US" altLang="ru-RU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V = 300 </a:t>
              </a:r>
              <a:r>
                <a:rPr kumimoji="0" lang="ru-RU" altLang="ru-RU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см</a:t>
              </a:r>
              <a:r>
                <a:rPr kumimoji="0" lang="ru-RU" altLang="ru-RU" sz="36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3</a:t>
              </a:r>
            </a:p>
            <a:p>
              <a:pPr marR="0" lvl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ПРОВЕРЬТЕ И ОЦЕНИТЕ!</a:t>
              </a:r>
              <a:endParaRPr kumimoji="0" lang="ru-RU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Надпись 1">
              <a:extLst>
                <a:ext uri="{FF2B5EF4-FFF2-40B4-BE49-F238E27FC236}">
                  <a16:creationId xmlns:a16="http://schemas.microsoft.com/office/drawing/2014/main" id="{9D4AE8C6-03FB-0F54-33C3-00E76F945E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199" y="1628687"/>
              <a:ext cx="3927764" cy="397669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</a:t>
              </a: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.___________________</a:t>
              </a:r>
              <a:r>
                <a:rPr kumimoji="0" lang="en-US" alt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__________</a:t>
              </a:r>
              <a:endPara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  <a:sym typeface="Wingdings" panose="05000000000000000000" pitchFamily="2" charset="2"/>
              </a:endParaRPr>
            </a:p>
          </p:txBody>
        </p:sp>
        <p:sp>
          <p:nvSpPr>
            <p:cNvPr id="4" name="Надпись 1">
              <a:extLst>
                <a:ext uri="{FF2B5EF4-FFF2-40B4-BE49-F238E27FC236}">
                  <a16:creationId xmlns:a16="http://schemas.microsoft.com/office/drawing/2014/main" id="{CD48D99F-5663-7942-9CB7-4E6BCE8907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4189" y="1628687"/>
              <a:ext cx="3927764" cy="397669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</a:t>
              </a: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.___________________</a:t>
              </a:r>
              <a:r>
                <a:rPr kumimoji="0" lang="en-US" alt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__________</a:t>
              </a:r>
              <a:endPara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  <a:sym typeface="Wingdings" panose="05000000000000000000" pitchFamily="2" charset="2"/>
              </a:endParaRPr>
            </a:p>
          </p:txBody>
        </p:sp>
        <p:sp>
          <p:nvSpPr>
            <p:cNvPr id="5" name="Надпись 1">
              <a:extLst>
                <a:ext uri="{FF2B5EF4-FFF2-40B4-BE49-F238E27FC236}">
                  <a16:creationId xmlns:a16="http://schemas.microsoft.com/office/drawing/2014/main" id="{C4B45B6F-B774-2936-C273-4B96109790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83961" y="1628687"/>
              <a:ext cx="3927764" cy="397669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</a:t>
              </a: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.___________________</a:t>
              </a:r>
              <a:r>
                <a:rPr kumimoji="0" lang="en-US" alt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__________</a:t>
              </a:r>
              <a:endPara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  <a:sym typeface="Wingdings" panose="05000000000000000000" pitchFamily="2" charset="2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Надпись 54">
                  <a:extLst>
                    <a:ext uri="{FF2B5EF4-FFF2-40B4-BE49-F238E27FC236}">
                      <a16:creationId xmlns:a16="http://schemas.microsoft.com/office/drawing/2014/main" id="{E2789A2C-A6DD-4368-00E6-6E3FB80208B1}"/>
                    </a:ext>
                  </a:extLst>
                </p:cNvPr>
                <p:cNvSpPr txBox="1"/>
                <p:nvPr/>
              </p:nvSpPr>
              <p:spPr>
                <a:xfrm>
                  <a:off x="193746" y="2337396"/>
                  <a:ext cx="3706528" cy="3187861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6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kumimoji="0" lang="ru-RU" sz="6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kumimoji="0" lang="en-US" sz="6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ru-RU" sz="6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ρ</m:t>
                      </m:r>
                      <m:r>
                        <a:rPr kumimoji="0" lang="ru-RU" sz="6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</m:t>
                      </m:r>
                    </m:oMath>
                  </a14:m>
                  <a:r>
                    <a:rPr kumimoji="0" lang="en-US" sz="6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V</a:t>
                  </a:r>
                  <a:r>
                    <a:rPr kumimoji="0" lang="ru-RU" sz="6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=</a:t>
                  </a:r>
                  <a:r>
                    <a:rPr kumimoji="0" lang="ru-RU" sz="6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 19,3</a:t>
                  </a:r>
                  <a:r>
                    <a:rPr kumimoji="0" lang="ru-RU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</a:t>
                  </a:r>
                  <a:r>
                    <a:rPr kumimoji="0" lang="ru-RU" sz="6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300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6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= </a:t>
                  </a:r>
                  <a:r>
                    <a:rPr kumimoji="0" lang="ru-RU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highlight>
                        <a:srgbClr val="66FF66"/>
                      </a:highlight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5 790 г</a:t>
                  </a:r>
                  <a:r>
                    <a:rPr kumimoji="0" lang="ru-RU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highlight>
                        <a:srgbClr val="66FF66"/>
                      </a:highlight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 </a:t>
                  </a:r>
                  <a:endParaRPr kumimoji="0" lang="ru-RU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highlight>
                      <a:srgbClr val="66FF66"/>
                    </a:highlight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Надпись 54">
                  <a:extLst>
                    <a:ext uri="{FF2B5EF4-FFF2-40B4-BE49-F238E27FC236}">
                      <a16:creationId xmlns:a16="http://schemas.microsoft.com/office/drawing/2014/main" id="{E2789A2C-A6DD-4368-00E6-6E3FB80208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3746" y="2337396"/>
                  <a:ext cx="3706528" cy="3187861"/>
                </a:xfrm>
                <a:prstGeom prst="rect">
                  <a:avLst/>
                </a:prstGeom>
                <a:blipFill>
                  <a:blip r:embed="rId2"/>
                  <a:stretch>
                    <a:fillRect l="-6250" t="-5163" r="-10855" b="-13002"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Надпись 54">
                  <a:extLst>
                    <a:ext uri="{FF2B5EF4-FFF2-40B4-BE49-F238E27FC236}">
                      <a16:creationId xmlns:a16="http://schemas.microsoft.com/office/drawing/2014/main" id="{0E14DB87-7DB4-FB19-8660-8EEC4C8A1778}"/>
                    </a:ext>
                  </a:extLst>
                </p:cNvPr>
                <p:cNvSpPr txBox="1"/>
                <p:nvPr/>
              </p:nvSpPr>
              <p:spPr>
                <a:xfrm>
                  <a:off x="4353354" y="2337396"/>
                  <a:ext cx="3706528" cy="3187861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6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kumimoji="0" lang="ru-RU" sz="6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kumimoji="0" lang="en-US" sz="6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ru-RU" sz="6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ρ</m:t>
                      </m:r>
                    </m:oMath>
                  </a14:m>
                  <a:r>
                    <a:rPr kumimoji="0" lang="en-US" sz="6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</a:t>
                  </a:r>
                  <a:r>
                    <a:rPr kumimoji="0" lang="en-US" sz="6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V</a:t>
                  </a:r>
                  <a:r>
                    <a:rPr kumimoji="0" lang="ru-RU" sz="6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=</a:t>
                  </a:r>
                  <a:r>
                    <a:rPr kumimoji="0" lang="ru-RU" sz="6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 1,35</a:t>
                  </a:r>
                  <a:r>
                    <a:rPr kumimoji="0" lang="ru-RU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</a:t>
                  </a:r>
                  <a:r>
                    <a:rPr kumimoji="0" lang="ru-RU" sz="6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300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6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= </a:t>
                  </a:r>
                  <a:r>
                    <a:rPr kumimoji="0" lang="ru-RU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highlight>
                        <a:srgbClr val="66FF66"/>
                      </a:highlight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405 г </a:t>
                  </a:r>
                </a:p>
              </p:txBody>
            </p:sp>
          </mc:Choice>
          <mc:Fallback xmlns="">
            <p:sp>
              <p:nvSpPr>
                <p:cNvPr id="11" name="Надпись 54">
                  <a:extLst>
                    <a:ext uri="{FF2B5EF4-FFF2-40B4-BE49-F238E27FC236}">
                      <a16:creationId xmlns:a16="http://schemas.microsoft.com/office/drawing/2014/main" id="{0E14DB87-7DB4-FB19-8660-8EEC4C8A17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53354" y="2337396"/>
                  <a:ext cx="3706528" cy="3187861"/>
                </a:xfrm>
                <a:prstGeom prst="rect">
                  <a:avLst/>
                </a:prstGeom>
                <a:blipFill>
                  <a:blip r:embed="rId3"/>
                  <a:stretch>
                    <a:fillRect l="-6086" t="-6501" r="-11020" b="-13002"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Надпись 54">
                  <a:extLst>
                    <a:ext uri="{FF2B5EF4-FFF2-40B4-BE49-F238E27FC236}">
                      <a16:creationId xmlns:a16="http://schemas.microsoft.com/office/drawing/2014/main" id="{03D0AC92-55D9-398A-24E9-DEBAE57BB17C}"/>
                    </a:ext>
                  </a:extLst>
                </p:cNvPr>
                <p:cNvSpPr txBox="1"/>
                <p:nvPr/>
              </p:nvSpPr>
              <p:spPr>
                <a:xfrm>
                  <a:off x="8281118" y="2417515"/>
                  <a:ext cx="3706528" cy="3187861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6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kumimoji="0" lang="ru-RU" sz="6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kumimoji="0" lang="en-US" sz="6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ru-RU" sz="6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ρ</m:t>
                      </m:r>
                    </m:oMath>
                  </a14:m>
                  <a:r>
                    <a:rPr kumimoji="0" lang="en-US" sz="6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</a:t>
                  </a:r>
                  <a:r>
                    <a:rPr kumimoji="0" lang="en-US" sz="6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V</a:t>
                  </a:r>
                  <a:r>
                    <a:rPr kumimoji="0" lang="ru-RU" sz="6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5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=</a:t>
                  </a:r>
                  <a:r>
                    <a:rPr kumimoji="0" lang="ru-RU" sz="45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 0,00143</a:t>
                  </a:r>
                  <a:r>
                    <a:rPr kumimoji="0" lang="ru-RU" sz="4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</a:t>
                  </a:r>
                  <a:r>
                    <a:rPr kumimoji="0" lang="ru-RU" sz="45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300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6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= </a:t>
                  </a:r>
                  <a:r>
                    <a:rPr kumimoji="0" lang="ru-RU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highlight>
                        <a:srgbClr val="66FF66"/>
                      </a:highlight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0,429 г </a:t>
                  </a:r>
                </a:p>
              </p:txBody>
            </p:sp>
          </mc:Choice>
          <mc:Fallback xmlns="">
            <p:sp>
              <p:nvSpPr>
                <p:cNvPr id="12" name="Надпись 54">
                  <a:extLst>
                    <a:ext uri="{FF2B5EF4-FFF2-40B4-BE49-F238E27FC236}">
                      <a16:creationId xmlns:a16="http://schemas.microsoft.com/office/drawing/2014/main" id="{03D0AC92-55D9-398A-24E9-DEBAE57BB1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1118" y="2417515"/>
                  <a:ext cx="3706528" cy="3187861"/>
                </a:xfrm>
                <a:prstGeom prst="rect">
                  <a:avLst/>
                </a:prstGeom>
                <a:blipFill>
                  <a:blip r:embed="rId4"/>
                  <a:stretch>
                    <a:fillRect l="-3947" t="-6692" r="-4276" b="-5354"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Знак ''плюс'' 5">
              <a:extLst>
                <a:ext uri="{FF2B5EF4-FFF2-40B4-BE49-F238E27FC236}">
                  <a16:creationId xmlns:a16="http://schemas.microsoft.com/office/drawing/2014/main" id="{31DB1230-89B6-DE22-D021-FCAD2516E831}"/>
                </a:ext>
              </a:extLst>
            </p:cNvPr>
            <p:cNvSpPr/>
            <p:nvPr/>
          </p:nvSpPr>
          <p:spPr>
            <a:xfrm>
              <a:off x="10977742" y="1415773"/>
              <a:ext cx="1071944" cy="1077243"/>
            </a:xfrm>
            <a:prstGeom prst="mathPlus">
              <a:avLst>
                <a:gd name="adj1" fmla="val 21083"/>
              </a:avLst>
            </a:prstGeom>
            <a:solidFill>
              <a:srgbClr val="33CC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Знак ''плюс'' 6">
              <a:extLst>
                <a:ext uri="{FF2B5EF4-FFF2-40B4-BE49-F238E27FC236}">
                  <a16:creationId xmlns:a16="http://schemas.microsoft.com/office/drawing/2014/main" id="{031E24FA-E00A-E73E-B924-33B16098F823}"/>
                </a:ext>
              </a:extLst>
            </p:cNvPr>
            <p:cNvSpPr/>
            <p:nvPr/>
          </p:nvSpPr>
          <p:spPr>
            <a:xfrm>
              <a:off x="6836063" y="1415773"/>
              <a:ext cx="1071944" cy="1077243"/>
            </a:xfrm>
            <a:prstGeom prst="mathPlus">
              <a:avLst>
                <a:gd name="adj1" fmla="val 21083"/>
              </a:avLst>
            </a:prstGeom>
            <a:solidFill>
              <a:srgbClr val="33CC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Знак ''плюс'' 7">
              <a:extLst>
                <a:ext uri="{FF2B5EF4-FFF2-40B4-BE49-F238E27FC236}">
                  <a16:creationId xmlns:a16="http://schemas.microsoft.com/office/drawing/2014/main" id="{F8D7C45C-08B9-8CE2-44BC-7122C3FBD4D3}"/>
                </a:ext>
              </a:extLst>
            </p:cNvPr>
            <p:cNvSpPr/>
            <p:nvPr/>
          </p:nvSpPr>
          <p:spPr>
            <a:xfrm>
              <a:off x="2859350" y="1415773"/>
              <a:ext cx="1071944" cy="1077243"/>
            </a:xfrm>
            <a:prstGeom prst="mathPlus">
              <a:avLst>
                <a:gd name="adj1" fmla="val 21083"/>
              </a:avLst>
            </a:prstGeom>
            <a:solidFill>
              <a:srgbClr val="33CC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1882113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1E42E867-28A4-4693-A8F7-81C5B3B0251C}"/>
              </a:ext>
            </a:extLst>
          </p:cNvPr>
          <p:cNvSpPr txBox="1">
            <a:spLocks/>
          </p:cNvSpPr>
          <p:nvPr/>
        </p:nvSpPr>
        <p:spPr>
          <a:xfrm>
            <a:off x="0" y="905862"/>
            <a:ext cx="12192000" cy="96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j-ea"/>
                <a:cs typeface="Arial Unicode MS" panose="020B0604020202020204" pitchFamily="34" charset="-128"/>
              </a:rPr>
              <a:t>Самое плотное вещество в таблице?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499983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65D30C3F-90A8-E3C8-1C65-8FA0A2AD5E10}"/>
              </a:ext>
            </a:extLst>
          </p:cNvPr>
          <p:cNvGrpSpPr/>
          <p:nvPr/>
        </p:nvGrpSpPr>
        <p:grpSpPr>
          <a:xfrm>
            <a:off x="0" y="188685"/>
            <a:ext cx="12192000" cy="5928095"/>
            <a:chOff x="0" y="188685"/>
            <a:chExt cx="12192000" cy="5928095"/>
          </a:xfrm>
        </p:grpSpPr>
        <p:sp>
          <p:nvSpPr>
            <p:cNvPr id="4" name="Заголовок 5">
              <a:extLst>
                <a:ext uri="{FF2B5EF4-FFF2-40B4-BE49-F238E27FC236}">
                  <a16:creationId xmlns:a16="http://schemas.microsoft.com/office/drawing/2014/main" id="{1E42E867-28A4-4693-A8F7-81C5B3B0251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88685"/>
              <a:ext cx="12192000" cy="96772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j-ea"/>
                  <a:cs typeface="Arial Unicode MS" panose="020B0604020202020204" pitchFamily="34" charset="-128"/>
                </a:rPr>
                <a:t>САМОЕ </a:t>
              </a:r>
              <a:r>
                <a:rPr kumimoji="0" lang="ru-RU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j-ea"/>
                  <a:cs typeface="Arial Unicode MS" panose="020B0604020202020204" pitchFamily="34" charset="-128"/>
                </a:rPr>
                <a:t>ПЛОТНОЕ</a:t>
              </a:r>
              <a:r>
                <a:rPr kumimoji="0" lang="ru-RU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j-ea"/>
                  <a:cs typeface="Arial Unicode MS" panose="020B0604020202020204" pitchFamily="34" charset="-128"/>
                </a:rPr>
                <a:t> ВЕЩЕСТВО В ТАБЛИЦЕ</a:t>
              </a:r>
              <a:endPara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  <p:sp>
          <p:nvSpPr>
            <p:cNvPr id="5" name="Заголовок 5">
              <a:extLst>
                <a:ext uri="{FF2B5EF4-FFF2-40B4-BE49-F238E27FC236}">
                  <a16:creationId xmlns:a16="http://schemas.microsoft.com/office/drawing/2014/main" id="{1E42E867-28A4-4693-A8F7-81C5B3B0251C}"/>
                </a:ext>
              </a:extLst>
            </p:cNvPr>
            <p:cNvSpPr txBox="1">
              <a:spLocks/>
            </p:cNvSpPr>
            <p:nvPr/>
          </p:nvSpPr>
          <p:spPr>
            <a:xfrm>
              <a:off x="4234957" y="3067980"/>
              <a:ext cx="7957043" cy="96772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j-ea"/>
                  <a:cs typeface="Arial Unicode MS" panose="020B0604020202020204" pitchFamily="34" charset="-128"/>
                </a:rPr>
                <a:t>Его масса в моей кружке?</a:t>
              </a:r>
              <a:endParaRPr kumimoji="0" lang="ru-RU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5193" y="1422820"/>
              <a:ext cx="4179764" cy="1927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</a:rPr>
                <a:t>ОСМИЙ</a:t>
              </a:r>
              <a:r>
                <a:rPr kumimoji="0" lang="ru-RU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br>
                <a:rPr kumimoji="0" lang="ru-RU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ru-R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</a:rPr>
                <a:t>металл, </a:t>
              </a:r>
              <a:br>
                <a:rPr kumimoji="0" lang="ru-R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</a:rPr>
              </a:br>
              <a:r>
                <a:rPr kumimoji="0" lang="ru-R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</a:rPr>
                <a:t>платиновый</a:t>
              </a:r>
              <a:endPara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</a:endParaRP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9909" y="3350720"/>
              <a:ext cx="4183380" cy="276606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D0E156F8-06F3-8837-5C6E-10F01DE84C1D}"/>
                    </a:ext>
                  </a:extLst>
                </p:cNvPr>
                <p:cNvSpPr txBox="1"/>
                <p:nvPr/>
              </p:nvSpPr>
              <p:spPr>
                <a:xfrm>
                  <a:off x="5378822" y="1156414"/>
                  <a:ext cx="5647765" cy="1820627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ru-RU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Symbol" panose="05050102010706020507" pitchFamily="18" charset="2"/>
                          </a:rPr>
                          <m:t></m:t>
                        </m:r>
                        <m:r>
                          <a:rPr kumimoji="0" lang="ru-RU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ru-RU" sz="6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22,6</m:t>
                        </m:r>
                        <m:f>
                          <m:fPr>
                            <m:type m:val="skw"/>
                            <m:ctrlPr>
                              <a:rPr kumimoji="0" lang="ru-RU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ru-RU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г</m:t>
                            </m:r>
                          </m:num>
                          <m:den>
                            <m:sSup>
                              <m:sSupPr>
                                <m:ctrlPr>
                                  <a:rPr kumimoji="0" lang="ru-RU" sz="60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ru-RU" sz="60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см</m:t>
                                </m:r>
                              </m:e>
                              <m:sup>
                                <m:r>
                                  <a:rPr kumimoji="0" lang="ru-RU" sz="60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𝟑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kumimoji="0" lang="ru-RU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D0E156F8-06F3-8837-5C6E-10F01DE84C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78822" y="1156414"/>
                  <a:ext cx="5647765" cy="182062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7883824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86A7E08-05EC-2C9D-9FBF-FFFC0C3A55F3}"/>
              </a:ext>
            </a:extLst>
          </p:cNvPr>
          <p:cNvGrpSpPr/>
          <p:nvPr/>
        </p:nvGrpSpPr>
        <p:grpSpPr>
          <a:xfrm>
            <a:off x="0" y="188685"/>
            <a:ext cx="12192000" cy="6241813"/>
            <a:chOff x="0" y="188685"/>
            <a:chExt cx="12192000" cy="6241813"/>
          </a:xfrm>
        </p:grpSpPr>
        <p:sp>
          <p:nvSpPr>
            <p:cNvPr id="4" name="Заголовок 5">
              <a:extLst>
                <a:ext uri="{FF2B5EF4-FFF2-40B4-BE49-F238E27FC236}">
                  <a16:creationId xmlns:a16="http://schemas.microsoft.com/office/drawing/2014/main" id="{1E42E867-28A4-4693-A8F7-81C5B3B0251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88685"/>
              <a:ext cx="12192000" cy="96772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j-ea"/>
                  <a:cs typeface="Arial Unicode MS" panose="020B0604020202020204" pitchFamily="34" charset="-128"/>
                </a:rPr>
                <a:t>САМОЕ </a:t>
              </a:r>
              <a:r>
                <a:rPr kumimoji="0" lang="ru-RU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j-ea"/>
                  <a:cs typeface="Arial Unicode MS" panose="020B0604020202020204" pitchFamily="34" charset="-128"/>
                </a:rPr>
                <a:t>ПЛОТНОЕ</a:t>
              </a:r>
              <a:r>
                <a:rPr kumimoji="0" lang="ru-RU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j-ea"/>
                  <a:cs typeface="Arial Unicode MS" panose="020B0604020202020204" pitchFamily="34" charset="-128"/>
                </a:rPr>
                <a:t> ВЕЩЕСТВО В ТАБЛИЦЕ</a:t>
              </a:r>
              <a:endPara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  <p:sp>
          <p:nvSpPr>
            <p:cNvPr id="5" name="Заголовок 5">
              <a:extLst>
                <a:ext uri="{FF2B5EF4-FFF2-40B4-BE49-F238E27FC236}">
                  <a16:creationId xmlns:a16="http://schemas.microsoft.com/office/drawing/2014/main" id="{1E42E867-28A4-4693-A8F7-81C5B3B0251C}"/>
                </a:ext>
              </a:extLst>
            </p:cNvPr>
            <p:cNvSpPr txBox="1">
              <a:spLocks/>
            </p:cNvSpPr>
            <p:nvPr/>
          </p:nvSpPr>
          <p:spPr>
            <a:xfrm>
              <a:off x="4234957" y="3067980"/>
              <a:ext cx="7957043" cy="96772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j-ea"/>
                  <a:cs typeface="Arial Unicode MS" panose="020B0604020202020204" pitchFamily="34" charset="-128"/>
                </a:rPr>
                <a:t>Его масса в моей кружке?</a:t>
              </a:r>
              <a:endParaRPr kumimoji="0" lang="ru-RU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5193" y="1422820"/>
              <a:ext cx="4179764" cy="1927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</a:rPr>
                <a:t>ОСМИЙ</a:t>
              </a:r>
              <a:r>
                <a:rPr kumimoji="0" lang="ru-RU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br>
                <a:rPr kumimoji="0" lang="ru-RU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ru-R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</a:rPr>
                <a:t>металл, </a:t>
              </a:r>
              <a:br>
                <a:rPr kumimoji="0" lang="ru-R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</a:rPr>
              </a:br>
              <a:r>
                <a:rPr kumimoji="0" lang="ru-R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</a:rPr>
                <a:t>платиновый</a:t>
              </a:r>
              <a:endPara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</a:endParaRP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9909" y="3350720"/>
              <a:ext cx="4183380" cy="276606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D0E156F8-06F3-8837-5C6E-10F01DE84C1D}"/>
                    </a:ext>
                  </a:extLst>
                </p:cNvPr>
                <p:cNvSpPr txBox="1"/>
                <p:nvPr/>
              </p:nvSpPr>
              <p:spPr>
                <a:xfrm>
                  <a:off x="5378822" y="1156414"/>
                  <a:ext cx="5647765" cy="1820627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ru-RU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Symbol" panose="05050102010706020507" pitchFamily="18" charset="2"/>
                          </a:rPr>
                          <m:t></m:t>
                        </m:r>
                        <m:r>
                          <a:rPr kumimoji="0" lang="ru-RU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ru-RU" sz="6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22,6</m:t>
                        </m:r>
                        <m:f>
                          <m:fPr>
                            <m:type m:val="skw"/>
                            <m:ctrlPr>
                              <a:rPr kumimoji="0" lang="ru-RU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ru-RU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г</m:t>
                            </m:r>
                          </m:num>
                          <m:den>
                            <m:sSup>
                              <m:sSupPr>
                                <m:ctrlPr>
                                  <a:rPr kumimoji="0" lang="ru-RU" sz="60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ru-RU" sz="60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см</m:t>
                                </m:r>
                              </m:e>
                              <m:sup>
                                <m:r>
                                  <a:rPr kumimoji="0" lang="ru-RU" sz="60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𝟑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kumimoji="0" lang="ru-RU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D0E156F8-06F3-8837-5C6E-10F01DE84C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78822" y="1156414"/>
                  <a:ext cx="5647765" cy="182062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FD083B75-6009-9345-78D6-FC70CE7EC846}"/>
                    </a:ext>
                  </a:extLst>
                </p:cNvPr>
                <p:cNvSpPr txBox="1"/>
                <p:nvPr/>
              </p:nvSpPr>
              <p:spPr>
                <a:xfrm>
                  <a:off x="4589929" y="3796892"/>
                  <a:ext cx="7225553" cy="2633606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Symbol" panose="05050102010706020507" pitchFamily="18" charset="2"/>
                          </a:rPr>
                          <m:t>𝒎</m:t>
                        </m:r>
                        <m:r>
                          <a:rPr kumimoji="0" lang="ru-RU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ru-RU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22,6</m:t>
                        </m:r>
                        <m:f>
                          <m:fPr>
                            <m:type m:val="skw"/>
                            <m:ctrlPr>
                              <a:rPr kumimoji="0" lang="ru-RU" sz="4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ru-RU" sz="4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г</m:t>
                            </m:r>
                          </m:num>
                          <m:den>
                            <m:sSup>
                              <m:sSupPr>
                                <m:ctrlPr>
                                  <a:rPr kumimoji="0" lang="ru-RU" sz="4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ru-RU" sz="4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см</m:t>
                                </m:r>
                              </m:e>
                              <m:sup>
                                <m:r>
                                  <a:rPr kumimoji="0" lang="ru-RU" sz="4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𝟑</m:t>
                                </m:r>
                              </m:sup>
                            </m:sSup>
                          </m:den>
                        </m:f>
                        <m:r>
                          <a:rPr kumimoji="0" lang="ru-RU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×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𝟑𝟎𝟎</m:t>
                        </m:r>
                        <m:r>
                          <a:rPr kumimoji="0" lang="ru-RU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ru-RU" sz="4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ru-RU" sz="4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см</m:t>
                            </m:r>
                          </m:e>
                          <m:sup>
                            <m:r>
                              <a:rPr kumimoji="0" lang="ru-RU" sz="4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𝟑</m:t>
                            </m:r>
                          </m:sup>
                        </m:sSup>
                        <m:r>
                          <a:rPr kumimoji="0" lang="ru-RU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=</m:t>
                        </m:r>
                        <m:r>
                          <a:rPr kumimoji="0" lang="ru-RU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𝟔</m:t>
                        </m:r>
                        <m:r>
                          <a:rPr kumimoji="0" lang="ru-RU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ru-RU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𝟕𝟖𝟎</m:t>
                        </m:r>
                        <m:r>
                          <a:rPr kumimoji="0" lang="ru-RU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 г=</m:t>
                        </m:r>
                        <m:r>
                          <a:rPr kumimoji="0" lang="ru-RU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𝟔</m:t>
                        </m:r>
                        <m:r>
                          <a:rPr kumimoji="0" lang="ru-RU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,</m:t>
                        </m:r>
                        <m:r>
                          <a:rPr kumimoji="0" lang="ru-RU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𝟕𝟖</m:t>
                        </m:r>
                        <m:r>
                          <a:rPr kumimoji="0" lang="ru-RU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 кг</m:t>
                        </m:r>
                      </m:oMath>
                    </m:oMathPara>
                  </a14:m>
                  <a:endParaRPr kumimoji="0" lang="ru-RU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FD083B75-6009-9345-78D6-FC70CE7EC8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9929" y="3796892"/>
                  <a:ext cx="7225553" cy="263360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2217016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A645746-4C35-9D24-1E83-29F78ED747CE}"/>
              </a:ext>
            </a:extLst>
          </p:cNvPr>
          <p:cNvGrpSpPr/>
          <p:nvPr/>
        </p:nvGrpSpPr>
        <p:grpSpPr>
          <a:xfrm>
            <a:off x="228600" y="-600756"/>
            <a:ext cx="10867292" cy="7762961"/>
            <a:chOff x="228600" y="-600756"/>
            <a:chExt cx="10867292" cy="7762961"/>
          </a:xfrm>
        </p:grpSpPr>
        <p:sp>
          <p:nvSpPr>
            <p:cNvPr id="4" name="Заголовок 5">
              <a:extLst>
                <a:ext uri="{FF2B5EF4-FFF2-40B4-BE49-F238E27FC236}">
                  <a16:creationId xmlns:a16="http://schemas.microsoft.com/office/drawing/2014/main" id="{1E42E867-28A4-4693-A8F7-81C5B3B0251C}"/>
                </a:ext>
              </a:extLst>
            </p:cNvPr>
            <p:cNvSpPr txBox="1">
              <a:spLocks/>
            </p:cNvSpPr>
            <p:nvPr/>
          </p:nvSpPr>
          <p:spPr>
            <a:xfrm>
              <a:off x="5415022" y="-600756"/>
              <a:ext cx="5680870" cy="565958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j-ea"/>
                  <a:cs typeface="Arial Unicode MS" panose="020B0604020202020204" pitchFamily="34" charset="-128"/>
                </a:rPr>
                <a:t>Где ещё </a:t>
              </a:r>
              <a:br>
                <a:rPr kumimoji="0" lang="ru-RU" sz="8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j-ea"/>
                  <a:cs typeface="Arial Unicode MS" panose="020B0604020202020204" pitchFamily="34" charset="-128"/>
                </a:rPr>
              </a:br>
              <a:r>
                <a:rPr kumimoji="0" lang="ru-RU" sz="8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j-ea"/>
                  <a:cs typeface="Arial Unicode MS" panose="020B0604020202020204" pitchFamily="34" charset="-128"/>
                </a:rPr>
                <a:t>есть </a:t>
              </a:r>
              <a:br>
                <a:rPr kumimoji="0" lang="ru-RU" sz="8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j-ea"/>
                  <a:cs typeface="Arial Unicode MS" panose="020B0604020202020204" pitchFamily="34" charset="-128"/>
                </a:rPr>
              </a:br>
              <a:r>
                <a:rPr kumimoji="0" lang="ru-RU" sz="8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j-ea"/>
                  <a:cs typeface="Arial Unicode MS" panose="020B0604020202020204" pitchFamily="34" charset="-128"/>
                </a:rPr>
                <a:t>вещество</a:t>
              </a:r>
              <a:endParaRPr kumimoji="0" lang="ru-RU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9CBA442C-E9D3-4CE2-83A8-1F3E91CFD3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8600" y="1149084"/>
              <a:ext cx="4183380" cy="276606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560CB62-F2F1-4026-920E-42E9A97737EB}"/>
                    </a:ext>
                  </a:extLst>
                </p:cNvPr>
                <p:cNvSpPr txBox="1"/>
                <p:nvPr/>
              </p:nvSpPr>
              <p:spPr>
                <a:xfrm>
                  <a:off x="323078" y="4547267"/>
                  <a:ext cx="4183379" cy="900311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ru-RU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</m:t>
                      </m:r>
                      <m:r>
                        <a:rPr kumimoji="0" lang="ru-RU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kumimoji="0" lang="ru-RU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𝟕𝟖</m:t>
                      </m:r>
                      <m:r>
                        <a:rPr kumimoji="0" lang="ru-RU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кг</m:t>
                      </m:r>
                    </m:oMath>
                  </a14:m>
                  <a:r>
                    <a:rPr kumimoji="0" lang="ru-RU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</a:t>
                  </a:r>
                  <a:r>
                    <a:rPr kumimoji="0" lang="ru-RU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sym typeface="Symbol" panose="05050102010706020507" pitchFamily="18" charset="2"/>
                    </a:rPr>
                    <a:t> 12 тонн</a:t>
                  </a:r>
                  <a:endParaRPr kumimoji="0" lang="ru-RU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560CB62-F2F1-4026-920E-42E9A97737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078" y="4547267"/>
                  <a:ext cx="4183379" cy="900311"/>
                </a:xfrm>
                <a:prstGeom prst="rect">
                  <a:avLst/>
                </a:prstGeom>
                <a:blipFill>
                  <a:blip r:embed="rId4"/>
                  <a:stretch>
                    <a:fillRect r="-5102" b="-28378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9A520C0-6409-4861-AC6A-3041C3DF0867}"/>
                </a:ext>
              </a:extLst>
            </p:cNvPr>
            <p:cNvSpPr txBox="1"/>
            <p:nvPr/>
          </p:nvSpPr>
          <p:spPr>
            <a:xfrm>
              <a:off x="228600" y="291445"/>
              <a:ext cx="4183380" cy="1284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</a:rPr>
                <a:t>ОСМИЙ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</a:rPr>
                <a:t> – самое плотное вещество </a:t>
              </a:r>
              <a:b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</a:rPr>
              </a:br>
              <a:r>
                <a:rPr kumimoji="0" 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</a:rPr>
                <a:t>на Земле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1ED283C-C178-4367-8C56-AAD4E55DFCD3}"/>
                </a:ext>
              </a:extLst>
            </p:cNvPr>
            <p:cNvSpPr txBox="1"/>
            <p:nvPr/>
          </p:nvSpPr>
          <p:spPr>
            <a:xfrm>
              <a:off x="228600" y="3700832"/>
              <a:ext cx="4183380" cy="890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</a:rPr>
                <a:t>Его масса в моей кружке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0525CE8-8EAC-4317-AEC5-577F57ACF9C5}"/>
                </a:ext>
              </a:extLst>
            </p:cNvPr>
            <p:cNvSpPr txBox="1"/>
            <p:nvPr/>
          </p:nvSpPr>
          <p:spPr>
            <a:xfrm>
              <a:off x="9902034" y="421898"/>
              <a:ext cx="1193858" cy="6740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Arial Unicode MS" panose="020B0604020202020204" pitchFamily="34" charset="-128"/>
                </a:rPr>
                <a:t>?</a:t>
              </a:r>
              <a:endParaRPr kumimoji="0" lang="ru-RU" sz="4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63102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B5D428A-1DEF-E8C3-074B-504A45FEE476}"/>
              </a:ext>
            </a:extLst>
          </p:cNvPr>
          <p:cNvGrpSpPr/>
          <p:nvPr/>
        </p:nvGrpSpPr>
        <p:grpSpPr>
          <a:xfrm>
            <a:off x="0" y="-199367"/>
            <a:ext cx="12385431" cy="6902467"/>
            <a:chOff x="0" y="-199367"/>
            <a:chExt cx="12385431" cy="6902467"/>
          </a:xfrm>
        </p:grpSpPr>
        <p:pic>
          <p:nvPicPr>
            <p:cNvPr id="18" name="Рисунок 17" descr="Изображение выглядит как пространство, свет, Блик в объективе, Цвет электрик&#10;&#10;Автоматически созданное описание">
              <a:extLst>
                <a:ext uri="{FF2B5EF4-FFF2-40B4-BE49-F238E27FC236}">
                  <a16:creationId xmlns:a16="http://schemas.microsoft.com/office/drawing/2014/main" id="{6432675D-D92E-787B-D4AB-1551EA79F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209" y="196876"/>
              <a:ext cx="3939918" cy="430294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FC3E53C-C71C-4CE6-8DC3-B1732E55A0C4}"/>
                </a:ext>
              </a:extLst>
            </p:cNvPr>
            <p:cNvSpPr txBox="1"/>
            <p:nvPr/>
          </p:nvSpPr>
          <p:spPr>
            <a:xfrm>
              <a:off x="182176" y="5461447"/>
              <a:ext cx="482508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Сириус В 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– белый карлик </a:t>
              </a:r>
              <a:b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</a:b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в </a:t>
              </a:r>
              <a:r>
                <a:rPr lang="ru-RU" sz="3200" dirty="0">
                  <a:solidFill>
                    <a:prstClr val="black"/>
                  </a:solidFill>
                  <a:latin typeface="Candara" panose="020E0502030303020204" pitchFamily="34" charset="0"/>
                </a:rPr>
                <a:t>созвездии Сириус. </a:t>
              </a:r>
              <a:endParaRPr kumimoji="0" lang="ru-RU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endParaRPr>
            </a:p>
          </p:txBody>
        </p:sp>
        <p:pic>
          <p:nvPicPr>
            <p:cNvPr id="4" name="Рисунок 3" descr="Изображение выглядит как пятно&#10;&#10;Автоматически созданное описание">
              <a:extLst>
                <a:ext uri="{FF2B5EF4-FFF2-40B4-BE49-F238E27FC236}">
                  <a16:creationId xmlns:a16="http://schemas.microsoft.com/office/drawing/2014/main" id="{C30C782E-E9AB-4024-A2F2-C87AF2B82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580" y="-199367"/>
              <a:ext cx="2857500" cy="28575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чашка, кофе, сосуд, кру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23DC0AC9-9DDB-4F1A-B576-9BD184C71D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19"/>
            <a:stretch/>
          </p:blipFill>
          <p:spPr>
            <a:xfrm>
              <a:off x="7355435" y="1100036"/>
              <a:ext cx="4630610" cy="4877481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C4A4E86A-228C-462C-AC1C-B6DED9849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122" b="92555" l="6497" r="98981">
                          <a14:foregroundMark x1="28535" y1="20812" x2="45732" y2="8968"/>
                          <a14:foregroundMark x1="45732" y1="8968" x2="64968" y2="10152"/>
                          <a14:foregroundMark x1="64968" y1="10152" x2="76178" y2="30457"/>
                          <a14:foregroundMark x1="76178" y1="30457" x2="92994" y2="41794"/>
                          <a14:foregroundMark x1="92994" y1="41794" x2="75414" y2="55668"/>
                          <a14:foregroundMark x1="75414" y1="55668" x2="71975" y2="81726"/>
                          <a14:foregroundMark x1="71975" y1="81726" x2="56764" y2="91375"/>
                          <a14:foregroundMark x1="34904" y1="92047" x2="26497" y2="69712"/>
                          <a14:foregroundMark x1="26497" y1="69712" x2="11083" y2="83418"/>
                          <a14:foregroundMark x1="11083" y1="83418" x2="10701" y2="58037"/>
                          <a14:foregroundMark x1="10701" y1="58037" x2="2038" y2="34518"/>
                          <a14:foregroundMark x1="2038" y1="34518" x2="17707" y2="18782"/>
                          <a14:foregroundMark x1="17707" y1="18782" x2="46115" y2="9137"/>
                          <a14:foregroundMark x1="72611" y1="83756" x2="57220" y2="92381"/>
                          <a14:foregroundMark x1="23312" y1="37733" x2="20637" y2="39594"/>
                          <a14:foregroundMark x1="32739" y1="24365" x2="41911" y2="46024"/>
                          <a14:foregroundMark x1="41911" y1="46024" x2="41911" y2="36548"/>
                          <a14:foregroundMark x1="43822" y1="11675" x2="62420" y2="14890"/>
                          <a14:foregroundMark x1="62420" y1="14890" x2="75159" y2="34349"/>
                          <a14:foregroundMark x1="75159" y1="34349" x2="91465" y2="45685"/>
                          <a14:foregroundMark x1="91465" y1="45685" x2="73503" y2="53807"/>
                          <a14:foregroundMark x1="73503" y1="53807" x2="72994" y2="57699"/>
                          <a14:foregroundMark x1="6624" y1="26565" x2="21401" y2="44501"/>
                          <a14:foregroundMark x1="21401" y1="44501" x2="39873" y2="41624"/>
                          <a14:foregroundMark x1="39873" y1="41624" x2="6624" y2="40440"/>
                          <a14:foregroundMark x1="6624" y1="40440" x2="28280" y2="36041"/>
                          <a14:foregroundMark x1="28280" y1="36041" x2="45478" y2="23689"/>
                          <a14:foregroundMark x1="45478" y1="23689" x2="13631" y2="30795"/>
                          <a14:foregroundMark x1="13631" y1="30795" x2="32739" y2="25888"/>
                          <a14:foregroundMark x1="32739" y1="25888" x2="21529" y2="45516"/>
                          <a14:foregroundMark x1="21529" y1="45516" x2="27898" y2="48223"/>
                          <a14:foregroundMark x1="30828" y1="55668" x2="39108" y2="79526"/>
                          <a14:foregroundMark x1="39108" y1="79526" x2="30446" y2="58037"/>
                          <a14:foregroundMark x1="30446" y1="58037" x2="44459" y2="74450"/>
                          <a14:foregroundMark x1="44459" y1="74450" x2="34395" y2="66497"/>
                          <a14:foregroundMark x1="55924" y1="72927" x2="56688" y2="81726"/>
                          <a14:foregroundMark x1="75287" y1="41624" x2="77580" y2="41624"/>
                          <a14:foregroundMark x1="61274" y1="10998" x2="42420" y2="8968"/>
                          <a14:foregroundMark x1="42420" y1="8968" x2="36306" y2="11844"/>
                          <a14:foregroundMark x1="59873" y1="10491" x2="41529" y2="8291"/>
                          <a14:foregroundMark x1="41529" y1="8291" x2="31465" y2="16074"/>
                          <a14:foregroundMark x1="98981" y1="44501" x2="93885" y2="46362"/>
                          <a14:foregroundMark x1="84204" y1="49577" x2="87643" y2="52792"/>
                          <a14:foregroundMark x1="86879" y1="46024" x2="86242" y2="48731"/>
                          <a14:backgroundMark x1="54395" y1="92047" x2="47389" y2="82234"/>
                          <a14:backgroundMark x1="55796" y1="92386" x2="45350" y2="91540"/>
                          <a14:backgroundMark x1="45350" y1="92047" x2="32484" y2="95262"/>
                          <a14:backgroundMark x1="57452" y1="92893" x2="53248" y2="923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54078" y="5100320"/>
              <a:ext cx="2128904" cy="160278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4A7EC6C9-4640-400C-AF72-A03CB32CB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122" b="92555" l="6497" r="98981">
                          <a14:foregroundMark x1="28535" y1="20812" x2="45732" y2="8968"/>
                          <a14:foregroundMark x1="45732" y1="8968" x2="64968" y2="10152"/>
                          <a14:foregroundMark x1="64968" y1="10152" x2="76178" y2="30457"/>
                          <a14:foregroundMark x1="76178" y1="30457" x2="92994" y2="41794"/>
                          <a14:foregroundMark x1="92994" y1="41794" x2="75414" y2="55668"/>
                          <a14:foregroundMark x1="75414" y1="55668" x2="71975" y2="81726"/>
                          <a14:foregroundMark x1="71975" y1="81726" x2="56764" y2="91375"/>
                          <a14:foregroundMark x1="34904" y1="92047" x2="26497" y2="69712"/>
                          <a14:foregroundMark x1="26497" y1="69712" x2="11083" y2="83418"/>
                          <a14:foregroundMark x1="11083" y1="83418" x2="10701" y2="58037"/>
                          <a14:foregroundMark x1="10701" y1="58037" x2="2038" y2="34518"/>
                          <a14:foregroundMark x1="2038" y1="34518" x2="17707" y2="18782"/>
                          <a14:foregroundMark x1="17707" y1="18782" x2="46115" y2="9137"/>
                          <a14:foregroundMark x1="72611" y1="83756" x2="57220" y2="92381"/>
                          <a14:foregroundMark x1="23312" y1="37733" x2="20637" y2="39594"/>
                          <a14:foregroundMark x1="32739" y1="24365" x2="41911" y2="46024"/>
                          <a14:foregroundMark x1="41911" y1="46024" x2="41911" y2="36548"/>
                          <a14:foregroundMark x1="43822" y1="11675" x2="62420" y2="14890"/>
                          <a14:foregroundMark x1="62420" y1="14890" x2="75159" y2="34349"/>
                          <a14:foregroundMark x1="75159" y1="34349" x2="91465" y2="45685"/>
                          <a14:foregroundMark x1="91465" y1="45685" x2="73503" y2="53807"/>
                          <a14:foregroundMark x1="73503" y1="53807" x2="72994" y2="57699"/>
                          <a14:foregroundMark x1="6624" y1="26565" x2="21401" y2="44501"/>
                          <a14:foregroundMark x1="21401" y1="44501" x2="39873" y2="41624"/>
                          <a14:foregroundMark x1="39873" y1="41624" x2="6624" y2="40440"/>
                          <a14:foregroundMark x1="6624" y1="40440" x2="28280" y2="36041"/>
                          <a14:foregroundMark x1="28280" y1="36041" x2="45478" y2="23689"/>
                          <a14:foregroundMark x1="45478" y1="23689" x2="13631" y2="30795"/>
                          <a14:foregroundMark x1="13631" y1="30795" x2="32739" y2="25888"/>
                          <a14:foregroundMark x1="32739" y1="25888" x2="21529" y2="45516"/>
                          <a14:foregroundMark x1="21529" y1="45516" x2="27898" y2="48223"/>
                          <a14:foregroundMark x1="30828" y1="55668" x2="39108" y2="79526"/>
                          <a14:foregroundMark x1="39108" y1="79526" x2="30446" y2="58037"/>
                          <a14:foregroundMark x1="30446" y1="58037" x2="44459" y2="74450"/>
                          <a14:foregroundMark x1="44459" y1="74450" x2="34395" y2="66497"/>
                          <a14:foregroundMark x1="55924" y1="72927" x2="56688" y2="81726"/>
                          <a14:foregroundMark x1="75287" y1="41624" x2="77580" y2="41624"/>
                          <a14:foregroundMark x1="61274" y1="10998" x2="42420" y2="8968"/>
                          <a14:foregroundMark x1="42420" y1="8968" x2="36306" y2="11844"/>
                          <a14:foregroundMark x1="59873" y1="10491" x2="41529" y2="8291"/>
                          <a14:foregroundMark x1="41529" y1="8291" x2="31465" y2="16074"/>
                          <a14:foregroundMark x1="98981" y1="44501" x2="93885" y2="46362"/>
                          <a14:foregroundMark x1="84204" y1="49577" x2="87643" y2="52792"/>
                          <a14:foregroundMark x1="86879" y1="46024" x2="86242" y2="48731"/>
                          <a14:backgroundMark x1="54395" y1="92047" x2="47389" y2="82234"/>
                          <a14:backgroundMark x1="55796" y1="92386" x2="45350" y2="91540"/>
                          <a14:backgroundMark x1="45350" y1="92047" x2="32484" y2="95262"/>
                          <a14:backgroundMark x1="57452" y1="92893" x2="53248" y2="923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54078" y="3918853"/>
              <a:ext cx="2128904" cy="160278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B8E311D6-3B95-4C95-AD0A-94C885873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122" b="92555" l="6497" r="98981">
                          <a14:foregroundMark x1="28535" y1="20812" x2="45732" y2="8968"/>
                          <a14:foregroundMark x1="45732" y1="8968" x2="64968" y2="10152"/>
                          <a14:foregroundMark x1="64968" y1="10152" x2="76178" y2="30457"/>
                          <a14:foregroundMark x1="76178" y1="30457" x2="92994" y2="41794"/>
                          <a14:foregroundMark x1="92994" y1="41794" x2="75414" y2="55668"/>
                          <a14:foregroundMark x1="75414" y1="55668" x2="71975" y2="81726"/>
                          <a14:foregroundMark x1="71975" y1="81726" x2="56764" y2="91375"/>
                          <a14:foregroundMark x1="34904" y1="92047" x2="26497" y2="69712"/>
                          <a14:foregroundMark x1="26497" y1="69712" x2="11083" y2="83418"/>
                          <a14:foregroundMark x1="11083" y1="83418" x2="10701" y2="58037"/>
                          <a14:foregroundMark x1="10701" y1="58037" x2="2038" y2="34518"/>
                          <a14:foregroundMark x1="2038" y1="34518" x2="17707" y2="18782"/>
                          <a14:foregroundMark x1="17707" y1="18782" x2="46115" y2="9137"/>
                          <a14:foregroundMark x1="72611" y1="83756" x2="57220" y2="92381"/>
                          <a14:foregroundMark x1="23312" y1="37733" x2="20637" y2="39594"/>
                          <a14:foregroundMark x1="32739" y1="24365" x2="41911" y2="46024"/>
                          <a14:foregroundMark x1="41911" y1="46024" x2="41911" y2="36548"/>
                          <a14:foregroundMark x1="43822" y1="11675" x2="62420" y2="14890"/>
                          <a14:foregroundMark x1="62420" y1="14890" x2="75159" y2="34349"/>
                          <a14:foregroundMark x1="75159" y1="34349" x2="91465" y2="45685"/>
                          <a14:foregroundMark x1="91465" y1="45685" x2="73503" y2="53807"/>
                          <a14:foregroundMark x1="73503" y1="53807" x2="72994" y2="57699"/>
                          <a14:foregroundMark x1="6624" y1="26565" x2="21401" y2="44501"/>
                          <a14:foregroundMark x1="21401" y1="44501" x2="39873" y2="41624"/>
                          <a14:foregroundMark x1="39873" y1="41624" x2="6624" y2="40440"/>
                          <a14:foregroundMark x1="6624" y1="40440" x2="28280" y2="36041"/>
                          <a14:foregroundMark x1="28280" y1="36041" x2="45478" y2="23689"/>
                          <a14:foregroundMark x1="45478" y1="23689" x2="13631" y2="30795"/>
                          <a14:foregroundMark x1="13631" y1="30795" x2="32739" y2="25888"/>
                          <a14:foregroundMark x1="32739" y1="25888" x2="21529" y2="45516"/>
                          <a14:foregroundMark x1="21529" y1="45516" x2="27898" y2="48223"/>
                          <a14:foregroundMark x1="30828" y1="55668" x2="39108" y2="79526"/>
                          <a14:foregroundMark x1="39108" y1="79526" x2="30446" y2="58037"/>
                          <a14:foregroundMark x1="30446" y1="58037" x2="44459" y2="74450"/>
                          <a14:foregroundMark x1="44459" y1="74450" x2="34395" y2="66497"/>
                          <a14:foregroundMark x1="55924" y1="72927" x2="56688" y2="81726"/>
                          <a14:foregroundMark x1="75287" y1="41624" x2="77580" y2="41624"/>
                          <a14:foregroundMark x1="61274" y1="10998" x2="42420" y2="8968"/>
                          <a14:foregroundMark x1="42420" y1="8968" x2="36306" y2="11844"/>
                          <a14:foregroundMark x1="59873" y1="10491" x2="41529" y2="8291"/>
                          <a14:foregroundMark x1="41529" y1="8291" x2="31465" y2="16074"/>
                          <a14:foregroundMark x1="98981" y1="44501" x2="93885" y2="46362"/>
                          <a14:foregroundMark x1="84204" y1="49577" x2="87643" y2="52792"/>
                          <a14:foregroundMark x1="86879" y1="46024" x2="86242" y2="48731"/>
                          <a14:backgroundMark x1="54395" y1="92047" x2="47389" y2="82234"/>
                          <a14:backgroundMark x1="55796" y1="92386" x2="45350" y2="91540"/>
                          <a14:backgroundMark x1="45350" y1="92047" x2="32484" y2="95262"/>
                          <a14:backgroundMark x1="57452" y1="92893" x2="53248" y2="923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54078" y="2737386"/>
              <a:ext cx="2128904" cy="1602780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белый, наружный объект&#10;&#10;Автоматически созданное описание">
              <a:extLst>
                <a:ext uri="{FF2B5EF4-FFF2-40B4-BE49-F238E27FC236}">
                  <a16:creationId xmlns:a16="http://schemas.microsoft.com/office/drawing/2014/main" id="{9544DD49-90CE-44B7-9AED-FEDE8893E4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55435" y="1028723"/>
              <a:ext cx="3168574" cy="131631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B09F2E2C-26D9-44EF-9D42-296C0D802B78}"/>
                </a:ext>
              </a:extLst>
            </p:cNvPr>
            <p:cNvSpPr/>
            <p:nvPr/>
          </p:nvSpPr>
          <p:spPr>
            <a:xfrm rot="243053">
              <a:off x="6167932" y="1069650"/>
              <a:ext cx="2852448" cy="167427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 w="10160">
                    <a:solidFill>
                      <a:srgbClr val="5B9BD5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rgbClr val="5B9BD5">
                        <a:satMod val="175000"/>
                        <a:alpha val="40000"/>
                      </a:srgb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Сириус В</a:t>
              </a:r>
            </a:p>
          </p:txBody>
        </p:sp>
        <p:sp>
          <p:nvSpPr>
            <p:cNvPr id="11" name="Стрелка: вправо 10">
              <a:extLst>
                <a:ext uri="{FF2B5EF4-FFF2-40B4-BE49-F238E27FC236}">
                  <a16:creationId xmlns:a16="http://schemas.microsoft.com/office/drawing/2014/main" id="{48B3CEEC-BD59-4197-8B77-E170C8C88A5B}"/>
                </a:ext>
              </a:extLst>
            </p:cNvPr>
            <p:cNvSpPr/>
            <p:nvPr/>
          </p:nvSpPr>
          <p:spPr>
            <a:xfrm>
              <a:off x="0" y="3098772"/>
              <a:ext cx="1501901" cy="572676"/>
            </a:xfrm>
            <a:prstGeom prst="rightArrow">
              <a:avLst>
                <a:gd name="adj1" fmla="val 18953"/>
                <a:gd name="adj2" fmla="val 110140"/>
              </a:avLst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874EB1E8-DA8B-4442-BD5B-BC7A386748D0}"/>
                </a:ext>
              </a:extLst>
            </p:cNvPr>
            <p:cNvGrpSpPr/>
            <p:nvPr/>
          </p:nvGrpSpPr>
          <p:grpSpPr>
            <a:xfrm>
              <a:off x="10319033" y="1464995"/>
              <a:ext cx="2066398" cy="3763512"/>
              <a:chOff x="10308580" y="3429919"/>
              <a:chExt cx="2066398" cy="3763512"/>
            </a:xfrm>
          </p:grpSpPr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35E76701-3FDC-4826-BFA8-8D61B21BBD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520923">
                <a:off x="9460023" y="4278476"/>
                <a:ext cx="3763512" cy="2066398"/>
              </a:xfrm>
              <a:prstGeom prst="rect">
                <a:avLst/>
              </a:prstGeom>
            </p:spPr>
          </p:pic>
          <p:grpSp>
            <p:nvGrpSpPr>
              <p:cNvPr id="16" name="Группа 15">
                <a:extLst>
                  <a:ext uri="{FF2B5EF4-FFF2-40B4-BE49-F238E27FC236}">
                    <a16:creationId xmlns:a16="http://schemas.microsoft.com/office/drawing/2014/main" id="{21F4639D-F98A-474B-98BF-09D423198996}"/>
                  </a:ext>
                </a:extLst>
              </p:cNvPr>
              <p:cNvGrpSpPr/>
              <p:nvPr/>
            </p:nvGrpSpPr>
            <p:grpSpPr>
              <a:xfrm>
                <a:off x="10816252" y="4512237"/>
                <a:ext cx="1234918" cy="1595356"/>
                <a:chOff x="10816252" y="4512237"/>
                <a:chExt cx="1234918" cy="1595356"/>
              </a:xfrm>
            </p:grpSpPr>
            <p:sp>
              <p:nvSpPr>
                <p:cNvPr id="13" name="Прямоугольник 12">
                  <a:extLst>
                    <a:ext uri="{FF2B5EF4-FFF2-40B4-BE49-F238E27FC236}">
                      <a16:creationId xmlns:a16="http://schemas.microsoft.com/office/drawing/2014/main" id="{A646AB4C-6286-43C2-ACA9-02C4CCDFDD70}"/>
                    </a:ext>
                  </a:extLst>
                </p:cNvPr>
                <p:cNvSpPr/>
                <p:nvPr/>
              </p:nvSpPr>
              <p:spPr>
                <a:xfrm rot="21430410">
                  <a:off x="10816252" y="4512237"/>
                  <a:ext cx="1170512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0" b="1" i="0" u="none" strike="noStrike" kern="1200" cap="none" spc="0" normalizeH="0" baseline="0" noProof="0" dirty="0">
                      <a:ln w="0"/>
                      <a:solidFill>
                        <a:prstClr val="black"/>
                      </a:solidFill>
                      <a:effectLst>
                        <a:outerShdw blurRad="38100" dist="1905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uLnTx/>
                      <a:uFillTx/>
                      <a:latin typeface="Candara" panose="020E0502030303020204" pitchFamily="34" charset="0"/>
                      <a:ea typeface="+mn-ea"/>
                      <a:cs typeface="+mn-cs"/>
                    </a:rPr>
                    <a:t>12</a:t>
                  </a:r>
                  <a:r>
                    <a:rPr kumimoji="0" lang="en-US" sz="5400" b="0" i="0" u="none" strike="noStrike" kern="1200" cap="none" spc="0" normalizeH="0" baseline="0" noProof="0" dirty="0">
                      <a:ln w="0"/>
                      <a:solidFill>
                        <a:prstClr val="black"/>
                      </a:solidFill>
                      <a:effectLst>
                        <a:outerShdw blurRad="38100" dist="1905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uLnTx/>
                      <a:uFillTx/>
                      <a:latin typeface="Candara" panose="020E0502030303020204" pitchFamily="34" charset="0"/>
                      <a:ea typeface="+mn-ea"/>
                      <a:cs typeface="+mn-cs"/>
                    </a:rPr>
                    <a:t> </a:t>
                  </a:r>
                  <a:endParaRPr kumimoji="0" lang="ru-RU" sz="54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ndara" panose="020E0502030303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Прямоугольник 13">
                  <a:extLst>
                    <a:ext uri="{FF2B5EF4-FFF2-40B4-BE49-F238E27FC236}">
                      <a16:creationId xmlns:a16="http://schemas.microsoft.com/office/drawing/2014/main" id="{C22BF018-9D62-4948-851D-FC1721618DC1}"/>
                    </a:ext>
                  </a:extLst>
                </p:cNvPr>
                <p:cNvSpPr/>
                <p:nvPr/>
              </p:nvSpPr>
              <p:spPr>
                <a:xfrm rot="21190695">
                  <a:off x="10821346" y="5399707"/>
                  <a:ext cx="1229824" cy="707886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0" b="0" i="0" u="none" strike="noStrike" kern="1200" cap="none" spc="0" normalizeH="0" baseline="0" noProof="0" dirty="0">
                      <a:ln w="0"/>
                      <a:solidFill>
                        <a:prstClr val="black"/>
                      </a:solidFill>
                      <a:effectLst>
                        <a:outerShdw blurRad="38100" dist="1905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uLnTx/>
                      <a:uFillTx/>
                      <a:latin typeface="Candara" panose="020E0502030303020204" pitchFamily="34" charset="0"/>
                      <a:ea typeface="+mn-ea"/>
                      <a:cs typeface="+mn-cs"/>
                    </a:rPr>
                    <a:t>тонн</a:t>
                  </a:r>
                  <a:endParaRPr kumimoji="0" lang="ru-RU" sz="54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ndara" panose="020E0502030303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9" name="Заголовок 1">
              <a:extLst>
                <a:ext uri="{FF2B5EF4-FFF2-40B4-BE49-F238E27FC236}">
                  <a16:creationId xmlns:a16="http://schemas.microsoft.com/office/drawing/2014/main" id="{A7FBF2EF-2451-4FE4-BA2F-B2A9DDDE8F72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96876"/>
              <a:ext cx="12192000" cy="464869"/>
            </a:xfrm>
            <a:prstGeom prst="rect">
              <a:avLst/>
            </a:prstGeom>
          </p:spPr>
          <p:txBody>
            <a:bodyPr>
              <a:normAutofit fontScale="975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j-ea"/>
                  <a:cs typeface="Arial Unicode MS" panose="020B0604020202020204" pitchFamily="34" charset="-128"/>
                </a:rPr>
                <a:t>где-то в нашей Галактике…</a:t>
              </a:r>
              <a:endParaRPr kumimoji="0" lang="ru-RU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54349DD-B6C5-F6F7-C08B-39ECA6FCD4E8}"/>
                </a:ext>
              </a:extLst>
            </p:cNvPr>
            <p:cNvSpPr txBox="1"/>
            <p:nvPr/>
          </p:nvSpPr>
          <p:spPr>
            <a:xfrm>
              <a:off x="584209" y="4480564"/>
              <a:ext cx="49573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ru-RU" sz="2400" b="0" i="0" dirty="0">
                  <a:solidFill>
                    <a:srgbClr val="8B8B8B"/>
                  </a:solidFill>
                  <a:effectLst/>
                  <a:latin typeface="+mj-lt"/>
                </a:rPr>
                <a:t>Сириус B (внизу слева) и А. </a:t>
              </a:r>
              <a:br>
                <a:rPr lang="ru-RU" sz="2400" b="0" i="0" dirty="0">
                  <a:solidFill>
                    <a:srgbClr val="8B8B8B"/>
                  </a:solidFill>
                  <a:effectLst/>
                  <a:latin typeface="+mj-lt"/>
                </a:rPr>
              </a:br>
              <a:r>
                <a:rPr lang="ru-RU" sz="2400" dirty="0">
                  <a:solidFill>
                    <a:srgbClr val="8B8B8B"/>
                  </a:solidFill>
                  <a:latin typeface="+mj-lt"/>
                </a:rPr>
                <a:t>Фото</a:t>
              </a:r>
              <a:r>
                <a:rPr lang="ru-RU" sz="2400" b="0" i="0" dirty="0">
                  <a:solidFill>
                    <a:srgbClr val="8B8B8B"/>
                  </a:solidFill>
                  <a:effectLst/>
                  <a:latin typeface="+mj-lt"/>
                </a:rPr>
                <a:t> телескопа «Хаббл». </a:t>
              </a:r>
              <a:r>
                <a:rPr lang="en-US" sz="2400" b="0" i="0" dirty="0">
                  <a:solidFill>
                    <a:srgbClr val="8B8B8B"/>
                  </a:solidFill>
                  <a:effectLst/>
                  <a:latin typeface="+mj-lt"/>
                </a:rPr>
                <a:t>NASA</a:t>
              </a:r>
              <a:endParaRPr lang="ru-RU" sz="2400" dirty="0">
                <a:effectLst/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4086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215A6B0-E929-4A5F-BEE9-3F3F5622EFCC}"/>
              </a:ext>
            </a:extLst>
          </p:cNvPr>
          <p:cNvSpPr txBox="1"/>
          <p:nvPr/>
        </p:nvSpPr>
        <p:spPr>
          <a:xfrm>
            <a:off x="367991" y="2407988"/>
            <a:ext cx="65699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ndara" panose="020E0502030303020204" pitchFamily="34" charset="0"/>
                <a:ea typeface="+mn-ea"/>
                <a:cs typeface="Arial Unicode MS" panose="020B0604020202020204" pitchFamily="34" charset="-128"/>
              </a:rPr>
              <a:t>Узнать, может ли </a:t>
            </a:r>
            <a:b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ndara" panose="020E0502030303020204" pitchFamily="34" charset="0"/>
                <a:ea typeface="+mn-ea"/>
                <a:cs typeface="Arial Unicode MS" panose="020B0604020202020204" pitchFamily="34" charset="-128"/>
              </a:rPr>
            </a:b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Arial Unicode MS" panose="020B0604020202020204" pitchFamily="34" charset="-128"/>
              </a:rPr>
              <a:t>12</a:t>
            </a: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Georgia" panose="02040502050405020303" pitchFamily="18" charset="0"/>
                <a:ea typeface="+mn-ea"/>
                <a:cs typeface="Arial Unicode MS" panose="020B0604020202020204" pitchFamily="34" charset="-128"/>
              </a:rPr>
              <a:t> </a:t>
            </a: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Arial Unicode MS" panose="020B0604020202020204" pitchFamily="34" charset="-128"/>
              </a:rPr>
              <a:t>тонн </a:t>
            </a: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ndara" panose="020E0502030303020204" pitchFamily="34" charset="0"/>
                <a:ea typeface="+mn-ea"/>
                <a:cs typeface="Arial Unicode MS" panose="020B0604020202020204" pitchFamily="34" charset="-128"/>
              </a:rPr>
              <a:t>вещества</a:t>
            </a: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Georgia" panose="02040502050405020303" pitchFamily="18" charset="0"/>
                <a:ea typeface="+mn-ea"/>
                <a:cs typeface="Arial Unicode MS" panose="020B0604020202020204" pitchFamily="34" charset="-128"/>
              </a:rPr>
              <a:t> </a:t>
            </a:r>
            <a:b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Georgia" panose="02040502050405020303" pitchFamily="18" charset="0"/>
                <a:ea typeface="+mn-ea"/>
                <a:cs typeface="Arial Unicode MS" panose="020B0604020202020204" pitchFamily="34" charset="-128"/>
              </a:rPr>
            </a:b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ndara" panose="020E0502030303020204" pitchFamily="34" charset="0"/>
                <a:ea typeface="+mn-ea"/>
                <a:cs typeface="Arial Unicode MS" panose="020B0604020202020204" pitchFamily="34" charset="-128"/>
              </a:rPr>
              <a:t>поместиться </a:t>
            </a:r>
            <a:b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ndara" panose="020E0502030303020204" pitchFamily="34" charset="0"/>
                <a:ea typeface="+mn-ea"/>
                <a:cs typeface="Arial Unicode MS" panose="020B0604020202020204" pitchFamily="34" charset="-128"/>
              </a:rPr>
            </a:b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ndara" panose="020E0502030303020204" pitchFamily="34" charset="0"/>
                <a:ea typeface="+mn-ea"/>
                <a:cs typeface="Arial Unicode MS" panose="020B0604020202020204" pitchFamily="34" charset="-128"/>
              </a:rPr>
              <a:t>в кружку объёмом </a:t>
            </a:r>
            <a:b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ndara" panose="020E0502030303020204" pitchFamily="34" charset="0"/>
                <a:ea typeface="+mn-ea"/>
                <a:cs typeface="Arial Unicode MS" panose="020B0604020202020204" pitchFamily="34" charset="-128"/>
              </a:rPr>
            </a:b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Arial Unicode MS" panose="020B0604020202020204" pitchFamily="34" charset="-128"/>
              </a:rPr>
              <a:t>300 c</a:t>
            </a: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Arial Unicode MS" panose="020B0604020202020204" pitchFamily="34" charset="-128"/>
              </a:rPr>
              <a:t>м</a:t>
            </a:r>
            <a:r>
              <a:rPr kumimoji="0" lang="ru-RU" sz="4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Arial Unicode MS" panose="020B0604020202020204" pitchFamily="34" charset="-128"/>
              </a:rPr>
              <a:t>3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09198713-11EA-4E34-9ADB-1343A4E5158B}"/>
              </a:ext>
            </a:extLst>
          </p:cNvPr>
          <p:cNvGrpSpPr/>
          <p:nvPr/>
        </p:nvGrpSpPr>
        <p:grpSpPr>
          <a:xfrm>
            <a:off x="6762563" y="1638934"/>
            <a:ext cx="5609942" cy="4665668"/>
            <a:chOff x="7599093" y="2810655"/>
            <a:chExt cx="2212148" cy="1839797"/>
          </a:xfrm>
        </p:grpSpPr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8CBB18F4-BA60-450F-B5F6-10BC050673E8}"/>
                </a:ext>
              </a:extLst>
            </p:cNvPr>
            <p:cNvSpPr/>
            <p:nvPr/>
          </p:nvSpPr>
          <p:spPr>
            <a:xfrm>
              <a:off x="7599093" y="2810655"/>
              <a:ext cx="1694038" cy="169403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85C7B599-3ED3-45FC-B5A8-EF470E9167F0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7" t="8271" r="4887" b="9023"/>
            <a:stretch/>
          </p:blipFill>
          <p:spPr bwMode="auto">
            <a:xfrm>
              <a:off x="7987568" y="3025952"/>
              <a:ext cx="1179832" cy="108159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1" name="Надпись 34">
              <a:extLst>
                <a:ext uri="{FF2B5EF4-FFF2-40B4-BE49-F238E27FC236}">
                  <a16:creationId xmlns:a16="http://schemas.microsoft.com/office/drawing/2014/main" id="{75E9572B-1D6F-46E9-99DE-D0E1DCD0FB29}"/>
                </a:ext>
              </a:extLst>
            </p:cNvPr>
            <p:cNvSpPr txBox="1"/>
            <p:nvPr/>
          </p:nvSpPr>
          <p:spPr>
            <a:xfrm>
              <a:off x="7686652" y="4016527"/>
              <a:ext cx="1518920" cy="52260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V =</a:t>
              </a:r>
              <a:r>
                <a:rPr kumimoji="0" lang="en-US" sz="4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 </a:t>
              </a:r>
              <a:r>
                <a:rPr kumimoji="0" lang="ru-RU" sz="4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3</a:t>
              </a:r>
              <a:r>
                <a:rPr kumimoji="0" lang="en-US" sz="4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00 c</a:t>
              </a:r>
              <a:r>
                <a:rPr kumimoji="0" lang="ru-RU" sz="4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м</a:t>
              </a:r>
              <a:r>
                <a:rPr kumimoji="0" lang="en-US" sz="4800" b="0" i="1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3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  <p:sp>
          <p:nvSpPr>
            <p:cNvPr id="22" name="Надпись 35">
              <a:extLst>
                <a:ext uri="{FF2B5EF4-FFF2-40B4-BE49-F238E27FC236}">
                  <a16:creationId xmlns:a16="http://schemas.microsoft.com/office/drawing/2014/main" id="{FBB05195-329C-43C4-9C37-54A7B57BA2A9}"/>
                </a:ext>
              </a:extLst>
            </p:cNvPr>
            <p:cNvSpPr txBox="1"/>
            <p:nvPr/>
          </p:nvSpPr>
          <p:spPr>
            <a:xfrm>
              <a:off x="7820602" y="2898846"/>
              <a:ext cx="1196340" cy="11398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12</a:t>
              </a: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  <p:sp>
          <p:nvSpPr>
            <p:cNvPr id="23" name="Надпись 36">
              <a:extLst>
                <a:ext uri="{FF2B5EF4-FFF2-40B4-BE49-F238E27FC236}">
                  <a16:creationId xmlns:a16="http://schemas.microsoft.com/office/drawing/2014/main" id="{C32055CD-D6D5-4650-A49F-4BB4F675E01D}"/>
                </a:ext>
              </a:extLst>
            </p:cNvPr>
            <p:cNvSpPr txBox="1"/>
            <p:nvPr/>
          </p:nvSpPr>
          <p:spPr>
            <a:xfrm>
              <a:off x="7835599" y="3643025"/>
              <a:ext cx="1196340" cy="3492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тонн</a:t>
              </a: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  <p:sp>
          <p:nvSpPr>
            <p:cNvPr id="24" name="Надпись 37">
              <a:extLst>
                <a:ext uri="{FF2B5EF4-FFF2-40B4-BE49-F238E27FC236}">
                  <a16:creationId xmlns:a16="http://schemas.microsoft.com/office/drawing/2014/main" id="{7A869671-E14B-4CA4-85E6-6EDC360A28A8}"/>
                </a:ext>
              </a:extLst>
            </p:cNvPr>
            <p:cNvSpPr txBox="1"/>
            <p:nvPr/>
          </p:nvSpPr>
          <p:spPr>
            <a:xfrm>
              <a:off x="8614901" y="2984847"/>
              <a:ext cx="1196340" cy="166560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?</a:t>
              </a:r>
              <a:endPara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Надпись 34">
            <a:extLst>
              <a:ext uri="{FF2B5EF4-FFF2-40B4-BE49-F238E27FC236}">
                <a16:creationId xmlns:a16="http://schemas.microsoft.com/office/drawing/2014/main" id="{3926339D-1D5D-4FA8-A6AF-D925B61C3C83}"/>
              </a:ext>
            </a:extLst>
          </p:cNvPr>
          <p:cNvSpPr txBox="1"/>
          <p:nvPr/>
        </p:nvSpPr>
        <p:spPr>
          <a:xfrm>
            <a:off x="1799583" y="1638934"/>
            <a:ext cx="3220781" cy="8141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Цель урока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F374A4-9F51-C806-C903-8FF4CB7EC627}"/>
              </a:ext>
            </a:extLst>
          </p:cNvPr>
          <p:cNvSpPr txBox="1"/>
          <p:nvPr/>
        </p:nvSpPr>
        <p:spPr>
          <a:xfrm>
            <a:off x="55346" y="599192"/>
            <a:ext cx="12136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60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  <a:cs typeface="Arial Unicode MS" panose="020B0604020202020204" pitchFamily="34" charset="-128"/>
              </a:rPr>
              <a:t>12</a:t>
            </a:r>
            <a:r>
              <a:rPr lang="ru-RU" sz="48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  <a:cs typeface="Arial Unicode MS" panose="020B0604020202020204" pitchFamily="34" charset="-128"/>
              </a:rPr>
              <a:t> ТОНН </a:t>
            </a:r>
            <a:r>
              <a:rPr lang="ru-RU" sz="4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  <a:cs typeface="Arial Unicode MS" panose="020B0604020202020204" pitchFamily="34" charset="-128"/>
              </a:rPr>
              <a:t>ВЕЩЕСТВА В ОБЫЧНОЙ КРУЖКЕ</a:t>
            </a:r>
          </a:p>
        </p:txBody>
      </p:sp>
      <p:sp>
        <p:nvSpPr>
          <p:cNvPr id="3" name="Надпись 34">
            <a:extLst>
              <a:ext uri="{FF2B5EF4-FFF2-40B4-BE49-F238E27FC236}">
                <a16:creationId xmlns:a16="http://schemas.microsoft.com/office/drawing/2014/main" id="{FE54699A-DA9F-B516-AB56-1CC5C82C2FAD}"/>
              </a:ext>
            </a:extLst>
          </p:cNvPr>
          <p:cNvSpPr txBox="1"/>
          <p:nvPr/>
        </p:nvSpPr>
        <p:spPr>
          <a:xfrm>
            <a:off x="331311" y="-152985"/>
            <a:ext cx="3220781" cy="8141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800" b="1" i="1" dirty="0">
                <a:latin typeface="Candara" panose="020E0502030303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Т</a:t>
            </a:r>
            <a:r>
              <a:rPr lang="ru-RU" sz="4800" b="1" i="1" dirty="0">
                <a:effectLst/>
                <a:latin typeface="Candara" panose="020E0502030303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ема урока</a:t>
            </a:r>
            <a:endParaRPr lang="ru-RU" sz="2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0863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B7C437BE-1147-34BC-7032-8251805C288F}"/>
              </a:ext>
            </a:extLst>
          </p:cNvPr>
          <p:cNvGrpSpPr/>
          <p:nvPr/>
        </p:nvGrpSpPr>
        <p:grpSpPr>
          <a:xfrm>
            <a:off x="0" y="196876"/>
            <a:ext cx="12342312" cy="7564494"/>
            <a:chOff x="0" y="196876"/>
            <a:chExt cx="12342312" cy="756449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F122608-884F-4309-B861-950A92893A94}"/>
                </a:ext>
              </a:extLst>
            </p:cNvPr>
            <p:cNvSpPr txBox="1"/>
            <p:nvPr/>
          </p:nvSpPr>
          <p:spPr>
            <a:xfrm>
              <a:off x="347443" y="4027468"/>
              <a:ext cx="5256811" cy="2431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PSR</a:t>
              </a:r>
              <a:r>
                <a:rPr kumimoji="0" lang="ru-RU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 J0952-0607 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– </a:t>
              </a:r>
              <a:b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</a:b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самая </a:t>
              </a:r>
              <a:r>
                <a:rPr lang="ru-RU" sz="2800" dirty="0">
                  <a:solidFill>
                    <a:prstClr val="black"/>
                  </a:solidFill>
                  <a:latin typeface="Candara" panose="020E0502030303020204" pitchFamily="34" charset="0"/>
                </a:rPr>
                <a:t>массивная</a:t>
              </a: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 </a:t>
              </a: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нейтронная звезда</a:t>
              </a: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, обнаруженная </a:t>
              </a:r>
              <a:b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</a:b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на сегодняшний день (2022 г.).</a:t>
              </a:r>
              <a:b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</a:b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Обнаружена в 2016 г.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8B567639-88E4-459A-8828-0C58DD91AC53}"/>
                </a:ext>
              </a:extLst>
            </p:cNvPr>
            <p:cNvGrpSpPr/>
            <p:nvPr/>
          </p:nvGrpSpPr>
          <p:grpSpPr>
            <a:xfrm>
              <a:off x="6698191" y="2046370"/>
              <a:ext cx="5644121" cy="5715000"/>
              <a:chOff x="7167347" y="646871"/>
              <a:chExt cx="5644121" cy="5715000"/>
            </a:xfrm>
          </p:grpSpPr>
          <p:pic>
            <p:nvPicPr>
              <p:cNvPr id="7" name="Рисунок 6" descr="Изображение выглядит как посуда, лож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4A2BCF3-EB82-48A0-9C6A-D557E7A8FC4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167347" y="1124094"/>
                <a:ext cx="4957302" cy="2475991"/>
              </a:xfrm>
              <a:prstGeom prst="rect">
                <a:avLst/>
              </a:prstGeom>
            </p:spPr>
          </p:pic>
          <p:pic>
            <p:nvPicPr>
              <p:cNvPr id="8" name="Рисунок 7">
                <a:extLst>
                  <a:ext uri="{FF2B5EF4-FFF2-40B4-BE49-F238E27FC236}">
                    <a16:creationId xmlns:a16="http://schemas.microsoft.com/office/drawing/2014/main" id="{A70228B1-A0BD-4F30-A0C2-AB10962427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995032">
                <a:off x="7827334" y="2004183"/>
                <a:ext cx="5715000" cy="3000375"/>
              </a:xfrm>
              <a:prstGeom prst="rect">
                <a:avLst/>
              </a:prstGeom>
            </p:spPr>
          </p:pic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587EA38A-86A3-4754-8F9B-F5E348CEBE83}"/>
                  </a:ext>
                </a:extLst>
              </p:cNvPr>
              <p:cNvSpPr/>
              <p:nvPr/>
            </p:nvSpPr>
            <p:spPr>
              <a:xfrm rot="981321">
                <a:off x="8808485" y="2754787"/>
                <a:ext cx="4002983" cy="120032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6000" b="1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ndara" panose="020E0502030303020204" pitchFamily="34" charset="0"/>
                    <a:ea typeface="+mn-ea"/>
                    <a:cs typeface="+mn-cs"/>
                  </a:rPr>
                  <a:t>млрд</a:t>
                </a:r>
                <a:r>
                  <a:rPr kumimoji="0" lang="ru-RU" sz="7200" b="1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ndara" panose="020E0502030303020204" pitchFamily="34" charset="0"/>
                    <a:ea typeface="+mn-ea"/>
                    <a:cs typeface="+mn-cs"/>
                  </a:rPr>
                  <a:t>.</a:t>
                </a:r>
                <a:r>
                  <a:rPr kumimoji="0" lang="en-US" sz="54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ndara" panose="020E0502030303020204" pitchFamily="34" charset="0"/>
                    <a:ea typeface="+mn-ea"/>
                    <a:cs typeface="+mn-cs"/>
                  </a:rPr>
                  <a:t> </a:t>
                </a:r>
                <a:endParaRPr kumimoji="0" lang="ru-RU" sz="5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ndara" panose="020E05020303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02034E6A-DA98-4AAE-8C02-EB02096C042D}"/>
                  </a:ext>
                </a:extLst>
              </p:cNvPr>
              <p:cNvSpPr/>
              <p:nvPr/>
            </p:nvSpPr>
            <p:spPr>
              <a:xfrm rot="1116841">
                <a:off x="9768143" y="3505583"/>
                <a:ext cx="1596912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54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ndara" panose="020E0502030303020204" pitchFamily="34" charset="0"/>
                    <a:ea typeface="+mn-ea"/>
                    <a:cs typeface="+mn-cs"/>
                  </a:rPr>
                  <a:t>тонн</a:t>
                </a:r>
              </a:p>
            </p:txBody>
          </p:sp>
          <p:pic>
            <p:nvPicPr>
              <p:cNvPr id="11" name="Рисунок 10" descr="Изображение выглядит как наружный объект, звезда, ночное неб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A1ED6B55-5E67-48AD-9DC9-AD142A21FA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287145" y="1391396"/>
                <a:ext cx="1795874" cy="1755606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F4116093-65E2-4B13-8D79-F749DAD5C5FD}"/>
                </a:ext>
              </a:extLst>
            </p:cNvPr>
            <p:cNvSpPr/>
            <p:nvPr/>
          </p:nvSpPr>
          <p:spPr>
            <a:xfrm rot="345547">
              <a:off x="5383929" y="2590389"/>
              <a:ext cx="5734779" cy="462696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 w="10160">
                    <a:solidFill>
                      <a:srgbClr val="5B9BD5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rgbClr val="5B9BD5">
                        <a:satMod val="175000"/>
                        <a:alpha val="40000"/>
                      </a:srgb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Нейтронная </a:t>
              </a:r>
              <a:br>
                <a:rPr kumimoji="0" lang="ru-RU" sz="8000" b="1" i="0" u="none" strike="noStrike" kern="1200" cap="none" spc="0" normalizeH="0" baseline="0" noProof="0" dirty="0">
                  <a:ln w="10160">
                    <a:solidFill>
                      <a:srgbClr val="5B9BD5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rgbClr val="5B9BD5">
                        <a:satMod val="175000"/>
                        <a:alpha val="40000"/>
                      </a:srgb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ru-RU" sz="8000" b="1" i="0" u="none" strike="noStrike" kern="1200" cap="none" spc="0" normalizeH="0" baseline="0" noProof="0" dirty="0">
                  <a:ln w="10160">
                    <a:solidFill>
                      <a:srgbClr val="5B9BD5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rgbClr val="5B9BD5">
                        <a:satMod val="175000"/>
                        <a:alpha val="40000"/>
                      </a:srgb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звезда</a:t>
              </a:r>
            </a:p>
          </p:txBody>
        </p:sp>
        <p:sp>
          <p:nvSpPr>
            <p:cNvPr id="14" name="Заголовок 1">
              <a:extLst>
                <a:ext uri="{FF2B5EF4-FFF2-40B4-BE49-F238E27FC236}">
                  <a16:creationId xmlns:a16="http://schemas.microsoft.com/office/drawing/2014/main" id="{EF5A9666-7B12-4F24-8D53-D93252F3E586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96876"/>
              <a:ext cx="12192000" cy="464869"/>
            </a:xfrm>
            <a:prstGeom prst="rect">
              <a:avLst/>
            </a:prstGeom>
          </p:spPr>
          <p:txBody>
            <a:bodyPr>
              <a:normAutofit fontScale="975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j-ea"/>
                  <a:cs typeface="Arial Unicode MS" panose="020B0604020202020204" pitchFamily="34" charset="-128"/>
                </a:rPr>
                <a:t>где-то в нашей Галактике…</a:t>
              </a:r>
              <a:endParaRPr kumimoji="0" lang="ru-RU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  <p:pic>
          <p:nvPicPr>
            <p:cNvPr id="15" name="Рисунок 14" descr="Изображение выглядит как пространство, Вселенная,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6697C68A-E126-C354-065D-111958A09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905" y="399097"/>
              <a:ext cx="5172311" cy="2912337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91C2C7E-3DA4-4F88-82A5-48CFAC0B99FE}"/>
                </a:ext>
              </a:extLst>
            </p:cNvPr>
            <p:cNvSpPr txBox="1"/>
            <p:nvPr/>
          </p:nvSpPr>
          <p:spPr>
            <a:xfrm>
              <a:off x="257904" y="3253953"/>
              <a:ext cx="51723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0" i="0" dirty="0">
                  <a:solidFill>
                    <a:srgbClr val="8B8B8B"/>
                  </a:solidFill>
                  <a:effectLst/>
                  <a:latin typeface="+mj-lt"/>
                </a:rPr>
                <a:t>Нейтронная звезда, испускающая потоки частиц из полюсов</a:t>
              </a:r>
              <a:r>
                <a:rPr lang="en-US" sz="2400" b="0" i="0" dirty="0">
                  <a:solidFill>
                    <a:srgbClr val="8B8B8B"/>
                  </a:solidFill>
                  <a:effectLst/>
                  <a:latin typeface="+mj-lt"/>
                </a:rPr>
                <a:t> </a:t>
              </a:r>
              <a:r>
                <a:rPr lang="ru-RU" sz="2400" dirty="0">
                  <a:solidFill>
                    <a:srgbClr val="8B8B8B"/>
                  </a:solidFill>
                  <a:latin typeface="+mj-lt"/>
                </a:rPr>
                <a:t>Phys.org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09618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D4DA32C8-2B0A-02C8-B5AE-C4D4D5794770}"/>
              </a:ext>
            </a:extLst>
          </p:cNvPr>
          <p:cNvGrpSpPr/>
          <p:nvPr/>
        </p:nvGrpSpPr>
        <p:grpSpPr>
          <a:xfrm>
            <a:off x="13652" y="8573"/>
            <a:ext cx="12605558" cy="6955025"/>
            <a:chOff x="13652" y="8573"/>
            <a:chExt cx="12605558" cy="6955025"/>
          </a:xfrm>
        </p:grpSpPr>
        <p:grpSp>
          <p:nvGrpSpPr>
            <p:cNvPr id="65" name="Группа 64">
              <a:extLst>
                <a:ext uri="{FF2B5EF4-FFF2-40B4-BE49-F238E27FC236}">
                  <a16:creationId xmlns:a16="http://schemas.microsoft.com/office/drawing/2014/main" id="{A916C25A-44AF-9C81-C51D-39E4A84119FD}"/>
                </a:ext>
              </a:extLst>
            </p:cNvPr>
            <p:cNvGrpSpPr/>
            <p:nvPr/>
          </p:nvGrpSpPr>
          <p:grpSpPr>
            <a:xfrm>
              <a:off x="13652" y="8573"/>
              <a:ext cx="12098378" cy="6832404"/>
              <a:chOff x="13652" y="8573"/>
              <a:chExt cx="12098378" cy="6832404"/>
            </a:xfrm>
          </p:grpSpPr>
          <p:grpSp>
            <p:nvGrpSpPr>
              <p:cNvPr id="70" name="Группа 69">
                <a:extLst>
                  <a:ext uri="{FF2B5EF4-FFF2-40B4-BE49-F238E27FC236}">
                    <a16:creationId xmlns:a16="http://schemas.microsoft.com/office/drawing/2014/main" id="{FD46AE0B-56BD-5D47-BE0E-55486E97F35D}"/>
                  </a:ext>
                </a:extLst>
              </p:cNvPr>
              <p:cNvGrpSpPr/>
              <p:nvPr/>
            </p:nvGrpSpPr>
            <p:grpSpPr>
              <a:xfrm>
                <a:off x="13652" y="8573"/>
                <a:ext cx="12098378" cy="6832404"/>
                <a:chOff x="13652" y="8573"/>
                <a:chExt cx="12098378" cy="6832404"/>
              </a:xfrm>
            </p:grpSpPr>
            <p:grpSp>
              <p:nvGrpSpPr>
                <p:cNvPr id="71" name="Группа 70">
                  <a:extLst>
                    <a:ext uri="{FF2B5EF4-FFF2-40B4-BE49-F238E27FC236}">
                      <a16:creationId xmlns:a16="http://schemas.microsoft.com/office/drawing/2014/main" id="{6EA77E57-1D50-1C6E-6139-19FD0E1CA1F6}"/>
                    </a:ext>
                  </a:extLst>
                </p:cNvPr>
                <p:cNvGrpSpPr/>
                <p:nvPr/>
              </p:nvGrpSpPr>
              <p:grpSpPr>
                <a:xfrm>
                  <a:off x="13652" y="8573"/>
                  <a:ext cx="11683458" cy="6832404"/>
                  <a:chOff x="13652" y="8573"/>
                  <a:chExt cx="11683458" cy="6832404"/>
                </a:xfrm>
              </p:grpSpPr>
              <p:grpSp>
                <p:nvGrpSpPr>
                  <p:cNvPr id="52" name="Группа 51">
                    <a:extLst>
                      <a:ext uri="{FF2B5EF4-FFF2-40B4-BE49-F238E27FC236}">
                        <a16:creationId xmlns:a16="http://schemas.microsoft.com/office/drawing/2014/main" id="{B98C66D4-FE63-CC6B-D4AA-15E5E625D991}"/>
                      </a:ext>
                    </a:extLst>
                  </p:cNvPr>
                  <p:cNvGrpSpPr/>
                  <p:nvPr/>
                </p:nvGrpSpPr>
                <p:grpSpPr>
                  <a:xfrm>
                    <a:off x="13652" y="8573"/>
                    <a:ext cx="11683458" cy="6832404"/>
                    <a:chOff x="13652" y="8573"/>
                    <a:chExt cx="11683458" cy="6832404"/>
                  </a:xfrm>
                </p:grpSpPr>
                <p:grpSp>
                  <p:nvGrpSpPr>
                    <p:cNvPr id="19" name="Группа 18">
                      <a:extLst>
                        <a:ext uri="{FF2B5EF4-FFF2-40B4-BE49-F238E27FC236}">
                          <a16:creationId xmlns:a16="http://schemas.microsoft.com/office/drawing/2014/main" id="{ABD91E26-B8A7-D8C5-7B9A-9C86E49F3BA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52" y="8573"/>
                      <a:ext cx="11683458" cy="6832404"/>
                      <a:chOff x="13652" y="8573"/>
                      <a:chExt cx="11683458" cy="6832404"/>
                    </a:xfrm>
                  </p:grpSpPr>
                  <p:grpSp>
                    <p:nvGrpSpPr>
                      <p:cNvPr id="17" name="Группа 16">
                        <a:extLst>
                          <a:ext uri="{FF2B5EF4-FFF2-40B4-BE49-F238E27FC236}">
                            <a16:creationId xmlns:a16="http://schemas.microsoft.com/office/drawing/2014/main" id="{35A31C5E-6269-7F3B-5D08-7BCC108A285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3652" y="8573"/>
                        <a:ext cx="11683458" cy="6832404"/>
                        <a:chOff x="13652" y="8573"/>
                        <a:chExt cx="11683458" cy="6832404"/>
                      </a:xfrm>
                    </p:grpSpPr>
                    <p:sp>
                      <p:nvSpPr>
                        <p:cNvPr id="32" name="Надпись 46">
                          <a:extLst>
                            <a:ext uri="{FF2B5EF4-FFF2-40B4-BE49-F238E27FC236}">
                              <a16:creationId xmlns:a16="http://schemas.microsoft.com/office/drawing/2014/main" id="{4F32CC95-9484-5596-CD2F-86DD9C2E9E09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3652" y="8573"/>
                          <a:ext cx="4336415" cy="152400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1890713" marR="0" lvl="0" indent="-1981200" algn="l" defTabSz="914400" rtl="0" eaLnBrk="1" fontAlgn="auto" latinLnBrk="0" hangingPunct="1">
                            <a:lnSpc>
                              <a:spcPct val="8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26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Тема:</a:t>
                          </a:r>
                          <a:r>
                            <a:rPr kumimoji="0" lang="ru-RU" sz="26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0" lang="ru-RU" sz="28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12</a:t>
                          </a:r>
                          <a:r>
                            <a:rPr kumimoji="0" lang="ru-RU" sz="28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 ТОНН</a:t>
                          </a:r>
                          <a:r>
                            <a:rPr kumimoji="0" lang="ru-RU" sz="2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0" lang="ru-RU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ВЕЩЕСТВА </a:t>
                          </a:r>
                          <a:br>
                            <a:rPr kumimoji="0" lang="ru-RU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a:br>
                          <a:r>
                            <a:rPr kumimoji="0" lang="ru-RU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В ОБЫЧНОЙ</a:t>
                          </a:r>
                          <a:br>
                            <a:rPr kumimoji="0" lang="ru-RU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a:br>
                          <a:r>
                            <a:rPr kumimoji="0" lang="ru-RU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КРУЖКЕ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glow rad="228600">
                                <a:srgbClr val="70AD47">
                                  <a:satMod val="175000"/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1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 </a:t>
                          </a:r>
                        </a:p>
                      </p:txBody>
                    </p:sp>
                    <p:cxnSp>
                      <p:nvCxnSpPr>
                        <p:cNvPr id="6" name="Прямая соединительная линия 5">
                          <a:extLst>
                            <a:ext uri="{FF2B5EF4-FFF2-40B4-BE49-F238E27FC236}">
                              <a16:creationId xmlns:a16="http://schemas.microsoft.com/office/drawing/2014/main" id="{A43D0C2A-4CFA-E69E-EE03-A08F8C2FDC6D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5767043" y="1259951"/>
                          <a:ext cx="1251929" cy="2087452"/>
                        </a:xfrm>
                        <a:prstGeom prst="line">
                          <a:avLst/>
                        </a:prstGeom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" name="Прямая соединительная линия 4">
                          <a:extLst>
                            <a:ext uri="{FF2B5EF4-FFF2-40B4-BE49-F238E27FC236}">
                              <a16:creationId xmlns:a16="http://schemas.microsoft.com/office/drawing/2014/main" id="{3058E6D4-9BCF-3C3D-751F-26A764284312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>
                          <a:off x="4528086" y="3502026"/>
                          <a:ext cx="2456354" cy="1819803"/>
                        </a:xfrm>
                        <a:prstGeom prst="line">
                          <a:avLst/>
                        </a:prstGeom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" name="Прямая соединительная линия 3">
                          <a:extLst>
                            <a:ext uri="{FF2B5EF4-FFF2-40B4-BE49-F238E27FC236}">
                              <a16:creationId xmlns:a16="http://schemas.microsoft.com/office/drawing/2014/main" id="{5EF99B25-F7EE-313A-09DB-E1C7E2A72B64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3349316" y="2541136"/>
                          <a:ext cx="3589782" cy="908675"/>
                        </a:xfrm>
                        <a:prstGeom prst="line">
                          <a:avLst/>
                        </a:prstGeom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" name="Прямая соединительная линия 2">
                          <a:extLst>
                            <a:ext uri="{FF2B5EF4-FFF2-40B4-BE49-F238E27FC236}">
                              <a16:creationId xmlns:a16="http://schemas.microsoft.com/office/drawing/2014/main" id="{514E9988-AB08-B0FA-08F8-A02F939C099C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>
                          <a:off x="7081202" y="2957448"/>
                          <a:ext cx="3210280" cy="473775"/>
                        </a:xfrm>
                        <a:prstGeom prst="line">
                          <a:avLst/>
                        </a:prstGeom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" name="Прямая соединительная линия 1">
                          <a:extLst>
                            <a:ext uri="{FF2B5EF4-FFF2-40B4-BE49-F238E27FC236}">
                              <a16:creationId xmlns:a16="http://schemas.microsoft.com/office/drawing/2014/main" id="{EE64003A-DA9D-DB09-D855-52E18E493A92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7040562" y="3451543"/>
                          <a:ext cx="1497942" cy="2071082"/>
                        </a:xfrm>
                        <a:prstGeom prst="line">
                          <a:avLst/>
                        </a:prstGeom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10" name="Овал 9">
                          <a:extLst>
                            <a:ext uri="{FF2B5EF4-FFF2-40B4-BE49-F238E27FC236}">
                              <a16:creationId xmlns:a16="http://schemas.microsoft.com/office/drawing/2014/main" id="{CA9286F6-DC34-2A85-5715-D0AEF8B0A18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960427" y="2410778"/>
                          <a:ext cx="2190115" cy="2190115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127000">
                          <a:solidFill>
                            <a:srgbClr val="00B05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" name="Надпись 1">
                          <a:extLst>
                            <a:ext uri="{FF2B5EF4-FFF2-40B4-BE49-F238E27FC236}">
                              <a16:creationId xmlns:a16="http://schemas.microsoft.com/office/drawing/2014/main" id="{2D60A1AE-833F-B951-2C99-BB154E69CEE8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92786" y="433705"/>
                          <a:ext cx="1688465" cy="1263650"/>
                        </a:xfrm>
                        <a:custGeom>
                          <a:avLst/>
                          <a:gdLst>
                            <a:gd name="connsiteX0" fmla="*/ 0 w 1688465"/>
                            <a:gd name="connsiteY0" fmla="*/ 0 h 1263650"/>
                            <a:gd name="connsiteX1" fmla="*/ 545937 w 1688465"/>
                            <a:gd name="connsiteY1" fmla="*/ 0 h 1263650"/>
                            <a:gd name="connsiteX2" fmla="*/ 1108759 w 1688465"/>
                            <a:gd name="connsiteY2" fmla="*/ 0 h 1263650"/>
                            <a:gd name="connsiteX3" fmla="*/ 1688465 w 1688465"/>
                            <a:gd name="connsiteY3" fmla="*/ 0 h 1263650"/>
                            <a:gd name="connsiteX4" fmla="*/ 1688465 w 1688465"/>
                            <a:gd name="connsiteY4" fmla="*/ 433853 h 1263650"/>
                            <a:gd name="connsiteX5" fmla="*/ 1688465 w 1688465"/>
                            <a:gd name="connsiteY5" fmla="*/ 817160 h 1263650"/>
                            <a:gd name="connsiteX6" fmla="*/ 1688465 w 1688465"/>
                            <a:gd name="connsiteY6" fmla="*/ 1263650 h 1263650"/>
                            <a:gd name="connsiteX7" fmla="*/ 1091874 w 1688465"/>
                            <a:gd name="connsiteY7" fmla="*/ 1263650 h 1263650"/>
                            <a:gd name="connsiteX8" fmla="*/ 495283 w 1688465"/>
                            <a:gd name="connsiteY8" fmla="*/ 1263650 h 1263650"/>
                            <a:gd name="connsiteX9" fmla="*/ 0 w 1688465"/>
                            <a:gd name="connsiteY9" fmla="*/ 1263650 h 1263650"/>
                            <a:gd name="connsiteX10" fmla="*/ 0 w 1688465"/>
                            <a:gd name="connsiteY10" fmla="*/ 855070 h 1263650"/>
                            <a:gd name="connsiteX11" fmla="*/ 0 w 1688465"/>
                            <a:gd name="connsiteY11" fmla="*/ 433853 h 1263650"/>
                            <a:gd name="connsiteX12" fmla="*/ 0 w 1688465"/>
                            <a:gd name="connsiteY12" fmla="*/ 0 h 12636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1688465" h="1263650" fill="none" extrusionOk="0">
                              <a:moveTo>
                                <a:pt x="0" y="0"/>
                              </a:moveTo>
                              <a:cubicBezTo>
                                <a:pt x="160555" y="-45031"/>
                                <a:pt x="432238" y="64652"/>
                                <a:pt x="545937" y="0"/>
                              </a:cubicBezTo>
                              <a:cubicBezTo>
                                <a:pt x="659636" y="-64652"/>
                                <a:pt x="988650" y="48169"/>
                                <a:pt x="1108759" y="0"/>
                              </a:cubicBezTo>
                              <a:cubicBezTo>
                                <a:pt x="1228868" y="-48169"/>
                                <a:pt x="1502346" y="54487"/>
                                <a:pt x="1688465" y="0"/>
                              </a:cubicBezTo>
                              <a:cubicBezTo>
                                <a:pt x="1705104" y="190692"/>
                                <a:pt x="1668522" y="241699"/>
                                <a:pt x="1688465" y="433853"/>
                              </a:cubicBezTo>
                              <a:cubicBezTo>
                                <a:pt x="1708408" y="626007"/>
                                <a:pt x="1667131" y="683742"/>
                                <a:pt x="1688465" y="817160"/>
                              </a:cubicBezTo>
                              <a:cubicBezTo>
                                <a:pt x="1709799" y="950578"/>
                                <a:pt x="1649252" y="1048178"/>
                                <a:pt x="1688465" y="1263650"/>
                              </a:cubicBezTo>
                              <a:cubicBezTo>
                                <a:pt x="1461577" y="1273618"/>
                                <a:pt x="1361010" y="1218905"/>
                                <a:pt x="1091874" y="1263650"/>
                              </a:cubicBezTo>
                              <a:cubicBezTo>
                                <a:pt x="822738" y="1308395"/>
                                <a:pt x="639763" y="1195097"/>
                                <a:pt x="495283" y="1263650"/>
                              </a:cubicBezTo>
                              <a:cubicBezTo>
                                <a:pt x="350803" y="1332203"/>
                                <a:pt x="102974" y="1238548"/>
                                <a:pt x="0" y="1263650"/>
                              </a:cubicBezTo>
                              <a:cubicBezTo>
                                <a:pt x="-40015" y="1154088"/>
                                <a:pt x="293" y="1031476"/>
                                <a:pt x="0" y="855070"/>
                              </a:cubicBezTo>
                              <a:cubicBezTo>
                                <a:pt x="-293" y="678664"/>
                                <a:pt x="16467" y="522931"/>
                                <a:pt x="0" y="433853"/>
                              </a:cubicBezTo>
                              <a:cubicBezTo>
                                <a:pt x="-16467" y="344775"/>
                                <a:pt x="43408" y="155181"/>
                                <a:pt x="0" y="0"/>
                              </a:cubicBezTo>
                              <a:close/>
                            </a:path>
                            <a:path w="1688465" h="1263650" stroke="0" extrusionOk="0">
                              <a:moveTo>
                                <a:pt x="0" y="0"/>
                              </a:moveTo>
                              <a:cubicBezTo>
                                <a:pt x="165795" y="-8634"/>
                                <a:pt x="288050" y="58612"/>
                                <a:pt x="545937" y="0"/>
                              </a:cubicBezTo>
                              <a:cubicBezTo>
                                <a:pt x="803824" y="-58612"/>
                                <a:pt x="953251" y="44304"/>
                                <a:pt x="1058105" y="0"/>
                              </a:cubicBezTo>
                              <a:cubicBezTo>
                                <a:pt x="1162959" y="-44304"/>
                                <a:pt x="1440439" y="17962"/>
                                <a:pt x="1688465" y="0"/>
                              </a:cubicBezTo>
                              <a:cubicBezTo>
                                <a:pt x="1736134" y="166317"/>
                                <a:pt x="1646543" y="207905"/>
                                <a:pt x="1688465" y="408580"/>
                              </a:cubicBezTo>
                              <a:cubicBezTo>
                                <a:pt x="1730387" y="609255"/>
                                <a:pt x="1668754" y="611285"/>
                                <a:pt x="1688465" y="804524"/>
                              </a:cubicBezTo>
                              <a:cubicBezTo>
                                <a:pt x="1708176" y="997763"/>
                                <a:pt x="1664840" y="1156970"/>
                                <a:pt x="1688465" y="1263650"/>
                              </a:cubicBezTo>
                              <a:cubicBezTo>
                                <a:pt x="1573136" y="1282186"/>
                                <a:pt x="1275295" y="1223289"/>
                                <a:pt x="1125643" y="1263650"/>
                              </a:cubicBezTo>
                              <a:cubicBezTo>
                                <a:pt x="975991" y="1304011"/>
                                <a:pt x="809314" y="1250813"/>
                                <a:pt x="529052" y="1263650"/>
                              </a:cubicBezTo>
                              <a:cubicBezTo>
                                <a:pt x="248790" y="1276487"/>
                                <a:pt x="192842" y="1249158"/>
                                <a:pt x="0" y="1263650"/>
                              </a:cubicBezTo>
                              <a:cubicBezTo>
                                <a:pt x="-49528" y="1093625"/>
                                <a:pt x="42062" y="1040340"/>
                                <a:pt x="0" y="842433"/>
                              </a:cubicBezTo>
                              <a:cubicBezTo>
                                <a:pt x="-42062" y="644526"/>
                                <a:pt x="13096" y="593944"/>
                                <a:pt x="0" y="433853"/>
                              </a:cubicBezTo>
                              <a:cubicBezTo>
                                <a:pt x="-13096" y="273762"/>
                                <a:pt x="24424" y="114175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lt1"/>
                        </a:solidFill>
                        <a:ln w="6350">
                          <a:solidFill>
                            <a:prstClr val="black"/>
                          </a:solidFill>
                          <a:extLst>
                            <a:ext uri="{C807C97D-BFC1-408E-A445-0C87EB9F89A2}">
                              <ask:lineSketchStyleProps xmlns:ask="http://schemas.microsoft.com/office/drawing/2018/sketchyshapes" sd="1219033472">
                                <a:prstGeom prst="rect">
                                  <a:avLst/>
                                </a:prstGeom>
                                <ask:type>
                                  <ask:lineSketchScribble/>
                                </ask:type>
                              </ask:lineSketchStyleProps>
                            </a:ext>
                          </a:extLst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________________</a:t>
                          </a: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a:t>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величина, показывающая, насколько тело инертно.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8" name="Надпись 2">
                          <a:extLst>
                            <a:ext uri="{FF2B5EF4-FFF2-40B4-BE49-F238E27FC236}">
                              <a16:creationId xmlns:a16="http://schemas.microsoft.com/office/drawing/2014/main" id="{822BF703-909E-C0A5-BB7A-E9CC2C21030F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73101" y="1781810"/>
                          <a:ext cx="1688465" cy="1271905"/>
                        </a:xfrm>
                        <a:custGeom>
                          <a:avLst/>
                          <a:gdLst>
                            <a:gd name="connsiteX0" fmla="*/ 0 w 1688465"/>
                            <a:gd name="connsiteY0" fmla="*/ 0 h 1271905"/>
                            <a:gd name="connsiteX1" fmla="*/ 512168 w 1688465"/>
                            <a:gd name="connsiteY1" fmla="*/ 0 h 1271905"/>
                            <a:gd name="connsiteX2" fmla="*/ 1058105 w 1688465"/>
                            <a:gd name="connsiteY2" fmla="*/ 0 h 1271905"/>
                            <a:gd name="connsiteX3" fmla="*/ 1688465 w 1688465"/>
                            <a:gd name="connsiteY3" fmla="*/ 0 h 1271905"/>
                            <a:gd name="connsiteX4" fmla="*/ 1688465 w 1688465"/>
                            <a:gd name="connsiteY4" fmla="*/ 449406 h 1271905"/>
                            <a:gd name="connsiteX5" fmla="*/ 1688465 w 1688465"/>
                            <a:gd name="connsiteY5" fmla="*/ 886094 h 1271905"/>
                            <a:gd name="connsiteX6" fmla="*/ 1688465 w 1688465"/>
                            <a:gd name="connsiteY6" fmla="*/ 1271905 h 1271905"/>
                            <a:gd name="connsiteX7" fmla="*/ 1091874 w 1688465"/>
                            <a:gd name="connsiteY7" fmla="*/ 1271905 h 1271905"/>
                            <a:gd name="connsiteX8" fmla="*/ 579706 w 1688465"/>
                            <a:gd name="connsiteY8" fmla="*/ 1271905 h 1271905"/>
                            <a:gd name="connsiteX9" fmla="*/ 0 w 1688465"/>
                            <a:gd name="connsiteY9" fmla="*/ 1271905 h 1271905"/>
                            <a:gd name="connsiteX10" fmla="*/ 0 w 1688465"/>
                            <a:gd name="connsiteY10" fmla="*/ 822499 h 1271905"/>
                            <a:gd name="connsiteX11" fmla="*/ 0 w 1688465"/>
                            <a:gd name="connsiteY11" fmla="*/ 436687 h 1271905"/>
                            <a:gd name="connsiteX12" fmla="*/ 0 w 1688465"/>
                            <a:gd name="connsiteY12" fmla="*/ 0 h 127190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1688465" h="1271905" fill="none" extrusionOk="0">
                              <a:moveTo>
                                <a:pt x="0" y="0"/>
                              </a:moveTo>
                              <a:cubicBezTo>
                                <a:pt x="195817" y="-55548"/>
                                <a:pt x="338506" y="8784"/>
                                <a:pt x="512168" y="0"/>
                              </a:cubicBezTo>
                              <a:cubicBezTo>
                                <a:pt x="685830" y="-8784"/>
                                <a:pt x="928907" y="8681"/>
                                <a:pt x="1058105" y="0"/>
                              </a:cubicBezTo>
                              <a:cubicBezTo>
                                <a:pt x="1187303" y="-8681"/>
                                <a:pt x="1524969" y="70424"/>
                                <a:pt x="1688465" y="0"/>
                              </a:cubicBezTo>
                              <a:cubicBezTo>
                                <a:pt x="1693801" y="94904"/>
                                <a:pt x="1666304" y="226872"/>
                                <a:pt x="1688465" y="449406"/>
                              </a:cubicBezTo>
                              <a:cubicBezTo>
                                <a:pt x="1710626" y="671940"/>
                                <a:pt x="1679037" y="778160"/>
                                <a:pt x="1688465" y="886094"/>
                              </a:cubicBezTo>
                              <a:cubicBezTo>
                                <a:pt x="1697893" y="994028"/>
                                <a:pt x="1684582" y="1174158"/>
                                <a:pt x="1688465" y="1271905"/>
                              </a:cubicBezTo>
                              <a:cubicBezTo>
                                <a:pt x="1509905" y="1304946"/>
                                <a:pt x="1367940" y="1271702"/>
                                <a:pt x="1091874" y="1271905"/>
                              </a:cubicBezTo>
                              <a:cubicBezTo>
                                <a:pt x="815808" y="1272108"/>
                                <a:pt x="723884" y="1226353"/>
                                <a:pt x="579706" y="1271905"/>
                              </a:cubicBezTo>
                              <a:cubicBezTo>
                                <a:pt x="435528" y="1317457"/>
                                <a:pt x="117610" y="1259165"/>
                                <a:pt x="0" y="1271905"/>
                              </a:cubicBezTo>
                              <a:cubicBezTo>
                                <a:pt x="-24247" y="1169099"/>
                                <a:pt x="24295" y="937782"/>
                                <a:pt x="0" y="822499"/>
                              </a:cubicBezTo>
                              <a:cubicBezTo>
                                <a:pt x="-24295" y="707216"/>
                                <a:pt x="4953" y="584372"/>
                                <a:pt x="0" y="436687"/>
                              </a:cubicBezTo>
                              <a:cubicBezTo>
                                <a:pt x="-4953" y="289002"/>
                                <a:pt x="19309" y="116286"/>
                                <a:pt x="0" y="0"/>
                              </a:cubicBezTo>
                              <a:close/>
                            </a:path>
                            <a:path w="1688465" h="1271905" stroke="0" extrusionOk="0">
                              <a:moveTo>
                                <a:pt x="0" y="0"/>
                              </a:moveTo>
                              <a:cubicBezTo>
                                <a:pt x="189423" y="-49770"/>
                                <a:pt x="365577" y="61505"/>
                                <a:pt x="579706" y="0"/>
                              </a:cubicBezTo>
                              <a:cubicBezTo>
                                <a:pt x="793835" y="-61505"/>
                                <a:pt x="1040345" y="18683"/>
                                <a:pt x="1159413" y="0"/>
                              </a:cubicBezTo>
                              <a:cubicBezTo>
                                <a:pt x="1278481" y="-18683"/>
                                <a:pt x="1487139" y="33460"/>
                                <a:pt x="1688465" y="0"/>
                              </a:cubicBezTo>
                              <a:cubicBezTo>
                                <a:pt x="1695413" y="151283"/>
                                <a:pt x="1642911" y="231074"/>
                                <a:pt x="1688465" y="385811"/>
                              </a:cubicBezTo>
                              <a:cubicBezTo>
                                <a:pt x="1734019" y="540548"/>
                                <a:pt x="1666551" y="692699"/>
                                <a:pt x="1688465" y="784341"/>
                              </a:cubicBezTo>
                              <a:cubicBezTo>
                                <a:pt x="1710379" y="875983"/>
                                <a:pt x="1657475" y="1058248"/>
                                <a:pt x="1688465" y="1271905"/>
                              </a:cubicBezTo>
                              <a:cubicBezTo>
                                <a:pt x="1491073" y="1316868"/>
                                <a:pt x="1388541" y="1225773"/>
                                <a:pt x="1108759" y="1271905"/>
                              </a:cubicBezTo>
                              <a:cubicBezTo>
                                <a:pt x="828977" y="1318037"/>
                                <a:pt x="775815" y="1267639"/>
                                <a:pt x="562822" y="1271905"/>
                              </a:cubicBezTo>
                              <a:cubicBezTo>
                                <a:pt x="349829" y="1276171"/>
                                <a:pt x="236080" y="1207905"/>
                                <a:pt x="0" y="1271905"/>
                              </a:cubicBezTo>
                              <a:cubicBezTo>
                                <a:pt x="-43029" y="1116273"/>
                                <a:pt x="7316" y="1043161"/>
                                <a:pt x="0" y="886094"/>
                              </a:cubicBezTo>
                              <a:cubicBezTo>
                                <a:pt x="-7316" y="729027"/>
                                <a:pt x="41788" y="644388"/>
                                <a:pt x="0" y="436687"/>
                              </a:cubicBezTo>
                              <a:cubicBezTo>
                                <a:pt x="-41788" y="228986"/>
                                <a:pt x="40517" y="97514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lt1"/>
                        </a:solidFill>
                        <a:ln w="6350">
                          <a:solidFill>
                            <a:prstClr val="black"/>
                          </a:solidFill>
                          <a:extLst>
                            <a:ext uri="{C807C97D-BFC1-408E-A445-0C87EB9F89A2}">
                              <ask:lineSketchStyleProps xmlns:ask="http://schemas.microsoft.com/office/drawing/2018/sketchyshapes" sd="2181918364">
                                <a:prstGeom prst="rect">
                                  <a:avLst/>
                                </a:prstGeom>
                                <ask:type>
                                  <ask:lineSketchScribble/>
                                </ask:type>
                              </ask:lineSketchStyleProps>
                            </a:ext>
                          </a:extLst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________________ </a:t>
                          </a: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a:t></a:t>
                          </a: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вид материи. </a:t>
                          </a:r>
                          <a:b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</a:b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То, из чего состоят физические тела.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9" name="Надпись 3">
                          <a:extLst>
                            <a:ext uri="{FF2B5EF4-FFF2-40B4-BE49-F238E27FC236}">
                              <a16:creationId xmlns:a16="http://schemas.microsoft.com/office/drawing/2014/main" id="{F99FED08-D23E-2151-6E4C-C19701024928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68656" y="3132455"/>
                          <a:ext cx="1694815" cy="1437640"/>
                        </a:xfrm>
                        <a:custGeom>
                          <a:avLst/>
                          <a:gdLst>
                            <a:gd name="connsiteX0" fmla="*/ 0 w 1694815"/>
                            <a:gd name="connsiteY0" fmla="*/ 0 h 1437640"/>
                            <a:gd name="connsiteX1" fmla="*/ 581886 w 1694815"/>
                            <a:gd name="connsiteY1" fmla="*/ 0 h 1437640"/>
                            <a:gd name="connsiteX2" fmla="*/ 1112929 w 1694815"/>
                            <a:gd name="connsiteY2" fmla="*/ 0 h 1437640"/>
                            <a:gd name="connsiteX3" fmla="*/ 1694815 w 1694815"/>
                            <a:gd name="connsiteY3" fmla="*/ 0 h 1437640"/>
                            <a:gd name="connsiteX4" fmla="*/ 1694815 w 1694815"/>
                            <a:gd name="connsiteY4" fmla="*/ 493590 h 1437640"/>
                            <a:gd name="connsiteX5" fmla="*/ 1694815 w 1694815"/>
                            <a:gd name="connsiteY5" fmla="*/ 929674 h 1437640"/>
                            <a:gd name="connsiteX6" fmla="*/ 1694815 w 1694815"/>
                            <a:gd name="connsiteY6" fmla="*/ 1437640 h 1437640"/>
                            <a:gd name="connsiteX7" fmla="*/ 1095980 w 1694815"/>
                            <a:gd name="connsiteY7" fmla="*/ 1437640 h 1437640"/>
                            <a:gd name="connsiteX8" fmla="*/ 514094 w 1694815"/>
                            <a:gd name="connsiteY8" fmla="*/ 1437640 h 1437640"/>
                            <a:gd name="connsiteX9" fmla="*/ 0 w 1694815"/>
                            <a:gd name="connsiteY9" fmla="*/ 1437640 h 1437640"/>
                            <a:gd name="connsiteX10" fmla="*/ 0 w 1694815"/>
                            <a:gd name="connsiteY10" fmla="*/ 958427 h 1437640"/>
                            <a:gd name="connsiteX11" fmla="*/ 0 w 1694815"/>
                            <a:gd name="connsiteY11" fmla="*/ 450461 h 1437640"/>
                            <a:gd name="connsiteX12" fmla="*/ 0 w 1694815"/>
                            <a:gd name="connsiteY12" fmla="*/ 0 h 143764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1694815" h="1437640" fill="none" extrusionOk="0">
                              <a:moveTo>
                                <a:pt x="0" y="0"/>
                              </a:moveTo>
                              <a:cubicBezTo>
                                <a:pt x="163746" y="-22614"/>
                                <a:pt x="309518" y="55983"/>
                                <a:pt x="581886" y="0"/>
                              </a:cubicBezTo>
                              <a:cubicBezTo>
                                <a:pt x="854254" y="-55983"/>
                                <a:pt x="869475" y="38201"/>
                                <a:pt x="1112929" y="0"/>
                              </a:cubicBezTo>
                              <a:cubicBezTo>
                                <a:pt x="1356383" y="-38201"/>
                                <a:pt x="1539582" y="1156"/>
                                <a:pt x="1694815" y="0"/>
                              </a:cubicBezTo>
                              <a:cubicBezTo>
                                <a:pt x="1699681" y="185188"/>
                                <a:pt x="1665840" y="371156"/>
                                <a:pt x="1694815" y="493590"/>
                              </a:cubicBezTo>
                              <a:cubicBezTo>
                                <a:pt x="1723790" y="616024"/>
                                <a:pt x="1643138" y="765175"/>
                                <a:pt x="1694815" y="929674"/>
                              </a:cubicBezTo>
                              <a:cubicBezTo>
                                <a:pt x="1746492" y="1094173"/>
                                <a:pt x="1670080" y="1306555"/>
                                <a:pt x="1694815" y="1437640"/>
                              </a:cubicBezTo>
                              <a:cubicBezTo>
                                <a:pt x="1458927" y="1488263"/>
                                <a:pt x="1301009" y="1430323"/>
                                <a:pt x="1095980" y="1437640"/>
                              </a:cubicBezTo>
                              <a:cubicBezTo>
                                <a:pt x="890951" y="1444957"/>
                                <a:pt x="712413" y="1426148"/>
                                <a:pt x="514094" y="1437640"/>
                              </a:cubicBezTo>
                              <a:cubicBezTo>
                                <a:pt x="315775" y="1449132"/>
                                <a:pt x="229352" y="1426840"/>
                                <a:pt x="0" y="1437640"/>
                              </a:cubicBezTo>
                              <a:cubicBezTo>
                                <a:pt x="-5259" y="1279960"/>
                                <a:pt x="16602" y="1143426"/>
                                <a:pt x="0" y="958427"/>
                              </a:cubicBezTo>
                              <a:cubicBezTo>
                                <a:pt x="-16602" y="773428"/>
                                <a:pt x="40456" y="572547"/>
                                <a:pt x="0" y="450461"/>
                              </a:cubicBezTo>
                              <a:cubicBezTo>
                                <a:pt x="-40456" y="328375"/>
                                <a:pt x="27753" y="153662"/>
                                <a:pt x="0" y="0"/>
                              </a:cubicBezTo>
                              <a:close/>
                            </a:path>
                            <a:path w="1694815" h="1437640" stroke="0" extrusionOk="0">
                              <a:moveTo>
                                <a:pt x="0" y="0"/>
                              </a:moveTo>
                              <a:cubicBezTo>
                                <a:pt x="250089" y="-14407"/>
                                <a:pt x="311189" y="57826"/>
                                <a:pt x="564938" y="0"/>
                              </a:cubicBezTo>
                              <a:cubicBezTo>
                                <a:pt x="818687" y="-57826"/>
                                <a:pt x="939357" y="8014"/>
                                <a:pt x="1079032" y="0"/>
                              </a:cubicBezTo>
                              <a:cubicBezTo>
                                <a:pt x="1218707" y="-8014"/>
                                <a:pt x="1526031" y="46993"/>
                                <a:pt x="1694815" y="0"/>
                              </a:cubicBezTo>
                              <a:cubicBezTo>
                                <a:pt x="1695528" y="124860"/>
                                <a:pt x="1672644" y="262252"/>
                                <a:pt x="1694815" y="436084"/>
                              </a:cubicBezTo>
                              <a:cubicBezTo>
                                <a:pt x="1716986" y="609916"/>
                                <a:pt x="1674690" y="762707"/>
                                <a:pt x="1694815" y="872168"/>
                              </a:cubicBezTo>
                              <a:cubicBezTo>
                                <a:pt x="1714940" y="981629"/>
                                <a:pt x="1667873" y="1184012"/>
                                <a:pt x="1694815" y="1437640"/>
                              </a:cubicBezTo>
                              <a:cubicBezTo>
                                <a:pt x="1557439" y="1450773"/>
                                <a:pt x="1356894" y="1404150"/>
                                <a:pt x="1146825" y="1437640"/>
                              </a:cubicBezTo>
                              <a:cubicBezTo>
                                <a:pt x="936756" y="1471130"/>
                                <a:pt x="830818" y="1403621"/>
                                <a:pt x="564938" y="1437640"/>
                              </a:cubicBezTo>
                              <a:cubicBezTo>
                                <a:pt x="299058" y="1471659"/>
                                <a:pt x="178172" y="1377200"/>
                                <a:pt x="0" y="1437640"/>
                              </a:cubicBezTo>
                              <a:cubicBezTo>
                                <a:pt x="-5005" y="1320296"/>
                                <a:pt x="58846" y="1110186"/>
                                <a:pt x="0" y="929674"/>
                              </a:cubicBezTo>
                              <a:cubicBezTo>
                                <a:pt x="-58846" y="749162"/>
                                <a:pt x="7707" y="633204"/>
                                <a:pt x="0" y="450461"/>
                              </a:cubicBezTo>
                              <a:cubicBezTo>
                                <a:pt x="-7707" y="267718"/>
                                <a:pt x="29437" y="118983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lt1"/>
                        </a:solidFill>
                        <a:ln w="6350">
                          <a:solidFill>
                            <a:prstClr val="black"/>
                          </a:solidFill>
                          <a:extLst>
                            <a:ext uri="{C807C97D-BFC1-408E-A445-0C87EB9F89A2}">
                              <ask:lineSketchStyleProps xmlns:ask="http://schemas.microsoft.com/office/drawing/2018/sketchyshapes" sd="653822234">
                                <a:prstGeom prst="rect">
                                  <a:avLst/>
                                </a:prstGeom>
                                <ask:type>
                                  <ask:lineSketchScribble/>
                                </ask:type>
                              </ask:lineSketchStyleProps>
                            </a:ext>
                          </a:extLst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________________ </a:t>
                          </a: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a:t></a:t>
                          </a: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количественная характеристика </a:t>
                          </a: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пространства</a:t>
                          </a: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, занимаемого </a:t>
                          </a: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телом</a:t>
                          </a: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.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1" name="Овал 10">
                          <a:extLst>
                            <a:ext uri="{FF2B5EF4-FFF2-40B4-BE49-F238E27FC236}">
                              <a16:creationId xmlns:a16="http://schemas.microsoft.com/office/drawing/2014/main" id="{8E6214B8-F3D8-B53F-5824-A8B6C5CE24F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38191" y="4209120"/>
                          <a:ext cx="2627630" cy="2627630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" name="Овал 11">
                          <a:extLst>
                            <a:ext uri="{FF2B5EF4-FFF2-40B4-BE49-F238E27FC236}">
                              <a16:creationId xmlns:a16="http://schemas.microsoft.com/office/drawing/2014/main" id="{3039FC1A-45EC-D0B4-4154-043DDD57A0E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078010" y="3549065"/>
                          <a:ext cx="3352824" cy="3291912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3" name="Овал 12">
                          <a:extLst>
                            <a:ext uri="{FF2B5EF4-FFF2-40B4-BE49-F238E27FC236}">
                              <a16:creationId xmlns:a16="http://schemas.microsoft.com/office/drawing/2014/main" id="{189E49A3-D837-23C6-5040-4C2A5C9CC32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35978" y="1224029"/>
                          <a:ext cx="3361132" cy="3361132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4" name="Овал 13">
                          <a:extLst>
                            <a:ext uri="{FF2B5EF4-FFF2-40B4-BE49-F238E27FC236}">
                              <a16:creationId xmlns:a16="http://schemas.microsoft.com/office/drawing/2014/main" id="{D0EE8862-613B-CBE3-7A1C-81B848DD70D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42141" y="22166"/>
                          <a:ext cx="2627630" cy="2627630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5" name="Овал 14">
                          <a:extLst>
                            <a:ext uri="{FF2B5EF4-FFF2-40B4-BE49-F238E27FC236}">
                              <a16:creationId xmlns:a16="http://schemas.microsoft.com/office/drawing/2014/main" id="{E9617B9F-1B38-F939-A62B-6F3093573CA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038905" y="1226686"/>
                          <a:ext cx="2628900" cy="2628900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6" name="Стрелка: изогнутая 15">
                          <a:extLst>
                            <a:ext uri="{FF2B5EF4-FFF2-40B4-BE49-F238E27FC236}">
                              <a16:creationId xmlns:a16="http://schemas.microsoft.com/office/drawing/2014/main" id="{32E1E4CF-64C4-F6DA-74D2-345375F0C47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098203">
                          <a:off x="3962912" y="631658"/>
                          <a:ext cx="1049900" cy="1084499"/>
                        </a:xfrm>
                        <a:prstGeom prst="bentArrow">
                          <a:avLst>
                            <a:gd name="adj1" fmla="val 21729"/>
                            <a:gd name="adj2" fmla="val 44696"/>
                            <a:gd name="adj3" fmla="val 45718"/>
                            <a:gd name="adj4" fmla="val 65085"/>
                          </a:avLst>
                        </a:prstGeom>
                        <a:ln/>
                      </p:spPr>
                      <p:style>
                        <a:lnRef idx="2">
                          <a:schemeClr val="accent6">
                            <a:shade val="15000"/>
                          </a:schemeClr>
                        </a:lnRef>
                        <a:fillRef idx="1">
                          <a:schemeClr val="accent6"/>
                        </a:fillRef>
                        <a:effectRef idx="0">
                          <a:schemeClr val="accent6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8" name="Стрелка: изогнутая 17">
                          <a:extLst>
                            <a:ext uri="{FF2B5EF4-FFF2-40B4-BE49-F238E27FC236}">
                              <a16:creationId xmlns:a16="http://schemas.microsoft.com/office/drawing/2014/main" id="{E1475933-A51A-7C59-5582-BFE451ECA45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8868893">
                          <a:off x="9645099" y="4540782"/>
                          <a:ext cx="1208182" cy="1021904"/>
                        </a:xfrm>
                        <a:prstGeom prst="bentArrow">
                          <a:avLst>
                            <a:gd name="adj1" fmla="val 21536"/>
                            <a:gd name="adj2" fmla="val 50000"/>
                            <a:gd name="adj3" fmla="val 48434"/>
                            <a:gd name="adj4" fmla="val 60768"/>
                          </a:avLst>
                        </a:prstGeom>
                        <a:ln/>
                      </p:spPr>
                      <p:style>
                        <a:lnRef idx="2">
                          <a:schemeClr val="accent6">
                            <a:shade val="15000"/>
                          </a:schemeClr>
                        </a:lnRef>
                        <a:fillRef idx="1">
                          <a:schemeClr val="accent6"/>
                        </a:fillRef>
                        <a:effectRef idx="0">
                          <a:schemeClr val="accent6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0" name="Стрелка: изогнутая 19">
                          <a:extLst>
                            <a:ext uri="{FF2B5EF4-FFF2-40B4-BE49-F238E27FC236}">
                              <a16:creationId xmlns:a16="http://schemas.microsoft.com/office/drawing/2014/main" id="{C37D1698-DD5F-5A03-5AC2-EE7413B5642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450554">
                          <a:off x="5312626" y="3186026"/>
                          <a:ext cx="1029529" cy="848577"/>
                        </a:xfrm>
                        <a:prstGeom prst="bentArrow">
                          <a:avLst>
                            <a:gd name="adj1" fmla="val 19562"/>
                            <a:gd name="adj2" fmla="val 44696"/>
                            <a:gd name="adj3" fmla="val 45718"/>
                            <a:gd name="adj4" fmla="val 57469"/>
                          </a:avLst>
                        </a:prstGeom>
                        <a:ln/>
                      </p:spPr>
                      <p:style>
                        <a:lnRef idx="2">
                          <a:schemeClr val="accent6">
                            <a:shade val="15000"/>
                          </a:schemeClr>
                        </a:lnRef>
                        <a:fillRef idx="1">
                          <a:schemeClr val="accent6"/>
                        </a:fillRef>
                        <a:effectRef idx="0">
                          <a:schemeClr val="accent6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1" name="Прямоугольник 20">
                          <a:extLst>
                            <a:ext uri="{FF2B5EF4-FFF2-40B4-BE49-F238E27FC236}">
                              <a16:creationId xmlns:a16="http://schemas.microsoft.com/office/drawing/2014/main" id="{BC5E6E5C-2CDC-27D2-49BA-D2540C9E7F6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73101" y="4649470"/>
                          <a:ext cx="1688465" cy="2123440"/>
                        </a:xfrm>
                        <a:custGeom>
                          <a:avLst/>
                          <a:gdLst>
                            <a:gd name="connsiteX0" fmla="*/ 0 w 1688465"/>
                            <a:gd name="connsiteY0" fmla="*/ 0 h 2123440"/>
                            <a:gd name="connsiteX1" fmla="*/ 579706 w 1688465"/>
                            <a:gd name="connsiteY1" fmla="*/ 0 h 2123440"/>
                            <a:gd name="connsiteX2" fmla="*/ 1108759 w 1688465"/>
                            <a:gd name="connsiteY2" fmla="*/ 0 h 2123440"/>
                            <a:gd name="connsiteX3" fmla="*/ 1688465 w 1688465"/>
                            <a:gd name="connsiteY3" fmla="*/ 0 h 2123440"/>
                            <a:gd name="connsiteX4" fmla="*/ 1688465 w 1688465"/>
                            <a:gd name="connsiteY4" fmla="*/ 509626 h 2123440"/>
                            <a:gd name="connsiteX5" fmla="*/ 1688465 w 1688465"/>
                            <a:gd name="connsiteY5" fmla="*/ 1040486 h 2123440"/>
                            <a:gd name="connsiteX6" fmla="*/ 1688465 w 1688465"/>
                            <a:gd name="connsiteY6" fmla="*/ 1550111 h 2123440"/>
                            <a:gd name="connsiteX7" fmla="*/ 1688465 w 1688465"/>
                            <a:gd name="connsiteY7" fmla="*/ 2123440 h 2123440"/>
                            <a:gd name="connsiteX8" fmla="*/ 1108759 w 1688465"/>
                            <a:gd name="connsiteY8" fmla="*/ 2123440 h 2123440"/>
                            <a:gd name="connsiteX9" fmla="*/ 562822 w 1688465"/>
                            <a:gd name="connsiteY9" fmla="*/ 2123440 h 2123440"/>
                            <a:gd name="connsiteX10" fmla="*/ 0 w 1688465"/>
                            <a:gd name="connsiteY10" fmla="*/ 2123440 h 2123440"/>
                            <a:gd name="connsiteX11" fmla="*/ 0 w 1688465"/>
                            <a:gd name="connsiteY11" fmla="*/ 1635049 h 2123440"/>
                            <a:gd name="connsiteX12" fmla="*/ 0 w 1688465"/>
                            <a:gd name="connsiteY12" fmla="*/ 1125423 h 2123440"/>
                            <a:gd name="connsiteX13" fmla="*/ 0 w 1688465"/>
                            <a:gd name="connsiteY13" fmla="*/ 552094 h 2123440"/>
                            <a:gd name="connsiteX14" fmla="*/ 0 w 1688465"/>
                            <a:gd name="connsiteY14" fmla="*/ 0 h 212344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</a:cxnLst>
                          <a:rect l="l" t="t" r="r" b="b"/>
                          <a:pathLst>
                            <a:path w="1688465" h="2123440" extrusionOk="0">
                              <a:moveTo>
                                <a:pt x="0" y="0"/>
                              </a:moveTo>
                              <a:cubicBezTo>
                                <a:pt x="238999" y="-18924"/>
                                <a:pt x="402212" y="40107"/>
                                <a:pt x="579706" y="0"/>
                              </a:cubicBezTo>
                              <a:cubicBezTo>
                                <a:pt x="757200" y="-40107"/>
                                <a:pt x="936095" y="39124"/>
                                <a:pt x="1108759" y="0"/>
                              </a:cubicBezTo>
                              <a:cubicBezTo>
                                <a:pt x="1281423" y="-39124"/>
                                <a:pt x="1517767" y="54206"/>
                                <a:pt x="1688465" y="0"/>
                              </a:cubicBezTo>
                              <a:cubicBezTo>
                                <a:pt x="1723933" y="191621"/>
                                <a:pt x="1685502" y="379119"/>
                                <a:pt x="1688465" y="509626"/>
                              </a:cubicBezTo>
                              <a:cubicBezTo>
                                <a:pt x="1691428" y="640133"/>
                                <a:pt x="1633657" y="812148"/>
                                <a:pt x="1688465" y="1040486"/>
                              </a:cubicBezTo>
                              <a:cubicBezTo>
                                <a:pt x="1743273" y="1268824"/>
                                <a:pt x="1647003" y="1343809"/>
                                <a:pt x="1688465" y="1550111"/>
                              </a:cubicBezTo>
                              <a:cubicBezTo>
                                <a:pt x="1729927" y="1756414"/>
                                <a:pt x="1679429" y="1883880"/>
                                <a:pt x="1688465" y="2123440"/>
                              </a:cubicBezTo>
                              <a:cubicBezTo>
                                <a:pt x="1517208" y="2140442"/>
                                <a:pt x="1246181" y="2101598"/>
                                <a:pt x="1108759" y="2123440"/>
                              </a:cubicBezTo>
                              <a:cubicBezTo>
                                <a:pt x="971337" y="2145282"/>
                                <a:pt x="746568" y="2081872"/>
                                <a:pt x="562822" y="2123440"/>
                              </a:cubicBezTo>
                              <a:cubicBezTo>
                                <a:pt x="379076" y="2165008"/>
                                <a:pt x="217993" y="2097847"/>
                                <a:pt x="0" y="2123440"/>
                              </a:cubicBezTo>
                              <a:cubicBezTo>
                                <a:pt x="-57651" y="1894595"/>
                                <a:pt x="36916" y="1815252"/>
                                <a:pt x="0" y="1635049"/>
                              </a:cubicBezTo>
                              <a:cubicBezTo>
                                <a:pt x="-36916" y="1454846"/>
                                <a:pt x="34510" y="1328871"/>
                                <a:pt x="0" y="1125423"/>
                              </a:cubicBezTo>
                              <a:cubicBezTo>
                                <a:pt x="-34510" y="921975"/>
                                <a:pt x="24392" y="834772"/>
                                <a:pt x="0" y="552094"/>
                              </a:cubicBezTo>
                              <a:cubicBezTo>
                                <a:pt x="-24392" y="269416"/>
                                <a:pt x="4689" y="227478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noFill/>
                        <a:ln w="6350">
                          <a:solidFill>
                            <a:schemeClr val="tx1"/>
                          </a:solidFill>
                          <a:extLst>
                            <a:ext uri="{C807C97D-BFC1-408E-A445-0C87EB9F89A2}">
                              <ask:lineSketchStyleProps xmlns:ask="http://schemas.microsoft.com/office/drawing/2018/sketchyshapes" sd="1576895463">
                                <a:prstGeom prst="rect">
                                  <a:avLst/>
                                </a:prstGeom>
                                <ask:type>
                                  <ask:lineSketchScribble/>
                                </ask:type>
                              </ask:lineSketchStyleProps>
                            </a:ext>
                          </a:extLst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pic>
                      <p:nvPicPr>
                        <p:cNvPr id="28" name="Рисунок 27">
                          <a:extLst>
                            <a:ext uri="{FF2B5EF4-FFF2-40B4-BE49-F238E27FC236}">
                              <a16:creationId xmlns:a16="http://schemas.microsoft.com/office/drawing/2014/main" id="{CB76146C-A4C3-AFFC-414F-1839FDCCEB5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2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4887" t="8271" r="4887" b="9023"/>
                        <a:stretch/>
                      </p:blipFill>
                      <p:spPr bwMode="auto">
                        <a:xfrm>
                          <a:off x="6417627" y="2749233"/>
                          <a:ext cx="1463675" cy="1341755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xtLst>
                          <a:ext uri="{53640926-AAD7-44D8-BBD7-CCE9431645EC}">
                            <a14:shadowObscured xmlns:a14="http://schemas.microsoft.com/office/drawing/2010/main"/>
                          </a:ext>
                        </a:extLst>
                      </p:spPr>
                    </p:pic>
                    <p:sp>
                      <p:nvSpPr>
                        <p:cNvPr id="29" name="Надпись 36">
                          <a:extLst>
                            <a:ext uri="{FF2B5EF4-FFF2-40B4-BE49-F238E27FC236}">
                              <a16:creationId xmlns:a16="http://schemas.microsoft.com/office/drawing/2014/main" id="{9C393054-2774-0155-10FD-1CCFDA6BC5E7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6342062" y="3977958"/>
                          <a:ext cx="1518920" cy="522605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V = </a:t>
                          </a:r>
                          <a:r>
                            <a:rPr kumimoji="0" lang="ru-RU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00 c</a:t>
                          </a:r>
                          <a:r>
                            <a:rPr kumimoji="0" lang="ru-RU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м</a:t>
                          </a:r>
                          <a:r>
                            <a:rPr kumimoji="0" lang="en-US" sz="2000" b="1" i="1" u="none" strike="noStrike" kern="1200" cap="none" spc="0" normalizeH="0" baseline="3000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3</a:t>
                          </a:r>
                          <a:endParaRPr kumimoji="0" lang="ru-RU" sz="11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30" name="Надпись 38">
                          <a:extLst>
                            <a:ext uri="{FF2B5EF4-FFF2-40B4-BE49-F238E27FC236}">
                              <a16:creationId xmlns:a16="http://schemas.microsoft.com/office/drawing/2014/main" id="{8E23662C-B752-8E8F-9878-144DD41F9BC4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6370002" y="3425508"/>
                          <a:ext cx="1195705" cy="46990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тонн</a:t>
                          </a:r>
                          <a:endParaRPr kumimoji="0" lang="ru-RU" sz="11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31" name="Надпись 39">
                          <a:extLst>
                            <a:ext uri="{FF2B5EF4-FFF2-40B4-BE49-F238E27FC236}">
                              <a16:creationId xmlns:a16="http://schemas.microsoft.com/office/drawing/2014/main" id="{C0402D3E-8CC4-6B73-83B7-23B147FE6561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7221537" y="2817813"/>
                          <a:ext cx="1196340" cy="166497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00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?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33" name="Надпись 37">
                          <a:extLst>
                            <a:ext uri="{FF2B5EF4-FFF2-40B4-BE49-F238E27FC236}">
                              <a16:creationId xmlns:a16="http://schemas.microsoft.com/office/drawing/2014/main" id="{9D1E81C0-FFB2-197D-FA5D-07E4DDDF5392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6318567" y="2513013"/>
                          <a:ext cx="1196340" cy="1589405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8000" b="1" i="0" u="none" strike="noStrike" kern="1200" cap="none" spc="-50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12</a:t>
                          </a:r>
                          <a:endParaRPr kumimoji="0" lang="ru-RU" sz="11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grpSp>
                      <p:nvGrpSpPr>
                        <p:cNvPr id="34" name="Группа 33">
                          <a:extLst>
                            <a:ext uri="{FF2B5EF4-FFF2-40B4-BE49-F238E27FC236}">
                              <a16:creationId xmlns:a16="http://schemas.microsoft.com/office/drawing/2014/main" id="{8DCFCF84-085F-D8E0-92C0-F49E2658EA2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41986" y="4577715"/>
                          <a:ext cx="1770381" cy="2240282"/>
                          <a:chOff x="0" y="0"/>
                          <a:chExt cx="1770529" cy="2240282"/>
                        </a:xfrm>
                      </p:grpSpPr>
                      <p:grpSp>
                        <p:nvGrpSpPr>
                          <p:cNvPr id="35" name="Группа 34">
                            <a:extLst>
                              <a:ext uri="{FF2B5EF4-FFF2-40B4-BE49-F238E27FC236}">
                                <a16:creationId xmlns:a16="http://schemas.microsoft.com/office/drawing/2014/main" id="{5055BE0C-C0BF-9182-B692-AE097F72C8A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489098" y="0"/>
                            <a:ext cx="1281431" cy="2240282"/>
                            <a:chOff x="0" y="0"/>
                            <a:chExt cx="1281431" cy="2240735"/>
                          </a:xfrm>
                        </p:grpSpPr>
                        <p:grpSp>
                          <p:nvGrpSpPr>
                            <p:cNvPr id="39" name="Группа 38">
                              <a:extLst>
                                <a:ext uri="{FF2B5EF4-FFF2-40B4-BE49-F238E27FC236}">
                                  <a16:creationId xmlns:a16="http://schemas.microsoft.com/office/drawing/2014/main" id="{429C613A-6DAF-B301-A440-6AEB3E6B2561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0" y="0"/>
                              <a:ext cx="1281431" cy="2240735"/>
                              <a:chOff x="0" y="0"/>
                              <a:chExt cx="1281431" cy="2240735"/>
                            </a:xfrm>
                          </p:grpSpPr>
                          <p:sp>
                            <p:nvSpPr>
                              <p:cNvPr id="41" name="Надпись 644748388">
                                <a:extLst>
                                  <a:ext uri="{FF2B5EF4-FFF2-40B4-BE49-F238E27FC236}">
                                    <a16:creationId xmlns:a16="http://schemas.microsoft.com/office/drawing/2014/main" id="{0BD46297-A700-AAF4-5D70-A95F0D961981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277793" y="0"/>
                                <a:ext cx="575688" cy="331151"/>
                              </a:xfrm>
                              <a:prstGeom prst="rect">
                                <a:avLst/>
                              </a:prstGeom>
                              <a:noFill/>
                              <a:ln w="6350">
                                <a:noFill/>
                              </a:ln>
                            </p:spPr>
                            <p:txBody>
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pPr marL="0" marR="0" lvl="0" indent="0" algn="ctr" defTabSz="914400" rtl="0" eaLnBrk="1" fontAlgn="auto" latinLnBrk="0" hangingPunct="1">
                                  <a:lnSpc>
                                    <a:spcPct val="107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80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r>
                                  <a:rPr kumimoji="0" lang="ru-RU" sz="1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ndara" panose="020E050203030302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a:t>1 м</a:t>
                                </a:r>
                                <a:endParaRPr kumimoji="0" lang="ru-RU" sz="11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 pitchFamily="34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42" name="Группа 41">
                                <a:extLst>
                                  <a:ext uri="{FF2B5EF4-FFF2-40B4-BE49-F238E27FC236}">
                                    <a16:creationId xmlns:a16="http://schemas.microsoft.com/office/drawing/2014/main" id="{E229AAF3-552B-696D-A58A-5055D66907BD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0" y="266219"/>
                                <a:ext cx="1281431" cy="1974516"/>
                                <a:chOff x="0" y="0"/>
                                <a:chExt cx="1282001" cy="1974805"/>
                              </a:xfrm>
                            </p:grpSpPr>
                            <p:sp>
                              <p:nvSpPr>
                                <p:cNvPr id="43" name="Куб 42">
                                  <a:extLst>
                                    <a:ext uri="{FF2B5EF4-FFF2-40B4-BE49-F238E27FC236}">
                                      <a16:creationId xmlns:a16="http://schemas.microsoft.com/office/drawing/2014/main" id="{BE5847B5-9B96-A4B3-616C-194636EC53A0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46299" y="925975"/>
                                  <a:ext cx="806450" cy="806450"/>
                                </a:xfrm>
                                <a:prstGeom prst="cube">
                                  <a:avLst>
                                    <a:gd name="adj" fmla="val 30357"/>
                                  </a:avLst>
                                </a:prstGeom>
                                <a:noFill/>
                                <a:ln w="28575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l" defTabSz="914400" rtl="0" eaLnBrk="1" fontAlgn="auto" latinLnBrk="0" hangingPunct="1">
                                    <a:lnSpc>
                                      <a:spcPct val="10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endParaRPr kumimoji="0" lang="ru-RU" sz="18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/>
                                    <a:ea typeface="+mn-ea"/>
                                    <a:cs typeface="+mn-cs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4" name="Прямоугольник 43">
                                  <a:extLst>
                                    <a:ext uri="{FF2B5EF4-FFF2-40B4-BE49-F238E27FC236}">
                                      <a16:creationId xmlns:a16="http://schemas.microsoft.com/office/drawing/2014/main" id="{81B74A43-8791-A057-E2D3-9A749D6045DE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277793" y="243069"/>
                                  <a:ext cx="576000" cy="576000"/>
                                </a:xfrm>
                                <a:prstGeom prst="rect">
                                  <a:avLst/>
                                </a:prstGeom>
                                <a:noFill/>
                                <a:ln w="28575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l" defTabSz="914400" rtl="0" eaLnBrk="1" fontAlgn="auto" latinLnBrk="0" hangingPunct="1">
                                    <a:lnSpc>
                                      <a:spcPct val="10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endParaRPr kumimoji="0" lang="ru-RU" sz="18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/>
                                    <a:ea typeface="+mn-ea"/>
                                    <a:cs typeface="+mn-cs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5" name="Надпись 2075957503">
                                  <a:extLst>
                                    <a:ext uri="{FF2B5EF4-FFF2-40B4-BE49-F238E27FC236}">
                                      <a16:creationId xmlns:a16="http://schemas.microsoft.com/office/drawing/2014/main" id="{01F6B998-E7DA-B232-D788-B33F6F48FEB4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706056" y="312517"/>
                                  <a:ext cx="575945" cy="331200"/>
                                </a:xfrm>
                                <a:prstGeom prst="rect">
                                  <a:avLst/>
                                </a:prstGeom>
                                <a:noFill/>
                                <a:ln w="6350">
                                  <a:noFill/>
                                </a:ln>
                              </p:spPr>
                              <p:txBody>
  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ctr" defTabSz="914400" rtl="0" eaLnBrk="1" fontAlgn="auto" latinLnBrk="0" hangingPunct="1">
                                    <a:lnSpc>
                                      <a:spcPct val="107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80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r>
                                    <a:rPr kumimoji="0" lang="ru-RU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ndara" panose="020E0502030303020204" pitchFamily="34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a:t>1 м</a:t>
                                  </a:r>
                                  <a:endParaRPr kumimoji="0" lang="ru-RU" sz="11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6" name="Надпись 760805820">
                                  <a:extLst>
                                    <a:ext uri="{FF2B5EF4-FFF2-40B4-BE49-F238E27FC236}">
                                      <a16:creationId xmlns:a16="http://schemas.microsoft.com/office/drawing/2014/main" id="{7C0B26AA-E4F2-CE36-908B-9810801F9A3C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0" y="1643605"/>
                                  <a:ext cx="575945" cy="331200"/>
                                </a:xfrm>
                                <a:prstGeom prst="rect">
                                  <a:avLst/>
                                </a:prstGeom>
                                <a:noFill/>
                                <a:ln w="6350">
                                  <a:noFill/>
                                </a:ln>
                              </p:spPr>
                              <p:txBody>
  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ctr" defTabSz="914400" rtl="0" eaLnBrk="1" fontAlgn="auto" latinLnBrk="0" hangingPunct="1">
                                    <a:lnSpc>
                                      <a:spcPct val="107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80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r>
                                    <a:rPr kumimoji="0" lang="ru-RU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ndara" panose="020E0502030303020204" pitchFamily="34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a:t>1 м</a:t>
                                  </a:r>
                                  <a:endParaRPr kumimoji="0" lang="ru-RU" sz="11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7" name="Надпись 1704707255">
                                  <a:extLst>
                                    <a:ext uri="{FF2B5EF4-FFF2-40B4-BE49-F238E27FC236}">
                                      <a16:creationId xmlns:a16="http://schemas.microsoft.com/office/drawing/2014/main" id="{F7A90B71-EA72-8BBC-6136-104927BB319F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 rot="18908129">
                                  <a:off x="520861" y="1495787"/>
                                  <a:ext cx="575945" cy="331200"/>
                                </a:xfrm>
                                <a:prstGeom prst="rect">
                                  <a:avLst/>
                                </a:prstGeom>
                                <a:noFill/>
                                <a:ln w="6350">
                                  <a:noFill/>
                                </a:ln>
                              </p:spPr>
                              <p:txBody>
  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ctr" defTabSz="914400" rtl="0" eaLnBrk="1" fontAlgn="auto" latinLnBrk="0" hangingPunct="1">
                                    <a:lnSpc>
                                      <a:spcPct val="107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80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r>
                                    <a:rPr kumimoji="0" lang="ru-RU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ndara" panose="020E0502030303020204" pitchFamily="34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a:t>1 м</a:t>
                                  </a:r>
                                  <a:endParaRPr kumimoji="0" lang="ru-RU" sz="11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8" name="Надпись 927128537">
                                  <a:extLst>
                                    <a:ext uri="{FF2B5EF4-FFF2-40B4-BE49-F238E27FC236}">
                                      <a16:creationId xmlns:a16="http://schemas.microsoft.com/office/drawing/2014/main" id="{C0A1ACA7-F9B0-5494-807E-4F75EA40B4DB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706056" y="1076446"/>
                                  <a:ext cx="575945" cy="331200"/>
                                </a:xfrm>
                                <a:prstGeom prst="rect">
                                  <a:avLst/>
                                </a:prstGeom>
                                <a:noFill/>
                                <a:ln w="6350">
                                  <a:noFill/>
                                </a:ln>
                              </p:spPr>
                              <p:txBody>
  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ctr" defTabSz="914400" rtl="0" eaLnBrk="1" fontAlgn="auto" latinLnBrk="0" hangingPunct="1">
                                    <a:lnSpc>
                                      <a:spcPct val="107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80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r>
                                    <a:rPr kumimoji="0" lang="ru-RU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ndara" panose="020E0502030303020204" pitchFamily="34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a:t>1 м</a:t>
                                  </a:r>
                                  <a:endParaRPr kumimoji="0" lang="ru-RU" sz="11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9" name="Надпись 656352100">
                                  <a:extLst>
                                    <a:ext uri="{FF2B5EF4-FFF2-40B4-BE49-F238E27FC236}">
                                      <a16:creationId xmlns:a16="http://schemas.microsoft.com/office/drawing/2014/main" id="{648C51D6-81E6-7E45-FEE3-05C9646748DC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254643" y="0"/>
                                  <a:ext cx="575945" cy="331200"/>
                                </a:xfrm>
                                <a:prstGeom prst="rect">
                                  <a:avLst/>
                                </a:prstGeom>
                                <a:noFill/>
                                <a:ln w="6350">
                                  <a:noFill/>
                                </a:ln>
                              </p:spPr>
                              <p:txBody>
  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ctr" defTabSz="914400" rtl="0" eaLnBrk="1" fontAlgn="auto" latinLnBrk="0" hangingPunct="1">
                                    <a:lnSpc>
                                      <a:spcPct val="107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80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r>
                                    <a:rPr kumimoji="0" lang="ru-RU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ndara" panose="020E0502030303020204" pitchFamily="34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a:t>1 м</a:t>
                                  </a:r>
                                  <a:endParaRPr kumimoji="0" lang="ru-RU" sz="11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endParaRPr>
                                </a:p>
                              </p:txBody>
                            </p:sp>
                          </p:grpSp>
                        </p:grpSp>
                        <p:cxnSp>
                          <p:nvCxnSpPr>
                            <p:cNvPr id="40" name="Прямая соединительная линия 39">
                              <a:extLst>
                                <a:ext uri="{FF2B5EF4-FFF2-40B4-BE49-F238E27FC236}">
                                  <a16:creationId xmlns:a16="http://schemas.microsoft.com/office/drawing/2014/main" id="{0CB95C5F-0B5A-632B-0579-6E5EE5B0C948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289367" y="266218"/>
                              <a:ext cx="576050" cy="0"/>
                            </a:xfrm>
                            <a:prstGeom prst="line">
                              <a:avLst/>
                            </a:prstGeom>
                            <a:ln w="28575">
                              <a:solidFill>
                                <a:schemeClr val="tx1"/>
                              </a:solidFill>
                              <a:headEnd type="none" w="med" len="med"/>
                              <a:tailEnd type="none" w="med" len="med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  <p:sp>
                        <p:nvSpPr>
                          <p:cNvPr id="36" name="Надпись 1">
                            <a:extLst>
                              <a:ext uri="{FF2B5EF4-FFF2-40B4-BE49-F238E27FC236}">
                                <a16:creationId xmlns:a16="http://schemas.microsoft.com/office/drawing/2014/main" id="{B1FA99BC-B63C-266B-D056-AB90DB5060C5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0" y="14176"/>
                            <a:ext cx="561315" cy="497660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7000"/>
                              </a:lnSpc>
                              <a:spcBef>
                                <a:spcPts val="0"/>
                              </a:spcBef>
                              <a:spcAft>
                                <a:spcPts val="8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ru-RU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м</a:t>
                            </a:r>
                            <a:endParaRPr kumimoji="0" lang="ru-RU" sz="11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37" name="Надпись 1">
                            <a:extLst>
                              <a:ext uri="{FF2B5EF4-FFF2-40B4-BE49-F238E27FC236}">
                                <a16:creationId xmlns:a16="http://schemas.microsoft.com/office/drawing/2014/main" id="{D5434CF6-598E-C3A1-75F7-7C81040763F4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0" y="552893"/>
                            <a:ext cx="561315" cy="497660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7000"/>
                              </a:lnSpc>
                              <a:spcBef>
                                <a:spcPts val="0"/>
                              </a:spcBef>
                              <a:spcAft>
                                <a:spcPts val="8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ru-RU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м</a:t>
                            </a:r>
                            <a:r>
                              <a:rPr kumimoji="0" lang="ru-RU" sz="2000" b="1" i="1" u="none" strike="noStrike" kern="1200" cap="none" spc="0" normalizeH="0" baseline="3000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2</a:t>
                            </a:r>
                            <a:endParaRPr kumimoji="0" lang="ru-RU" sz="11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38" name="Надпись 1">
                            <a:extLst>
                              <a:ext uri="{FF2B5EF4-FFF2-40B4-BE49-F238E27FC236}">
                                <a16:creationId xmlns:a16="http://schemas.microsoft.com/office/drawing/2014/main" id="{59D70BBF-E290-65E5-6663-EB891BC6137F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0" y="1467293"/>
                            <a:ext cx="561315" cy="497660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7000"/>
                              </a:lnSpc>
                              <a:spcBef>
                                <a:spcPts val="0"/>
                              </a:spcBef>
                              <a:spcAft>
                                <a:spcPts val="8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ru-RU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м</a:t>
                            </a:r>
                            <a:r>
                              <a:rPr kumimoji="0" lang="ru-RU" sz="2000" b="1" i="1" u="none" strike="noStrike" kern="1200" cap="none" spc="0" normalizeH="0" baseline="3000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3</a:t>
                            </a:r>
                            <a:endParaRPr kumimoji="0" lang="ru-RU" sz="11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61" name="Стрелка: изогнутая 60">
                          <a:extLst>
                            <a:ext uri="{FF2B5EF4-FFF2-40B4-BE49-F238E27FC236}">
                              <a16:creationId xmlns:a16="http://schemas.microsoft.com/office/drawing/2014/main" id="{883FC4B4-3F46-15C2-2E2D-B85C1FB979B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1771568">
                          <a:off x="5954549" y="5636934"/>
                          <a:ext cx="1161831" cy="1021904"/>
                        </a:xfrm>
                        <a:prstGeom prst="bentArrow">
                          <a:avLst>
                            <a:gd name="adj1" fmla="val 21536"/>
                            <a:gd name="adj2" fmla="val 50000"/>
                            <a:gd name="adj3" fmla="val 48434"/>
                            <a:gd name="adj4" fmla="val 60768"/>
                          </a:avLst>
                        </a:prstGeom>
                        <a:ln/>
                      </p:spPr>
                      <p:style>
                        <a:lnRef idx="2">
                          <a:schemeClr val="accent6">
                            <a:shade val="15000"/>
                          </a:schemeClr>
                        </a:lnRef>
                        <a:fillRef idx="1">
                          <a:schemeClr val="accent6"/>
                        </a:fillRef>
                        <a:effectRef idx="0">
                          <a:schemeClr val="accent6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8" name="Стрелка: изогнутая 67">
                          <a:extLst>
                            <a:ext uri="{FF2B5EF4-FFF2-40B4-BE49-F238E27FC236}">
                              <a16:creationId xmlns:a16="http://schemas.microsoft.com/office/drawing/2014/main" id="{5C034907-2CAE-6A35-42BF-E5A63831444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586256">
                          <a:off x="7199017" y="1075513"/>
                          <a:ext cx="1467931" cy="1084499"/>
                        </a:xfrm>
                        <a:prstGeom prst="bentArrow">
                          <a:avLst>
                            <a:gd name="adj1" fmla="val 21729"/>
                            <a:gd name="adj2" fmla="val 44696"/>
                            <a:gd name="adj3" fmla="val 45718"/>
                            <a:gd name="adj4" fmla="val 65085"/>
                          </a:avLst>
                        </a:prstGeom>
                        <a:ln/>
                      </p:spPr>
                      <p:style>
                        <a:lnRef idx="2">
                          <a:schemeClr val="accent6">
                            <a:shade val="15000"/>
                          </a:schemeClr>
                        </a:lnRef>
                        <a:fillRef idx="1">
                          <a:schemeClr val="accent6"/>
                        </a:fillRef>
                        <a:effectRef idx="0">
                          <a:schemeClr val="accent6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5" name="TextBox 24">
                          <a:extLst>
                            <a:ext uri="{FF2B5EF4-FFF2-40B4-BE49-F238E27FC236}">
                              <a16:creationId xmlns:a16="http://schemas.microsoft.com/office/drawing/2014/main" id="{6AE91A43-CF1E-DEAB-FF4D-6F289A515677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29245" y="517300"/>
                          <a:ext cx="1480285" cy="30777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marL="0" marR="0" lvl="0" indent="0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__________</a:t>
                          </a:r>
                          <a:endParaRPr kumimoji="0" lang="ru-RU" sz="900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</a:endParaRPr>
                        </a:p>
                      </p:txBody>
                    </p:sp>
                    <p:sp>
                      <p:nvSpPr>
                        <p:cNvPr id="66" name="TextBox 65">
                          <a:extLst>
                            <a:ext uri="{FF2B5EF4-FFF2-40B4-BE49-F238E27FC236}">
                              <a16:creationId xmlns:a16="http://schemas.microsoft.com/office/drawing/2014/main" id="{97F1A224-AAED-F1D2-F0E8-C8B19FE870B3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29245" y="1809333"/>
                          <a:ext cx="1480285" cy="30777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marL="0" marR="0" lvl="0" indent="0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__________</a:t>
                          </a:r>
                          <a:endParaRPr kumimoji="0" lang="ru-RU" sz="900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</a:endParaRPr>
                        </a:p>
                      </p:txBody>
                    </p:sp>
                    <p:sp>
                      <p:nvSpPr>
                        <p:cNvPr id="67" name="TextBox 66">
                          <a:extLst>
                            <a:ext uri="{FF2B5EF4-FFF2-40B4-BE49-F238E27FC236}">
                              <a16:creationId xmlns:a16="http://schemas.microsoft.com/office/drawing/2014/main" id="{0474A7BA-2EE2-E39F-2AA3-96FF36440395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29245" y="3149885"/>
                          <a:ext cx="1480285" cy="30777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marL="0" marR="0" lvl="0" indent="0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__________</a:t>
                          </a:r>
                          <a:endParaRPr kumimoji="0" lang="ru-RU" sz="900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</a:endParaRPr>
                        </a:p>
                      </p:txBody>
                    </p:sp>
                  </p:grpSp>
                  <p:sp>
                    <p:nvSpPr>
                      <p:cNvPr id="22" name="TextBox 21">
                        <a:extLst>
                          <a:ext uri="{FF2B5EF4-FFF2-40B4-BE49-F238E27FC236}">
                            <a16:creationId xmlns:a16="http://schemas.microsoft.com/office/drawing/2014/main" id="{A3938C76-05E4-E83A-9D45-253A12B1230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29245" y="412935"/>
                        <a:ext cx="1324961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20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Масса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</a:endParaRPr>
                      </a:p>
                    </p:txBody>
                  </p:sp>
                  <p:sp>
                    <p:nvSpPr>
                      <p:cNvPr id="23" name="TextBox 22">
                        <a:extLst>
                          <a:ext uri="{FF2B5EF4-FFF2-40B4-BE49-F238E27FC236}">
                            <a16:creationId xmlns:a16="http://schemas.microsoft.com/office/drawing/2014/main" id="{CDFBBC92-D48E-3F23-49D3-FC876F058E4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92786" y="1716891"/>
                        <a:ext cx="1456479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20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Вещество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</a:endParaRPr>
                      </a:p>
                    </p:txBody>
                  </p:sp>
                  <p:sp>
                    <p:nvSpPr>
                      <p:cNvPr id="24" name="TextBox 23">
                        <a:extLst>
                          <a:ext uri="{FF2B5EF4-FFF2-40B4-BE49-F238E27FC236}">
                            <a16:creationId xmlns:a16="http://schemas.microsoft.com/office/drawing/2014/main" id="{342A5CC5-755D-604F-DB87-84E7A2C688F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92786" y="3080305"/>
                        <a:ext cx="1456479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20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Объём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</a:endParaRPr>
                      </a:p>
                    </p:txBody>
                  </p:sp>
                  <p:sp>
                    <p:nvSpPr>
                      <p:cNvPr id="26" name="TextBox 25">
                        <a:extLst>
                          <a:ext uri="{FF2B5EF4-FFF2-40B4-BE49-F238E27FC236}">
                            <a16:creationId xmlns:a16="http://schemas.microsoft.com/office/drawing/2014/main" id="{6084E9FB-8DD7-349F-27C6-380417A09C0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175456" y="1530033"/>
                        <a:ext cx="2402733" cy="64633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36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Вещество</a:t>
                        </a:r>
                        <a:endPara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7" name="Надпись 45">
                      <a:extLst>
                        <a:ext uri="{FF2B5EF4-FFF2-40B4-BE49-F238E27FC236}">
                          <a16:creationId xmlns:a16="http://schemas.microsoft.com/office/drawing/2014/main" id="{14644A98-4E47-1F28-13B5-86AD2FE2006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75712" y="2114046"/>
                      <a:ext cx="2136001" cy="753864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масса – </a:t>
                      </a: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m</a:t>
                      </a:r>
                      <a:br>
                        <a:rPr lang="ru-RU" sz="3200" dirty="0">
                          <a:solidFill>
                            <a:prstClr val="black"/>
                          </a:solidFill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</a:b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г, </a:t>
                      </a:r>
                      <a:r>
                        <a:rPr kumimoji="0" lang="ru-RU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кг</a:t>
                      </a:r>
                      <a:r>
                        <a:rPr kumimoji="0" lang="ru-RU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, т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50" name="Надпись 46">
                      <a:extLst>
                        <a:ext uri="{FF2B5EF4-FFF2-40B4-BE49-F238E27FC236}">
                          <a16:creationId xmlns:a16="http://schemas.microsoft.com/office/drawing/2014/main" id="{27007B6B-4AB8-0C03-23AF-DED929B81EA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95857" y="2931798"/>
                      <a:ext cx="2126148" cy="753864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объём – </a:t>
                      </a: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V</a:t>
                      </a:r>
                      <a:br>
                        <a:rPr lang="ru-RU" sz="3200" dirty="0">
                          <a:solidFill>
                            <a:prstClr val="black"/>
                          </a:solidFill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</a:br>
                      <a:r>
                        <a:rPr kumimoji="0" lang="ru-RU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см</a:t>
                      </a:r>
                      <a:r>
                        <a:rPr kumimoji="0" lang="ru-RU" sz="32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ru-RU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ru-RU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kumimoji="0" lang="ru-RU" sz="3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58" name="Надпись 49">
                    <a:extLst>
                      <a:ext uri="{FF2B5EF4-FFF2-40B4-BE49-F238E27FC236}">
                        <a16:creationId xmlns:a16="http://schemas.microsoft.com/office/drawing/2014/main" id="{CF43E13A-8CD8-E859-BEDE-AC38D4A3EDAB}"/>
                      </a:ext>
                    </a:extLst>
                  </p:cNvPr>
                  <p:cNvSpPr txBox="1"/>
                  <p:nvPr/>
                </p:nvSpPr>
                <p:spPr>
                  <a:xfrm>
                    <a:off x="4528904" y="370075"/>
                    <a:ext cx="2595245" cy="2045335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Если </a:t>
                    </a:r>
                    <a:r>
                      <a: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V</a:t>
                    </a:r>
                    <a:r>
                      <a:rPr kumimoji="0" lang="ru-RU" sz="2800" b="1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1</a:t>
                    </a: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 </a:t>
                    </a: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=</a:t>
                    </a: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 </a:t>
                    </a:r>
                    <a:r>
                      <a: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V</a:t>
                    </a:r>
                    <a:r>
                      <a:rPr kumimoji="0" lang="ru-RU" sz="2800" b="1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2</a:t>
                    </a: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, </a:t>
                    </a:r>
                    <a:b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</a:b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а </a:t>
                    </a:r>
                    <a:r>
                      <a: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m</a:t>
                    </a:r>
                    <a:r>
                      <a:rPr kumimoji="0" lang="ru-RU" sz="2800" b="1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1</a:t>
                    </a:r>
                    <a:r>
                      <a:rPr kumimoji="0" lang="en-US" sz="2800" b="0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 </a:t>
                    </a: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</a:t>
                    </a: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 </a:t>
                    </a:r>
                    <a:r>
                      <a: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m</a:t>
                    </a:r>
                    <a:r>
                      <a:rPr kumimoji="0" lang="ru-RU" sz="2800" b="1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2</a:t>
                    </a: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, </a:t>
                    </a:r>
                    <a:br>
                      <a: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</a:br>
                    <a:r>
                      <a: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то </a:t>
                    </a:r>
                    <a:r>
                      <a:rPr kumimoji="0" lang="ru-RU" sz="3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вещества</a:t>
                    </a:r>
                    <a:r>
                      <a: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 </a:t>
                    </a:r>
                    <a:br>
                      <a: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</a:b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РАЗНЫЕ!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57" name="Овал 56">
                    <a:extLst>
                      <a:ext uri="{FF2B5EF4-FFF2-40B4-BE49-F238E27FC236}">
                        <a16:creationId xmlns:a16="http://schemas.microsoft.com/office/drawing/2014/main" id="{EB325219-B925-6946-3C23-1FD050240596}"/>
                      </a:ext>
                    </a:extLst>
                  </p:cNvPr>
                  <p:cNvSpPr/>
                  <p:nvPr/>
                </p:nvSpPr>
                <p:spPr>
                  <a:xfrm>
                    <a:off x="8335978" y="1224029"/>
                    <a:ext cx="3361132" cy="33611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9" name="Надпись 54">
                        <a:extLst>
                          <a:ext uri="{FF2B5EF4-FFF2-40B4-BE49-F238E27FC236}">
                            <a16:creationId xmlns:a16="http://schemas.microsoft.com/office/drawing/2014/main" id="{A60E27BA-E36E-7C97-C38D-F9B04903FF6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652486" y="1348049"/>
                        <a:ext cx="2595245" cy="1443675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0" lang="ru-RU" sz="4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𝝆</m:t>
                              </m:r>
                              <m:r>
                                <a:rPr kumimoji="0" lang="ru-RU" sz="4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kumimoji="0" lang="ru-RU" sz="4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ru-RU" sz="4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𝒎</m:t>
                                  </m:r>
                                </m:num>
                                <m:den>
                                  <m:r>
                                    <a:rPr kumimoji="0" lang="ru-RU" sz="4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𝑽</m:t>
                                  </m:r>
                                </m:den>
                              </m:f>
                            </m:oMath>
                          </m:oMathPara>
                        </a14:m>
                        <a:endParaRPr kumimoji="0" lang="ru-RU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9" name="Надпись 54">
                        <a:extLst>
                          <a:ext uri="{FF2B5EF4-FFF2-40B4-BE49-F238E27FC236}">
                            <a16:creationId xmlns:a16="http://schemas.microsoft.com/office/drawing/2014/main" id="{A60E27BA-E36E-7C97-C38D-F9B04903FF6D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652486" y="1348049"/>
                        <a:ext cx="2595245" cy="1443675"/>
                      </a:xfrm>
                      <a:prstGeom prst="rect">
                        <a:avLst/>
                      </a:prstGeom>
                      <a:blipFill>
                        <a:blip r:embed="rId3"/>
                        <a:stretch>
                          <a:fillRect/>
                        </a:stretch>
                      </a:blipFill>
                      <a:ln w="6350"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ru-RU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358E576C-65DA-8748-F5E4-2EA0537C5D90}"/>
                      </a:ext>
                    </a:extLst>
                  </p:cNvPr>
                  <p:cNvSpPr txBox="1"/>
                  <p:nvPr/>
                </p:nvSpPr>
                <p:spPr>
                  <a:xfrm>
                    <a:off x="8832169" y="2390782"/>
                    <a:ext cx="930923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3200" b="1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</a:rPr>
                      <a:t>ро</a:t>
                    </a:r>
                    <a:endParaRPr kumimoji="0" lang="ru-RU" sz="3200" b="1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>
                          <a:lumMod val="65000"/>
                        </a:schemeClr>
                      </a:solidFill>
                      <a:effectLst/>
                      <a:uLnTx/>
                      <a:uFillTx/>
                      <a:latin typeface="Candara" panose="020E0502030303020204" pitchFamily="34" charset="0"/>
                    </a:endParaRPr>
                  </a:p>
                </p:txBody>
              </p:sp>
            </p:grpSp>
            <p:sp>
              <p:nvSpPr>
                <p:cNvPr id="62" name="Надпись 8">
                  <a:extLst>
                    <a:ext uri="{FF2B5EF4-FFF2-40B4-BE49-F238E27FC236}">
                      <a16:creationId xmlns:a16="http://schemas.microsoft.com/office/drawing/2014/main" id="{E5837269-2CF1-88BD-86FD-05282C70E2E7}"/>
                    </a:ext>
                  </a:extLst>
                </p:cNvPr>
                <p:cNvSpPr txBox="1"/>
                <p:nvPr/>
              </p:nvSpPr>
              <p:spPr>
                <a:xfrm>
                  <a:off x="7156767" y="74593"/>
                  <a:ext cx="4955263" cy="1106366"/>
                </a:xfrm>
                <a:custGeom>
                  <a:avLst/>
                  <a:gdLst>
                    <a:gd name="connsiteX0" fmla="*/ 0 w 4955263"/>
                    <a:gd name="connsiteY0" fmla="*/ 0 h 1106366"/>
                    <a:gd name="connsiteX1" fmla="*/ 649690 w 4955263"/>
                    <a:gd name="connsiteY1" fmla="*/ 0 h 1106366"/>
                    <a:gd name="connsiteX2" fmla="*/ 1249827 w 4955263"/>
                    <a:gd name="connsiteY2" fmla="*/ 0 h 1106366"/>
                    <a:gd name="connsiteX3" fmla="*/ 1800412 w 4955263"/>
                    <a:gd name="connsiteY3" fmla="*/ 0 h 1106366"/>
                    <a:gd name="connsiteX4" fmla="*/ 2350997 w 4955263"/>
                    <a:gd name="connsiteY4" fmla="*/ 0 h 1106366"/>
                    <a:gd name="connsiteX5" fmla="*/ 3000687 w 4955263"/>
                    <a:gd name="connsiteY5" fmla="*/ 0 h 1106366"/>
                    <a:gd name="connsiteX6" fmla="*/ 3600824 w 4955263"/>
                    <a:gd name="connsiteY6" fmla="*/ 0 h 1106366"/>
                    <a:gd name="connsiteX7" fmla="*/ 4002751 w 4955263"/>
                    <a:gd name="connsiteY7" fmla="*/ 0 h 1106366"/>
                    <a:gd name="connsiteX8" fmla="*/ 4955263 w 4955263"/>
                    <a:gd name="connsiteY8" fmla="*/ 0 h 1106366"/>
                    <a:gd name="connsiteX9" fmla="*/ 4955263 w 4955263"/>
                    <a:gd name="connsiteY9" fmla="*/ 575310 h 1106366"/>
                    <a:gd name="connsiteX10" fmla="*/ 4955263 w 4955263"/>
                    <a:gd name="connsiteY10" fmla="*/ 1106366 h 1106366"/>
                    <a:gd name="connsiteX11" fmla="*/ 4503783 w 4955263"/>
                    <a:gd name="connsiteY11" fmla="*/ 1106366 h 1106366"/>
                    <a:gd name="connsiteX12" fmla="*/ 3854093 w 4955263"/>
                    <a:gd name="connsiteY12" fmla="*/ 1106366 h 1106366"/>
                    <a:gd name="connsiteX13" fmla="*/ 3353061 w 4955263"/>
                    <a:gd name="connsiteY13" fmla="*/ 1106366 h 1106366"/>
                    <a:gd name="connsiteX14" fmla="*/ 2703371 w 4955263"/>
                    <a:gd name="connsiteY14" fmla="*/ 1106366 h 1106366"/>
                    <a:gd name="connsiteX15" fmla="*/ 2251892 w 4955263"/>
                    <a:gd name="connsiteY15" fmla="*/ 1106366 h 1106366"/>
                    <a:gd name="connsiteX16" fmla="*/ 1849965 w 4955263"/>
                    <a:gd name="connsiteY16" fmla="*/ 1106366 h 1106366"/>
                    <a:gd name="connsiteX17" fmla="*/ 1448038 w 4955263"/>
                    <a:gd name="connsiteY17" fmla="*/ 1106366 h 1106366"/>
                    <a:gd name="connsiteX18" fmla="*/ 847901 w 4955263"/>
                    <a:gd name="connsiteY18" fmla="*/ 1106366 h 1106366"/>
                    <a:gd name="connsiteX19" fmla="*/ 0 w 4955263"/>
                    <a:gd name="connsiteY19" fmla="*/ 1106366 h 1106366"/>
                    <a:gd name="connsiteX20" fmla="*/ 0 w 4955263"/>
                    <a:gd name="connsiteY20" fmla="*/ 553183 h 1106366"/>
                    <a:gd name="connsiteX21" fmla="*/ 0 w 4955263"/>
                    <a:gd name="connsiteY21" fmla="*/ 0 h 1106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955263" h="1106366" fill="none" extrusionOk="0">
                      <a:moveTo>
                        <a:pt x="0" y="0"/>
                      </a:moveTo>
                      <a:cubicBezTo>
                        <a:pt x="221367" y="-4929"/>
                        <a:pt x="419294" y="48867"/>
                        <a:pt x="649690" y="0"/>
                      </a:cubicBezTo>
                      <a:cubicBezTo>
                        <a:pt x="880086" y="-48867"/>
                        <a:pt x="1079998" y="47249"/>
                        <a:pt x="1249827" y="0"/>
                      </a:cubicBezTo>
                      <a:cubicBezTo>
                        <a:pt x="1419656" y="-47249"/>
                        <a:pt x="1641456" y="14508"/>
                        <a:pt x="1800412" y="0"/>
                      </a:cubicBezTo>
                      <a:cubicBezTo>
                        <a:pt x="1959369" y="-14508"/>
                        <a:pt x="2121072" y="5123"/>
                        <a:pt x="2350997" y="0"/>
                      </a:cubicBezTo>
                      <a:cubicBezTo>
                        <a:pt x="2580923" y="-5123"/>
                        <a:pt x="2727254" y="23655"/>
                        <a:pt x="3000687" y="0"/>
                      </a:cubicBezTo>
                      <a:cubicBezTo>
                        <a:pt x="3274120" y="-23655"/>
                        <a:pt x="3453016" y="28296"/>
                        <a:pt x="3600824" y="0"/>
                      </a:cubicBezTo>
                      <a:cubicBezTo>
                        <a:pt x="3748632" y="-28296"/>
                        <a:pt x="3915065" y="47789"/>
                        <a:pt x="4002751" y="0"/>
                      </a:cubicBezTo>
                      <a:cubicBezTo>
                        <a:pt x="4090437" y="-47789"/>
                        <a:pt x="4758316" y="5890"/>
                        <a:pt x="4955263" y="0"/>
                      </a:cubicBezTo>
                      <a:cubicBezTo>
                        <a:pt x="4962312" y="204400"/>
                        <a:pt x="4941560" y="375408"/>
                        <a:pt x="4955263" y="575310"/>
                      </a:cubicBezTo>
                      <a:cubicBezTo>
                        <a:pt x="4968966" y="775212"/>
                        <a:pt x="4922650" y="903972"/>
                        <a:pt x="4955263" y="1106366"/>
                      </a:cubicBezTo>
                      <a:cubicBezTo>
                        <a:pt x="4791163" y="1155486"/>
                        <a:pt x="4630033" y="1092516"/>
                        <a:pt x="4503783" y="1106366"/>
                      </a:cubicBezTo>
                      <a:cubicBezTo>
                        <a:pt x="4377533" y="1120216"/>
                        <a:pt x="4085363" y="1043839"/>
                        <a:pt x="3854093" y="1106366"/>
                      </a:cubicBezTo>
                      <a:cubicBezTo>
                        <a:pt x="3622823" y="1168893"/>
                        <a:pt x="3529809" y="1100856"/>
                        <a:pt x="3353061" y="1106366"/>
                      </a:cubicBezTo>
                      <a:cubicBezTo>
                        <a:pt x="3176313" y="1111876"/>
                        <a:pt x="2957377" y="1089814"/>
                        <a:pt x="2703371" y="1106366"/>
                      </a:cubicBezTo>
                      <a:cubicBezTo>
                        <a:pt x="2449365" y="1122918"/>
                        <a:pt x="2366471" y="1099997"/>
                        <a:pt x="2251892" y="1106366"/>
                      </a:cubicBezTo>
                      <a:cubicBezTo>
                        <a:pt x="2137313" y="1112735"/>
                        <a:pt x="2040710" y="1065165"/>
                        <a:pt x="1849965" y="1106366"/>
                      </a:cubicBezTo>
                      <a:cubicBezTo>
                        <a:pt x="1659220" y="1147567"/>
                        <a:pt x="1643678" y="1083062"/>
                        <a:pt x="1448038" y="1106366"/>
                      </a:cubicBezTo>
                      <a:cubicBezTo>
                        <a:pt x="1252398" y="1129670"/>
                        <a:pt x="986878" y="1040614"/>
                        <a:pt x="847901" y="1106366"/>
                      </a:cubicBezTo>
                      <a:cubicBezTo>
                        <a:pt x="708924" y="1172118"/>
                        <a:pt x="396169" y="1100966"/>
                        <a:pt x="0" y="1106366"/>
                      </a:cubicBezTo>
                      <a:cubicBezTo>
                        <a:pt x="-45797" y="984616"/>
                        <a:pt x="29985" y="755165"/>
                        <a:pt x="0" y="553183"/>
                      </a:cubicBezTo>
                      <a:cubicBezTo>
                        <a:pt x="-29985" y="351201"/>
                        <a:pt x="35466" y="204844"/>
                        <a:pt x="0" y="0"/>
                      </a:cubicBezTo>
                      <a:close/>
                    </a:path>
                    <a:path w="4955263" h="1106366" stroke="0" extrusionOk="0">
                      <a:moveTo>
                        <a:pt x="0" y="0"/>
                      </a:moveTo>
                      <a:cubicBezTo>
                        <a:pt x="120561" y="-57029"/>
                        <a:pt x="352608" y="20460"/>
                        <a:pt x="501032" y="0"/>
                      </a:cubicBezTo>
                      <a:cubicBezTo>
                        <a:pt x="649456" y="-20460"/>
                        <a:pt x="793329" y="36377"/>
                        <a:pt x="902959" y="0"/>
                      </a:cubicBezTo>
                      <a:cubicBezTo>
                        <a:pt x="1012589" y="-36377"/>
                        <a:pt x="1330680" y="70295"/>
                        <a:pt x="1552649" y="0"/>
                      </a:cubicBezTo>
                      <a:cubicBezTo>
                        <a:pt x="1774618" y="-70295"/>
                        <a:pt x="1869625" y="47893"/>
                        <a:pt x="2053681" y="0"/>
                      </a:cubicBezTo>
                      <a:cubicBezTo>
                        <a:pt x="2237737" y="-47893"/>
                        <a:pt x="2321190" y="18250"/>
                        <a:pt x="2554713" y="0"/>
                      </a:cubicBezTo>
                      <a:cubicBezTo>
                        <a:pt x="2788236" y="-18250"/>
                        <a:pt x="3012358" y="52051"/>
                        <a:pt x="3204403" y="0"/>
                      </a:cubicBezTo>
                      <a:cubicBezTo>
                        <a:pt x="3396448" y="-52051"/>
                        <a:pt x="3496319" y="53619"/>
                        <a:pt x="3655883" y="0"/>
                      </a:cubicBezTo>
                      <a:cubicBezTo>
                        <a:pt x="3815447" y="-53619"/>
                        <a:pt x="4004161" y="12013"/>
                        <a:pt x="4305573" y="0"/>
                      </a:cubicBezTo>
                      <a:cubicBezTo>
                        <a:pt x="4606985" y="-12013"/>
                        <a:pt x="4741871" y="31045"/>
                        <a:pt x="4955263" y="0"/>
                      </a:cubicBezTo>
                      <a:cubicBezTo>
                        <a:pt x="4977468" y="181023"/>
                        <a:pt x="4905492" y="413150"/>
                        <a:pt x="4955263" y="553183"/>
                      </a:cubicBezTo>
                      <a:cubicBezTo>
                        <a:pt x="5005034" y="693216"/>
                        <a:pt x="4922822" y="953916"/>
                        <a:pt x="4955263" y="1106366"/>
                      </a:cubicBezTo>
                      <a:cubicBezTo>
                        <a:pt x="4833828" y="1130624"/>
                        <a:pt x="4503218" y="1067914"/>
                        <a:pt x="4355126" y="1106366"/>
                      </a:cubicBezTo>
                      <a:cubicBezTo>
                        <a:pt x="4207034" y="1144818"/>
                        <a:pt x="3868072" y="1061240"/>
                        <a:pt x="3705436" y="1106366"/>
                      </a:cubicBezTo>
                      <a:cubicBezTo>
                        <a:pt x="3542800" y="1151492"/>
                        <a:pt x="3360756" y="1053626"/>
                        <a:pt x="3055746" y="1106366"/>
                      </a:cubicBezTo>
                      <a:cubicBezTo>
                        <a:pt x="2750736" y="1159106"/>
                        <a:pt x="2789816" y="1059305"/>
                        <a:pt x="2604266" y="1106366"/>
                      </a:cubicBezTo>
                      <a:cubicBezTo>
                        <a:pt x="2418716" y="1153427"/>
                        <a:pt x="2237709" y="1088064"/>
                        <a:pt x="2053681" y="1106366"/>
                      </a:cubicBezTo>
                      <a:cubicBezTo>
                        <a:pt x="1869654" y="1124668"/>
                        <a:pt x="1595992" y="1099669"/>
                        <a:pt x="1403991" y="1106366"/>
                      </a:cubicBezTo>
                      <a:cubicBezTo>
                        <a:pt x="1211990" y="1113063"/>
                        <a:pt x="968347" y="1068711"/>
                        <a:pt x="853406" y="1106366"/>
                      </a:cubicBezTo>
                      <a:cubicBezTo>
                        <a:pt x="738465" y="1144021"/>
                        <a:pt x="337826" y="1019491"/>
                        <a:pt x="0" y="1106366"/>
                      </a:cubicBezTo>
                      <a:cubicBezTo>
                        <a:pt x="-34777" y="973649"/>
                        <a:pt x="36731" y="798207"/>
                        <a:pt x="0" y="575310"/>
                      </a:cubicBezTo>
                      <a:cubicBezTo>
                        <a:pt x="-36731" y="352413"/>
                        <a:pt x="23946" y="240786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6350">
                  <a:solidFill>
                    <a:prstClr val="black"/>
                  </a:solidFill>
                  <a:extLst>
                    <a:ext uri="{C807C97D-BFC1-408E-A445-0C87EB9F89A2}">
                      <ask:lineSketchStyleProps xmlns:ask="http://schemas.microsoft.com/office/drawing/2018/sketchyshapes" sd="1219033472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1792288" algn="ctr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eorgia" panose="02040502050405020303" pitchFamily="18" charset="0"/>
                    </a:rPr>
                    <a:t> — </a:t>
                  </a:r>
                  <a:br>
                    <a:rPr kumimoji="0" lang="ru-RU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eorgia" panose="02040502050405020303" pitchFamily="18" charset="0"/>
                    </a:rPr>
                  </a:br>
                  <a:r>
                    <a:rPr kumimoji="0" lang="ru-RU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eorgia" panose="02040502050405020303" pitchFamily="18" charset="0"/>
                    </a:rPr>
                    <a:t>физическая величина, которая равна отношению массы тела к его объёму.</a:t>
                  </a:r>
                  <a:endParaRPr kumimoji="0" lang="ru-RU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D59140E9-1E5C-8B9D-E85B-AE7F722BE42B}"/>
                    </a:ext>
                  </a:extLst>
                </p:cNvPr>
                <p:cNvSpPr txBox="1"/>
                <p:nvPr/>
              </p:nvSpPr>
              <p:spPr>
                <a:xfrm>
                  <a:off x="8285844" y="39456"/>
                  <a:ext cx="220140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Плотность</a:t>
                  </a:r>
                  <a:endPara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2886F91-A004-9494-C582-248BE4257D36}"/>
                  </a:ext>
                </a:extLst>
              </p:cNvPr>
              <p:cNvSpPr txBox="1"/>
              <p:nvPr/>
            </p:nvSpPr>
            <p:spPr>
              <a:xfrm>
                <a:off x="8832169" y="2390782"/>
                <a:ext cx="9309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200" b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>
                        <a:lumMod val="65000"/>
                      </a:schemeClr>
                    </a:solidFill>
                    <a:effectLst/>
                    <a:uLnTx/>
                    <a:uFillTx/>
                    <a:latin typeface="Candara" panose="020E0502030303020204" pitchFamily="34" charset="0"/>
                  </a:rPr>
                  <a:t>ро</a:t>
                </a:r>
                <a:endParaRPr kumimoji="0" lang="ru-RU" sz="3200" b="1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andara" panose="020E0502030303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Надпись 52">
                    <a:extLst>
                      <a:ext uri="{FF2B5EF4-FFF2-40B4-BE49-F238E27FC236}">
                        <a16:creationId xmlns:a16="http://schemas.microsoft.com/office/drawing/2014/main" id="{374ED4D3-459F-2656-A63C-D19655AE79B1}"/>
                      </a:ext>
                    </a:extLst>
                  </p:cNvPr>
                  <p:cNvSpPr txBox="1"/>
                  <p:nvPr/>
                </p:nvSpPr>
                <p:spPr>
                  <a:xfrm>
                    <a:off x="8534844" y="2962093"/>
                    <a:ext cx="930923" cy="684000"/>
                  </a:xfrm>
                  <a:prstGeom prst="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type m:val="skw"/>
                              <m:ctrlP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г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см</m:t>
                                  </m:r>
                                </m:e>
                                <m:sup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den>
                          </m:f>
                        </m:oMath>
                      </m:oMathPara>
                    </a14:m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6" name="Надпись 52">
                    <a:extLst>
                      <a:ext uri="{FF2B5EF4-FFF2-40B4-BE49-F238E27FC236}">
                        <a16:creationId xmlns:a16="http://schemas.microsoft.com/office/drawing/2014/main" id="{374ED4D3-459F-2656-A63C-D19655AE79B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34844" y="2962093"/>
                    <a:ext cx="930923" cy="68400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Надпись 52">
                    <a:extLst>
                      <a:ext uri="{FF2B5EF4-FFF2-40B4-BE49-F238E27FC236}">
                        <a16:creationId xmlns:a16="http://schemas.microsoft.com/office/drawing/2014/main" id="{7B9C2398-D5D8-6620-78CE-DB5A76ADAEBB}"/>
                      </a:ext>
                    </a:extLst>
                  </p:cNvPr>
                  <p:cNvSpPr txBox="1"/>
                  <p:nvPr/>
                </p:nvSpPr>
                <p:spPr>
                  <a:xfrm>
                    <a:off x="9522054" y="2972204"/>
                    <a:ext cx="965198" cy="648000"/>
                  </a:xfrm>
                  <a:prstGeom prst="rect">
                    <a:avLst/>
                  </a:prstGeom>
                  <a:solidFill>
                    <a:srgbClr val="66FF66"/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type m:val="skw"/>
                              <m:ctrlPr>
                                <a:rPr kumimoji="0" lang="ru-RU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ru-RU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к</m:t>
                              </m:r>
                              <m: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г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м</m:t>
                                  </m:r>
                                </m:e>
                                <m:sup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den>
                          </m:f>
                        </m:oMath>
                      </m:oMathPara>
                    </a14:m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3" name="Надпись 52">
                    <a:extLst>
                      <a:ext uri="{FF2B5EF4-FFF2-40B4-BE49-F238E27FC236}">
                        <a16:creationId xmlns:a16="http://schemas.microsoft.com/office/drawing/2014/main" id="{7B9C2398-D5D8-6620-78CE-DB5A76ADAEB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22054" y="2972204"/>
                    <a:ext cx="965198" cy="64800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4" name="Надпись 52">
                    <a:extLst>
                      <a:ext uri="{FF2B5EF4-FFF2-40B4-BE49-F238E27FC236}">
                        <a16:creationId xmlns:a16="http://schemas.microsoft.com/office/drawing/2014/main" id="{C52AD554-89B6-C234-010C-724644A9A2EE}"/>
                      </a:ext>
                    </a:extLst>
                  </p:cNvPr>
                  <p:cNvSpPr txBox="1"/>
                  <p:nvPr/>
                </p:nvSpPr>
                <p:spPr>
                  <a:xfrm>
                    <a:off x="10543540" y="2971762"/>
                    <a:ext cx="965198" cy="648000"/>
                  </a:xfrm>
                  <a:prstGeom prst="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type m:val="skw"/>
                              <m:ctrlPr>
                                <a:rPr kumimoji="0" lang="ru-RU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ru-RU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т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ru-RU" sz="2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с</m:t>
                                  </m:r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м</m:t>
                                  </m:r>
                                </m:e>
                                <m:sup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den>
                          </m:f>
                        </m:oMath>
                      </m:oMathPara>
                    </a14:m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4" name="Надпись 52">
                    <a:extLst>
                      <a:ext uri="{FF2B5EF4-FFF2-40B4-BE49-F238E27FC236}">
                        <a16:creationId xmlns:a16="http://schemas.microsoft.com/office/drawing/2014/main" id="{C52AD554-89B6-C234-010C-724644A9A2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43540" y="2971762"/>
                    <a:ext cx="965198" cy="64800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Надпись 57">
                    <a:extLst>
                      <a:ext uri="{FF2B5EF4-FFF2-40B4-BE49-F238E27FC236}">
                        <a16:creationId xmlns:a16="http://schemas.microsoft.com/office/drawing/2014/main" id="{D9998038-EF22-55BB-8FDE-E0C024BE87A4}"/>
                      </a:ext>
                    </a:extLst>
                  </p:cNvPr>
                  <p:cNvSpPr txBox="1"/>
                  <p:nvPr/>
                </p:nvSpPr>
                <p:spPr>
                  <a:xfrm>
                    <a:off x="7055484" y="5004221"/>
                    <a:ext cx="2933209" cy="1369254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кг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м</m:t>
                                  </m:r>
                                </m:e>
                                <m:sup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den>
                          </m:f>
                          <m:r>
                            <a:rPr kumimoji="0" lang="ru-RU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 г</m:t>
                              </m:r>
                            </m:num>
                            <m:den>
                              <m: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𝟏𝟎𝟎𝟎</m:t>
                              </m:r>
                              <m: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см</m:t>
                                  </m:r>
                                </m:e>
                                <m:sup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den>
                          </m:f>
                        </m:oMath>
                      </m:oMathPara>
                    </a14:m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1" name="Надпись 57">
                    <a:extLst>
                      <a:ext uri="{FF2B5EF4-FFF2-40B4-BE49-F238E27FC236}">
                        <a16:creationId xmlns:a16="http://schemas.microsoft.com/office/drawing/2014/main" id="{D9998038-EF22-55BB-8FDE-E0C024BE87A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55484" y="5004221"/>
                    <a:ext cx="2933209" cy="136925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B7DEABA-97A4-3563-A2BB-566111375198}"/>
                  </a:ext>
                </a:extLst>
              </p:cNvPr>
              <p:cNvSpPr txBox="1"/>
              <p:nvPr/>
            </p:nvSpPr>
            <p:spPr>
              <a:xfrm>
                <a:off x="8974803" y="3663211"/>
                <a:ext cx="214691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ЗАДАЧИ!</a:t>
                </a:r>
                <a:endParaRPr kumimoji="0" lang="ru-RU" b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2" name="Надпись 58">
              <a:extLst>
                <a:ext uri="{FF2B5EF4-FFF2-40B4-BE49-F238E27FC236}">
                  <a16:creationId xmlns:a16="http://schemas.microsoft.com/office/drawing/2014/main" id="{9F9F0830-3A73-9C3F-518E-866D645C2147}"/>
                </a:ext>
              </a:extLst>
            </p:cNvPr>
            <p:cNvSpPr txBox="1"/>
            <p:nvPr/>
          </p:nvSpPr>
          <p:spPr>
            <a:xfrm>
              <a:off x="3147238" y="3542045"/>
              <a:ext cx="3166745" cy="929351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Зная </a:t>
              </a:r>
              <a:b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плотность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, </a:t>
              </a:r>
              <a:b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можно определить</a:t>
              </a:r>
              <a:b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 </a:t>
              </a:r>
              <a:b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78CA71F-B660-31FD-67F2-932321AD3150}"/>
                </a:ext>
              </a:extLst>
            </p:cNvPr>
            <p:cNvSpPr txBox="1"/>
            <p:nvPr/>
          </p:nvSpPr>
          <p:spPr>
            <a:xfrm>
              <a:off x="3697888" y="4233483"/>
              <a:ext cx="21469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вещество.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4B2550C-04C6-9524-13D4-BA4DD58C13EC}"/>
                </a:ext>
              </a:extLst>
            </p:cNvPr>
            <p:cNvSpPr txBox="1"/>
            <p:nvPr/>
          </p:nvSpPr>
          <p:spPr>
            <a:xfrm>
              <a:off x="3657153" y="6268607"/>
              <a:ext cx="21469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массу.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Надпись 12">
              <a:extLst>
                <a:ext uri="{FF2B5EF4-FFF2-40B4-BE49-F238E27FC236}">
                  <a16:creationId xmlns:a16="http://schemas.microsoft.com/office/drawing/2014/main" id="{19906E6C-819E-43A2-DBDB-7CAC1007AD24}"/>
                </a:ext>
              </a:extLst>
            </p:cNvPr>
            <p:cNvSpPr txBox="1"/>
            <p:nvPr/>
          </p:nvSpPr>
          <p:spPr>
            <a:xfrm>
              <a:off x="3147238" y="5529475"/>
              <a:ext cx="3166745" cy="94970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Зная </a:t>
              </a: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объём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 и </a:t>
              </a:r>
              <a:b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плотность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, можно определить </a:t>
              </a:r>
              <a:br>
                <a:rPr kumimoji="0" lang="ru-RU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86A5B108-2EED-217B-F767-6041C2ED671F}"/>
                </a:ext>
              </a:extLst>
            </p:cNvPr>
            <p:cNvSpPr txBox="1"/>
            <p:nvPr/>
          </p:nvSpPr>
          <p:spPr>
            <a:xfrm>
              <a:off x="3242415" y="4719799"/>
              <a:ext cx="3071568" cy="83099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m =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V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grpSp>
          <p:nvGrpSpPr>
            <p:cNvPr id="81" name="Группа 80">
              <a:extLst>
                <a:ext uri="{FF2B5EF4-FFF2-40B4-BE49-F238E27FC236}">
                  <a16:creationId xmlns:a16="http://schemas.microsoft.com/office/drawing/2014/main" id="{922388B8-F4B3-1E51-EC08-06D940E9904A}"/>
                </a:ext>
              </a:extLst>
            </p:cNvPr>
            <p:cNvGrpSpPr/>
            <p:nvPr/>
          </p:nvGrpSpPr>
          <p:grpSpPr>
            <a:xfrm>
              <a:off x="10086322" y="4541091"/>
              <a:ext cx="2532888" cy="2422507"/>
              <a:chOff x="-252930" y="4435493"/>
              <a:chExt cx="2532888" cy="2422507"/>
            </a:xfrm>
          </p:grpSpPr>
          <p:pic>
            <p:nvPicPr>
              <p:cNvPr id="82" name="Рисунок 81" descr="Открытый конверт контур">
                <a:extLst>
                  <a:ext uri="{FF2B5EF4-FFF2-40B4-BE49-F238E27FC236}">
                    <a16:creationId xmlns:a16="http://schemas.microsoft.com/office/drawing/2014/main" id="{00964C16-EF19-E90F-DD49-BD52B37C2F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11385" y="4671299"/>
                <a:ext cx="1404258" cy="1404258"/>
              </a:xfrm>
              <a:prstGeom prst="rect">
                <a:avLst/>
              </a:prstGeom>
            </p:spPr>
          </p:pic>
          <p:sp>
            <p:nvSpPr>
              <p:cNvPr id="83" name="Надпись 34">
                <a:extLst>
                  <a:ext uri="{FF2B5EF4-FFF2-40B4-BE49-F238E27FC236}">
                    <a16:creationId xmlns:a16="http://schemas.microsoft.com/office/drawing/2014/main" id="{5D9EEEEA-832C-BF60-5599-43B63F0AFE01}"/>
                  </a:ext>
                </a:extLst>
              </p:cNvPr>
              <p:cNvSpPr txBox="1"/>
              <p:nvPr/>
            </p:nvSpPr>
            <p:spPr>
              <a:xfrm>
                <a:off x="-252930" y="6043880"/>
                <a:ext cx="2532888" cy="81412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lang="ru-RU" sz="2800" b="1" i="1" dirty="0">
                    <a:solidFill>
                      <a:srgbClr val="008000"/>
                    </a:solidFill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Наклейки звёздочки</a:t>
                </a:r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84" name="Рисунок 83" descr="Звезда со сплошной заливкой">
                <a:extLst>
                  <a:ext uri="{FF2B5EF4-FFF2-40B4-BE49-F238E27FC236}">
                    <a16:creationId xmlns:a16="http://schemas.microsoft.com/office/drawing/2014/main" id="{31C142E5-247A-0159-AB2C-E3E94D703F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 rot="20587069">
                <a:off x="711126" y="4435493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85" name="Рисунок 84" descr="Звезды со сплошной заливкой">
                <a:extLst>
                  <a:ext uri="{FF2B5EF4-FFF2-40B4-BE49-F238E27FC236}">
                    <a16:creationId xmlns:a16="http://schemas.microsoft.com/office/drawing/2014/main" id="{EA932595-7C31-D8A0-3D9D-9752F32A5E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 b="37422"/>
              <a:stretch/>
            </p:blipFill>
            <p:spPr>
              <a:xfrm>
                <a:off x="282375" y="4735837"/>
                <a:ext cx="1386214" cy="8674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429008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F2BA76C3-55BB-7957-F02B-1946289B128F}"/>
              </a:ext>
            </a:extLst>
          </p:cNvPr>
          <p:cNvGrpSpPr/>
          <p:nvPr/>
        </p:nvGrpSpPr>
        <p:grpSpPr>
          <a:xfrm>
            <a:off x="13652" y="8573"/>
            <a:ext cx="12098378" cy="6844809"/>
            <a:chOff x="13652" y="8573"/>
            <a:chExt cx="12098378" cy="6844809"/>
          </a:xfrm>
        </p:grpSpPr>
        <p:grpSp>
          <p:nvGrpSpPr>
            <p:cNvPr id="65" name="Группа 64">
              <a:extLst>
                <a:ext uri="{FF2B5EF4-FFF2-40B4-BE49-F238E27FC236}">
                  <a16:creationId xmlns:a16="http://schemas.microsoft.com/office/drawing/2014/main" id="{A916C25A-44AF-9C81-C51D-39E4A84119FD}"/>
                </a:ext>
              </a:extLst>
            </p:cNvPr>
            <p:cNvGrpSpPr/>
            <p:nvPr/>
          </p:nvGrpSpPr>
          <p:grpSpPr>
            <a:xfrm>
              <a:off x="13652" y="8573"/>
              <a:ext cx="12098378" cy="6832404"/>
              <a:chOff x="13652" y="8573"/>
              <a:chExt cx="12098378" cy="6832404"/>
            </a:xfrm>
          </p:grpSpPr>
          <p:grpSp>
            <p:nvGrpSpPr>
              <p:cNvPr id="70" name="Группа 69">
                <a:extLst>
                  <a:ext uri="{FF2B5EF4-FFF2-40B4-BE49-F238E27FC236}">
                    <a16:creationId xmlns:a16="http://schemas.microsoft.com/office/drawing/2014/main" id="{FD46AE0B-56BD-5D47-BE0E-55486E97F35D}"/>
                  </a:ext>
                </a:extLst>
              </p:cNvPr>
              <p:cNvGrpSpPr/>
              <p:nvPr/>
            </p:nvGrpSpPr>
            <p:grpSpPr>
              <a:xfrm>
                <a:off x="13652" y="8573"/>
                <a:ext cx="12098378" cy="6832404"/>
                <a:chOff x="13652" y="8573"/>
                <a:chExt cx="12098378" cy="6832404"/>
              </a:xfrm>
            </p:grpSpPr>
            <p:grpSp>
              <p:nvGrpSpPr>
                <p:cNvPr id="71" name="Группа 70">
                  <a:extLst>
                    <a:ext uri="{FF2B5EF4-FFF2-40B4-BE49-F238E27FC236}">
                      <a16:creationId xmlns:a16="http://schemas.microsoft.com/office/drawing/2014/main" id="{6EA77E57-1D50-1C6E-6139-19FD0E1CA1F6}"/>
                    </a:ext>
                  </a:extLst>
                </p:cNvPr>
                <p:cNvGrpSpPr/>
                <p:nvPr/>
              </p:nvGrpSpPr>
              <p:grpSpPr>
                <a:xfrm>
                  <a:off x="13652" y="8573"/>
                  <a:ext cx="11683458" cy="6832404"/>
                  <a:chOff x="13652" y="8573"/>
                  <a:chExt cx="11683458" cy="6832404"/>
                </a:xfrm>
              </p:grpSpPr>
              <p:grpSp>
                <p:nvGrpSpPr>
                  <p:cNvPr id="52" name="Группа 51">
                    <a:extLst>
                      <a:ext uri="{FF2B5EF4-FFF2-40B4-BE49-F238E27FC236}">
                        <a16:creationId xmlns:a16="http://schemas.microsoft.com/office/drawing/2014/main" id="{B98C66D4-FE63-CC6B-D4AA-15E5E625D991}"/>
                      </a:ext>
                    </a:extLst>
                  </p:cNvPr>
                  <p:cNvGrpSpPr/>
                  <p:nvPr/>
                </p:nvGrpSpPr>
                <p:grpSpPr>
                  <a:xfrm>
                    <a:off x="13652" y="8573"/>
                    <a:ext cx="11683458" cy="6832404"/>
                    <a:chOff x="13652" y="8573"/>
                    <a:chExt cx="11683458" cy="6832404"/>
                  </a:xfrm>
                </p:grpSpPr>
                <p:grpSp>
                  <p:nvGrpSpPr>
                    <p:cNvPr id="19" name="Группа 18">
                      <a:extLst>
                        <a:ext uri="{FF2B5EF4-FFF2-40B4-BE49-F238E27FC236}">
                          <a16:creationId xmlns:a16="http://schemas.microsoft.com/office/drawing/2014/main" id="{ABD91E26-B8A7-D8C5-7B9A-9C86E49F3BA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52" y="8573"/>
                      <a:ext cx="11683458" cy="6832404"/>
                      <a:chOff x="13652" y="8573"/>
                      <a:chExt cx="11683458" cy="6832404"/>
                    </a:xfrm>
                  </p:grpSpPr>
                  <p:grpSp>
                    <p:nvGrpSpPr>
                      <p:cNvPr id="17" name="Группа 16">
                        <a:extLst>
                          <a:ext uri="{FF2B5EF4-FFF2-40B4-BE49-F238E27FC236}">
                            <a16:creationId xmlns:a16="http://schemas.microsoft.com/office/drawing/2014/main" id="{35A31C5E-6269-7F3B-5D08-7BCC108A285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3652" y="8573"/>
                        <a:ext cx="11683458" cy="6832404"/>
                        <a:chOff x="13652" y="8573"/>
                        <a:chExt cx="11683458" cy="6832404"/>
                      </a:xfrm>
                    </p:grpSpPr>
                    <p:sp>
                      <p:nvSpPr>
                        <p:cNvPr id="32" name="Надпись 46">
                          <a:extLst>
                            <a:ext uri="{FF2B5EF4-FFF2-40B4-BE49-F238E27FC236}">
                              <a16:creationId xmlns:a16="http://schemas.microsoft.com/office/drawing/2014/main" id="{4F32CC95-9484-5596-CD2F-86DD9C2E9E09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3652" y="8573"/>
                          <a:ext cx="4336415" cy="152400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1890713" marR="0" lvl="0" indent="-1981200" algn="l" defTabSz="914400" rtl="0" eaLnBrk="1" fontAlgn="auto" latinLnBrk="0" hangingPunct="1">
                            <a:lnSpc>
                              <a:spcPct val="8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26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Тема:</a:t>
                          </a:r>
                          <a:r>
                            <a:rPr kumimoji="0" lang="ru-RU" sz="26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0" lang="ru-RU" sz="28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12</a:t>
                          </a:r>
                          <a:r>
                            <a:rPr kumimoji="0" lang="ru-RU" sz="28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 ТОНН</a:t>
                          </a:r>
                          <a:r>
                            <a:rPr kumimoji="0" lang="ru-RU" sz="2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0" lang="ru-RU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ВЕЩЕСТВА </a:t>
                          </a:r>
                          <a:br>
                            <a:rPr kumimoji="0" lang="ru-RU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a:br>
                          <a:r>
                            <a:rPr kumimoji="0" lang="ru-RU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В ОБЫЧНОЙ</a:t>
                          </a:r>
                          <a:br>
                            <a:rPr kumimoji="0" lang="ru-RU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a:br>
                          <a:r>
                            <a:rPr kumimoji="0" lang="ru-RU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КРУЖКЕ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glow rad="228600">
                                <a:srgbClr val="70AD47">
                                  <a:satMod val="175000"/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1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 </a:t>
                          </a:r>
                        </a:p>
                      </p:txBody>
                    </p:sp>
                    <p:cxnSp>
                      <p:nvCxnSpPr>
                        <p:cNvPr id="6" name="Прямая соединительная линия 5">
                          <a:extLst>
                            <a:ext uri="{FF2B5EF4-FFF2-40B4-BE49-F238E27FC236}">
                              <a16:creationId xmlns:a16="http://schemas.microsoft.com/office/drawing/2014/main" id="{A43D0C2A-4CFA-E69E-EE03-A08F8C2FDC6D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5767043" y="1259951"/>
                          <a:ext cx="1251929" cy="2087452"/>
                        </a:xfrm>
                        <a:prstGeom prst="line">
                          <a:avLst/>
                        </a:prstGeom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" name="Прямая соединительная линия 4">
                          <a:extLst>
                            <a:ext uri="{FF2B5EF4-FFF2-40B4-BE49-F238E27FC236}">
                              <a16:creationId xmlns:a16="http://schemas.microsoft.com/office/drawing/2014/main" id="{3058E6D4-9BCF-3C3D-751F-26A764284312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>
                          <a:off x="4528086" y="3502026"/>
                          <a:ext cx="2456354" cy="1819803"/>
                        </a:xfrm>
                        <a:prstGeom prst="line">
                          <a:avLst/>
                        </a:prstGeom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" name="Прямая соединительная линия 3">
                          <a:extLst>
                            <a:ext uri="{FF2B5EF4-FFF2-40B4-BE49-F238E27FC236}">
                              <a16:creationId xmlns:a16="http://schemas.microsoft.com/office/drawing/2014/main" id="{5EF99B25-F7EE-313A-09DB-E1C7E2A72B64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3349316" y="2541136"/>
                          <a:ext cx="3589782" cy="908675"/>
                        </a:xfrm>
                        <a:prstGeom prst="line">
                          <a:avLst/>
                        </a:prstGeom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" name="Прямая соединительная линия 2">
                          <a:extLst>
                            <a:ext uri="{FF2B5EF4-FFF2-40B4-BE49-F238E27FC236}">
                              <a16:creationId xmlns:a16="http://schemas.microsoft.com/office/drawing/2014/main" id="{514E9988-AB08-B0FA-08F8-A02F939C099C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>
                          <a:off x="7081202" y="2957448"/>
                          <a:ext cx="3210280" cy="473775"/>
                        </a:xfrm>
                        <a:prstGeom prst="line">
                          <a:avLst/>
                        </a:prstGeom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" name="Прямая соединительная линия 1">
                          <a:extLst>
                            <a:ext uri="{FF2B5EF4-FFF2-40B4-BE49-F238E27FC236}">
                              <a16:creationId xmlns:a16="http://schemas.microsoft.com/office/drawing/2014/main" id="{EE64003A-DA9D-DB09-D855-52E18E493A92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7040562" y="3451543"/>
                          <a:ext cx="1497942" cy="2071082"/>
                        </a:xfrm>
                        <a:prstGeom prst="line">
                          <a:avLst/>
                        </a:prstGeom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10" name="Овал 9">
                          <a:extLst>
                            <a:ext uri="{FF2B5EF4-FFF2-40B4-BE49-F238E27FC236}">
                              <a16:creationId xmlns:a16="http://schemas.microsoft.com/office/drawing/2014/main" id="{CA9286F6-DC34-2A85-5715-D0AEF8B0A18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960427" y="2410778"/>
                          <a:ext cx="2190115" cy="2190115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127000">
                          <a:solidFill>
                            <a:srgbClr val="00B05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" name="Надпись 1">
                          <a:extLst>
                            <a:ext uri="{FF2B5EF4-FFF2-40B4-BE49-F238E27FC236}">
                              <a16:creationId xmlns:a16="http://schemas.microsoft.com/office/drawing/2014/main" id="{2D60A1AE-833F-B951-2C99-BB154E69CEE8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92786" y="433705"/>
                          <a:ext cx="1688465" cy="1263650"/>
                        </a:xfrm>
                        <a:custGeom>
                          <a:avLst/>
                          <a:gdLst>
                            <a:gd name="connsiteX0" fmla="*/ 0 w 1688465"/>
                            <a:gd name="connsiteY0" fmla="*/ 0 h 1263650"/>
                            <a:gd name="connsiteX1" fmla="*/ 545937 w 1688465"/>
                            <a:gd name="connsiteY1" fmla="*/ 0 h 1263650"/>
                            <a:gd name="connsiteX2" fmla="*/ 1108759 w 1688465"/>
                            <a:gd name="connsiteY2" fmla="*/ 0 h 1263650"/>
                            <a:gd name="connsiteX3" fmla="*/ 1688465 w 1688465"/>
                            <a:gd name="connsiteY3" fmla="*/ 0 h 1263650"/>
                            <a:gd name="connsiteX4" fmla="*/ 1688465 w 1688465"/>
                            <a:gd name="connsiteY4" fmla="*/ 433853 h 1263650"/>
                            <a:gd name="connsiteX5" fmla="*/ 1688465 w 1688465"/>
                            <a:gd name="connsiteY5" fmla="*/ 817160 h 1263650"/>
                            <a:gd name="connsiteX6" fmla="*/ 1688465 w 1688465"/>
                            <a:gd name="connsiteY6" fmla="*/ 1263650 h 1263650"/>
                            <a:gd name="connsiteX7" fmla="*/ 1091874 w 1688465"/>
                            <a:gd name="connsiteY7" fmla="*/ 1263650 h 1263650"/>
                            <a:gd name="connsiteX8" fmla="*/ 495283 w 1688465"/>
                            <a:gd name="connsiteY8" fmla="*/ 1263650 h 1263650"/>
                            <a:gd name="connsiteX9" fmla="*/ 0 w 1688465"/>
                            <a:gd name="connsiteY9" fmla="*/ 1263650 h 1263650"/>
                            <a:gd name="connsiteX10" fmla="*/ 0 w 1688465"/>
                            <a:gd name="connsiteY10" fmla="*/ 855070 h 1263650"/>
                            <a:gd name="connsiteX11" fmla="*/ 0 w 1688465"/>
                            <a:gd name="connsiteY11" fmla="*/ 433853 h 1263650"/>
                            <a:gd name="connsiteX12" fmla="*/ 0 w 1688465"/>
                            <a:gd name="connsiteY12" fmla="*/ 0 h 12636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1688465" h="1263650" fill="none" extrusionOk="0">
                              <a:moveTo>
                                <a:pt x="0" y="0"/>
                              </a:moveTo>
                              <a:cubicBezTo>
                                <a:pt x="160555" y="-45031"/>
                                <a:pt x="432238" y="64652"/>
                                <a:pt x="545937" y="0"/>
                              </a:cubicBezTo>
                              <a:cubicBezTo>
                                <a:pt x="659636" y="-64652"/>
                                <a:pt x="988650" y="48169"/>
                                <a:pt x="1108759" y="0"/>
                              </a:cubicBezTo>
                              <a:cubicBezTo>
                                <a:pt x="1228868" y="-48169"/>
                                <a:pt x="1502346" y="54487"/>
                                <a:pt x="1688465" y="0"/>
                              </a:cubicBezTo>
                              <a:cubicBezTo>
                                <a:pt x="1705104" y="190692"/>
                                <a:pt x="1668522" y="241699"/>
                                <a:pt x="1688465" y="433853"/>
                              </a:cubicBezTo>
                              <a:cubicBezTo>
                                <a:pt x="1708408" y="626007"/>
                                <a:pt x="1667131" y="683742"/>
                                <a:pt x="1688465" y="817160"/>
                              </a:cubicBezTo>
                              <a:cubicBezTo>
                                <a:pt x="1709799" y="950578"/>
                                <a:pt x="1649252" y="1048178"/>
                                <a:pt x="1688465" y="1263650"/>
                              </a:cubicBezTo>
                              <a:cubicBezTo>
                                <a:pt x="1461577" y="1273618"/>
                                <a:pt x="1361010" y="1218905"/>
                                <a:pt x="1091874" y="1263650"/>
                              </a:cubicBezTo>
                              <a:cubicBezTo>
                                <a:pt x="822738" y="1308395"/>
                                <a:pt x="639763" y="1195097"/>
                                <a:pt x="495283" y="1263650"/>
                              </a:cubicBezTo>
                              <a:cubicBezTo>
                                <a:pt x="350803" y="1332203"/>
                                <a:pt x="102974" y="1238548"/>
                                <a:pt x="0" y="1263650"/>
                              </a:cubicBezTo>
                              <a:cubicBezTo>
                                <a:pt x="-40015" y="1154088"/>
                                <a:pt x="293" y="1031476"/>
                                <a:pt x="0" y="855070"/>
                              </a:cubicBezTo>
                              <a:cubicBezTo>
                                <a:pt x="-293" y="678664"/>
                                <a:pt x="16467" y="522931"/>
                                <a:pt x="0" y="433853"/>
                              </a:cubicBezTo>
                              <a:cubicBezTo>
                                <a:pt x="-16467" y="344775"/>
                                <a:pt x="43408" y="155181"/>
                                <a:pt x="0" y="0"/>
                              </a:cubicBezTo>
                              <a:close/>
                            </a:path>
                            <a:path w="1688465" h="1263650" stroke="0" extrusionOk="0">
                              <a:moveTo>
                                <a:pt x="0" y="0"/>
                              </a:moveTo>
                              <a:cubicBezTo>
                                <a:pt x="165795" y="-8634"/>
                                <a:pt x="288050" y="58612"/>
                                <a:pt x="545937" y="0"/>
                              </a:cubicBezTo>
                              <a:cubicBezTo>
                                <a:pt x="803824" y="-58612"/>
                                <a:pt x="953251" y="44304"/>
                                <a:pt x="1058105" y="0"/>
                              </a:cubicBezTo>
                              <a:cubicBezTo>
                                <a:pt x="1162959" y="-44304"/>
                                <a:pt x="1440439" y="17962"/>
                                <a:pt x="1688465" y="0"/>
                              </a:cubicBezTo>
                              <a:cubicBezTo>
                                <a:pt x="1736134" y="166317"/>
                                <a:pt x="1646543" y="207905"/>
                                <a:pt x="1688465" y="408580"/>
                              </a:cubicBezTo>
                              <a:cubicBezTo>
                                <a:pt x="1730387" y="609255"/>
                                <a:pt x="1668754" y="611285"/>
                                <a:pt x="1688465" y="804524"/>
                              </a:cubicBezTo>
                              <a:cubicBezTo>
                                <a:pt x="1708176" y="997763"/>
                                <a:pt x="1664840" y="1156970"/>
                                <a:pt x="1688465" y="1263650"/>
                              </a:cubicBezTo>
                              <a:cubicBezTo>
                                <a:pt x="1573136" y="1282186"/>
                                <a:pt x="1275295" y="1223289"/>
                                <a:pt x="1125643" y="1263650"/>
                              </a:cubicBezTo>
                              <a:cubicBezTo>
                                <a:pt x="975991" y="1304011"/>
                                <a:pt x="809314" y="1250813"/>
                                <a:pt x="529052" y="1263650"/>
                              </a:cubicBezTo>
                              <a:cubicBezTo>
                                <a:pt x="248790" y="1276487"/>
                                <a:pt x="192842" y="1249158"/>
                                <a:pt x="0" y="1263650"/>
                              </a:cubicBezTo>
                              <a:cubicBezTo>
                                <a:pt x="-49528" y="1093625"/>
                                <a:pt x="42062" y="1040340"/>
                                <a:pt x="0" y="842433"/>
                              </a:cubicBezTo>
                              <a:cubicBezTo>
                                <a:pt x="-42062" y="644526"/>
                                <a:pt x="13096" y="593944"/>
                                <a:pt x="0" y="433853"/>
                              </a:cubicBezTo>
                              <a:cubicBezTo>
                                <a:pt x="-13096" y="273762"/>
                                <a:pt x="24424" y="114175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lt1"/>
                        </a:solidFill>
                        <a:ln w="6350">
                          <a:solidFill>
                            <a:prstClr val="black"/>
                          </a:solidFill>
                          <a:extLst>
                            <a:ext uri="{C807C97D-BFC1-408E-A445-0C87EB9F89A2}">
                              <ask:lineSketchStyleProps xmlns:ask="http://schemas.microsoft.com/office/drawing/2018/sketchyshapes" sd="1219033472">
                                <a:prstGeom prst="rect">
                                  <a:avLst/>
                                </a:prstGeom>
                                <ask:type>
                                  <ask:lineSketchScribble/>
                                </ask:type>
                              </ask:lineSketchStyleProps>
                            </a:ext>
                          </a:extLst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________________</a:t>
                          </a: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a:t>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величина, показывающая, насколько тело инертно.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8" name="Надпись 2">
                          <a:extLst>
                            <a:ext uri="{FF2B5EF4-FFF2-40B4-BE49-F238E27FC236}">
                              <a16:creationId xmlns:a16="http://schemas.microsoft.com/office/drawing/2014/main" id="{822BF703-909E-C0A5-BB7A-E9CC2C21030F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73101" y="1781810"/>
                          <a:ext cx="1688465" cy="1271905"/>
                        </a:xfrm>
                        <a:custGeom>
                          <a:avLst/>
                          <a:gdLst>
                            <a:gd name="connsiteX0" fmla="*/ 0 w 1688465"/>
                            <a:gd name="connsiteY0" fmla="*/ 0 h 1271905"/>
                            <a:gd name="connsiteX1" fmla="*/ 512168 w 1688465"/>
                            <a:gd name="connsiteY1" fmla="*/ 0 h 1271905"/>
                            <a:gd name="connsiteX2" fmla="*/ 1058105 w 1688465"/>
                            <a:gd name="connsiteY2" fmla="*/ 0 h 1271905"/>
                            <a:gd name="connsiteX3" fmla="*/ 1688465 w 1688465"/>
                            <a:gd name="connsiteY3" fmla="*/ 0 h 1271905"/>
                            <a:gd name="connsiteX4" fmla="*/ 1688465 w 1688465"/>
                            <a:gd name="connsiteY4" fmla="*/ 449406 h 1271905"/>
                            <a:gd name="connsiteX5" fmla="*/ 1688465 w 1688465"/>
                            <a:gd name="connsiteY5" fmla="*/ 886094 h 1271905"/>
                            <a:gd name="connsiteX6" fmla="*/ 1688465 w 1688465"/>
                            <a:gd name="connsiteY6" fmla="*/ 1271905 h 1271905"/>
                            <a:gd name="connsiteX7" fmla="*/ 1091874 w 1688465"/>
                            <a:gd name="connsiteY7" fmla="*/ 1271905 h 1271905"/>
                            <a:gd name="connsiteX8" fmla="*/ 579706 w 1688465"/>
                            <a:gd name="connsiteY8" fmla="*/ 1271905 h 1271905"/>
                            <a:gd name="connsiteX9" fmla="*/ 0 w 1688465"/>
                            <a:gd name="connsiteY9" fmla="*/ 1271905 h 1271905"/>
                            <a:gd name="connsiteX10" fmla="*/ 0 w 1688465"/>
                            <a:gd name="connsiteY10" fmla="*/ 822499 h 1271905"/>
                            <a:gd name="connsiteX11" fmla="*/ 0 w 1688465"/>
                            <a:gd name="connsiteY11" fmla="*/ 436687 h 1271905"/>
                            <a:gd name="connsiteX12" fmla="*/ 0 w 1688465"/>
                            <a:gd name="connsiteY12" fmla="*/ 0 h 127190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1688465" h="1271905" fill="none" extrusionOk="0">
                              <a:moveTo>
                                <a:pt x="0" y="0"/>
                              </a:moveTo>
                              <a:cubicBezTo>
                                <a:pt x="195817" y="-55548"/>
                                <a:pt x="338506" y="8784"/>
                                <a:pt x="512168" y="0"/>
                              </a:cubicBezTo>
                              <a:cubicBezTo>
                                <a:pt x="685830" y="-8784"/>
                                <a:pt x="928907" y="8681"/>
                                <a:pt x="1058105" y="0"/>
                              </a:cubicBezTo>
                              <a:cubicBezTo>
                                <a:pt x="1187303" y="-8681"/>
                                <a:pt x="1524969" y="70424"/>
                                <a:pt x="1688465" y="0"/>
                              </a:cubicBezTo>
                              <a:cubicBezTo>
                                <a:pt x="1693801" y="94904"/>
                                <a:pt x="1666304" y="226872"/>
                                <a:pt x="1688465" y="449406"/>
                              </a:cubicBezTo>
                              <a:cubicBezTo>
                                <a:pt x="1710626" y="671940"/>
                                <a:pt x="1679037" y="778160"/>
                                <a:pt x="1688465" y="886094"/>
                              </a:cubicBezTo>
                              <a:cubicBezTo>
                                <a:pt x="1697893" y="994028"/>
                                <a:pt x="1684582" y="1174158"/>
                                <a:pt x="1688465" y="1271905"/>
                              </a:cubicBezTo>
                              <a:cubicBezTo>
                                <a:pt x="1509905" y="1304946"/>
                                <a:pt x="1367940" y="1271702"/>
                                <a:pt x="1091874" y="1271905"/>
                              </a:cubicBezTo>
                              <a:cubicBezTo>
                                <a:pt x="815808" y="1272108"/>
                                <a:pt x="723884" y="1226353"/>
                                <a:pt x="579706" y="1271905"/>
                              </a:cubicBezTo>
                              <a:cubicBezTo>
                                <a:pt x="435528" y="1317457"/>
                                <a:pt x="117610" y="1259165"/>
                                <a:pt x="0" y="1271905"/>
                              </a:cubicBezTo>
                              <a:cubicBezTo>
                                <a:pt x="-24247" y="1169099"/>
                                <a:pt x="24295" y="937782"/>
                                <a:pt x="0" y="822499"/>
                              </a:cubicBezTo>
                              <a:cubicBezTo>
                                <a:pt x="-24295" y="707216"/>
                                <a:pt x="4953" y="584372"/>
                                <a:pt x="0" y="436687"/>
                              </a:cubicBezTo>
                              <a:cubicBezTo>
                                <a:pt x="-4953" y="289002"/>
                                <a:pt x="19309" y="116286"/>
                                <a:pt x="0" y="0"/>
                              </a:cubicBezTo>
                              <a:close/>
                            </a:path>
                            <a:path w="1688465" h="1271905" stroke="0" extrusionOk="0">
                              <a:moveTo>
                                <a:pt x="0" y="0"/>
                              </a:moveTo>
                              <a:cubicBezTo>
                                <a:pt x="189423" y="-49770"/>
                                <a:pt x="365577" y="61505"/>
                                <a:pt x="579706" y="0"/>
                              </a:cubicBezTo>
                              <a:cubicBezTo>
                                <a:pt x="793835" y="-61505"/>
                                <a:pt x="1040345" y="18683"/>
                                <a:pt x="1159413" y="0"/>
                              </a:cubicBezTo>
                              <a:cubicBezTo>
                                <a:pt x="1278481" y="-18683"/>
                                <a:pt x="1487139" y="33460"/>
                                <a:pt x="1688465" y="0"/>
                              </a:cubicBezTo>
                              <a:cubicBezTo>
                                <a:pt x="1695413" y="151283"/>
                                <a:pt x="1642911" y="231074"/>
                                <a:pt x="1688465" y="385811"/>
                              </a:cubicBezTo>
                              <a:cubicBezTo>
                                <a:pt x="1734019" y="540548"/>
                                <a:pt x="1666551" y="692699"/>
                                <a:pt x="1688465" y="784341"/>
                              </a:cubicBezTo>
                              <a:cubicBezTo>
                                <a:pt x="1710379" y="875983"/>
                                <a:pt x="1657475" y="1058248"/>
                                <a:pt x="1688465" y="1271905"/>
                              </a:cubicBezTo>
                              <a:cubicBezTo>
                                <a:pt x="1491073" y="1316868"/>
                                <a:pt x="1388541" y="1225773"/>
                                <a:pt x="1108759" y="1271905"/>
                              </a:cubicBezTo>
                              <a:cubicBezTo>
                                <a:pt x="828977" y="1318037"/>
                                <a:pt x="775815" y="1267639"/>
                                <a:pt x="562822" y="1271905"/>
                              </a:cubicBezTo>
                              <a:cubicBezTo>
                                <a:pt x="349829" y="1276171"/>
                                <a:pt x="236080" y="1207905"/>
                                <a:pt x="0" y="1271905"/>
                              </a:cubicBezTo>
                              <a:cubicBezTo>
                                <a:pt x="-43029" y="1116273"/>
                                <a:pt x="7316" y="1043161"/>
                                <a:pt x="0" y="886094"/>
                              </a:cubicBezTo>
                              <a:cubicBezTo>
                                <a:pt x="-7316" y="729027"/>
                                <a:pt x="41788" y="644388"/>
                                <a:pt x="0" y="436687"/>
                              </a:cubicBezTo>
                              <a:cubicBezTo>
                                <a:pt x="-41788" y="228986"/>
                                <a:pt x="40517" y="97514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lt1"/>
                        </a:solidFill>
                        <a:ln w="6350">
                          <a:solidFill>
                            <a:prstClr val="black"/>
                          </a:solidFill>
                          <a:extLst>
                            <a:ext uri="{C807C97D-BFC1-408E-A445-0C87EB9F89A2}">
                              <ask:lineSketchStyleProps xmlns:ask="http://schemas.microsoft.com/office/drawing/2018/sketchyshapes" sd="2181918364">
                                <a:prstGeom prst="rect">
                                  <a:avLst/>
                                </a:prstGeom>
                                <ask:type>
                                  <ask:lineSketchScribble/>
                                </ask:type>
                              </ask:lineSketchStyleProps>
                            </a:ext>
                          </a:extLst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________________ </a:t>
                          </a: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a:t></a:t>
                          </a: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вид материи. </a:t>
                          </a:r>
                          <a:b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</a:b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То, из чего состоят физические тела.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9" name="Надпись 3">
                          <a:extLst>
                            <a:ext uri="{FF2B5EF4-FFF2-40B4-BE49-F238E27FC236}">
                              <a16:creationId xmlns:a16="http://schemas.microsoft.com/office/drawing/2014/main" id="{F99FED08-D23E-2151-6E4C-C19701024928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68656" y="3132455"/>
                          <a:ext cx="1694815" cy="1437640"/>
                        </a:xfrm>
                        <a:custGeom>
                          <a:avLst/>
                          <a:gdLst>
                            <a:gd name="connsiteX0" fmla="*/ 0 w 1694815"/>
                            <a:gd name="connsiteY0" fmla="*/ 0 h 1437640"/>
                            <a:gd name="connsiteX1" fmla="*/ 581886 w 1694815"/>
                            <a:gd name="connsiteY1" fmla="*/ 0 h 1437640"/>
                            <a:gd name="connsiteX2" fmla="*/ 1112929 w 1694815"/>
                            <a:gd name="connsiteY2" fmla="*/ 0 h 1437640"/>
                            <a:gd name="connsiteX3" fmla="*/ 1694815 w 1694815"/>
                            <a:gd name="connsiteY3" fmla="*/ 0 h 1437640"/>
                            <a:gd name="connsiteX4" fmla="*/ 1694815 w 1694815"/>
                            <a:gd name="connsiteY4" fmla="*/ 493590 h 1437640"/>
                            <a:gd name="connsiteX5" fmla="*/ 1694815 w 1694815"/>
                            <a:gd name="connsiteY5" fmla="*/ 929674 h 1437640"/>
                            <a:gd name="connsiteX6" fmla="*/ 1694815 w 1694815"/>
                            <a:gd name="connsiteY6" fmla="*/ 1437640 h 1437640"/>
                            <a:gd name="connsiteX7" fmla="*/ 1095980 w 1694815"/>
                            <a:gd name="connsiteY7" fmla="*/ 1437640 h 1437640"/>
                            <a:gd name="connsiteX8" fmla="*/ 514094 w 1694815"/>
                            <a:gd name="connsiteY8" fmla="*/ 1437640 h 1437640"/>
                            <a:gd name="connsiteX9" fmla="*/ 0 w 1694815"/>
                            <a:gd name="connsiteY9" fmla="*/ 1437640 h 1437640"/>
                            <a:gd name="connsiteX10" fmla="*/ 0 w 1694815"/>
                            <a:gd name="connsiteY10" fmla="*/ 958427 h 1437640"/>
                            <a:gd name="connsiteX11" fmla="*/ 0 w 1694815"/>
                            <a:gd name="connsiteY11" fmla="*/ 450461 h 1437640"/>
                            <a:gd name="connsiteX12" fmla="*/ 0 w 1694815"/>
                            <a:gd name="connsiteY12" fmla="*/ 0 h 143764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1694815" h="1437640" fill="none" extrusionOk="0">
                              <a:moveTo>
                                <a:pt x="0" y="0"/>
                              </a:moveTo>
                              <a:cubicBezTo>
                                <a:pt x="163746" y="-22614"/>
                                <a:pt x="309518" y="55983"/>
                                <a:pt x="581886" y="0"/>
                              </a:cubicBezTo>
                              <a:cubicBezTo>
                                <a:pt x="854254" y="-55983"/>
                                <a:pt x="869475" y="38201"/>
                                <a:pt x="1112929" y="0"/>
                              </a:cubicBezTo>
                              <a:cubicBezTo>
                                <a:pt x="1356383" y="-38201"/>
                                <a:pt x="1539582" y="1156"/>
                                <a:pt x="1694815" y="0"/>
                              </a:cubicBezTo>
                              <a:cubicBezTo>
                                <a:pt x="1699681" y="185188"/>
                                <a:pt x="1665840" y="371156"/>
                                <a:pt x="1694815" y="493590"/>
                              </a:cubicBezTo>
                              <a:cubicBezTo>
                                <a:pt x="1723790" y="616024"/>
                                <a:pt x="1643138" y="765175"/>
                                <a:pt x="1694815" y="929674"/>
                              </a:cubicBezTo>
                              <a:cubicBezTo>
                                <a:pt x="1746492" y="1094173"/>
                                <a:pt x="1670080" y="1306555"/>
                                <a:pt x="1694815" y="1437640"/>
                              </a:cubicBezTo>
                              <a:cubicBezTo>
                                <a:pt x="1458927" y="1488263"/>
                                <a:pt x="1301009" y="1430323"/>
                                <a:pt x="1095980" y="1437640"/>
                              </a:cubicBezTo>
                              <a:cubicBezTo>
                                <a:pt x="890951" y="1444957"/>
                                <a:pt x="712413" y="1426148"/>
                                <a:pt x="514094" y="1437640"/>
                              </a:cubicBezTo>
                              <a:cubicBezTo>
                                <a:pt x="315775" y="1449132"/>
                                <a:pt x="229352" y="1426840"/>
                                <a:pt x="0" y="1437640"/>
                              </a:cubicBezTo>
                              <a:cubicBezTo>
                                <a:pt x="-5259" y="1279960"/>
                                <a:pt x="16602" y="1143426"/>
                                <a:pt x="0" y="958427"/>
                              </a:cubicBezTo>
                              <a:cubicBezTo>
                                <a:pt x="-16602" y="773428"/>
                                <a:pt x="40456" y="572547"/>
                                <a:pt x="0" y="450461"/>
                              </a:cubicBezTo>
                              <a:cubicBezTo>
                                <a:pt x="-40456" y="328375"/>
                                <a:pt x="27753" y="153662"/>
                                <a:pt x="0" y="0"/>
                              </a:cubicBezTo>
                              <a:close/>
                            </a:path>
                            <a:path w="1694815" h="1437640" stroke="0" extrusionOk="0">
                              <a:moveTo>
                                <a:pt x="0" y="0"/>
                              </a:moveTo>
                              <a:cubicBezTo>
                                <a:pt x="250089" y="-14407"/>
                                <a:pt x="311189" y="57826"/>
                                <a:pt x="564938" y="0"/>
                              </a:cubicBezTo>
                              <a:cubicBezTo>
                                <a:pt x="818687" y="-57826"/>
                                <a:pt x="939357" y="8014"/>
                                <a:pt x="1079032" y="0"/>
                              </a:cubicBezTo>
                              <a:cubicBezTo>
                                <a:pt x="1218707" y="-8014"/>
                                <a:pt x="1526031" y="46993"/>
                                <a:pt x="1694815" y="0"/>
                              </a:cubicBezTo>
                              <a:cubicBezTo>
                                <a:pt x="1695528" y="124860"/>
                                <a:pt x="1672644" y="262252"/>
                                <a:pt x="1694815" y="436084"/>
                              </a:cubicBezTo>
                              <a:cubicBezTo>
                                <a:pt x="1716986" y="609916"/>
                                <a:pt x="1674690" y="762707"/>
                                <a:pt x="1694815" y="872168"/>
                              </a:cubicBezTo>
                              <a:cubicBezTo>
                                <a:pt x="1714940" y="981629"/>
                                <a:pt x="1667873" y="1184012"/>
                                <a:pt x="1694815" y="1437640"/>
                              </a:cubicBezTo>
                              <a:cubicBezTo>
                                <a:pt x="1557439" y="1450773"/>
                                <a:pt x="1356894" y="1404150"/>
                                <a:pt x="1146825" y="1437640"/>
                              </a:cubicBezTo>
                              <a:cubicBezTo>
                                <a:pt x="936756" y="1471130"/>
                                <a:pt x="830818" y="1403621"/>
                                <a:pt x="564938" y="1437640"/>
                              </a:cubicBezTo>
                              <a:cubicBezTo>
                                <a:pt x="299058" y="1471659"/>
                                <a:pt x="178172" y="1377200"/>
                                <a:pt x="0" y="1437640"/>
                              </a:cubicBezTo>
                              <a:cubicBezTo>
                                <a:pt x="-5005" y="1320296"/>
                                <a:pt x="58846" y="1110186"/>
                                <a:pt x="0" y="929674"/>
                              </a:cubicBezTo>
                              <a:cubicBezTo>
                                <a:pt x="-58846" y="749162"/>
                                <a:pt x="7707" y="633204"/>
                                <a:pt x="0" y="450461"/>
                              </a:cubicBezTo>
                              <a:cubicBezTo>
                                <a:pt x="-7707" y="267718"/>
                                <a:pt x="29437" y="118983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lt1"/>
                        </a:solidFill>
                        <a:ln w="6350">
                          <a:solidFill>
                            <a:prstClr val="black"/>
                          </a:solidFill>
                          <a:extLst>
                            <a:ext uri="{C807C97D-BFC1-408E-A445-0C87EB9F89A2}">
                              <ask:lineSketchStyleProps xmlns:ask="http://schemas.microsoft.com/office/drawing/2018/sketchyshapes" sd="653822234">
                                <a:prstGeom prst="rect">
                                  <a:avLst/>
                                </a:prstGeom>
                                <ask:type>
                                  <ask:lineSketchScribble/>
                                </ask:type>
                              </ask:lineSketchStyleProps>
                            </a:ext>
                          </a:extLst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________________ </a:t>
                          </a: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a:t></a:t>
                          </a: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количественная характеристика </a:t>
                          </a: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пространства</a:t>
                          </a: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, занимаемого </a:t>
                          </a: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телом</a:t>
                          </a: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.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1" name="Овал 10">
                          <a:extLst>
                            <a:ext uri="{FF2B5EF4-FFF2-40B4-BE49-F238E27FC236}">
                              <a16:creationId xmlns:a16="http://schemas.microsoft.com/office/drawing/2014/main" id="{8E6214B8-F3D8-B53F-5824-A8B6C5CE24F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38191" y="4209120"/>
                          <a:ext cx="2627630" cy="2627630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" name="Овал 11">
                          <a:extLst>
                            <a:ext uri="{FF2B5EF4-FFF2-40B4-BE49-F238E27FC236}">
                              <a16:creationId xmlns:a16="http://schemas.microsoft.com/office/drawing/2014/main" id="{3039FC1A-45EC-D0B4-4154-043DDD57A0E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078010" y="3549065"/>
                          <a:ext cx="3352824" cy="3291912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3" name="Овал 12">
                          <a:extLst>
                            <a:ext uri="{FF2B5EF4-FFF2-40B4-BE49-F238E27FC236}">
                              <a16:creationId xmlns:a16="http://schemas.microsoft.com/office/drawing/2014/main" id="{189E49A3-D837-23C6-5040-4C2A5C9CC32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35978" y="1224029"/>
                          <a:ext cx="3361132" cy="3361132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4" name="Овал 13">
                          <a:extLst>
                            <a:ext uri="{FF2B5EF4-FFF2-40B4-BE49-F238E27FC236}">
                              <a16:creationId xmlns:a16="http://schemas.microsoft.com/office/drawing/2014/main" id="{D0EE8862-613B-CBE3-7A1C-81B848DD70D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42141" y="22166"/>
                          <a:ext cx="2627630" cy="2627630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5" name="Овал 14">
                          <a:extLst>
                            <a:ext uri="{FF2B5EF4-FFF2-40B4-BE49-F238E27FC236}">
                              <a16:creationId xmlns:a16="http://schemas.microsoft.com/office/drawing/2014/main" id="{E9617B9F-1B38-F939-A62B-6F3093573CA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038905" y="1226686"/>
                          <a:ext cx="2628900" cy="2628900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6" name="Стрелка: изогнутая 15">
                          <a:extLst>
                            <a:ext uri="{FF2B5EF4-FFF2-40B4-BE49-F238E27FC236}">
                              <a16:creationId xmlns:a16="http://schemas.microsoft.com/office/drawing/2014/main" id="{32E1E4CF-64C4-F6DA-74D2-345375F0C47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098203">
                          <a:off x="3962912" y="631658"/>
                          <a:ext cx="1049900" cy="1084499"/>
                        </a:xfrm>
                        <a:prstGeom prst="bentArrow">
                          <a:avLst>
                            <a:gd name="adj1" fmla="val 21729"/>
                            <a:gd name="adj2" fmla="val 44696"/>
                            <a:gd name="adj3" fmla="val 45718"/>
                            <a:gd name="adj4" fmla="val 65085"/>
                          </a:avLst>
                        </a:prstGeom>
                        <a:ln/>
                      </p:spPr>
                      <p:style>
                        <a:lnRef idx="2">
                          <a:schemeClr val="accent6">
                            <a:shade val="15000"/>
                          </a:schemeClr>
                        </a:lnRef>
                        <a:fillRef idx="1">
                          <a:schemeClr val="accent6"/>
                        </a:fillRef>
                        <a:effectRef idx="0">
                          <a:schemeClr val="accent6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8" name="Стрелка: изогнутая 17">
                          <a:extLst>
                            <a:ext uri="{FF2B5EF4-FFF2-40B4-BE49-F238E27FC236}">
                              <a16:creationId xmlns:a16="http://schemas.microsoft.com/office/drawing/2014/main" id="{E1475933-A51A-7C59-5582-BFE451ECA45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8868893">
                          <a:off x="9645099" y="4540782"/>
                          <a:ext cx="1208182" cy="1021904"/>
                        </a:xfrm>
                        <a:prstGeom prst="bentArrow">
                          <a:avLst>
                            <a:gd name="adj1" fmla="val 21536"/>
                            <a:gd name="adj2" fmla="val 50000"/>
                            <a:gd name="adj3" fmla="val 48434"/>
                            <a:gd name="adj4" fmla="val 60768"/>
                          </a:avLst>
                        </a:prstGeom>
                        <a:ln/>
                      </p:spPr>
                      <p:style>
                        <a:lnRef idx="2">
                          <a:schemeClr val="accent6">
                            <a:shade val="15000"/>
                          </a:schemeClr>
                        </a:lnRef>
                        <a:fillRef idx="1">
                          <a:schemeClr val="accent6"/>
                        </a:fillRef>
                        <a:effectRef idx="0">
                          <a:schemeClr val="accent6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0" name="Стрелка: изогнутая 19">
                          <a:extLst>
                            <a:ext uri="{FF2B5EF4-FFF2-40B4-BE49-F238E27FC236}">
                              <a16:creationId xmlns:a16="http://schemas.microsoft.com/office/drawing/2014/main" id="{C37D1698-DD5F-5A03-5AC2-EE7413B5642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450554">
                          <a:off x="5312626" y="3186026"/>
                          <a:ext cx="1029529" cy="848577"/>
                        </a:xfrm>
                        <a:prstGeom prst="bentArrow">
                          <a:avLst>
                            <a:gd name="adj1" fmla="val 19562"/>
                            <a:gd name="adj2" fmla="val 44696"/>
                            <a:gd name="adj3" fmla="val 45718"/>
                            <a:gd name="adj4" fmla="val 57469"/>
                          </a:avLst>
                        </a:prstGeom>
                        <a:ln/>
                      </p:spPr>
                      <p:style>
                        <a:lnRef idx="2">
                          <a:schemeClr val="accent6">
                            <a:shade val="15000"/>
                          </a:schemeClr>
                        </a:lnRef>
                        <a:fillRef idx="1">
                          <a:schemeClr val="accent6"/>
                        </a:fillRef>
                        <a:effectRef idx="0">
                          <a:schemeClr val="accent6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1" name="Прямоугольник 20">
                          <a:extLst>
                            <a:ext uri="{FF2B5EF4-FFF2-40B4-BE49-F238E27FC236}">
                              <a16:creationId xmlns:a16="http://schemas.microsoft.com/office/drawing/2014/main" id="{BC5E6E5C-2CDC-27D2-49BA-D2540C9E7F6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73101" y="4649470"/>
                          <a:ext cx="1688465" cy="2123440"/>
                        </a:xfrm>
                        <a:custGeom>
                          <a:avLst/>
                          <a:gdLst>
                            <a:gd name="connsiteX0" fmla="*/ 0 w 1688465"/>
                            <a:gd name="connsiteY0" fmla="*/ 0 h 2123440"/>
                            <a:gd name="connsiteX1" fmla="*/ 579706 w 1688465"/>
                            <a:gd name="connsiteY1" fmla="*/ 0 h 2123440"/>
                            <a:gd name="connsiteX2" fmla="*/ 1108759 w 1688465"/>
                            <a:gd name="connsiteY2" fmla="*/ 0 h 2123440"/>
                            <a:gd name="connsiteX3" fmla="*/ 1688465 w 1688465"/>
                            <a:gd name="connsiteY3" fmla="*/ 0 h 2123440"/>
                            <a:gd name="connsiteX4" fmla="*/ 1688465 w 1688465"/>
                            <a:gd name="connsiteY4" fmla="*/ 509626 h 2123440"/>
                            <a:gd name="connsiteX5" fmla="*/ 1688465 w 1688465"/>
                            <a:gd name="connsiteY5" fmla="*/ 1040486 h 2123440"/>
                            <a:gd name="connsiteX6" fmla="*/ 1688465 w 1688465"/>
                            <a:gd name="connsiteY6" fmla="*/ 1550111 h 2123440"/>
                            <a:gd name="connsiteX7" fmla="*/ 1688465 w 1688465"/>
                            <a:gd name="connsiteY7" fmla="*/ 2123440 h 2123440"/>
                            <a:gd name="connsiteX8" fmla="*/ 1108759 w 1688465"/>
                            <a:gd name="connsiteY8" fmla="*/ 2123440 h 2123440"/>
                            <a:gd name="connsiteX9" fmla="*/ 562822 w 1688465"/>
                            <a:gd name="connsiteY9" fmla="*/ 2123440 h 2123440"/>
                            <a:gd name="connsiteX10" fmla="*/ 0 w 1688465"/>
                            <a:gd name="connsiteY10" fmla="*/ 2123440 h 2123440"/>
                            <a:gd name="connsiteX11" fmla="*/ 0 w 1688465"/>
                            <a:gd name="connsiteY11" fmla="*/ 1635049 h 2123440"/>
                            <a:gd name="connsiteX12" fmla="*/ 0 w 1688465"/>
                            <a:gd name="connsiteY12" fmla="*/ 1125423 h 2123440"/>
                            <a:gd name="connsiteX13" fmla="*/ 0 w 1688465"/>
                            <a:gd name="connsiteY13" fmla="*/ 552094 h 2123440"/>
                            <a:gd name="connsiteX14" fmla="*/ 0 w 1688465"/>
                            <a:gd name="connsiteY14" fmla="*/ 0 h 212344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</a:cxnLst>
                          <a:rect l="l" t="t" r="r" b="b"/>
                          <a:pathLst>
                            <a:path w="1688465" h="2123440" extrusionOk="0">
                              <a:moveTo>
                                <a:pt x="0" y="0"/>
                              </a:moveTo>
                              <a:cubicBezTo>
                                <a:pt x="238999" y="-18924"/>
                                <a:pt x="402212" y="40107"/>
                                <a:pt x="579706" y="0"/>
                              </a:cubicBezTo>
                              <a:cubicBezTo>
                                <a:pt x="757200" y="-40107"/>
                                <a:pt x="936095" y="39124"/>
                                <a:pt x="1108759" y="0"/>
                              </a:cubicBezTo>
                              <a:cubicBezTo>
                                <a:pt x="1281423" y="-39124"/>
                                <a:pt x="1517767" y="54206"/>
                                <a:pt x="1688465" y="0"/>
                              </a:cubicBezTo>
                              <a:cubicBezTo>
                                <a:pt x="1723933" y="191621"/>
                                <a:pt x="1685502" y="379119"/>
                                <a:pt x="1688465" y="509626"/>
                              </a:cubicBezTo>
                              <a:cubicBezTo>
                                <a:pt x="1691428" y="640133"/>
                                <a:pt x="1633657" y="812148"/>
                                <a:pt x="1688465" y="1040486"/>
                              </a:cubicBezTo>
                              <a:cubicBezTo>
                                <a:pt x="1743273" y="1268824"/>
                                <a:pt x="1647003" y="1343809"/>
                                <a:pt x="1688465" y="1550111"/>
                              </a:cubicBezTo>
                              <a:cubicBezTo>
                                <a:pt x="1729927" y="1756414"/>
                                <a:pt x="1679429" y="1883880"/>
                                <a:pt x="1688465" y="2123440"/>
                              </a:cubicBezTo>
                              <a:cubicBezTo>
                                <a:pt x="1517208" y="2140442"/>
                                <a:pt x="1246181" y="2101598"/>
                                <a:pt x="1108759" y="2123440"/>
                              </a:cubicBezTo>
                              <a:cubicBezTo>
                                <a:pt x="971337" y="2145282"/>
                                <a:pt x="746568" y="2081872"/>
                                <a:pt x="562822" y="2123440"/>
                              </a:cubicBezTo>
                              <a:cubicBezTo>
                                <a:pt x="379076" y="2165008"/>
                                <a:pt x="217993" y="2097847"/>
                                <a:pt x="0" y="2123440"/>
                              </a:cubicBezTo>
                              <a:cubicBezTo>
                                <a:pt x="-57651" y="1894595"/>
                                <a:pt x="36916" y="1815252"/>
                                <a:pt x="0" y="1635049"/>
                              </a:cubicBezTo>
                              <a:cubicBezTo>
                                <a:pt x="-36916" y="1454846"/>
                                <a:pt x="34510" y="1328871"/>
                                <a:pt x="0" y="1125423"/>
                              </a:cubicBezTo>
                              <a:cubicBezTo>
                                <a:pt x="-34510" y="921975"/>
                                <a:pt x="24392" y="834772"/>
                                <a:pt x="0" y="552094"/>
                              </a:cubicBezTo>
                              <a:cubicBezTo>
                                <a:pt x="-24392" y="269416"/>
                                <a:pt x="4689" y="227478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noFill/>
                        <a:ln w="6350">
                          <a:solidFill>
                            <a:schemeClr val="tx1"/>
                          </a:solidFill>
                          <a:extLst>
                            <a:ext uri="{C807C97D-BFC1-408E-A445-0C87EB9F89A2}">
                              <ask:lineSketchStyleProps xmlns:ask="http://schemas.microsoft.com/office/drawing/2018/sketchyshapes" sd="1576895463">
                                <a:prstGeom prst="rect">
                                  <a:avLst/>
                                </a:prstGeom>
                                <ask:type>
                                  <ask:lineSketchScribble/>
                                </ask:type>
                              </ask:lineSketchStyleProps>
                            </a:ext>
                          </a:extLst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pic>
                      <p:nvPicPr>
                        <p:cNvPr id="28" name="Рисунок 27">
                          <a:extLst>
                            <a:ext uri="{FF2B5EF4-FFF2-40B4-BE49-F238E27FC236}">
                              <a16:creationId xmlns:a16="http://schemas.microsoft.com/office/drawing/2014/main" id="{CB76146C-A4C3-AFFC-414F-1839FDCCEB5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2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4887" t="8271" r="4887" b="9023"/>
                        <a:stretch/>
                      </p:blipFill>
                      <p:spPr bwMode="auto">
                        <a:xfrm>
                          <a:off x="6417627" y="2749233"/>
                          <a:ext cx="1463675" cy="1341755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xtLst>
                          <a:ext uri="{53640926-AAD7-44D8-BBD7-CCE9431645EC}">
                            <a14:shadowObscured xmlns:a14="http://schemas.microsoft.com/office/drawing/2010/main"/>
                          </a:ext>
                        </a:extLst>
                      </p:spPr>
                    </p:pic>
                    <p:sp>
                      <p:nvSpPr>
                        <p:cNvPr id="29" name="Надпись 36">
                          <a:extLst>
                            <a:ext uri="{FF2B5EF4-FFF2-40B4-BE49-F238E27FC236}">
                              <a16:creationId xmlns:a16="http://schemas.microsoft.com/office/drawing/2014/main" id="{9C393054-2774-0155-10FD-1CCFDA6BC5E7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6342062" y="3977958"/>
                          <a:ext cx="1518920" cy="522605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V = </a:t>
                          </a:r>
                          <a:r>
                            <a:rPr kumimoji="0" lang="ru-RU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00 c</a:t>
                          </a:r>
                          <a:r>
                            <a:rPr kumimoji="0" lang="ru-RU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м</a:t>
                          </a:r>
                          <a:r>
                            <a:rPr kumimoji="0" lang="en-US" sz="2000" b="1" i="1" u="none" strike="noStrike" kern="1200" cap="none" spc="0" normalizeH="0" baseline="3000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3</a:t>
                          </a:r>
                          <a:endParaRPr kumimoji="0" lang="ru-RU" sz="11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30" name="Надпись 38">
                          <a:extLst>
                            <a:ext uri="{FF2B5EF4-FFF2-40B4-BE49-F238E27FC236}">
                              <a16:creationId xmlns:a16="http://schemas.microsoft.com/office/drawing/2014/main" id="{8E23662C-B752-8E8F-9878-144DD41F9BC4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6370002" y="3425508"/>
                          <a:ext cx="1195705" cy="46990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тонн</a:t>
                          </a:r>
                          <a:endParaRPr kumimoji="0" lang="ru-RU" sz="11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31" name="Надпись 39">
                          <a:extLst>
                            <a:ext uri="{FF2B5EF4-FFF2-40B4-BE49-F238E27FC236}">
                              <a16:creationId xmlns:a16="http://schemas.microsoft.com/office/drawing/2014/main" id="{C0402D3E-8CC4-6B73-83B7-23B147FE6561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7221537" y="2817813"/>
                          <a:ext cx="1196340" cy="166497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00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?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33" name="Надпись 37">
                          <a:extLst>
                            <a:ext uri="{FF2B5EF4-FFF2-40B4-BE49-F238E27FC236}">
                              <a16:creationId xmlns:a16="http://schemas.microsoft.com/office/drawing/2014/main" id="{9D1E81C0-FFB2-197D-FA5D-07E4DDDF5392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6318567" y="2513013"/>
                          <a:ext cx="1196340" cy="1589405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8000" b="1" i="0" u="none" strike="noStrike" kern="1200" cap="none" spc="-50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12</a:t>
                          </a:r>
                          <a:endParaRPr kumimoji="0" lang="ru-RU" sz="11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grpSp>
                      <p:nvGrpSpPr>
                        <p:cNvPr id="34" name="Группа 33">
                          <a:extLst>
                            <a:ext uri="{FF2B5EF4-FFF2-40B4-BE49-F238E27FC236}">
                              <a16:creationId xmlns:a16="http://schemas.microsoft.com/office/drawing/2014/main" id="{8DCFCF84-085F-D8E0-92C0-F49E2658EA2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41986" y="4577715"/>
                          <a:ext cx="1770381" cy="2240282"/>
                          <a:chOff x="0" y="0"/>
                          <a:chExt cx="1770529" cy="2240282"/>
                        </a:xfrm>
                      </p:grpSpPr>
                      <p:grpSp>
                        <p:nvGrpSpPr>
                          <p:cNvPr id="35" name="Группа 34">
                            <a:extLst>
                              <a:ext uri="{FF2B5EF4-FFF2-40B4-BE49-F238E27FC236}">
                                <a16:creationId xmlns:a16="http://schemas.microsoft.com/office/drawing/2014/main" id="{5055BE0C-C0BF-9182-B692-AE097F72C8A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489098" y="0"/>
                            <a:ext cx="1281431" cy="2240282"/>
                            <a:chOff x="0" y="0"/>
                            <a:chExt cx="1281431" cy="2240735"/>
                          </a:xfrm>
                        </p:grpSpPr>
                        <p:grpSp>
                          <p:nvGrpSpPr>
                            <p:cNvPr id="39" name="Группа 38">
                              <a:extLst>
                                <a:ext uri="{FF2B5EF4-FFF2-40B4-BE49-F238E27FC236}">
                                  <a16:creationId xmlns:a16="http://schemas.microsoft.com/office/drawing/2014/main" id="{429C613A-6DAF-B301-A440-6AEB3E6B2561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0" y="0"/>
                              <a:ext cx="1281431" cy="2240735"/>
                              <a:chOff x="0" y="0"/>
                              <a:chExt cx="1281431" cy="2240735"/>
                            </a:xfrm>
                          </p:grpSpPr>
                          <p:sp>
                            <p:nvSpPr>
                              <p:cNvPr id="41" name="Надпись 644748388">
                                <a:extLst>
                                  <a:ext uri="{FF2B5EF4-FFF2-40B4-BE49-F238E27FC236}">
                                    <a16:creationId xmlns:a16="http://schemas.microsoft.com/office/drawing/2014/main" id="{0BD46297-A700-AAF4-5D70-A95F0D961981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277793" y="0"/>
                                <a:ext cx="575688" cy="331151"/>
                              </a:xfrm>
                              <a:prstGeom prst="rect">
                                <a:avLst/>
                              </a:prstGeom>
                              <a:noFill/>
                              <a:ln w="6350">
                                <a:noFill/>
                              </a:ln>
                            </p:spPr>
                            <p:txBody>
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pPr marL="0" marR="0" lvl="0" indent="0" algn="ctr" defTabSz="914400" rtl="0" eaLnBrk="1" fontAlgn="auto" latinLnBrk="0" hangingPunct="1">
                                  <a:lnSpc>
                                    <a:spcPct val="107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80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r>
                                  <a:rPr kumimoji="0" lang="ru-RU" sz="1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ndara" panose="020E050203030302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a:t>1 м</a:t>
                                </a:r>
                                <a:endParaRPr kumimoji="0" lang="ru-RU" sz="11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 pitchFamily="34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42" name="Группа 41">
                                <a:extLst>
                                  <a:ext uri="{FF2B5EF4-FFF2-40B4-BE49-F238E27FC236}">
                                    <a16:creationId xmlns:a16="http://schemas.microsoft.com/office/drawing/2014/main" id="{E229AAF3-552B-696D-A58A-5055D66907BD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0" y="266219"/>
                                <a:ext cx="1281431" cy="1974516"/>
                                <a:chOff x="0" y="0"/>
                                <a:chExt cx="1282001" cy="1974805"/>
                              </a:xfrm>
                            </p:grpSpPr>
                            <p:sp>
                              <p:nvSpPr>
                                <p:cNvPr id="43" name="Куб 42">
                                  <a:extLst>
                                    <a:ext uri="{FF2B5EF4-FFF2-40B4-BE49-F238E27FC236}">
                                      <a16:creationId xmlns:a16="http://schemas.microsoft.com/office/drawing/2014/main" id="{BE5847B5-9B96-A4B3-616C-194636EC53A0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46299" y="925975"/>
                                  <a:ext cx="806450" cy="806450"/>
                                </a:xfrm>
                                <a:prstGeom prst="cube">
                                  <a:avLst>
                                    <a:gd name="adj" fmla="val 30357"/>
                                  </a:avLst>
                                </a:prstGeom>
                                <a:noFill/>
                                <a:ln w="28575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l" defTabSz="914400" rtl="0" eaLnBrk="1" fontAlgn="auto" latinLnBrk="0" hangingPunct="1">
                                    <a:lnSpc>
                                      <a:spcPct val="10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endParaRPr kumimoji="0" lang="ru-RU" sz="18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/>
                                    <a:ea typeface="+mn-ea"/>
                                    <a:cs typeface="+mn-cs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4" name="Прямоугольник 43">
                                  <a:extLst>
                                    <a:ext uri="{FF2B5EF4-FFF2-40B4-BE49-F238E27FC236}">
                                      <a16:creationId xmlns:a16="http://schemas.microsoft.com/office/drawing/2014/main" id="{81B74A43-8791-A057-E2D3-9A749D6045DE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277793" y="243069"/>
                                  <a:ext cx="576000" cy="576000"/>
                                </a:xfrm>
                                <a:prstGeom prst="rect">
                                  <a:avLst/>
                                </a:prstGeom>
                                <a:noFill/>
                                <a:ln w="28575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l" defTabSz="914400" rtl="0" eaLnBrk="1" fontAlgn="auto" latinLnBrk="0" hangingPunct="1">
                                    <a:lnSpc>
                                      <a:spcPct val="10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endParaRPr kumimoji="0" lang="ru-RU" sz="18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/>
                                    <a:ea typeface="+mn-ea"/>
                                    <a:cs typeface="+mn-cs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5" name="Надпись 2075957503">
                                  <a:extLst>
                                    <a:ext uri="{FF2B5EF4-FFF2-40B4-BE49-F238E27FC236}">
                                      <a16:creationId xmlns:a16="http://schemas.microsoft.com/office/drawing/2014/main" id="{01F6B998-E7DA-B232-D788-B33F6F48FEB4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706056" y="312517"/>
                                  <a:ext cx="575945" cy="331200"/>
                                </a:xfrm>
                                <a:prstGeom prst="rect">
                                  <a:avLst/>
                                </a:prstGeom>
                                <a:noFill/>
                                <a:ln w="6350">
                                  <a:noFill/>
                                </a:ln>
                              </p:spPr>
                              <p:txBody>
  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ctr" defTabSz="914400" rtl="0" eaLnBrk="1" fontAlgn="auto" latinLnBrk="0" hangingPunct="1">
                                    <a:lnSpc>
                                      <a:spcPct val="107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80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r>
                                    <a:rPr kumimoji="0" lang="ru-RU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ndara" panose="020E0502030303020204" pitchFamily="34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a:t>1 м</a:t>
                                  </a:r>
                                  <a:endParaRPr kumimoji="0" lang="ru-RU" sz="11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6" name="Надпись 760805820">
                                  <a:extLst>
                                    <a:ext uri="{FF2B5EF4-FFF2-40B4-BE49-F238E27FC236}">
                                      <a16:creationId xmlns:a16="http://schemas.microsoft.com/office/drawing/2014/main" id="{7C0B26AA-E4F2-CE36-908B-9810801F9A3C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0" y="1643605"/>
                                  <a:ext cx="575945" cy="331200"/>
                                </a:xfrm>
                                <a:prstGeom prst="rect">
                                  <a:avLst/>
                                </a:prstGeom>
                                <a:noFill/>
                                <a:ln w="6350">
                                  <a:noFill/>
                                </a:ln>
                              </p:spPr>
                              <p:txBody>
  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ctr" defTabSz="914400" rtl="0" eaLnBrk="1" fontAlgn="auto" latinLnBrk="0" hangingPunct="1">
                                    <a:lnSpc>
                                      <a:spcPct val="107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80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r>
                                    <a:rPr kumimoji="0" lang="ru-RU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ndara" panose="020E0502030303020204" pitchFamily="34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a:t>1 м</a:t>
                                  </a:r>
                                  <a:endParaRPr kumimoji="0" lang="ru-RU" sz="11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7" name="Надпись 1704707255">
                                  <a:extLst>
                                    <a:ext uri="{FF2B5EF4-FFF2-40B4-BE49-F238E27FC236}">
                                      <a16:creationId xmlns:a16="http://schemas.microsoft.com/office/drawing/2014/main" id="{F7A90B71-EA72-8BBC-6136-104927BB319F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 rot="18908129">
                                  <a:off x="520861" y="1495787"/>
                                  <a:ext cx="575945" cy="331200"/>
                                </a:xfrm>
                                <a:prstGeom prst="rect">
                                  <a:avLst/>
                                </a:prstGeom>
                                <a:noFill/>
                                <a:ln w="6350">
                                  <a:noFill/>
                                </a:ln>
                              </p:spPr>
                              <p:txBody>
  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ctr" defTabSz="914400" rtl="0" eaLnBrk="1" fontAlgn="auto" latinLnBrk="0" hangingPunct="1">
                                    <a:lnSpc>
                                      <a:spcPct val="107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80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r>
                                    <a:rPr kumimoji="0" lang="ru-RU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ndara" panose="020E0502030303020204" pitchFamily="34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a:t>1 м</a:t>
                                  </a:r>
                                  <a:endParaRPr kumimoji="0" lang="ru-RU" sz="11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8" name="Надпись 927128537">
                                  <a:extLst>
                                    <a:ext uri="{FF2B5EF4-FFF2-40B4-BE49-F238E27FC236}">
                                      <a16:creationId xmlns:a16="http://schemas.microsoft.com/office/drawing/2014/main" id="{C0A1ACA7-F9B0-5494-807E-4F75EA40B4DB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706056" y="1076446"/>
                                  <a:ext cx="575945" cy="331200"/>
                                </a:xfrm>
                                <a:prstGeom prst="rect">
                                  <a:avLst/>
                                </a:prstGeom>
                                <a:noFill/>
                                <a:ln w="6350">
                                  <a:noFill/>
                                </a:ln>
                              </p:spPr>
                              <p:txBody>
  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ctr" defTabSz="914400" rtl="0" eaLnBrk="1" fontAlgn="auto" latinLnBrk="0" hangingPunct="1">
                                    <a:lnSpc>
                                      <a:spcPct val="107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80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r>
                                    <a:rPr kumimoji="0" lang="ru-RU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ndara" panose="020E0502030303020204" pitchFamily="34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a:t>1 м</a:t>
                                  </a:r>
                                  <a:endParaRPr kumimoji="0" lang="ru-RU" sz="11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9" name="Надпись 656352100">
                                  <a:extLst>
                                    <a:ext uri="{FF2B5EF4-FFF2-40B4-BE49-F238E27FC236}">
                                      <a16:creationId xmlns:a16="http://schemas.microsoft.com/office/drawing/2014/main" id="{648C51D6-81E6-7E45-FEE3-05C9646748DC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254643" y="0"/>
                                  <a:ext cx="575945" cy="331200"/>
                                </a:xfrm>
                                <a:prstGeom prst="rect">
                                  <a:avLst/>
                                </a:prstGeom>
                                <a:noFill/>
                                <a:ln w="6350">
                                  <a:noFill/>
                                </a:ln>
                              </p:spPr>
                              <p:txBody>
  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ctr" defTabSz="914400" rtl="0" eaLnBrk="1" fontAlgn="auto" latinLnBrk="0" hangingPunct="1">
                                    <a:lnSpc>
                                      <a:spcPct val="107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80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r>
                                    <a:rPr kumimoji="0" lang="ru-RU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ndara" panose="020E0502030303020204" pitchFamily="34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a:t>1 м</a:t>
                                  </a:r>
                                  <a:endParaRPr kumimoji="0" lang="ru-RU" sz="11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endParaRPr>
                                </a:p>
                              </p:txBody>
                            </p:sp>
                          </p:grpSp>
                        </p:grpSp>
                        <p:cxnSp>
                          <p:nvCxnSpPr>
                            <p:cNvPr id="40" name="Прямая соединительная линия 39">
                              <a:extLst>
                                <a:ext uri="{FF2B5EF4-FFF2-40B4-BE49-F238E27FC236}">
                                  <a16:creationId xmlns:a16="http://schemas.microsoft.com/office/drawing/2014/main" id="{0CB95C5F-0B5A-632B-0579-6E5EE5B0C948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289367" y="266218"/>
                              <a:ext cx="576050" cy="0"/>
                            </a:xfrm>
                            <a:prstGeom prst="line">
                              <a:avLst/>
                            </a:prstGeom>
                            <a:ln w="28575">
                              <a:solidFill>
                                <a:schemeClr val="tx1"/>
                              </a:solidFill>
                              <a:headEnd type="none" w="med" len="med"/>
                              <a:tailEnd type="none" w="med" len="med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  <p:sp>
                        <p:nvSpPr>
                          <p:cNvPr id="36" name="Надпись 1">
                            <a:extLst>
                              <a:ext uri="{FF2B5EF4-FFF2-40B4-BE49-F238E27FC236}">
                                <a16:creationId xmlns:a16="http://schemas.microsoft.com/office/drawing/2014/main" id="{B1FA99BC-B63C-266B-D056-AB90DB5060C5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0" y="14176"/>
                            <a:ext cx="561315" cy="497660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7000"/>
                              </a:lnSpc>
                              <a:spcBef>
                                <a:spcPts val="0"/>
                              </a:spcBef>
                              <a:spcAft>
                                <a:spcPts val="8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ru-RU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м</a:t>
                            </a:r>
                            <a:endParaRPr kumimoji="0" lang="ru-RU" sz="11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37" name="Надпись 1">
                            <a:extLst>
                              <a:ext uri="{FF2B5EF4-FFF2-40B4-BE49-F238E27FC236}">
                                <a16:creationId xmlns:a16="http://schemas.microsoft.com/office/drawing/2014/main" id="{D5434CF6-598E-C3A1-75F7-7C81040763F4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0" y="552893"/>
                            <a:ext cx="561315" cy="497660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7000"/>
                              </a:lnSpc>
                              <a:spcBef>
                                <a:spcPts val="0"/>
                              </a:spcBef>
                              <a:spcAft>
                                <a:spcPts val="8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ru-RU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м</a:t>
                            </a:r>
                            <a:r>
                              <a:rPr kumimoji="0" lang="ru-RU" sz="2000" b="1" i="1" u="none" strike="noStrike" kern="1200" cap="none" spc="0" normalizeH="0" baseline="3000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2</a:t>
                            </a:r>
                            <a:endParaRPr kumimoji="0" lang="ru-RU" sz="11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38" name="Надпись 1">
                            <a:extLst>
                              <a:ext uri="{FF2B5EF4-FFF2-40B4-BE49-F238E27FC236}">
                                <a16:creationId xmlns:a16="http://schemas.microsoft.com/office/drawing/2014/main" id="{59D70BBF-E290-65E5-6663-EB891BC6137F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0" y="1467293"/>
                            <a:ext cx="561315" cy="497660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7000"/>
                              </a:lnSpc>
                              <a:spcBef>
                                <a:spcPts val="0"/>
                              </a:spcBef>
                              <a:spcAft>
                                <a:spcPts val="8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ru-RU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м</a:t>
                            </a:r>
                            <a:r>
                              <a:rPr kumimoji="0" lang="ru-RU" sz="2000" b="1" i="1" u="none" strike="noStrike" kern="1200" cap="none" spc="0" normalizeH="0" baseline="3000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3</a:t>
                            </a:r>
                            <a:endParaRPr kumimoji="0" lang="ru-RU" sz="11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61" name="Стрелка: изогнутая 60">
                          <a:extLst>
                            <a:ext uri="{FF2B5EF4-FFF2-40B4-BE49-F238E27FC236}">
                              <a16:creationId xmlns:a16="http://schemas.microsoft.com/office/drawing/2014/main" id="{883FC4B4-3F46-15C2-2E2D-B85C1FB979B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1771568">
                          <a:off x="5954549" y="5636934"/>
                          <a:ext cx="1161831" cy="1021904"/>
                        </a:xfrm>
                        <a:prstGeom prst="bentArrow">
                          <a:avLst>
                            <a:gd name="adj1" fmla="val 21536"/>
                            <a:gd name="adj2" fmla="val 50000"/>
                            <a:gd name="adj3" fmla="val 48434"/>
                            <a:gd name="adj4" fmla="val 60768"/>
                          </a:avLst>
                        </a:prstGeom>
                        <a:ln/>
                      </p:spPr>
                      <p:style>
                        <a:lnRef idx="2">
                          <a:schemeClr val="accent6">
                            <a:shade val="15000"/>
                          </a:schemeClr>
                        </a:lnRef>
                        <a:fillRef idx="1">
                          <a:schemeClr val="accent6"/>
                        </a:fillRef>
                        <a:effectRef idx="0">
                          <a:schemeClr val="accent6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8" name="Стрелка: изогнутая 67">
                          <a:extLst>
                            <a:ext uri="{FF2B5EF4-FFF2-40B4-BE49-F238E27FC236}">
                              <a16:creationId xmlns:a16="http://schemas.microsoft.com/office/drawing/2014/main" id="{5C034907-2CAE-6A35-42BF-E5A63831444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586256">
                          <a:off x="7199017" y="1075513"/>
                          <a:ext cx="1467931" cy="1084499"/>
                        </a:xfrm>
                        <a:prstGeom prst="bentArrow">
                          <a:avLst>
                            <a:gd name="adj1" fmla="val 21729"/>
                            <a:gd name="adj2" fmla="val 44696"/>
                            <a:gd name="adj3" fmla="val 45718"/>
                            <a:gd name="adj4" fmla="val 65085"/>
                          </a:avLst>
                        </a:prstGeom>
                        <a:ln/>
                      </p:spPr>
                      <p:style>
                        <a:lnRef idx="2">
                          <a:schemeClr val="accent6">
                            <a:shade val="15000"/>
                          </a:schemeClr>
                        </a:lnRef>
                        <a:fillRef idx="1">
                          <a:schemeClr val="accent6"/>
                        </a:fillRef>
                        <a:effectRef idx="0">
                          <a:schemeClr val="accent6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5" name="TextBox 24">
                          <a:extLst>
                            <a:ext uri="{FF2B5EF4-FFF2-40B4-BE49-F238E27FC236}">
                              <a16:creationId xmlns:a16="http://schemas.microsoft.com/office/drawing/2014/main" id="{6AE91A43-CF1E-DEAB-FF4D-6F289A515677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29245" y="517300"/>
                          <a:ext cx="1480285" cy="30777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marL="0" marR="0" lvl="0" indent="0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__________</a:t>
                          </a:r>
                          <a:endParaRPr kumimoji="0" lang="ru-RU" sz="900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</a:endParaRPr>
                        </a:p>
                      </p:txBody>
                    </p:sp>
                    <p:sp>
                      <p:nvSpPr>
                        <p:cNvPr id="66" name="TextBox 65">
                          <a:extLst>
                            <a:ext uri="{FF2B5EF4-FFF2-40B4-BE49-F238E27FC236}">
                              <a16:creationId xmlns:a16="http://schemas.microsoft.com/office/drawing/2014/main" id="{97F1A224-AAED-F1D2-F0E8-C8B19FE870B3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29245" y="1809333"/>
                          <a:ext cx="1480285" cy="30777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marL="0" marR="0" lvl="0" indent="0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__________</a:t>
                          </a:r>
                          <a:endParaRPr kumimoji="0" lang="ru-RU" sz="900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</a:endParaRPr>
                        </a:p>
                      </p:txBody>
                    </p:sp>
                    <p:sp>
                      <p:nvSpPr>
                        <p:cNvPr id="67" name="TextBox 66">
                          <a:extLst>
                            <a:ext uri="{FF2B5EF4-FFF2-40B4-BE49-F238E27FC236}">
                              <a16:creationId xmlns:a16="http://schemas.microsoft.com/office/drawing/2014/main" id="{0474A7BA-2EE2-E39F-2AA3-96FF36440395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29245" y="3149885"/>
                          <a:ext cx="1480285" cy="30777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marL="0" marR="0" lvl="0" indent="0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__________</a:t>
                          </a:r>
                          <a:endParaRPr kumimoji="0" lang="ru-RU" sz="900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</a:endParaRPr>
                        </a:p>
                      </p:txBody>
                    </p:sp>
                  </p:grpSp>
                  <p:sp>
                    <p:nvSpPr>
                      <p:cNvPr id="22" name="TextBox 21">
                        <a:extLst>
                          <a:ext uri="{FF2B5EF4-FFF2-40B4-BE49-F238E27FC236}">
                            <a16:creationId xmlns:a16="http://schemas.microsoft.com/office/drawing/2014/main" id="{A3938C76-05E4-E83A-9D45-253A12B1230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29245" y="412935"/>
                        <a:ext cx="1324961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20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Масса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</a:endParaRPr>
                      </a:p>
                    </p:txBody>
                  </p:sp>
                  <p:sp>
                    <p:nvSpPr>
                      <p:cNvPr id="23" name="TextBox 22">
                        <a:extLst>
                          <a:ext uri="{FF2B5EF4-FFF2-40B4-BE49-F238E27FC236}">
                            <a16:creationId xmlns:a16="http://schemas.microsoft.com/office/drawing/2014/main" id="{CDFBBC92-D48E-3F23-49D3-FC876F058E4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92786" y="1716891"/>
                        <a:ext cx="1456479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20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Вещество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</a:endParaRPr>
                      </a:p>
                    </p:txBody>
                  </p:sp>
                  <p:sp>
                    <p:nvSpPr>
                      <p:cNvPr id="24" name="TextBox 23">
                        <a:extLst>
                          <a:ext uri="{FF2B5EF4-FFF2-40B4-BE49-F238E27FC236}">
                            <a16:creationId xmlns:a16="http://schemas.microsoft.com/office/drawing/2014/main" id="{342A5CC5-755D-604F-DB87-84E7A2C688F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92786" y="3080305"/>
                        <a:ext cx="1456479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20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Объём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</a:endParaRPr>
                      </a:p>
                    </p:txBody>
                  </p:sp>
                  <p:sp>
                    <p:nvSpPr>
                      <p:cNvPr id="26" name="TextBox 25">
                        <a:extLst>
                          <a:ext uri="{FF2B5EF4-FFF2-40B4-BE49-F238E27FC236}">
                            <a16:creationId xmlns:a16="http://schemas.microsoft.com/office/drawing/2014/main" id="{6084E9FB-8DD7-349F-27C6-380417A09C0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175456" y="1530033"/>
                        <a:ext cx="2402733" cy="64633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36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Вещество</a:t>
                        </a:r>
                        <a:endPara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7" name="Надпись 45">
                      <a:extLst>
                        <a:ext uri="{FF2B5EF4-FFF2-40B4-BE49-F238E27FC236}">
                          <a16:creationId xmlns:a16="http://schemas.microsoft.com/office/drawing/2014/main" id="{14644A98-4E47-1F28-13B5-86AD2FE2006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75712" y="2114046"/>
                      <a:ext cx="2136001" cy="753864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масса – </a:t>
                      </a: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m</a:t>
                      </a:r>
                      <a:br>
                        <a:rPr lang="ru-RU" sz="3200" dirty="0">
                          <a:solidFill>
                            <a:prstClr val="black"/>
                          </a:solidFill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</a:b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г, </a:t>
                      </a:r>
                      <a:r>
                        <a:rPr kumimoji="0" lang="ru-RU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кг</a:t>
                      </a:r>
                      <a:r>
                        <a:rPr kumimoji="0" lang="ru-RU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, т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50" name="Надпись 46">
                      <a:extLst>
                        <a:ext uri="{FF2B5EF4-FFF2-40B4-BE49-F238E27FC236}">
                          <a16:creationId xmlns:a16="http://schemas.microsoft.com/office/drawing/2014/main" id="{27007B6B-4AB8-0C03-23AF-DED929B81EA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95857" y="2931798"/>
                      <a:ext cx="2126148" cy="753864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объём – </a:t>
                      </a: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V</a:t>
                      </a:r>
                      <a:br>
                        <a:rPr lang="ru-RU" sz="3200" dirty="0">
                          <a:solidFill>
                            <a:prstClr val="black"/>
                          </a:solidFill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</a:br>
                      <a:r>
                        <a:rPr kumimoji="0" lang="ru-RU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см</a:t>
                      </a:r>
                      <a:r>
                        <a:rPr kumimoji="0" lang="ru-RU" sz="32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ru-RU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ru-RU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kumimoji="0" lang="ru-RU" sz="3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58" name="Надпись 49">
                    <a:extLst>
                      <a:ext uri="{FF2B5EF4-FFF2-40B4-BE49-F238E27FC236}">
                        <a16:creationId xmlns:a16="http://schemas.microsoft.com/office/drawing/2014/main" id="{CF43E13A-8CD8-E859-BEDE-AC38D4A3EDAB}"/>
                      </a:ext>
                    </a:extLst>
                  </p:cNvPr>
                  <p:cNvSpPr txBox="1"/>
                  <p:nvPr/>
                </p:nvSpPr>
                <p:spPr>
                  <a:xfrm>
                    <a:off x="4528904" y="370075"/>
                    <a:ext cx="2595245" cy="2045335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Если </a:t>
                    </a:r>
                    <a:r>
                      <a: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V</a:t>
                    </a:r>
                    <a:r>
                      <a:rPr kumimoji="0" lang="ru-RU" sz="2800" b="1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1</a:t>
                    </a: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 </a:t>
                    </a: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=</a:t>
                    </a: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 </a:t>
                    </a:r>
                    <a:r>
                      <a: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V</a:t>
                    </a:r>
                    <a:r>
                      <a:rPr kumimoji="0" lang="ru-RU" sz="2800" b="1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2</a:t>
                    </a: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, </a:t>
                    </a:r>
                    <a:b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</a:b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а </a:t>
                    </a:r>
                    <a:r>
                      <a: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m</a:t>
                    </a:r>
                    <a:r>
                      <a:rPr kumimoji="0" lang="ru-RU" sz="2800" b="1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1</a:t>
                    </a:r>
                    <a:r>
                      <a:rPr kumimoji="0" lang="en-US" sz="2800" b="0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 </a:t>
                    </a: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</a:t>
                    </a: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 </a:t>
                    </a:r>
                    <a:r>
                      <a: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m</a:t>
                    </a:r>
                    <a:r>
                      <a:rPr kumimoji="0" lang="ru-RU" sz="2800" b="1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2</a:t>
                    </a: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, </a:t>
                    </a:r>
                    <a:br>
                      <a: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</a:br>
                    <a:r>
                      <a: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то </a:t>
                    </a:r>
                    <a:r>
                      <a:rPr kumimoji="0" lang="ru-RU" sz="3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вещества</a:t>
                    </a:r>
                    <a:r>
                      <a: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 </a:t>
                    </a:r>
                    <a:br>
                      <a: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</a:b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РАЗНЫЕ!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57" name="Овал 56">
                    <a:extLst>
                      <a:ext uri="{FF2B5EF4-FFF2-40B4-BE49-F238E27FC236}">
                        <a16:creationId xmlns:a16="http://schemas.microsoft.com/office/drawing/2014/main" id="{EB325219-B925-6946-3C23-1FD050240596}"/>
                      </a:ext>
                    </a:extLst>
                  </p:cNvPr>
                  <p:cNvSpPr/>
                  <p:nvPr/>
                </p:nvSpPr>
                <p:spPr>
                  <a:xfrm>
                    <a:off x="8335978" y="1224029"/>
                    <a:ext cx="3361132" cy="33611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9" name="Надпись 54">
                        <a:extLst>
                          <a:ext uri="{FF2B5EF4-FFF2-40B4-BE49-F238E27FC236}">
                            <a16:creationId xmlns:a16="http://schemas.microsoft.com/office/drawing/2014/main" id="{A60E27BA-E36E-7C97-C38D-F9B04903FF6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652486" y="1348049"/>
                        <a:ext cx="2595245" cy="1443675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0" lang="ru-RU" sz="4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𝝆</m:t>
                              </m:r>
                              <m:r>
                                <a:rPr kumimoji="0" lang="ru-RU" sz="4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kumimoji="0" lang="ru-RU" sz="4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ru-RU" sz="4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𝒎</m:t>
                                  </m:r>
                                </m:num>
                                <m:den>
                                  <m:r>
                                    <a:rPr kumimoji="0" lang="ru-RU" sz="4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𝑽</m:t>
                                  </m:r>
                                </m:den>
                              </m:f>
                            </m:oMath>
                          </m:oMathPara>
                        </a14:m>
                        <a:endParaRPr kumimoji="0" lang="ru-RU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9" name="Надпись 54">
                        <a:extLst>
                          <a:ext uri="{FF2B5EF4-FFF2-40B4-BE49-F238E27FC236}">
                            <a16:creationId xmlns:a16="http://schemas.microsoft.com/office/drawing/2014/main" id="{A60E27BA-E36E-7C97-C38D-F9B04903FF6D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652486" y="1348049"/>
                        <a:ext cx="2595245" cy="1443675"/>
                      </a:xfrm>
                      <a:prstGeom prst="rect">
                        <a:avLst/>
                      </a:prstGeom>
                      <a:blipFill>
                        <a:blip r:embed="rId3"/>
                        <a:stretch>
                          <a:fillRect/>
                        </a:stretch>
                      </a:blipFill>
                      <a:ln w="6350"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ru-RU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358E576C-65DA-8748-F5E4-2EA0537C5D90}"/>
                      </a:ext>
                    </a:extLst>
                  </p:cNvPr>
                  <p:cNvSpPr txBox="1"/>
                  <p:nvPr/>
                </p:nvSpPr>
                <p:spPr>
                  <a:xfrm>
                    <a:off x="8832169" y="2390782"/>
                    <a:ext cx="930923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3200" b="1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</a:rPr>
                      <a:t>ро</a:t>
                    </a:r>
                    <a:endParaRPr kumimoji="0" lang="ru-RU" sz="3200" b="1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>
                          <a:lumMod val="65000"/>
                        </a:schemeClr>
                      </a:solidFill>
                      <a:effectLst/>
                      <a:uLnTx/>
                      <a:uFillTx/>
                      <a:latin typeface="Candara" panose="020E0502030303020204" pitchFamily="34" charset="0"/>
                    </a:endParaRPr>
                  </a:p>
                </p:txBody>
              </p:sp>
            </p:grpSp>
            <p:sp>
              <p:nvSpPr>
                <p:cNvPr id="62" name="Надпись 8">
                  <a:extLst>
                    <a:ext uri="{FF2B5EF4-FFF2-40B4-BE49-F238E27FC236}">
                      <a16:creationId xmlns:a16="http://schemas.microsoft.com/office/drawing/2014/main" id="{E5837269-2CF1-88BD-86FD-05282C70E2E7}"/>
                    </a:ext>
                  </a:extLst>
                </p:cNvPr>
                <p:cNvSpPr txBox="1"/>
                <p:nvPr/>
              </p:nvSpPr>
              <p:spPr>
                <a:xfrm>
                  <a:off x="7156767" y="74593"/>
                  <a:ext cx="4955263" cy="1106366"/>
                </a:xfrm>
                <a:custGeom>
                  <a:avLst/>
                  <a:gdLst>
                    <a:gd name="connsiteX0" fmla="*/ 0 w 4955263"/>
                    <a:gd name="connsiteY0" fmla="*/ 0 h 1106366"/>
                    <a:gd name="connsiteX1" fmla="*/ 649690 w 4955263"/>
                    <a:gd name="connsiteY1" fmla="*/ 0 h 1106366"/>
                    <a:gd name="connsiteX2" fmla="*/ 1249827 w 4955263"/>
                    <a:gd name="connsiteY2" fmla="*/ 0 h 1106366"/>
                    <a:gd name="connsiteX3" fmla="*/ 1800412 w 4955263"/>
                    <a:gd name="connsiteY3" fmla="*/ 0 h 1106366"/>
                    <a:gd name="connsiteX4" fmla="*/ 2350997 w 4955263"/>
                    <a:gd name="connsiteY4" fmla="*/ 0 h 1106366"/>
                    <a:gd name="connsiteX5" fmla="*/ 3000687 w 4955263"/>
                    <a:gd name="connsiteY5" fmla="*/ 0 h 1106366"/>
                    <a:gd name="connsiteX6" fmla="*/ 3600824 w 4955263"/>
                    <a:gd name="connsiteY6" fmla="*/ 0 h 1106366"/>
                    <a:gd name="connsiteX7" fmla="*/ 4002751 w 4955263"/>
                    <a:gd name="connsiteY7" fmla="*/ 0 h 1106366"/>
                    <a:gd name="connsiteX8" fmla="*/ 4955263 w 4955263"/>
                    <a:gd name="connsiteY8" fmla="*/ 0 h 1106366"/>
                    <a:gd name="connsiteX9" fmla="*/ 4955263 w 4955263"/>
                    <a:gd name="connsiteY9" fmla="*/ 575310 h 1106366"/>
                    <a:gd name="connsiteX10" fmla="*/ 4955263 w 4955263"/>
                    <a:gd name="connsiteY10" fmla="*/ 1106366 h 1106366"/>
                    <a:gd name="connsiteX11" fmla="*/ 4503783 w 4955263"/>
                    <a:gd name="connsiteY11" fmla="*/ 1106366 h 1106366"/>
                    <a:gd name="connsiteX12" fmla="*/ 3854093 w 4955263"/>
                    <a:gd name="connsiteY12" fmla="*/ 1106366 h 1106366"/>
                    <a:gd name="connsiteX13" fmla="*/ 3353061 w 4955263"/>
                    <a:gd name="connsiteY13" fmla="*/ 1106366 h 1106366"/>
                    <a:gd name="connsiteX14" fmla="*/ 2703371 w 4955263"/>
                    <a:gd name="connsiteY14" fmla="*/ 1106366 h 1106366"/>
                    <a:gd name="connsiteX15" fmla="*/ 2251892 w 4955263"/>
                    <a:gd name="connsiteY15" fmla="*/ 1106366 h 1106366"/>
                    <a:gd name="connsiteX16" fmla="*/ 1849965 w 4955263"/>
                    <a:gd name="connsiteY16" fmla="*/ 1106366 h 1106366"/>
                    <a:gd name="connsiteX17" fmla="*/ 1448038 w 4955263"/>
                    <a:gd name="connsiteY17" fmla="*/ 1106366 h 1106366"/>
                    <a:gd name="connsiteX18" fmla="*/ 847901 w 4955263"/>
                    <a:gd name="connsiteY18" fmla="*/ 1106366 h 1106366"/>
                    <a:gd name="connsiteX19" fmla="*/ 0 w 4955263"/>
                    <a:gd name="connsiteY19" fmla="*/ 1106366 h 1106366"/>
                    <a:gd name="connsiteX20" fmla="*/ 0 w 4955263"/>
                    <a:gd name="connsiteY20" fmla="*/ 553183 h 1106366"/>
                    <a:gd name="connsiteX21" fmla="*/ 0 w 4955263"/>
                    <a:gd name="connsiteY21" fmla="*/ 0 h 1106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955263" h="1106366" fill="none" extrusionOk="0">
                      <a:moveTo>
                        <a:pt x="0" y="0"/>
                      </a:moveTo>
                      <a:cubicBezTo>
                        <a:pt x="221367" y="-4929"/>
                        <a:pt x="419294" y="48867"/>
                        <a:pt x="649690" y="0"/>
                      </a:cubicBezTo>
                      <a:cubicBezTo>
                        <a:pt x="880086" y="-48867"/>
                        <a:pt x="1079998" y="47249"/>
                        <a:pt x="1249827" y="0"/>
                      </a:cubicBezTo>
                      <a:cubicBezTo>
                        <a:pt x="1419656" y="-47249"/>
                        <a:pt x="1641456" y="14508"/>
                        <a:pt x="1800412" y="0"/>
                      </a:cubicBezTo>
                      <a:cubicBezTo>
                        <a:pt x="1959369" y="-14508"/>
                        <a:pt x="2121072" y="5123"/>
                        <a:pt x="2350997" y="0"/>
                      </a:cubicBezTo>
                      <a:cubicBezTo>
                        <a:pt x="2580923" y="-5123"/>
                        <a:pt x="2727254" y="23655"/>
                        <a:pt x="3000687" y="0"/>
                      </a:cubicBezTo>
                      <a:cubicBezTo>
                        <a:pt x="3274120" y="-23655"/>
                        <a:pt x="3453016" y="28296"/>
                        <a:pt x="3600824" y="0"/>
                      </a:cubicBezTo>
                      <a:cubicBezTo>
                        <a:pt x="3748632" y="-28296"/>
                        <a:pt x="3915065" y="47789"/>
                        <a:pt x="4002751" y="0"/>
                      </a:cubicBezTo>
                      <a:cubicBezTo>
                        <a:pt x="4090437" y="-47789"/>
                        <a:pt x="4758316" y="5890"/>
                        <a:pt x="4955263" y="0"/>
                      </a:cubicBezTo>
                      <a:cubicBezTo>
                        <a:pt x="4962312" y="204400"/>
                        <a:pt x="4941560" y="375408"/>
                        <a:pt x="4955263" y="575310"/>
                      </a:cubicBezTo>
                      <a:cubicBezTo>
                        <a:pt x="4968966" y="775212"/>
                        <a:pt x="4922650" y="903972"/>
                        <a:pt x="4955263" y="1106366"/>
                      </a:cubicBezTo>
                      <a:cubicBezTo>
                        <a:pt x="4791163" y="1155486"/>
                        <a:pt x="4630033" y="1092516"/>
                        <a:pt x="4503783" y="1106366"/>
                      </a:cubicBezTo>
                      <a:cubicBezTo>
                        <a:pt x="4377533" y="1120216"/>
                        <a:pt x="4085363" y="1043839"/>
                        <a:pt x="3854093" y="1106366"/>
                      </a:cubicBezTo>
                      <a:cubicBezTo>
                        <a:pt x="3622823" y="1168893"/>
                        <a:pt x="3529809" y="1100856"/>
                        <a:pt x="3353061" y="1106366"/>
                      </a:cubicBezTo>
                      <a:cubicBezTo>
                        <a:pt x="3176313" y="1111876"/>
                        <a:pt x="2957377" y="1089814"/>
                        <a:pt x="2703371" y="1106366"/>
                      </a:cubicBezTo>
                      <a:cubicBezTo>
                        <a:pt x="2449365" y="1122918"/>
                        <a:pt x="2366471" y="1099997"/>
                        <a:pt x="2251892" y="1106366"/>
                      </a:cubicBezTo>
                      <a:cubicBezTo>
                        <a:pt x="2137313" y="1112735"/>
                        <a:pt x="2040710" y="1065165"/>
                        <a:pt x="1849965" y="1106366"/>
                      </a:cubicBezTo>
                      <a:cubicBezTo>
                        <a:pt x="1659220" y="1147567"/>
                        <a:pt x="1643678" y="1083062"/>
                        <a:pt x="1448038" y="1106366"/>
                      </a:cubicBezTo>
                      <a:cubicBezTo>
                        <a:pt x="1252398" y="1129670"/>
                        <a:pt x="986878" y="1040614"/>
                        <a:pt x="847901" y="1106366"/>
                      </a:cubicBezTo>
                      <a:cubicBezTo>
                        <a:pt x="708924" y="1172118"/>
                        <a:pt x="396169" y="1100966"/>
                        <a:pt x="0" y="1106366"/>
                      </a:cubicBezTo>
                      <a:cubicBezTo>
                        <a:pt x="-45797" y="984616"/>
                        <a:pt x="29985" y="755165"/>
                        <a:pt x="0" y="553183"/>
                      </a:cubicBezTo>
                      <a:cubicBezTo>
                        <a:pt x="-29985" y="351201"/>
                        <a:pt x="35466" y="204844"/>
                        <a:pt x="0" y="0"/>
                      </a:cubicBezTo>
                      <a:close/>
                    </a:path>
                    <a:path w="4955263" h="1106366" stroke="0" extrusionOk="0">
                      <a:moveTo>
                        <a:pt x="0" y="0"/>
                      </a:moveTo>
                      <a:cubicBezTo>
                        <a:pt x="120561" y="-57029"/>
                        <a:pt x="352608" y="20460"/>
                        <a:pt x="501032" y="0"/>
                      </a:cubicBezTo>
                      <a:cubicBezTo>
                        <a:pt x="649456" y="-20460"/>
                        <a:pt x="793329" y="36377"/>
                        <a:pt x="902959" y="0"/>
                      </a:cubicBezTo>
                      <a:cubicBezTo>
                        <a:pt x="1012589" y="-36377"/>
                        <a:pt x="1330680" y="70295"/>
                        <a:pt x="1552649" y="0"/>
                      </a:cubicBezTo>
                      <a:cubicBezTo>
                        <a:pt x="1774618" y="-70295"/>
                        <a:pt x="1869625" y="47893"/>
                        <a:pt x="2053681" y="0"/>
                      </a:cubicBezTo>
                      <a:cubicBezTo>
                        <a:pt x="2237737" y="-47893"/>
                        <a:pt x="2321190" y="18250"/>
                        <a:pt x="2554713" y="0"/>
                      </a:cubicBezTo>
                      <a:cubicBezTo>
                        <a:pt x="2788236" y="-18250"/>
                        <a:pt x="3012358" y="52051"/>
                        <a:pt x="3204403" y="0"/>
                      </a:cubicBezTo>
                      <a:cubicBezTo>
                        <a:pt x="3396448" y="-52051"/>
                        <a:pt x="3496319" y="53619"/>
                        <a:pt x="3655883" y="0"/>
                      </a:cubicBezTo>
                      <a:cubicBezTo>
                        <a:pt x="3815447" y="-53619"/>
                        <a:pt x="4004161" y="12013"/>
                        <a:pt x="4305573" y="0"/>
                      </a:cubicBezTo>
                      <a:cubicBezTo>
                        <a:pt x="4606985" y="-12013"/>
                        <a:pt x="4741871" y="31045"/>
                        <a:pt x="4955263" y="0"/>
                      </a:cubicBezTo>
                      <a:cubicBezTo>
                        <a:pt x="4977468" y="181023"/>
                        <a:pt x="4905492" y="413150"/>
                        <a:pt x="4955263" y="553183"/>
                      </a:cubicBezTo>
                      <a:cubicBezTo>
                        <a:pt x="5005034" y="693216"/>
                        <a:pt x="4922822" y="953916"/>
                        <a:pt x="4955263" y="1106366"/>
                      </a:cubicBezTo>
                      <a:cubicBezTo>
                        <a:pt x="4833828" y="1130624"/>
                        <a:pt x="4503218" y="1067914"/>
                        <a:pt x="4355126" y="1106366"/>
                      </a:cubicBezTo>
                      <a:cubicBezTo>
                        <a:pt x="4207034" y="1144818"/>
                        <a:pt x="3868072" y="1061240"/>
                        <a:pt x="3705436" y="1106366"/>
                      </a:cubicBezTo>
                      <a:cubicBezTo>
                        <a:pt x="3542800" y="1151492"/>
                        <a:pt x="3360756" y="1053626"/>
                        <a:pt x="3055746" y="1106366"/>
                      </a:cubicBezTo>
                      <a:cubicBezTo>
                        <a:pt x="2750736" y="1159106"/>
                        <a:pt x="2789816" y="1059305"/>
                        <a:pt x="2604266" y="1106366"/>
                      </a:cubicBezTo>
                      <a:cubicBezTo>
                        <a:pt x="2418716" y="1153427"/>
                        <a:pt x="2237709" y="1088064"/>
                        <a:pt x="2053681" y="1106366"/>
                      </a:cubicBezTo>
                      <a:cubicBezTo>
                        <a:pt x="1869654" y="1124668"/>
                        <a:pt x="1595992" y="1099669"/>
                        <a:pt x="1403991" y="1106366"/>
                      </a:cubicBezTo>
                      <a:cubicBezTo>
                        <a:pt x="1211990" y="1113063"/>
                        <a:pt x="968347" y="1068711"/>
                        <a:pt x="853406" y="1106366"/>
                      </a:cubicBezTo>
                      <a:cubicBezTo>
                        <a:pt x="738465" y="1144021"/>
                        <a:pt x="337826" y="1019491"/>
                        <a:pt x="0" y="1106366"/>
                      </a:cubicBezTo>
                      <a:cubicBezTo>
                        <a:pt x="-34777" y="973649"/>
                        <a:pt x="36731" y="798207"/>
                        <a:pt x="0" y="575310"/>
                      </a:cubicBezTo>
                      <a:cubicBezTo>
                        <a:pt x="-36731" y="352413"/>
                        <a:pt x="23946" y="240786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6350">
                  <a:solidFill>
                    <a:prstClr val="black"/>
                  </a:solidFill>
                  <a:extLst>
                    <a:ext uri="{C807C97D-BFC1-408E-A445-0C87EB9F89A2}">
                      <ask:lineSketchStyleProps xmlns:ask="http://schemas.microsoft.com/office/drawing/2018/sketchyshapes" sd="1219033472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1792288" algn="ctr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eorgia" panose="02040502050405020303" pitchFamily="18" charset="0"/>
                    </a:rPr>
                    <a:t> — </a:t>
                  </a:r>
                  <a:br>
                    <a:rPr kumimoji="0" lang="ru-RU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eorgia" panose="02040502050405020303" pitchFamily="18" charset="0"/>
                    </a:rPr>
                  </a:br>
                  <a:r>
                    <a:rPr kumimoji="0" lang="ru-RU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eorgia" panose="02040502050405020303" pitchFamily="18" charset="0"/>
                    </a:rPr>
                    <a:t>физическая величина, которая равна отношению массы тела к его объёму.</a:t>
                  </a:r>
                  <a:endParaRPr kumimoji="0" lang="ru-RU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D59140E9-1E5C-8B9D-E85B-AE7F722BE42B}"/>
                    </a:ext>
                  </a:extLst>
                </p:cNvPr>
                <p:cNvSpPr txBox="1"/>
                <p:nvPr/>
              </p:nvSpPr>
              <p:spPr>
                <a:xfrm>
                  <a:off x="8285844" y="39456"/>
                  <a:ext cx="220140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Плотность</a:t>
                  </a:r>
                  <a:endPara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2886F91-A004-9494-C582-248BE4257D36}"/>
                  </a:ext>
                </a:extLst>
              </p:cNvPr>
              <p:cNvSpPr txBox="1"/>
              <p:nvPr/>
            </p:nvSpPr>
            <p:spPr>
              <a:xfrm>
                <a:off x="8832169" y="2390782"/>
                <a:ext cx="9309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200" b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>
                        <a:lumMod val="65000"/>
                      </a:schemeClr>
                    </a:solidFill>
                    <a:effectLst/>
                    <a:uLnTx/>
                    <a:uFillTx/>
                    <a:latin typeface="Candara" panose="020E0502030303020204" pitchFamily="34" charset="0"/>
                  </a:rPr>
                  <a:t>ро</a:t>
                </a:r>
                <a:endParaRPr kumimoji="0" lang="ru-RU" sz="3200" b="1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andara" panose="020E0502030303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Надпись 52">
                    <a:extLst>
                      <a:ext uri="{FF2B5EF4-FFF2-40B4-BE49-F238E27FC236}">
                        <a16:creationId xmlns:a16="http://schemas.microsoft.com/office/drawing/2014/main" id="{374ED4D3-459F-2656-A63C-D19655AE79B1}"/>
                      </a:ext>
                    </a:extLst>
                  </p:cNvPr>
                  <p:cNvSpPr txBox="1"/>
                  <p:nvPr/>
                </p:nvSpPr>
                <p:spPr>
                  <a:xfrm>
                    <a:off x="8534844" y="2962093"/>
                    <a:ext cx="930923" cy="684000"/>
                  </a:xfrm>
                  <a:prstGeom prst="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type m:val="skw"/>
                              <m:ctrlP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г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см</m:t>
                                  </m:r>
                                </m:e>
                                <m:sup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den>
                          </m:f>
                        </m:oMath>
                      </m:oMathPara>
                    </a14:m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6" name="Надпись 52">
                    <a:extLst>
                      <a:ext uri="{FF2B5EF4-FFF2-40B4-BE49-F238E27FC236}">
                        <a16:creationId xmlns:a16="http://schemas.microsoft.com/office/drawing/2014/main" id="{374ED4D3-459F-2656-A63C-D19655AE79B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34844" y="2962093"/>
                    <a:ext cx="930923" cy="68400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Надпись 52">
                    <a:extLst>
                      <a:ext uri="{FF2B5EF4-FFF2-40B4-BE49-F238E27FC236}">
                        <a16:creationId xmlns:a16="http://schemas.microsoft.com/office/drawing/2014/main" id="{7B9C2398-D5D8-6620-78CE-DB5A76ADAEBB}"/>
                      </a:ext>
                    </a:extLst>
                  </p:cNvPr>
                  <p:cNvSpPr txBox="1"/>
                  <p:nvPr/>
                </p:nvSpPr>
                <p:spPr>
                  <a:xfrm>
                    <a:off x="9522054" y="2972204"/>
                    <a:ext cx="965198" cy="648000"/>
                  </a:xfrm>
                  <a:prstGeom prst="rect">
                    <a:avLst/>
                  </a:prstGeom>
                  <a:solidFill>
                    <a:srgbClr val="66FF66"/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type m:val="skw"/>
                              <m:ctrlPr>
                                <a:rPr kumimoji="0" lang="ru-RU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ru-RU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к</m:t>
                              </m:r>
                              <m: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г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м</m:t>
                                  </m:r>
                                </m:e>
                                <m:sup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den>
                          </m:f>
                        </m:oMath>
                      </m:oMathPara>
                    </a14:m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3" name="Надпись 52">
                    <a:extLst>
                      <a:ext uri="{FF2B5EF4-FFF2-40B4-BE49-F238E27FC236}">
                        <a16:creationId xmlns:a16="http://schemas.microsoft.com/office/drawing/2014/main" id="{7B9C2398-D5D8-6620-78CE-DB5A76ADAEB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22054" y="2972204"/>
                    <a:ext cx="965198" cy="64800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4" name="Надпись 52">
                    <a:extLst>
                      <a:ext uri="{FF2B5EF4-FFF2-40B4-BE49-F238E27FC236}">
                        <a16:creationId xmlns:a16="http://schemas.microsoft.com/office/drawing/2014/main" id="{C52AD554-89B6-C234-010C-724644A9A2EE}"/>
                      </a:ext>
                    </a:extLst>
                  </p:cNvPr>
                  <p:cNvSpPr txBox="1"/>
                  <p:nvPr/>
                </p:nvSpPr>
                <p:spPr>
                  <a:xfrm>
                    <a:off x="10543540" y="2971762"/>
                    <a:ext cx="965198" cy="648000"/>
                  </a:xfrm>
                  <a:prstGeom prst="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type m:val="skw"/>
                              <m:ctrlPr>
                                <a:rPr kumimoji="0" lang="ru-RU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ru-RU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т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ru-RU" sz="2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с</m:t>
                                  </m:r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м</m:t>
                                  </m:r>
                                </m:e>
                                <m:sup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den>
                          </m:f>
                        </m:oMath>
                      </m:oMathPara>
                    </a14:m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4" name="Надпись 52">
                    <a:extLst>
                      <a:ext uri="{FF2B5EF4-FFF2-40B4-BE49-F238E27FC236}">
                        <a16:creationId xmlns:a16="http://schemas.microsoft.com/office/drawing/2014/main" id="{C52AD554-89B6-C234-010C-724644A9A2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43540" y="2971762"/>
                    <a:ext cx="965198" cy="64800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Надпись 57">
                    <a:extLst>
                      <a:ext uri="{FF2B5EF4-FFF2-40B4-BE49-F238E27FC236}">
                        <a16:creationId xmlns:a16="http://schemas.microsoft.com/office/drawing/2014/main" id="{D9998038-EF22-55BB-8FDE-E0C024BE87A4}"/>
                      </a:ext>
                    </a:extLst>
                  </p:cNvPr>
                  <p:cNvSpPr txBox="1"/>
                  <p:nvPr/>
                </p:nvSpPr>
                <p:spPr>
                  <a:xfrm>
                    <a:off x="7055484" y="5004221"/>
                    <a:ext cx="2933209" cy="1369254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кг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м</m:t>
                                  </m:r>
                                </m:e>
                                <m:sup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den>
                          </m:f>
                          <m:r>
                            <a:rPr kumimoji="0" lang="ru-RU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 г</m:t>
                              </m:r>
                            </m:num>
                            <m:den>
                              <m: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𝟏𝟎𝟎𝟎</m:t>
                              </m:r>
                              <m: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см</m:t>
                                  </m:r>
                                </m:e>
                                <m:sup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den>
                          </m:f>
                        </m:oMath>
                      </m:oMathPara>
                    </a14:m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1" name="Надпись 57">
                    <a:extLst>
                      <a:ext uri="{FF2B5EF4-FFF2-40B4-BE49-F238E27FC236}">
                        <a16:creationId xmlns:a16="http://schemas.microsoft.com/office/drawing/2014/main" id="{D9998038-EF22-55BB-8FDE-E0C024BE87A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55484" y="5004221"/>
                    <a:ext cx="2933209" cy="136925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B7DEABA-97A4-3563-A2BB-566111375198}"/>
                  </a:ext>
                </a:extLst>
              </p:cNvPr>
              <p:cNvSpPr txBox="1"/>
              <p:nvPr/>
            </p:nvSpPr>
            <p:spPr>
              <a:xfrm>
                <a:off x="8974803" y="3663211"/>
                <a:ext cx="214691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ЗАДАЧИ!</a:t>
                </a:r>
                <a:endParaRPr kumimoji="0" lang="ru-RU" b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2" name="Надпись 58">
              <a:extLst>
                <a:ext uri="{FF2B5EF4-FFF2-40B4-BE49-F238E27FC236}">
                  <a16:creationId xmlns:a16="http://schemas.microsoft.com/office/drawing/2014/main" id="{9F9F0830-3A73-9C3F-518E-866D645C2147}"/>
                </a:ext>
              </a:extLst>
            </p:cNvPr>
            <p:cNvSpPr txBox="1"/>
            <p:nvPr/>
          </p:nvSpPr>
          <p:spPr>
            <a:xfrm>
              <a:off x="3147238" y="3542045"/>
              <a:ext cx="3166745" cy="929351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Зная </a:t>
              </a:r>
              <a:b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плотность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, </a:t>
              </a:r>
              <a:b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можно определить</a:t>
              </a:r>
              <a:b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 </a:t>
              </a:r>
              <a:b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78CA71F-B660-31FD-67F2-932321AD3150}"/>
                </a:ext>
              </a:extLst>
            </p:cNvPr>
            <p:cNvSpPr txBox="1"/>
            <p:nvPr/>
          </p:nvSpPr>
          <p:spPr>
            <a:xfrm>
              <a:off x="3697888" y="4233483"/>
              <a:ext cx="21469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вещество.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4B2550C-04C6-9524-13D4-BA4DD58C13EC}"/>
                </a:ext>
              </a:extLst>
            </p:cNvPr>
            <p:cNvSpPr txBox="1"/>
            <p:nvPr/>
          </p:nvSpPr>
          <p:spPr>
            <a:xfrm>
              <a:off x="3657153" y="6268607"/>
              <a:ext cx="21469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массу.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Надпись 12">
              <a:extLst>
                <a:ext uri="{FF2B5EF4-FFF2-40B4-BE49-F238E27FC236}">
                  <a16:creationId xmlns:a16="http://schemas.microsoft.com/office/drawing/2014/main" id="{19906E6C-819E-43A2-DBDB-7CAC1007AD24}"/>
                </a:ext>
              </a:extLst>
            </p:cNvPr>
            <p:cNvSpPr txBox="1"/>
            <p:nvPr/>
          </p:nvSpPr>
          <p:spPr>
            <a:xfrm>
              <a:off x="3147238" y="5529475"/>
              <a:ext cx="3166745" cy="94970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Зная </a:t>
              </a: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объём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 и </a:t>
              </a:r>
              <a:b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плотность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, можно определить </a:t>
              </a:r>
              <a:br>
                <a:rPr kumimoji="0" lang="ru-RU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86A5B108-2EED-217B-F767-6041C2ED671F}"/>
                </a:ext>
              </a:extLst>
            </p:cNvPr>
            <p:cNvSpPr txBox="1"/>
            <p:nvPr/>
          </p:nvSpPr>
          <p:spPr>
            <a:xfrm>
              <a:off x="3242415" y="4719799"/>
              <a:ext cx="3071568" cy="83099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m =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V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6369591D-F9B8-82E6-44CA-0042845F6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duotone>
                <a:prstClr val="black"/>
                <a:srgbClr val="0066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9988" y="1843154"/>
              <a:ext cx="1621988" cy="16219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11812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5078DC5A-B42B-4CBC-A2F8-8978F574E001}"/>
              </a:ext>
            </a:extLst>
          </p:cNvPr>
          <p:cNvSpPr txBox="1">
            <a:spLocks/>
          </p:cNvSpPr>
          <p:nvPr/>
        </p:nvSpPr>
        <p:spPr>
          <a:xfrm>
            <a:off x="394840" y="140612"/>
            <a:ext cx="11366165" cy="23409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6000" dirty="0">
                <a:solidFill>
                  <a:prstClr val="black"/>
                </a:solidFill>
                <a:effectLst/>
                <a:latin typeface="Candara" panose="020E0502030303020204" pitchFamily="34" charset="0"/>
                <a:ea typeface="+mn-ea"/>
                <a:cs typeface="Arial Unicode MS" panose="020B0604020202020204" pitchFamily="34" charset="-128"/>
              </a:rPr>
              <a:t>Какие знания нам помогли </a:t>
            </a:r>
            <a:br>
              <a:rPr lang="ru-RU" sz="6000" dirty="0">
                <a:solidFill>
                  <a:prstClr val="black"/>
                </a:solidFill>
                <a:effectLst/>
                <a:latin typeface="Candara" panose="020E0502030303020204" pitchFamily="34" charset="0"/>
                <a:ea typeface="+mn-ea"/>
                <a:cs typeface="Arial Unicode MS" panose="020B0604020202020204" pitchFamily="34" charset="-128"/>
              </a:rPr>
            </a:br>
            <a:r>
              <a:rPr lang="ru-RU" sz="6000" dirty="0">
                <a:solidFill>
                  <a:prstClr val="black"/>
                </a:solidFill>
                <a:effectLst/>
                <a:latin typeface="Candara" panose="020E0502030303020204" pitchFamily="34" charset="0"/>
                <a:ea typeface="+mn-ea"/>
                <a:cs typeface="Arial Unicode MS" panose="020B0604020202020204" pitchFamily="34" charset="-128"/>
              </a:rPr>
              <a:t>достичь цели?</a:t>
            </a:r>
            <a:endParaRPr lang="ru-RU" dirty="0">
              <a:effectLst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884000C-C546-712A-8BB3-4EA4503AAFDC}"/>
              </a:ext>
            </a:extLst>
          </p:cNvPr>
          <p:cNvGrpSpPr/>
          <p:nvPr/>
        </p:nvGrpSpPr>
        <p:grpSpPr>
          <a:xfrm>
            <a:off x="3983159" y="1908040"/>
            <a:ext cx="4626334" cy="4818456"/>
            <a:chOff x="3983159" y="1908040"/>
            <a:chExt cx="4626334" cy="4818456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8A294C62-7247-8277-365B-196B95698ACF}"/>
                </a:ext>
              </a:extLst>
            </p:cNvPr>
            <p:cNvGrpSpPr/>
            <p:nvPr/>
          </p:nvGrpSpPr>
          <p:grpSpPr>
            <a:xfrm>
              <a:off x="3983159" y="2343132"/>
              <a:ext cx="4296030" cy="4383364"/>
              <a:chOff x="7599093" y="2810655"/>
              <a:chExt cx="1694038" cy="1728477"/>
            </a:xfrm>
          </p:grpSpPr>
          <p:sp>
            <p:nvSpPr>
              <p:cNvPr id="20" name="Овал 19">
                <a:extLst>
                  <a:ext uri="{FF2B5EF4-FFF2-40B4-BE49-F238E27FC236}">
                    <a16:creationId xmlns:a16="http://schemas.microsoft.com/office/drawing/2014/main" id="{5467915E-6DD2-A885-0B8A-E39961E04E57}"/>
                  </a:ext>
                </a:extLst>
              </p:cNvPr>
              <p:cNvSpPr/>
              <p:nvPr/>
            </p:nvSpPr>
            <p:spPr>
              <a:xfrm>
                <a:off x="7599093" y="2810655"/>
                <a:ext cx="1694038" cy="1694037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EB703952-A5DA-6279-D2B8-3DFC77186B6A}"/>
                  </a:ext>
                </a:extLst>
              </p:cNvPr>
              <p:cNvPicPr/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87" t="8271" r="4887" b="9023"/>
              <a:stretch/>
            </p:blipFill>
            <p:spPr bwMode="auto">
              <a:xfrm>
                <a:off x="7987568" y="3025952"/>
                <a:ext cx="1179832" cy="1081598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2" name="Надпись 34">
                <a:extLst>
                  <a:ext uri="{FF2B5EF4-FFF2-40B4-BE49-F238E27FC236}">
                    <a16:creationId xmlns:a16="http://schemas.microsoft.com/office/drawing/2014/main" id="{3EB4EA22-A855-D6E8-DDE0-F3A60737E47F}"/>
                  </a:ext>
                </a:extLst>
              </p:cNvPr>
              <p:cNvSpPr txBox="1"/>
              <p:nvPr/>
            </p:nvSpPr>
            <p:spPr>
              <a:xfrm>
                <a:off x="7686652" y="4016527"/>
                <a:ext cx="1518920" cy="52260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V =</a:t>
                </a:r>
                <a:r>
                  <a:rPr kumimoji="0" lang="en-US" sz="4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:r>
                  <a:rPr kumimoji="0" lang="ru-RU" sz="4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3</a:t>
                </a:r>
                <a:r>
                  <a:rPr kumimoji="0" lang="en-US" sz="4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00 c</a:t>
                </a:r>
                <a:r>
                  <a:rPr kumimoji="0" lang="ru-RU" sz="4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м</a:t>
                </a:r>
                <a:r>
                  <a:rPr kumimoji="0" lang="en-US" sz="4800" b="0" i="1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3</a:t>
                </a:r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Надпись 35">
                <a:extLst>
                  <a:ext uri="{FF2B5EF4-FFF2-40B4-BE49-F238E27FC236}">
                    <a16:creationId xmlns:a16="http://schemas.microsoft.com/office/drawing/2014/main" id="{FFC795CD-FE5F-84A1-67AF-B555D9743216}"/>
                  </a:ext>
                </a:extLst>
              </p:cNvPr>
              <p:cNvSpPr txBox="1"/>
              <p:nvPr/>
            </p:nvSpPr>
            <p:spPr>
              <a:xfrm>
                <a:off x="7820602" y="2898846"/>
                <a:ext cx="1196340" cy="113982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12</a:t>
                </a:r>
                <a:endPara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Надпись 36">
                <a:extLst>
                  <a:ext uri="{FF2B5EF4-FFF2-40B4-BE49-F238E27FC236}">
                    <a16:creationId xmlns:a16="http://schemas.microsoft.com/office/drawing/2014/main" id="{47D30AE6-2A8B-833A-CDDD-541FA75086E7}"/>
                  </a:ext>
                </a:extLst>
              </p:cNvPr>
              <p:cNvSpPr txBox="1"/>
              <p:nvPr/>
            </p:nvSpPr>
            <p:spPr>
              <a:xfrm>
                <a:off x="7835599" y="3643025"/>
                <a:ext cx="1196340" cy="34925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тонн</a:t>
                </a:r>
                <a:endPara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6F062AD9-2601-6C9C-A374-7CA46C635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duotone>
                <a:prstClr val="black"/>
                <a:srgbClr val="0066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5471" y="1908040"/>
              <a:ext cx="2104022" cy="21040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02287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5667CE41-F33E-BFF0-C6BA-4FC2B4B17566}"/>
              </a:ext>
            </a:extLst>
          </p:cNvPr>
          <p:cNvGrpSpPr/>
          <p:nvPr/>
        </p:nvGrpSpPr>
        <p:grpSpPr>
          <a:xfrm>
            <a:off x="0" y="131796"/>
            <a:ext cx="12192000" cy="4930319"/>
            <a:chOff x="0" y="131796"/>
            <a:chExt cx="12192000" cy="4930319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C27EE154-37F2-46DF-9AAC-472DEE18A1EB}"/>
                </a:ext>
              </a:extLst>
            </p:cNvPr>
            <p:cNvSpPr/>
            <p:nvPr/>
          </p:nvSpPr>
          <p:spPr>
            <a:xfrm>
              <a:off x="8593777" y="3798052"/>
              <a:ext cx="3520193" cy="496161"/>
            </a:xfrm>
            <a:prstGeom prst="rect">
              <a:avLst/>
            </a:prstGeom>
            <a:solidFill>
              <a:srgbClr val="66FF6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Заголовок 5">
              <a:extLst>
                <a:ext uri="{FF2B5EF4-FFF2-40B4-BE49-F238E27FC236}">
                  <a16:creationId xmlns:a16="http://schemas.microsoft.com/office/drawing/2014/main" id="{5078DC5A-B42B-4CBC-A2F8-8978F574E001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31796"/>
              <a:ext cx="12192000" cy="89581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ru-RU" sz="4000" dirty="0">
                  <a:solidFill>
                    <a:prstClr val="black"/>
                  </a:solidFill>
                  <a:effectLst/>
                  <a:latin typeface="Candara" panose="020E0502030303020204" pitchFamily="34" charset="0"/>
                  <a:ea typeface="+mn-ea"/>
                  <a:cs typeface="Arial Unicode MS" panose="020B0604020202020204" pitchFamily="34" charset="-128"/>
                </a:rPr>
                <a:t>ЗНАНИЯ, КОТОРЫЕ ПОМОГЛИ НАМ ДОСТИЧЬ ЦЕЛИ</a:t>
              </a:r>
              <a:endParaRPr lang="ru-RU" sz="2800" dirty="0">
                <a:effectLst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4F6F7CC-3E7E-415D-50DE-71B55C7A33CF}"/>
                </a:ext>
              </a:extLst>
            </p:cNvPr>
            <p:cNvSpPr txBox="1"/>
            <p:nvPr/>
          </p:nvSpPr>
          <p:spPr>
            <a:xfrm>
              <a:off x="78029" y="2095841"/>
              <a:ext cx="1541064" cy="646331"/>
            </a:xfrm>
            <a:prstGeom prst="rect">
              <a:avLst/>
            </a:prstGeom>
            <a:solidFill>
              <a:srgbClr val="66FF66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600" dirty="0"/>
                <a:t>Масса</a:t>
              </a:r>
              <a:endParaRPr lang="ru-RU" sz="2400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06495E-D12B-51C1-3334-53EFB027C9EF}"/>
                </a:ext>
              </a:extLst>
            </p:cNvPr>
            <p:cNvSpPr txBox="1"/>
            <p:nvPr/>
          </p:nvSpPr>
          <p:spPr>
            <a:xfrm>
              <a:off x="78029" y="2882156"/>
              <a:ext cx="1541064" cy="646331"/>
            </a:xfrm>
            <a:prstGeom prst="rect">
              <a:avLst/>
            </a:prstGeom>
            <a:solidFill>
              <a:srgbClr val="66FF66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600" dirty="0"/>
                <a:t>Объём</a:t>
              </a:r>
              <a:endParaRPr lang="ru-RU" sz="24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3AF656A-DB32-A495-8C6F-2AC6931411C9}"/>
                </a:ext>
              </a:extLst>
            </p:cNvPr>
            <p:cNvSpPr txBox="1"/>
            <p:nvPr/>
          </p:nvSpPr>
          <p:spPr>
            <a:xfrm>
              <a:off x="4132434" y="2468410"/>
              <a:ext cx="7974166" cy="646331"/>
            </a:xfrm>
            <a:prstGeom prst="rect">
              <a:avLst/>
            </a:prstGeom>
            <a:solidFill>
              <a:srgbClr val="66FF66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600" dirty="0"/>
                <a:t>ПЛОТНОСТЬ ВЕЩЕСТВА</a:t>
              </a:r>
              <a:endParaRPr lang="ru-RU" sz="32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EF2DBDA-2109-EE7B-CDB3-12B4390383CE}"/>
                </a:ext>
              </a:extLst>
            </p:cNvPr>
            <p:cNvSpPr txBox="1"/>
            <p:nvPr/>
          </p:nvSpPr>
          <p:spPr>
            <a:xfrm>
              <a:off x="78030" y="1372831"/>
              <a:ext cx="12035940" cy="646331"/>
            </a:xfrm>
            <a:prstGeom prst="rect">
              <a:avLst/>
            </a:prstGeom>
            <a:solidFill>
              <a:srgbClr val="66FF66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600" dirty="0"/>
                <a:t>ВЕЩЕСТВО</a:t>
              </a:r>
              <a:endParaRPr lang="ru-RU" sz="24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D9DEE63-D0D9-660D-A0C2-255C9B75309D}"/>
                </a:ext>
              </a:extLst>
            </p:cNvPr>
            <p:cNvSpPr txBox="1"/>
            <p:nvPr/>
          </p:nvSpPr>
          <p:spPr>
            <a:xfrm>
              <a:off x="2442622" y="2095841"/>
              <a:ext cx="1541065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600" dirty="0"/>
                <a:t>г, </a:t>
              </a:r>
              <a:r>
                <a:rPr lang="ru-RU" sz="3600" b="1" dirty="0"/>
                <a:t>кг</a:t>
              </a:r>
              <a:r>
                <a:rPr lang="ru-RU" sz="3600" dirty="0"/>
                <a:t>, т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68A3766-4CAB-4B09-6D72-859799E6C396}"/>
                </a:ext>
              </a:extLst>
            </p:cNvPr>
            <p:cNvSpPr txBox="1"/>
            <p:nvPr/>
          </p:nvSpPr>
          <p:spPr>
            <a:xfrm>
              <a:off x="2442622" y="2869661"/>
              <a:ext cx="1541065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ru-RU" sz="3600" b="1" dirty="0"/>
                <a:t>м</a:t>
              </a:r>
              <a:r>
                <a:rPr lang="ru-RU" sz="3600" b="1" baseline="30000" dirty="0"/>
                <a:t>3</a:t>
              </a:r>
              <a:r>
                <a:rPr lang="ru-RU" sz="3600" dirty="0"/>
                <a:t>, см</a:t>
              </a:r>
              <a:r>
                <a:rPr lang="ru-RU" sz="3600" baseline="30000" dirty="0"/>
                <a:t>3</a:t>
              </a:r>
              <a:endParaRPr lang="ru-RU" sz="36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F5D6E0-3A54-3250-57D3-FD3E9E3260F4}"/>
                </a:ext>
              </a:extLst>
            </p:cNvPr>
            <p:cNvSpPr txBox="1"/>
            <p:nvPr/>
          </p:nvSpPr>
          <p:spPr>
            <a:xfrm>
              <a:off x="4042651" y="3269971"/>
              <a:ext cx="958422" cy="9898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600" dirty="0">
                  <a:sym typeface="Symbol" panose="05050102010706020507" pitchFamily="18" charset="2"/>
                </a:rPr>
                <a:t></a:t>
              </a:r>
              <a:r>
                <a:rPr lang="en-US" sz="3600" dirty="0"/>
                <a:t>, </a:t>
              </a:r>
              <a:r>
                <a:rPr lang="ru-RU" sz="3600" dirty="0" err="1"/>
                <a:t>ро</a:t>
              </a:r>
              <a:endParaRPr lang="ru-RU" sz="3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A015A40-821E-A329-9CF9-2A01AC18C5BC}"/>
                    </a:ext>
                  </a:extLst>
                </p:cNvPr>
                <p:cNvSpPr txBox="1"/>
                <p:nvPr/>
              </p:nvSpPr>
              <p:spPr>
                <a:xfrm>
                  <a:off x="5050328" y="3177135"/>
                  <a:ext cx="1746643" cy="1146661"/>
                </a:xfrm>
                <a:prstGeom prst="rect">
                  <a:avLst/>
                </a:prstGeom>
                <a:solidFill>
                  <a:srgbClr val="66FF66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𝝆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𝒎</m:t>
                            </m:r>
                          </m:num>
                          <m:den>
                            <m:r>
                              <a:rPr lang="en-US" sz="4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𝑽</m:t>
                            </m:r>
                          </m:den>
                        </m:f>
                      </m:oMath>
                    </m:oMathPara>
                  </a14:m>
                  <a:endParaRPr lang="ru-RU" sz="4000" b="1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A015A40-821E-A329-9CF9-2A01AC18C5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50328" y="3177135"/>
                  <a:ext cx="1746643" cy="114666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CF2BE6F-B8DD-DF9B-F111-C9DDB5E06E58}"/>
                    </a:ext>
                  </a:extLst>
                </p:cNvPr>
                <p:cNvSpPr txBox="1"/>
                <p:nvPr/>
              </p:nvSpPr>
              <p:spPr>
                <a:xfrm>
                  <a:off x="6956909" y="3233610"/>
                  <a:ext cx="574932" cy="103797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кг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ru-RU" sz="3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м</m:t>
                                </m:r>
                              </m:e>
                              <m:sup>
                                <m:r>
                                  <a:rPr lang="ru-RU" sz="3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ru-RU" sz="22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CF2BE6F-B8DD-DF9B-F111-C9DDB5E06E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6909" y="3233610"/>
                  <a:ext cx="574932" cy="1037976"/>
                </a:xfrm>
                <a:prstGeom prst="rect">
                  <a:avLst/>
                </a:prstGeom>
                <a:blipFill>
                  <a:blip r:embed="rId4"/>
                  <a:stretch>
                    <a:fillRect l="-421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4561AFE-C5C4-22BE-E9A3-75E1573A23E7}"/>
                    </a:ext>
                  </a:extLst>
                </p:cNvPr>
                <p:cNvSpPr txBox="1"/>
                <p:nvPr/>
              </p:nvSpPr>
              <p:spPr>
                <a:xfrm>
                  <a:off x="7749256" y="3209249"/>
                  <a:ext cx="765007" cy="103727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г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ru-RU" sz="3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см</m:t>
                                </m:r>
                              </m:e>
                              <m:sup>
                                <m:r>
                                  <a:rPr lang="ru-RU" sz="3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ru-RU" sz="22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4561AFE-C5C4-22BE-E9A3-75E1573A23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49256" y="3209249"/>
                  <a:ext cx="765007" cy="1037272"/>
                </a:xfrm>
                <a:prstGeom prst="rect">
                  <a:avLst/>
                </a:prstGeom>
                <a:blipFill>
                  <a:blip r:embed="rId5"/>
                  <a:stretch>
                    <a:fillRect l="-396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D804CE4-FDA8-DBE6-B985-25491D730FA1}"/>
                </a:ext>
              </a:extLst>
            </p:cNvPr>
            <p:cNvSpPr txBox="1"/>
            <p:nvPr/>
          </p:nvSpPr>
          <p:spPr>
            <a:xfrm>
              <a:off x="8586407" y="3214789"/>
              <a:ext cx="3520193" cy="496161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3200" dirty="0"/>
                <a:t>Таблица плотности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909347-66C7-E009-A4E9-7B0883C95824}"/>
                </a:ext>
              </a:extLst>
            </p:cNvPr>
            <p:cNvSpPr txBox="1"/>
            <p:nvPr/>
          </p:nvSpPr>
          <p:spPr>
            <a:xfrm>
              <a:off x="9313406" y="3785889"/>
              <a:ext cx="2066193" cy="5418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600" b="1" dirty="0"/>
                <a:t>m = </a:t>
              </a:r>
              <a:r>
                <a:rPr lang="en-US" sz="3600" b="1" dirty="0">
                  <a:sym typeface="Symbol" panose="05050102010706020507" pitchFamily="18" charset="2"/>
                </a:rPr>
                <a:t></a:t>
              </a:r>
              <a:r>
                <a:rPr lang="ru-RU" sz="3600" b="1" dirty="0">
                  <a:sym typeface="Symbol" panose="05050102010706020507" pitchFamily="18" charset="2"/>
                </a:rPr>
                <a:t> </a:t>
              </a:r>
              <a:r>
                <a:rPr lang="en-US" sz="3600" b="1" dirty="0">
                  <a:sym typeface="Symbol" panose="05050102010706020507" pitchFamily="18" charset="2"/>
                </a:rPr>
                <a:t></a:t>
              </a:r>
              <a:r>
                <a:rPr lang="ru-RU" sz="3600" b="1" dirty="0">
                  <a:sym typeface="Symbol" panose="05050102010706020507" pitchFamily="18" charset="2"/>
                </a:rPr>
                <a:t> </a:t>
              </a:r>
              <a:r>
                <a:rPr lang="en-US" sz="3600" b="1" dirty="0">
                  <a:sym typeface="Symbol" panose="05050102010706020507" pitchFamily="18" charset="2"/>
                </a:rPr>
                <a:t>V</a:t>
              </a:r>
              <a:endParaRPr lang="ru-RU" sz="3600" b="1" dirty="0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12BE88CB-1662-0A39-BE93-9CE8A5AB3190}"/>
                </a:ext>
              </a:extLst>
            </p:cNvPr>
            <p:cNvSpPr/>
            <p:nvPr/>
          </p:nvSpPr>
          <p:spPr>
            <a:xfrm>
              <a:off x="7632070" y="3201542"/>
              <a:ext cx="834328" cy="1089750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AEA504D4-6D09-D71E-B8D8-335E73364446}"/>
                </a:ext>
              </a:extLst>
            </p:cNvPr>
            <p:cNvSpPr/>
            <p:nvPr/>
          </p:nvSpPr>
          <p:spPr>
            <a:xfrm>
              <a:off x="4148055" y="3201542"/>
              <a:ext cx="747614" cy="1087482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A5C6D50-EC35-3CD4-4664-BBE1995A6027}"/>
                </a:ext>
              </a:extLst>
            </p:cNvPr>
            <p:cNvSpPr/>
            <p:nvPr/>
          </p:nvSpPr>
          <p:spPr>
            <a:xfrm>
              <a:off x="6882334" y="3201542"/>
              <a:ext cx="629725" cy="1089750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410B1D31-77F0-5F16-D9E9-87D78FF91082}"/>
                </a:ext>
              </a:extLst>
            </p:cNvPr>
            <p:cNvSpPr/>
            <p:nvPr/>
          </p:nvSpPr>
          <p:spPr>
            <a:xfrm>
              <a:off x="5015680" y="3201542"/>
              <a:ext cx="1746643" cy="1102113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7464EF4-09E4-DBA9-168F-F07E7AE43AD7}"/>
                </a:ext>
              </a:extLst>
            </p:cNvPr>
            <p:cNvSpPr txBox="1"/>
            <p:nvPr/>
          </p:nvSpPr>
          <p:spPr>
            <a:xfrm>
              <a:off x="78029" y="4415784"/>
              <a:ext cx="12035941" cy="646331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600" dirty="0"/>
                <a:t>Рабочий лист (конспект темы) и задача из пяти частей</a:t>
              </a:r>
            </a:p>
          </p:txBody>
        </p:sp>
        <p:sp>
          <p:nvSpPr>
            <p:cNvPr id="24" name="Равно 23">
              <a:extLst>
                <a:ext uri="{FF2B5EF4-FFF2-40B4-BE49-F238E27FC236}">
                  <a16:creationId xmlns:a16="http://schemas.microsoft.com/office/drawing/2014/main" id="{AFCD50C3-13E3-6EBF-7395-DDDBAB5137A5}"/>
                </a:ext>
              </a:extLst>
            </p:cNvPr>
            <p:cNvSpPr/>
            <p:nvPr/>
          </p:nvSpPr>
          <p:spPr>
            <a:xfrm>
              <a:off x="3728374" y="2519480"/>
              <a:ext cx="958422" cy="523220"/>
            </a:xfrm>
            <a:prstGeom prst="mathEqual">
              <a:avLst>
                <a:gd name="adj1" fmla="val 26577"/>
                <a:gd name="adj2" fmla="val 11759"/>
              </a:avLst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350905C-2725-90F0-52BD-3A490AE4D0BA}"/>
                </a:ext>
              </a:extLst>
            </p:cNvPr>
            <p:cNvSpPr txBox="1"/>
            <p:nvPr/>
          </p:nvSpPr>
          <p:spPr>
            <a:xfrm>
              <a:off x="1720689" y="2095841"/>
              <a:ext cx="647560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/>
                <a:t>m</a:t>
              </a:r>
              <a:endParaRPr lang="ru-RU" sz="36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F3B7B9F-038B-9E54-7D58-25DBCC56CC05}"/>
                </a:ext>
              </a:extLst>
            </p:cNvPr>
            <p:cNvSpPr txBox="1"/>
            <p:nvPr/>
          </p:nvSpPr>
          <p:spPr>
            <a:xfrm>
              <a:off x="1720689" y="2869661"/>
              <a:ext cx="647560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/>
                <a:t>V</a:t>
              </a:r>
              <a:endParaRPr lang="ru-RU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230970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2C6E2C0E-4461-0DC2-94B9-E962F19A92DD}"/>
              </a:ext>
            </a:extLst>
          </p:cNvPr>
          <p:cNvGrpSpPr/>
          <p:nvPr/>
        </p:nvGrpSpPr>
        <p:grpSpPr>
          <a:xfrm>
            <a:off x="195891" y="307776"/>
            <a:ext cx="11721489" cy="5273489"/>
            <a:chOff x="195891" y="307776"/>
            <a:chExt cx="11721489" cy="5273489"/>
          </a:xfrm>
        </p:grpSpPr>
        <p:sp>
          <p:nvSpPr>
            <p:cNvPr id="25" name="Rectangle 8">
              <a:extLst>
                <a:ext uri="{FF2B5EF4-FFF2-40B4-BE49-F238E27FC236}">
                  <a16:creationId xmlns:a16="http://schemas.microsoft.com/office/drawing/2014/main" id="{61896252-4D31-4CA2-B3EE-802C33CA38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91" y="307776"/>
              <a:ext cx="11721489" cy="83099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R="0" lvl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4800" dirty="0">
                  <a:solidFill>
                    <a:prstClr val="black"/>
                  </a:solidFill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ОЦЕНИТЕ СВОЮ РАБОТУ НА УРОКЕ</a:t>
              </a:r>
              <a:endPara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5F7543AC-61DB-BDCE-5E74-475BF6AAA559}"/>
                </a:ext>
              </a:extLst>
            </p:cNvPr>
            <p:cNvGrpSpPr/>
            <p:nvPr/>
          </p:nvGrpSpPr>
          <p:grpSpPr>
            <a:xfrm>
              <a:off x="617401" y="1512191"/>
              <a:ext cx="11299979" cy="4069074"/>
              <a:chOff x="617401" y="1512191"/>
              <a:chExt cx="11299979" cy="4069074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A330014-A7FB-FA65-A3A2-DE7175288E34}"/>
                  </a:ext>
                </a:extLst>
              </p:cNvPr>
              <p:cNvSpPr txBox="1"/>
              <p:nvPr/>
            </p:nvSpPr>
            <p:spPr>
              <a:xfrm>
                <a:off x="617401" y="1512191"/>
                <a:ext cx="5292997" cy="2215991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lvl="1">
                  <a:spcAft>
                    <a:spcPts val="1200"/>
                  </a:spcAft>
                </a:pPr>
                <a:r>
                  <a:rPr lang="ru-RU" sz="3200" dirty="0"/>
                  <a:t>Я заполнил Рабочий лист </a:t>
                </a:r>
                <a:r>
                  <a:rPr lang="ru-RU" sz="3200" b="1" dirty="0">
                    <a:highlight>
                      <a:srgbClr val="FFFF00"/>
                    </a:highlight>
                  </a:rPr>
                  <a:t>почти полностью</a:t>
                </a:r>
                <a:r>
                  <a:rPr lang="ru-RU" sz="3200" dirty="0"/>
                  <a:t>.</a:t>
                </a:r>
              </a:p>
              <a:p>
                <a:pPr lvl="1">
                  <a:spcAft>
                    <a:spcPts val="1200"/>
                  </a:spcAft>
                </a:pPr>
                <a:r>
                  <a:rPr lang="ru-RU" sz="3200" dirty="0"/>
                  <a:t>Я заполнил Рабочий лист </a:t>
                </a:r>
                <a:r>
                  <a:rPr lang="ru-RU" sz="3200" b="1" dirty="0">
                    <a:highlight>
                      <a:srgbClr val="FFFF00"/>
                    </a:highlight>
                  </a:rPr>
                  <a:t>полностью</a:t>
                </a:r>
                <a:r>
                  <a:rPr lang="ru-RU" sz="3200" dirty="0"/>
                  <a:t>.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16778A0-6665-797F-F0CC-435C4D2551FF}"/>
                  </a:ext>
                </a:extLst>
              </p:cNvPr>
              <p:cNvSpPr txBox="1"/>
              <p:nvPr/>
            </p:nvSpPr>
            <p:spPr>
              <a:xfrm>
                <a:off x="6139506" y="1528002"/>
                <a:ext cx="5777874" cy="2215991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542925">
                  <a:spcAft>
                    <a:spcPts val="1200"/>
                  </a:spcAft>
                </a:pPr>
                <a:r>
                  <a:rPr lang="ru-RU" sz="3200" dirty="0"/>
                  <a:t>Вместе с соседом по парте </a:t>
                </a:r>
                <a:br>
                  <a:rPr lang="ru-RU" sz="3200" dirty="0"/>
                </a:br>
                <a:r>
                  <a:rPr lang="ru-RU" sz="3200" dirty="0"/>
                  <a:t>мы решили </a:t>
                </a:r>
                <a:r>
                  <a:rPr lang="ru-RU" sz="3200" b="1" dirty="0">
                    <a:highlight>
                      <a:srgbClr val="FFFF00"/>
                    </a:highlight>
                  </a:rPr>
                  <a:t>4 части задачи</a:t>
                </a:r>
                <a:r>
                  <a:rPr lang="ru-RU" sz="3200" dirty="0"/>
                  <a:t>.</a:t>
                </a:r>
              </a:p>
              <a:p>
                <a:pPr marL="542925"/>
                <a:r>
                  <a:rPr lang="ru-RU" sz="3200" dirty="0"/>
                  <a:t>Вместе с соседом по парте </a:t>
                </a:r>
                <a:br>
                  <a:rPr lang="ru-RU" sz="3200" dirty="0"/>
                </a:br>
                <a:r>
                  <a:rPr lang="ru-RU" sz="3200" dirty="0"/>
                  <a:t>мы решили</a:t>
                </a:r>
                <a:r>
                  <a:rPr lang="ru-RU" sz="3200" b="1" dirty="0"/>
                  <a:t> </a:t>
                </a:r>
                <a:r>
                  <a:rPr lang="ru-RU" sz="3200" b="1" dirty="0">
                    <a:highlight>
                      <a:srgbClr val="FFFF00"/>
                    </a:highlight>
                  </a:rPr>
                  <a:t>5 частей задачи</a:t>
                </a:r>
                <a:r>
                  <a:rPr lang="ru-RU" sz="3200" dirty="0"/>
                  <a:t>.</a:t>
                </a:r>
                <a:endParaRPr lang="ru-RU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085B24E-CB62-92F5-92BA-5052D8239FAA}"/>
                  </a:ext>
                </a:extLst>
              </p:cNvPr>
              <p:cNvSpPr txBox="1"/>
              <p:nvPr/>
            </p:nvSpPr>
            <p:spPr>
              <a:xfrm>
                <a:off x="7320770" y="4229330"/>
                <a:ext cx="23206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>
                  <a:spcAft>
                    <a:spcPts val="1200"/>
                  </a:spcAft>
                </a:pPr>
                <a:r>
                  <a:rPr lang="ru-RU" sz="3600" dirty="0">
                    <a:sym typeface="Symbol" panose="05050102010706020507" pitchFamily="18" charset="2"/>
                  </a:rPr>
                  <a:t></a:t>
                </a:r>
                <a:r>
                  <a:rPr lang="ru-RU" sz="3600" dirty="0"/>
                  <a:t> </a:t>
                </a:r>
                <a:r>
                  <a:rPr lang="ru-RU" sz="3600" b="1" dirty="0">
                    <a:latin typeface="Candara" panose="020E0502030303020204" pitchFamily="34" charset="0"/>
                  </a:rPr>
                  <a:t>Хорошо!</a:t>
                </a:r>
              </a:p>
            </p:txBody>
          </p:sp>
          <p:pic>
            <p:nvPicPr>
              <p:cNvPr id="14" name="Рисунок 13" descr="Круги Харви 100% со сплошной заливкой">
                <a:extLst>
                  <a:ext uri="{FF2B5EF4-FFF2-40B4-BE49-F238E27FC236}">
                    <a16:creationId xmlns:a16="http://schemas.microsoft.com/office/drawing/2014/main" id="{D3B06EFD-FB45-597D-AD5B-FB44A99B49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17401" y="2880982"/>
                <a:ext cx="548018" cy="548018"/>
              </a:xfrm>
              <a:prstGeom prst="rect">
                <a:avLst/>
              </a:prstGeom>
            </p:spPr>
          </p:pic>
          <p:pic>
            <p:nvPicPr>
              <p:cNvPr id="15" name="Рисунок 14" descr="Круги Харви 100% со сплошной заливкой">
                <a:extLst>
                  <a:ext uri="{FF2B5EF4-FFF2-40B4-BE49-F238E27FC236}">
                    <a16:creationId xmlns:a16="http://schemas.microsoft.com/office/drawing/2014/main" id="{28ED2D5F-2ACB-D3FF-98E9-6B558F8C84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183314" y="2908998"/>
                <a:ext cx="548018" cy="548018"/>
              </a:xfrm>
              <a:prstGeom prst="rect">
                <a:avLst/>
              </a:prstGeom>
            </p:spPr>
          </p:pic>
          <p:pic>
            <p:nvPicPr>
              <p:cNvPr id="3" name="Рисунок 2" descr="Стоп со сплошной заливкой">
                <a:extLst>
                  <a:ext uri="{FF2B5EF4-FFF2-40B4-BE49-F238E27FC236}">
                    <a16:creationId xmlns:a16="http://schemas.microsoft.com/office/drawing/2014/main" id="{3FABB0B5-6F3F-461C-B794-2CECB9D75A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17401" y="1883661"/>
                <a:ext cx="540000" cy="540000"/>
              </a:xfrm>
              <a:prstGeom prst="rect">
                <a:avLst/>
              </a:prstGeom>
            </p:spPr>
          </p:pic>
          <p:pic>
            <p:nvPicPr>
              <p:cNvPr id="6" name="Рисунок 5" descr="Стоп со сплошной заливкой">
                <a:extLst>
                  <a:ext uri="{FF2B5EF4-FFF2-40B4-BE49-F238E27FC236}">
                    <a16:creationId xmlns:a16="http://schemas.microsoft.com/office/drawing/2014/main" id="{17B86D4D-2EA3-8483-EDF6-6EE0F1E790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173576" y="1883661"/>
                <a:ext cx="540000" cy="540000"/>
              </a:xfrm>
              <a:prstGeom prst="rect">
                <a:avLst/>
              </a:prstGeom>
            </p:spPr>
          </p:pic>
          <p:pic>
            <p:nvPicPr>
              <p:cNvPr id="7" name="Рисунок 6" descr="Круги Харви 100% со сплошной заливкой">
                <a:extLst>
                  <a:ext uri="{FF2B5EF4-FFF2-40B4-BE49-F238E27FC236}">
                    <a16:creationId xmlns:a16="http://schemas.microsoft.com/office/drawing/2014/main" id="{4CFAC728-7AB8-695B-42A0-A464F89C32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633001" y="4997872"/>
                <a:ext cx="508596" cy="548018"/>
              </a:xfrm>
              <a:prstGeom prst="rect">
                <a:avLst/>
              </a:prstGeom>
            </p:spPr>
          </p:pic>
          <p:pic>
            <p:nvPicPr>
              <p:cNvPr id="8" name="Рисунок 7" descr="Круги Харви 100% со сплошной заливкой">
                <a:extLst>
                  <a:ext uri="{FF2B5EF4-FFF2-40B4-BE49-F238E27FC236}">
                    <a16:creationId xmlns:a16="http://schemas.microsoft.com/office/drawing/2014/main" id="{E2F29550-DB36-3F94-917E-C71396A08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164001" y="4997872"/>
                <a:ext cx="508596" cy="548018"/>
              </a:xfrm>
              <a:prstGeom prst="rect">
                <a:avLst/>
              </a:prstGeom>
            </p:spPr>
          </p:pic>
          <p:pic>
            <p:nvPicPr>
              <p:cNvPr id="23" name="Рисунок 22" descr="Стоп со сплошной заливкой">
                <a:extLst>
                  <a:ext uri="{FF2B5EF4-FFF2-40B4-BE49-F238E27FC236}">
                    <a16:creationId xmlns:a16="http://schemas.microsoft.com/office/drawing/2014/main" id="{752128DF-EE20-65F1-C466-DB89D9C5D0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410764" y="4374265"/>
                <a:ext cx="540000" cy="540000"/>
              </a:xfrm>
              <a:prstGeom prst="rect">
                <a:avLst/>
              </a:prstGeom>
            </p:spPr>
          </p:pic>
          <p:pic>
            <p:nvPicPr>
              <p:cNvPr id="24" name="Рисунок 23" descr="Стоп со сплошной заливкой">
                <a:extLst>
                  <a:ext uri="{FF2B5EF4-FFF2-40B4-BE49-F238E27FC236}">
                    <a16:creationId xmlns:a16="http://schemas.microsoft.com/office/drawing/2014/main" id="{BD87BBB4-4CCC-EFCD-3FBE-D30902E7D1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924261" y="4374265"/>
                <a:ext cx="540000" cy="540000"/>
              </a:xfrm>
              <a:prstGeom prst="rect">
                <a:avLst/>
              </a:prstGeom>
            </p:spPr>
          </p:pic>
          <p:pic>
            <p:nvPicPr>
              <p:cNvPr id="26" name="Рисунок 25" descr="Стоп со сплошной заливкой">
                <a:extLst>
                  <a:ext uri="{FF2B5EF4-FFF2-40B4-BE49-F238E27FC236}">
                    <a16:creationId xmlns:a16="http://schemas.microsoft.com/office/drawing/2014/main" id="{BA576F4C-9564-827F-7BBB-3B939CC71E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252906" y="4374265"/>
                <a:ext cx="540000" cy="540000"/>
              </a:xfrm>
              <a:prstGeom prst="rect">
                <a:avLst/>
              </a:prstGeom>
            </p:spPr>
          </p:pic>
          <p:pic>
            <p:nvPicPr>
              <p:cNvPr id="27" name="Рисунок 26" descr="Круги Харви 100% со сплошной заливкой">
                <a:extLst>
                  <a:ext uri="{FF2B5EF4-FFF2-40B4-BE49-F238E27FC236}">
                    <a16:creationId xmlns:a16="http://schemas.microsoft.com/office/drawing/2014/main" id="{158F2A56-778A-AB07-4520-FF7B9AC1F1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736891" y="4386916"/>
                <a:ext cx="548018" cy="548018"/>
              </a:xfrm>
              <a:prstGeom prst="rect">
                <a:avLst/>
              </a:prstGeom>
            </p:spPr>
          </p:pic>
          <p:pic>
            <p:nvPicPr>
              <p:cNvPr id="28" name="Рисунок 27" descr="Круги Харви 100% со сплошной заливкой">
                <a:extLst>
                  <a:ext uri="{FF2B5EF4-FFF2-40B4-BE49-F238E27FC236}">
                    <a16:creationId xmlns:a16="http://schemas.microsoft.com/office/drawing/2014/main" id="{5165ADBC-581E-EEB9-C6F2-FEB52E1C08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130203" y="4327643"/>
                <a:ext cx="548018" cy="548018"/>
              </a:xfrm>
              <a:prstGeom prst="rect">
                <a:avLst/>
              </a:prstGeom>
            </p:spPr>
          </p:pic>
          <p:pic>
            <p:nvPicPr>
              <p:cNvPr id="29" name="Рисунок 28" descr="Стоп со сплошной заливкой">
                <a:extLst>
                  <a:ext uri="{FF2B5EF4-FFF2-40B4-BE49-F238E27FC236}">
                    <a16:creationId xmlns:a16="http://schemas.microsoft.com/office/drawing/2014/main" id="{16ABDD44-B565-F7BB-2C91-B47A7E965D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610898" y="4314992"/>
                <a:ext cx="540000" cy="540000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223CEC6-1EA3-B681-2A93-13E6BDE995FA}"/>
                  </a:ext>
                </a:extLst>
              </p:cNvPr>
              <p:cNvSpPr txBox="1"/>
              <p:nvPr/>
            </p:nvSpPr>
            <p:spPr>
              <a:xfrm>
                <a:off x="5284909" y="4327643"/>
                <a:ext cx="85776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dirty="0"/>
                  <a:t>или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41B3144-29E8-AB0A-84C4-83A117650850}"/>
                  </a:ext>
                </a:extLst>
              </p:cNvPr>
              <p:cNvSpPr txBox="1"/>
              <p:nvPr/>
            </p:nvSpPr>
            <p:spPr>
              <a:xfrm>
                <a:off x="3414693" y="4327643"/>
                <a:ext cx="85776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dirty="0"/>
                  <a:t>или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9233196-C1AC-5AC8-A1BA-AB35C005576C}"/>
                  </a:ext>
                </a:extLst>
              </p:cNvPr>
              <p:cNvSpPr txBox="1"/>
              <p:nvPr/>
            </p:nvSpPr>
            <p:spPr>
              <a:xfrm>
                <a:off x="7320771" y="4934934"/>
                <a:ext cx="257860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>
                  <a:spcAft>
                    <a:spcPts val="1200"/>
                  </a:spcAft>
                </a:pPr>
                <a:r>
                  <a:rPr lang="ru-RU" sz="3600" b="1" dirty="0">
                    <a:latin typeface="Candara" panose="020E0502030303020204" pitchFamily="34" charset="0"/>
                    <a:sym typeface="Symbol" panose="05050102010706020507" pitchFamily="18" charset="2"/>
                  </a:rPr>
                  <a:t> </a:t>
                </a:r>
                <a:r>
                  <a:rPr lang="ru-RU" sz="3600" b="1" dirty="0">
                    <a:latin typeface="Candara" panose="020E0502030303020204" pitchFamily="34" charset="0"/>
                  </a:rPr>
                  <a:t>Отлично!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624702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6E9EF44E-844A-B3BF-B9CD-1D2187D027F2}"/>
              </a:ext>
            </a:extLst>
          </p:cNvPr>
          <p:cNvGrpSpPr/>
          <p:nvPr/>
        </p:nvGrpSpPr>
        <p:grpSpPr>
          <a:xfrm>
            <a:off x="13652" y="8573"/>
            <a:ext cx="12386417" cy="6877667"/>
            <a:chOff x="13652" y="8573"/>
            <a:chExt cx="12386417" cy="6877667"/>
          </a:xfrm>
        </p:grpSpPr>
        <p:grpSp>
          <p:nvGrpSpPr>
            <p:cNvPr id="65" name="Группа 64">
              <a:extLst>
                <a:ext uri="{FF2B5EF4-FFF2-40B4-BE49-F238E27FC236}">
                  <a16:creationId xmlns:a16="http://schemas.microsoft.com/office/drawing/2014/main" id="{A916C25A-44AF-9C81-C51D-39E4A84119FD}"/>
                </a:ext>
              </a:extLst>
            </p:cNvPr>
            <p:cNvGrpSpPr/>
            <p:nvPr/>
          </p:nvGrpSpPr>
          <p:grpSpPr>
            <a:xfrm>
              <a:off x="13652" y="8573"/>
              <a:ext cx="12098378" cy="6832404"/>
              <a:chOff x="13652" y="8573"/>
              <a:chExt cx="12098378" cy="6832404"/>
            </a:xfrm>
          </p:grpSpPr>
          <p:grpSp>
            <p:nvGrpSpPr>
              <p:cNvPr id="70" name="Группа 69">
                <a:extLst>
                  <a:ext uri="{FF2B5EF4-FFF2-40B4-BE49-F238E27FC236}">
                    <a16:creationId xmlns:a16="http://schemas.microsoft.com/office/drawing/2014/main" id="{FD46AE0B-56BD-5D47-BE0E-55486E97F35D}"/>
                  </a:ext>
                </a:extLst>
              </p:cNvPr>
              <p:cNvGrpSpPr/>
              <p:nvPr/>
            </p:nvGrpSpPr>
            <p:grpSpPr>
              <a:xfrm>
                <a:off x="13652" y="8573"/>
                <a:ext cx="12098378" cy="6832404"/>
                <a:chOff x="13652" y="8573"/>
                <a:chExt cx="12098378" cy="6832404"/>
              </a:xfrm>
            </p:grpSpPr>
            <p:grpSp>
              <p:nvGrpSpPr>
                <p:cNvPr id="71" name="Группа 70">
                  <a:extLst>
                    <a:ext uri="{FF2B5EF4-FFF2-40B4-BE49-F238E27FC236}">
                      <a16:creationId xmlns:a16="http://schemas.microsoft.com/office/drawing/2014/main" id="{6EA77E57-1D50-1C6E-6139-19FD0E1CA1F6}"/>
                    </a:ext>
                  </a:extLst>
                </p:cNvPr>
                <p:cNvGrpSpPr/>
                <p:nvPr/>
              </p:nvGrpSpPr>
              <p:grpSpPr>
                <a:xfrm>
                  <a:off x="13652" y="8573"/>
                  <a:ext cx="11683458" cy="6832404"/>
                  <a:chOff x="13652" y="8573"/>
                  <a:chExt cx="11683458" cy="6832404"/>
                </a:xfrm>
              </p:grpSpPr>
              <p:grpSp>
                <p:nvGrpSpPr>
                  <p:cNvPr id="52" name="Группа 51">
                    <a:extLst>
                      <a:ext uri="{FF2B5EF4-FFF2-40B4-BE49-F238E27FC236}">
                        <a16:creationId xmlns:a16="http://schemas.microsoft.com/office/drawing/2014/main" id="{B98C66D4-FE63-CC6B-D4AA-15E5E625D991}"/>
                      </a:ext>
                    </a:extLst>
                  </p:cNvPr>
                  <p:cNvGrpSpPr/>
                  <p:nvPr/>
                </p:nvGrpSpPr>
                <p:grpSpPr>
                  <a:xfrm>
                    <a:off x="13652" y="8573"/>
                    <a:ext cx="11683458" cy="6832404"/>
                    <a:chOff x="13652" y="8573"/>
                    <a:chExt cx="11683458" cy="6832404"/>
                  </a:xfrm>
                </p:grpSpPr>
                <p:grpSp>
                  <p:nvGrpSpPr>
                    <p:cNvPr id="19" name="Группа 18">
                      <a:extLst>
                        <a:ext uri="{FF2B5EF4-FFF2-40B4-BE49-F238E27FC236}">
                          <a16:creationId xmlns:a16="http://schemas.microsoft.com/office/drawing/2014/main" id="{ABD91E26-B8A7-D8C5-7B9A-9C86E49F3BA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52" y="8573"/>
                      <a:ext cx="11683458" cy="6832404"/>
                      <a:chOff x="13652" y="8573"/>
                      <a:chExt cx="11683458" cy="6832404"/>
                    </a:xfrm>
                  </p:grpSpPr>
                  <p:grpSp>
                    <p:nvGrpSpPr>
                      <p:cNvPr id="17" name="Группа 16">
                        <a:extLst>
                          <a:ext uri="{FF2B5EF4-FFF2-40B4-BE49-F238E27FC236}">
                            <a16:creationId xmlns:a16="http://schemas.microsoft.com/office/drawing/2014/main" id="{35A31C5E-6269-7F3B-5D08-7BCC108A285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3652" y="8573"/>
                        <a:ext cx="11683458" cy="6832404"/>
                        <a:chOff x="13652" y="8573"/>
                        <a:chExt cx="11683458" cy="6832404"/>
                      </a:xfrm>
                    </p:grpSpPr>
                    <p:sp>
                      <p:nvSpPr>
                        <p:cNvPr id="32" name="Надпись 46">
                          <a:extLst>
                            <a:ext uri="{FF2B5EF4-FFF2-40B4-BE49-F238E27FC236}">
                              <a16:creationId xmlns:a16="http://schemas.microsoft.com/office/drawing/2014/main" id="{4F32CC95-9484-5596-CD2F-86DD9C2E9E09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3652" y="8573"/>
                          <a:ext cx="4336415" cy="152400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1890713" marR="0" lvl="0" indent="-1981200" algn="l" defTabSz="914400" rtl="0" eaLnBrk="1" fontAlgn="auto" latinLnBrk="0" hangingPunct="1">
                            <a:lnSpc>
                              <a:spcPct val="8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26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Тема:</a:t>
                          </a:r>
                          <a:r>
                            <a:rPr kumimoji="0" lang="ru-RU" sz="26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0" lang="ru-RU" sz="28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12</a:t>
                          </a:r>
                          <a:r>
                            <a:rPr kumimoji="0" lang="ru-RU" sz="28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 ТОНН</a:t>
                          </a:r>
                          <a:r>
                            <a:rPr kumimoji="0" lang="ru-RU" sz="2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0" lang="ru-RU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ВЕЩЕСТВА </a:t>
                          </a:r>
                          <a:br>
                            <a:rPr kumimoji="0" lang="ru-RU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a:br>
                          <a:r>
                            <a:rPr kumimoji="0" lang="ru-RU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В ОБЫЧНОЙ</a:t>
                          </a:r>
                          <a:br>
                            <a:rPr kumimoji="0" lang="ru-RU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a:br>
                          <a:r>
                            <a:rPr kumimoji="0" lang="ru-RU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glow rad="228600">
                                  <a:srgbClr val="70AD47">
                                    <a:satMod val="175000"/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КРУЖКЕ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glow rad="228600">
                                <a:srgbClr val="70AD47">
                                  <a:satMod val="175000"/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1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 </a:t>
                          </a:r>
                        </a:p>
                      </p:txBody>
                    </p:sp>
                    <p:cxnSp>
                      <p:nvCxnSpPr>
                        <p:cNvPr id="6" name="Прямая соединительная линия 5">
                          <a:extLst>
                            <a:ext uri="{FF2B5EF4-FFF2-40B4-BE49-F238E27FC236}">
                              <a16:creationId xmlns:a16="http://schemas.microsoft.com/office/drawing/2014/main" id="{A43D0C2A-4CFA-E69E-EE03-A08F8C2FDC6D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5767043" y="1259951"/>
                          <a:ext cx="1251929" cy="2087452"/>
                        </a:xfrm>
                        <a:prstGeom prst="line">
                          <a:avLst/>
                        </a:prstGeom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" name="Прямая соединительная линия 4">
                          <a:extLst>
                            <a:ext uri="{FF2B5EF4-FFF2-40B4-BE49-F238E27FC236}">
                              <a16:creationId xmlns:a16="http://schemas.microsoft.com/office/drawing/2014/main" id="{3058E6D4-9BCF-3C3D-751F-26A764284312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>
                          <a:off x="4528086" y="3502026"/>
                          <a:ext cx="2456354" cy="1819803"/>
                        </a:xfrm>
                        <a:prstGeom prst="line">
                          <a:avLst/>
                        </a:prstGeom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" name="Прямая соединительная линия 3">
                          <a:extLst>
                            <a:ext uri="{FF2B5EF4-FFF2-40B4-BE49-F238E27FC236}">
                              <a16:creationId xmlns:a16="http://schemas.microsoft.com/office/drawing/2014/main" id="{5EF99B25-F7EE-313A-09DB-E1C7E2A72B64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3349316" y="2541136"/>
                          <a:ext cx="3589782" cy="908675"/>
                        </a:xfrm>
                        <a:prstGeom prst="line">
                          <a:avLst/>
                        </a:prstGeom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" name="Прямая соединительная линия 2">
                          <a:extLst>
                            <a:ext uri="{FF2B5EF4-FFF2-40B4-BE49-F238E27FC236}">
                              <a16:creationId xmlns:a16="http://schemas.microsoft.com/office/drawing/2014/main" id="{514E9988-AB08-B0FA-08F8-A02F939C099C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>
                          <a:off x="7081202" y="2957448"/>
                          <a:ext cx="3210280" cy="473775"/>
                        </a:xfrm>
                        <a:prstGeom prst="line">
                          <a:avLst/>
                        </a:prstGeom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" name="Прямая соединительная линия 1">
                          <a:extLst>
                            <a:ext uri="{FF2B5EF4-FFF2-40B4-BE49-F238E27FC236}">
                              <a16:creationId xmlns:a16="http://schemas.microsoft.com/office/drawing/2014/main" id="{EE64003A-DA9D-DB09-D855-52E18E493A92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7040562" y="3451543"/>
                          <a:ext cx="1497942" cy="2071082"/>
                        </a:xfrm>
                        <a:prstGeom prst="line">
                          <a:avLst/>
                        </a:prstGeom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10" name="Овал 9">
                          <a:extLst>
                            <a:ext uri="{FF2B5EF4-FFF2-40B4-BE49-F238E27FC236}">
                              <a16:creationId xmlns:a16="http://schemas.microsoft.com/office/drawing/2014/main" id="{CA9286F6-DC34-2A85-5715-D0AEF8B0A18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960427" y="2410778"/>
                          <a:ext cx="2190115" cy="2190115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127000">
                          <a:solidFill>
                            <a:srgbClr val="00B05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" name="Надпись 1">
                          <a:extLst>
                            <a:ext uri="{FF2B5EF4-FFF2-40B4-BE49-F238E27FC236}">
                              <a16:creationId xmlns:a16="http://schemas.microsoft.com/office/drawing/2014/main" id="{2D60A1AE-833F-B951-2C99-BB154E69CEE8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92786" y="433705"/>
                          <a:ext cx="1688465" cy="1263650"/>
                        </a:xfrm>
                        <a:custGeom>
                          <a:avLst/>
                          <a:gdLst>
                            <a:gd name="connsiteX0" fmla="*/ 0 w 1688465"/>
                            <a:gd name="connsiteY0" fmla="*/ 0 h 1263650"/>
                            <a:gd name="connsiteX1" fmla="*/ 545937 w 1688465"/>
                            <a:gd name="connsiteY1" fmla="*/ 0 h 1263650"/>
                            <a:gd name="connsiteX2" fmla="*/ 1108759 w 1688465"/>
                            <a:gd name="connsiteY2" fmla="*/ 0 h 1263650"/>
                            <a:gd name="connsiteX3" fmla="*/ 1688465 w 1688465"/>
                            <a:gd name="connsiteY3" fmla="*/ 0 h 1263650"/>
                            <a:gd name="connsiteX4" fmla="*/ 1688465 w 1688465"/>
                            <a:gd name="connsiteY4" fmla="*/ 433853 h 1263650"/>
                            <a:gd name="connsiteX5" fmla="*/ 1688465 w 1688465"/>
                            <a:gd name="connsiteY5" fmla="*/ 817160 h 1263650"/>
                            <a:gd name="connsiteX6" fmla="*/ 1688465 w 1688465"/>
                            <a:gd name="connsiteY6" fmla="*/ 1263650 h 1263650"/>
                            <a:gd name="connsiteX7" fmla="*/ 1091874 w 1688465"/>
                            <a:gd name="connsiteY7" fmla="*/ 1263650 h 1263650"/>
                            <a:gd name="connsiteX8" fmla="*/ 495283 w 1688465"/>
                            <a:gd name="connsiteY8" fmla="*/ 1263650 h 1263650"/>
                            <a:gd name="connsiteX9" fmla="*/ 0 w 1688465"/>
                            <a:gd name="connsiteY9" fmla="*/ 1263650 h 1263650"/>
                            <a:gd name="connsiteX10" fmla="*/ 0 w 1688465"/>
                            <a:gd name="connsiteY10" fmla="*/ 855070 h 1263650"/>
                            <a:gd name="connsiteX11" fmla="*/ 0 w 1688465"/>
                            <a:gd name="connsiteY11" fmla="*/ 433853 h 1263650"/>
                            <a:gd name="connsiteX12" fmla="*/ 0 w 1688465"/>
                            <a:gd name="connsiteY12" fmla="*/ 0 h 12636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1688465" h="1263650" fill="none" extrusionOk="0">
                              <a:moveTo>
                                <a:pt x="0" y="0"/>
                              </a:moveTo>
                              <a:cubicBezTo>
                                <a:pt x="160555" y="-45031"/>
                                <a:pt x="432238" y="64652"/>
                                <a:pt x="545937" y="0"/>
                              </a:cubicBezTo>
                              <a:cubicBezTo>
                                <a:pt x="659636" y="-64652"/>
                                <a:pt x="988650" y="48169"/>
                                <a:pt x="1108759" y="0"/>
                              </a:cubicBezTo>
                              <a:cubicBezTo>
                                <a:pt x="1228868" y="-48169"/>
                                <a:pt x="1502346" y="54487"/>
                                <a:pt x="1688465" y="0"/>
                              </a:cubicBezTo>
                              <a:cubicBezTo>
                                <a:pt x="1705104" y="190692"/>
                                <a:pt x="1668522" y="241699"/>
                                <a:pt x="1688465" y="433853"/>
                              </a:cubicBezTo>
                              <a:cubicBezTo>
                                <a:pt x="1708408" y="626007"/>
                                <a:pt x="1667131" y="683742"/>
                                <a:pt x="1688465" y="817160"/>
                              </a:cubicBezTo>
                              <a:cubicBezTo>
                                <a:pt x="1709799" y="950578"/>
                                <a:pt x="1649252" y="1048178"/>
                                <a:pt x="1688465" y="1263650"/>
                              </a:cubicBezTo>
                              <a:cubicBezTo>
                                <a:pt x="1461577" y="1273618"/>
                                <a:pt x="1361010" y="1218905"/>
                                <a:pt x="1091874" y="1263650"/>
                              </a:cubicBezTo>
                              <a:cubicBezTo>
                                <a:pt x="822738" y="1308395"/>
                                <a:pt x="639763" y="1195097"/>
                                <a:pt x="495283" y="1263650"/>
                              </a:cubicBezTo>
                              <a:cubicBezTo>
                                <a:pt x="350803" y="1332203"/>
                                <a:pt x="102974" y="1238548"/>
                                <a:pt x="0" y="1263650"/>
                              </a:cubicBezTo>
                              <a:cubicBezTo>
                                <a:pt x="-40015" y="1154088"/>
                                <a:pt x="293" y="1031476"/>
                                <a:pt x="0" y="855070"/>
                              </a:cubicBezTo>
                              <a:cubicBezTo>
                                <a:pt x="-293" y="678664"/>
                                <a:pt x="16467" y="522931"/>
                                <a:pt x="0" y="433853"/>
                              </a:cubicBezTo>
                              <a:cubicBezTo>
                                <a:pt x="-16467" y="344775"/>
                                <a:pt x="43408" y="155181"/>
                                <a:pt x="0" y="0"/>
                              </a:cubicBezTo>
                              <a:close/>
                            </a:path>
                            <a:path w="1688465" h="1263650" stroke="0" extrusionOk="0">
                              <a:moveTo>
                                <a:pt x="0" y="0"/>
                              </a:moveTo>
                              <a:cubicBezTo>
                                <a:pt x="165795" y="-8634"/>
                                <a:pt x="288050" y="58612"/>
                                <a:pt x="545937" y="0"/>
                              </a:cubicBezTo>
                              <a:cubicBezTo>
                                <a:pt x="803824" y="-58612"/>
                                <a:pt x="953251" y="44304"/>
                                <a:pt x="1058105" y="0"/>
                              </a:cubicBezTo>
                              <a:cubicBezTo>
                                <a:pt x="1162959" y="-44304"/>
                                <a:pt x="1440439" y="17962"/>
                                <a:pt x="1688465" y="0"/>
                              </a:cubicBezTo>
                              <a:cubicBezTo>
                                <a:pt x="1736134" y="166317"/>
                                <a:pt x="1646543" y="207905"/>
                                <a:pt x="1688465" y="408580"/>
                              </a:cubicBezTo>
                              <a:cubicBezTo>
                                <a:pt x="1730387" y="609255"/>
                                <a:pt x="1668754" y="611285"/>
                                <a:pt x="1688465" y="804524"/>
                              </a:cubicBezTo>
                              <a:cubicBezTo>
                                <a:pt x="1708176" y="997763"/>
                                <a:pt x="1664840" y="1156970"/>
                                <a:pt x="1688465" y="1263650"/>
                              </a:cubicBezTo>
                              <a:cubicBezTo>
                                <a:pt x="1573136" y="1282186"/>
                                <a:pt x="1275295" y="1223289"/>
                                <a:pt x="1125643" y="1263650"/>
                              </a:cubicBezTo>
                              <a:cubicBezTo>
                                <a:pt x="975991" y="1304011"/>
                                <a:pt x="809314" y="1250813"/>
                                <a:pt x="529052" y="1263650"/>
                              </a:cubicBezTo>
                              <a:cubicBezTo>
                                <a:pt x="248790" y="1276487"/>
                                <a:pt x="192842" y="1249158"/>
                                <a:pt x="0" y="1263650"/>
                              </a:cubicBezTo>
                              <a:cubicBezTo>
                                <a:pt x="-49528" y="1093625"/>
                                <a:pt x="42062" y="1040340"/>
                                <a:pt x="0" y="842433"/>
                              </a:cubicBezTo>
                              <a:cubicBezTo>
                                <a:pt x="-42062" y="644526"/>
                                <a:pt x="13096" y="593944"/>
                                <a:pt x="0" y="433853"/>
                              </a:cubicBezTo>
                              <a:cubicBezTo>
                                <a:pt x="-13096" y="273762"/>
                                <a:pt x="24424" y="114175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lt1"/>
                        </a:solidFill>
                        <a:ln w="6350">
                          <a:solidFill>
                            <a:prstClr val="black"/>
                          </a:solidFill>
                          <a:extLst>
                            <a:ext uri="{C807C97D-BFC1-408E-A445-0C87EB9F89A2}">
                              <ask:lineSketchStyleProps xmlns:ask="http://schemas.microsoft.com/office/drawing/2018/sketchyshapes" sd="1219033472">
                                <a:prstGeom prst="rect">
                                  <a:avLst/>
                                </a:prstGeom>
                                <ask:type>
                                  <ask:lineSketchScribble/>
                                </ask:type>
                              </ask:lineSketchStyleProps>
                            </a:ext>
                          </a:extLst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________________</a:t>
                          </a: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a:t>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величина, показывающая, насколько тело инертно.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8" name="Надпись 2">
                          <a:extLst>
                            <a:ext uri="{FF2B5EF4-FFF2-40B4-BE49-F238E27FC236}">
                              <a16:creationId xmlns:a16="http://schemas.microsoft.com/office/drawing/2014/main" id="{822BF703-909E-C0A5-BB7A-E9CC2C21030F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73101" y="1781810"/>
                          <a:ext cx="1688465" cy="1271905"/>
                        </a:xfrm>
                        <a:custGeom>
                          <a:avLst/>
                          <a:gdLst>
                            <a:gd name="connsiteX0" fmla="*/ 0 w 1688465"/>
                            <a:gd name="connsiteY0" fmla="*/ 0 h 1271905"/>
                            <a:gd name="connsiteX1" fmla="*/ 512168 w 1688465"/>
                            <a:gd name="connsiteY1" fmla="*/ 0 h 1271905"/>
                            <a:gd name="connsiteX2" fmla="*/ 1058105 w 1688465"/>
                            <a:gd name="connsiteY2" fmla="*/ 0 h 1271905"/>
                            <a:gd name="connsiteX3" fmla="*/ 1688465 w 1688465"/>
                            <a:gd name="connsiteY3" fmla="*/ 0 h 1271905"/>
                            <a:gd name="connsiteX4" fmla="*/ 1688465 w 1688465"/>
                            <a:gd name="connsiteY4" fmla="*/ 449406 h 1271905"/>
                            <a:gd name="connsiteX5" fmla="*/ 1688465 w 1688465"/>
                            <a:gd name="connsiteY5" fmla="*/ 886094 h 1271905"/>
                            <a:gd name="connsiteX6" fmla="*/ 1688465 w 1688465"/>
                            <a:gd name="connsiteY6" fmla="*/ 1271905 h 1271905"/>
                            <a:gd name="connsiteX7" fmla="*/ 1091874 w 1688465"/>
                            <a:gd name="connsiteY7" fmla="*/ 1271905 h 1271905"/>
                            <a:gd name="connsiteX8" fmla="*/ 579706 w 1688465"/>
                            <a:gd name="connsiteY8" fmla="*/ 1271905 h 1271905"/>
                            <a:gd name="connsiteX9" fmla="*/ 0 w 1688465"/>
                            <a:gd name="connsiteY9" fmla="*/ 1271905 h 1271905"/>
                            <a:gd name="connsiteX10" fmla="*/ 0 w 1688465"/>
                            <a:gd name="connsiteY10" fmla="*/ 822499 h 1271905"/>
                            <a:gd name="connsiteX11" fmla="*/ 0 w 1688465"/>
                            <a:gd name="connsiteY11" fmla="*/ 436687 h 1271905"/>
                            <a:gd name="connsiteX12" fmla="*/ 0 w 1688465"/>
                            <a:gd name="connsiteY12" fmla="*/ 0 h 127190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1688465" h="1271905" fill="none" extrusionOk="0">
                              <a:moveTo>
                                <a:pt x="0" y="0"/>
                              </a:moveTo>
                              <a:cubicBezTo>
                                <a:pt x="195817" y="-55548"/>
                                <a:pt x="338506" y="8784"/>
                                <a:pt x="512168" y="0"/>
                              </a:cubicBezTo>
                              <a:cubicBezTo>
                                <a:pt x="685830" y="-8784"/>
                                <a:pt x="928907" y="8681"/>
                                <a:pt x="1058105" y="0"/>
                              </a:cubicBezTo>
                              <a:cubicBezTo>
                                <a:pt x="1187303" y="-8681"/>
                                <a:pt x="1524969" y="70424"/>
                                <a:pt x="1688465" y="0"/>
                              </a:cubicBezTo>
                              <a:cubicBezTo>
                                <a:pt x="1693801" y="94904"/>
                                <a:pt x="1666304" y="226872"/>
                                <a:pt x="1688465" y="449406"/>
                              </a:cubicBezTo>
                              <a:cubicBezTo>
                                <a:pt x="1710626" y="671940"/>
                                <a:pt x="1679037" y="778160"/>
                                <a:pt x="1688465" y="886094"/>
                              </a:cubicBezTo>
                              <a:cubicBezTo>
                                <a:pt x="1697893" y="994028"/>
                                <a:pt x="1684582" y="1174158"/>
                                <a:pt x="1688465" y="1271905"/>
                              </a:cubicBezTo>
                              <a:cubicBezTo>
                                <a:pt x="1509905" y="1304946"/>
                                <a:pt x="1367940" y="1271702"/>
                                <a:pt x="1091874" y="1271905"/>
                              </a:cubicBezTo>
                              <a:cubicBezTo>
                                <a:pt x="815808" y="1272108"/>
                                <a:pt x="723884" y="1226353"/>
                                <a:pt x="579706" y="1271905"/>
                              </a:cubicBezTo>
                              <a:cubicBezTo>
                                <a:pt x="435528" y="1317457"/>
                                <a:pt x="117610" y="1259165"/>
                                <a:pt x="0" y="1271905"/>
                              </a:cubicBezTo>
                              <a:cubicBezTo>
                                <a:pt x="-24247" y="1169099"/>
                                <a:pt x="24295" y="937782"/>
                                <a:pt x="0" y="822499"/>
                              </a:cubicBezTo>
                              <a:cubicBezTo>
                                <a:pt x="-24295" y="707216"/>
                                <a:pt x="4953" y="584372"/>
                                <a:pt x="0" y="436687"/>
                              </a:cubicBezTo>
                              <a:cubicBezTo>
                                <a:pt x="-4953" y="289002"/>
                                <a:pt x="19309" y="116286"/>
                                <a:pt x="0" y="0"/>
                              </a:cubicBezTo>
                              <a:close/>
                            </a:path>
                            <a:path w="1688465" h="1271905" stroke="0" extrusionOk="0">
                              <a:moveTo>
                                <a:pt x="0" y="0"/>
                              </a:moveTo>
                              <a:cubicBezTo>
                                <a:pt x="189423" y="-49770"/>
                                <a:pt x="365577" y="61505"/>
                                <a:pt x="579706" y="0"/>
                              </a:cubicBezTo>
                              <a:cubicBezTo>
                                <a:pt x="793835" y="-61505"/>
                                <a:pt x="1040345" y="18683"/>
                                <a:pt x="1159413" y="0"/>
                              </a:cubicBezTo>
                              <a:cubicBezTo>
                                <a:pt x="1278481" y="-18683"/>
                                <a:pt x="1487139" y="33460"/>
                                <a:pt x="1688465" y="0"/>
                              </a:cubicBezTo>
                              <a:cubicBezTo>
                                <a:pt x="1695413" y="151283"/>
                                <a:pt x="1642911" y="231074"/>
                                <a:pt x="1688465" y="385811"/>
                              </a:cubicBezTo>
                              <a:cubicBezTo>
                                <a:pt x="1734019" y="540548"/>
                                <a:pt x="1666551" y="692699"/>
                                <a:pt x="1688465" y="784341"/>
                              </a:cubicBezTo>
                              <a:cubicBezTo>
                                <a:pt x="1710379" y="875983"/>
                                <a:pt x="1657475" y="1058248"/>
                                <a:pt x="1688465" y="1271905"/>
                              </a:cubicBezTo>
                              <a:cubicBezTo>
                                <a:pt x="1491073" y="1316868"/>
                                <a:pt x="1388541" y="1225773"/>
                                <a:pt x="1108759" y="1271905"/>
                              </a:cubicBezTo>
                              <a:cubicBezTo>
                                <a:pt x="828977" y="1318037"/>
                                <a:pt x="775815" y="1267639"/>
                                <a:pt x="562822" y="1271905"/>
                              </a:cubicBezTo>
                              <a:cubicBezTo>
                                <a:pt x="349829" y="1276171"/>
                                <a:pt x="236080" y="1207905"/>
                                <a:pt x="0" y="1271905"/>
                              </a:cubicBezTo>
                              <a:cubicBezTo>
                                <a:pt x="-43029" y="1116273"/>
                                <a:pt x="7316" y="1043161"/>
                                <a:pt x="0" y="886094"/>
                              </a:cubicBezTo>
                              <a:cubicBezTo>
                                <a:pt x="-7316" y="729027"/>
                                <a:pt x="41788" y="644388"/>
                                <a:pt x="0" y="436687"/>
                              </a:cubicBezTo>
                              <a:cubicBezTo>
                                <a:pt x="-41788" y="228986"/>
                                <a:pt x="40517" y="97514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lt1"/>
                        </a:solidFill>
                        <a:ln w="6350">
                          <a:solidFill>
                            <a:prstClr val="black"/>
                          </a:solidFill>
                          <a:extLst>
                            <a:ext uri="{C807C97D-BFC1-408E-A445-0C87EB9F89A2}">
                              <ask:lineSketchStyleProps xmlns:ask="http://schemas.microsoft.com/office/drawing/2018/sketchyshapes" sd="2181918364">
                                <a:prstGeom prst="rect">
                                  <a:avLst/>
                                </a:prstGeom>
                                <ask:type>
                                  <ask:lineSketchScribble/>
                                </ask:type>
                              </ask:lineSketchStyleProps>
                            </a:ext>
                          </a:extLst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________________ </a:t>
                          </a: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a:t></a:t>
                          </a: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вид материи. </a:t>
                          </a:r>
                          <a:b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</a:b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То, из чего состоят физические тела.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9" name="Надпись 3">
                          <a:extLst>
                            <a:ext uri="{FF2B5EF4-FFF2-40B4-BE49-F238E27FC236}">
                              <a16:creationId xmlns:a16="http://schemas.microsoft.com/office/drawing/2014/main" id="{F99FED08-D23E-2151-6E4C-C19701024928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68656" y="3132455"/>
                          <a:ext cx="1694815" cy="1437640"/>
                        </a:xfrm>
                        <a:custGeom>
                          <a:avLst/>
                          <a:gdLst>
                            <a:gd name="connsiteX0" fmla="*/ 0 w 1694815"/>
                            <a:gd name="connsiteY0" fmla="*/ 0 h 1437640"/>
                            <a:gd name="connsiteX1" fmla="*/ 581886 w 1694815"/>
                            <a:gd name="connsiteY1" fmla="*/ 0 h 1437640"/>
                            <a:gd name="connsiteX2" fmla="*/ 1112929 w 1694815"/>
                            <a:gd name="connsiteY2" fmla="*/ 0 h 1437640"/>
                            <a:gd name="connsiteX3" fmla="*/ 1694815 w 1694815"/>
                            <a:gd name="connsiteY3" fmla="*/ 0 h 1437640"/>
                            <a:gd name="connsiteX4" fmla="*/ 1694815 w 1694815"/>
                            <a:gd name="connsiteY4" fmla="*/ 493590 h 1437640"/>
                            <a:gd name="connsiteX5" fmla="*/ 1694815 w 1694815"/>
                            <a:gd name="connsiteY5" fmla="*/ 929674 h 1437640"/>
                            <a:gd name="connsiteX6" fmla="*/ 1694815 w 1694815"/>
                            <a:gd name="connsiteY6" fmla="*/ 1437640 h 1437640"/>
                            <a:gd name="connsiteX7" fmla="*/ 1095980 w 1694815"/>
                            <a:gd name="connsiteY7" fmla="*/ 1437640 h 1437640"/>
                            <a:gd name="connsiteX8" fmla="*/ 514094 w 1694815"/>
                            <a:gd name="connsiteY8" fmla="*/ 1437640 h 1437640"/>
                            <a:gd name="connsiteX9" fmla="*/ 0 w 1694815"/>
                            <a:gd name="connsiteY9" fmla="*/ 1437640 h 1437640"/>
                            <a:gd name="connsiteX10" fmla="*/ 0 w 1694815"/>
                            <a:gd name="connsiteY10" fmla="*/ 958427 h 1437640"/>
                            <a:gd name="connsiteX11" fmla="*/ 0 w 1694815"/>
                            <a:gd name="connsiteY11" fmla="*/ 450461 h 1437640"/>
                            <a:gd name="connsiteX12" fmla="*/ 0 w 1694815"/>
                            <a:gd name="connsiteY12" fmla="*/ 0 h 143764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1694815" h="1437640" fill="none" extrusionOk="0">
                              <a:moveTo>
                                <a:pt x="0" y="0"/>
                              </a:moveTo>
                              <a:cubicBezTo>
                                <a:pt x="163746" y="-22614"/>
                                <a:pt x="309518" y="55983"/>
                                <a:pt x="581886" y="0"/>
                              </a:cubicBezTo>
                              <a:cubicBezTo>
                                <a:pt x="854254" y="-55983"/>
                                <a:pt x="869475" y="38201"/>
                                <a:pt x="1112929" y="0"/>
                              </a:cubicBezTo>
                              <a:cubicBezTo>
                                <a:pt x="1356383" y="-38201"/>
                                <a:pt x="1539582" y="1156"/>
                                <a:pt x="1694815" y="0"/>
                              </a:cubicBezTo>
                              <a:cubicBezTo>
                                <a:pt x="1699681" y="185188"/>
                                <a:pt x="1665840" y="371156"/>
                                <a:pt x="1694815" y="493590"/>
                              </a:cubicBezTo>
                              <a:cubicBezTo>
                                <a:pt x="1723790" y="616024"/>
                                <a:pt x="1643138" y="765175"/>
                                <a:pt x="1694815" y="929674"/>
                              </a:cubicBezTo>
                              <a:cubicBezTo>
                                <a:pt x="1746492" y="1094173"/>
                                <a:pt x="1670080" y="1306555"/>
                                <a:pt x="1694815" y="1437640"/>
                              </a:cubicBezTo>
                              <a:cubicBezTo>
                                <a:pt x="1458927" y="1488263"/>
                                <a:pt x="1301009" y="1430323"/>
                                <a:pt x="1095980" y="1437640"/>
                              </a:cubicBezTo>
                              <a:cubicBezTo>
                                <a:pt x="890951" y="1444957"/>
                                <a:pt x="712413" y="1426148"/>
                                <a:pt x="514094" y="1437640"/>
                              </a:cubicBezTo>
                              <a:cubicBezTo>
                                <a:pt x="315775" y="1449132"/>
                                <a:pt x="229352" y="1426840"/>
                                <a:pt x="0" y="1437640"/>
                              </a:cubicBezTo>
                              <a:cubicBezTo>
                                <a:pt x="-5259" y="1279960"/>
                                <a:pt x="16602" y="1143426"/>
                                <a:pt x="0" y="958427"/>
                              </a:cubicBezTo>
                              <a:cubicBezTo>
                                <a:pt x="-16602" y="773428"/>
                                <a:pt x="40456" y="572547"/>
                                <a:pt x="0" y="450461"/>
                              </a:cubicBezTo>
                              <a:cubicBezTo>
                                <a:pt x="-40456" y="328375"/>
                                <a:pt x="27753" y="153662"/>
                                <a:pt x="0" y="0"/>
                              </a:cubicBezTo>
                              <a:close/>
                            </a:path>
                            <a:path w="1694815" h="1437640" stroke="0" extrusionOk="0">
                              <a:moveTo>
                                <a:pt x="0" y="0"/>
                              </a:moveTo>
                              <a:cubicBezTo>
                                <a:pt x="250089" y="-14407"/>
                                <a:pt x="311189" y="57826"/>
                                <a:pt x="564938" y="0"/>
                              </a:cubicBezTo>
                              <a:cubicBezTo>
                                <a:pt x="818687" y="-57826"/>
                                <a:pt x="939357" y="8014"/>
                                <a:pt x="1079032" y="0"/>
                              </a:cubicBezTo>
                              <a:cubicBezTo>
                                <a:pt x="1218707" y="-8014"/>
                                <a:pt x="1526031" y="46993"/>
                                <a:pt x="1694815" y="0"/>
                              </a:cubicBezTo>
                              <a:cubicBezTo>
                                <a:pt x="1695528" y="124860"/>
                                <a:pt x="1672644" y="262252"/>
                                <a:pt x="1694815" y="436084"/>
                              </a:cubicBezTo>
                              <a:cubicBezTo>
                                <a:pt x="1716986" y="609916"/>
                                <a:pt x="1674690" y="762707"/>
                                <a:pt x="1694815" y="872168"/>
                              </a:cubicBezTo>
                              <a:cubicBezTo>
                                <a:pt x="1714940" y="981629"/>
                                <a:pt x="1667873" y="1184012"/>
                                <a:pt x="1694815" y="1437640"/>
                              </a:cubicBezTo>
                              <a:cubicBezTo>
                                <a:pt x="1557439" y="1450773"/>
                                <a:pt x="1356894" y="1404150"/>
                                <a:pt x="1146825" y="1437640"/>
                              </a:cubicBezTo>
                              <a:cubicBezTo>
                                <a:pt x="936756" y="1471130"/>
                                <a:pt x="830818" y="1403621"/>
                                <a:pt x="564938" y="1437640"/>
                              </a:cubicBezTo>
                              <a:cubicBezTo>
                                <a:pt x="299058" y="1471659"/>
                                <a:pt x="178172" y="1377200"/>
                                <a:pt x="0" y="1437640"/>
                              </a:cubicBezTo>
                              <a:cubicBezTo>
                                <a:pt x="-5005" y="1320296"/>
                                <a:pt x="58846" y="1110186"/>
                                <a:pt x="0" y="929674"/>
                              </a:cubicBezTo>
                              <a:cubicBezTo>
                                <a:pt x="-58846" y="749162"/>
                                <a:pt x="7707" y="633204"/>
                                <a:pt x="0" y="450461"/>
                              </a:cubicBezTo>
                              <a:cubicBezTo>
                                <a:pt x="-7707" y="267718"/>
                                <a:pt x="29437" y="118983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lt1"/>
                        </a:solidFill>
                        <a:ln w="6350">
                          <a:solidFill>
                            <a:prstClr val="black"/>
                          </a:solidFill>
                          <a:extLst>
                            <a:ext uri="{C807C97D-BFC1-408E-A445-0C87EB9F89A2}">
                              <ask:lineSketchStyleProps xmlns:ask="http://schemas.microsoft.com/office/drawing/2018/sketchyshapes" sd="653822234">
                                <a:prstGeom prst="rect">
                                  <a:avLst/>
                                </a:prstGeom>
                                <ask:type>
                                  <ask:lineSketchScribble/>
                                </ask:type>
                              </ask:lineSketchStyleProps>
                            </a:ext>
                          </a:extLst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________________ </a:t>
                          </a: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a:t></a:t>
                          </a: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количественная характеристика </a:t>
                          </a: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пространства</a:t>
                          </a: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, занимаемого </a:t>
                          </a: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телом</a:t>
                          </a: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.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1" name="Овал 10">
                          <a:extLst>
                            <a:ext uri="{FF2B5EF4-FFF2-40B4-BE49-F238E27FC236}">
                              <a16:creationId xmlns:a16="http://schemas.microsoft.com/office/drawing/2014/main" id="{8E6214B8-F3D8-B53F-5824-A8B6C5CE24F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38191" y="4209120"/>
                          <a:ext cx="2627630" cy="2627630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" name="Овал 11">
                          <a:extLst>
                            <a:ext uri="{FF2B5EF4-FFF2-40B4-BE49-F238E27FC236}">
                              <a16:creationId xmlns:a16="http://schemas.microsoft.com/office/drawing/2014/main" id="{3039FC1A-45EC-D0B4-4154-043DDD57A0E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078010" y="3549065"/>
                          <a:ext cx="3352824" cy="3291912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3" name="Овал 12">
                          <a:extLst>
                            <a:ext uri="{FF2B5EF4-FFF2-40B4-BE49-F238E27FC236}">
                              <a16:creationId xmlns:a16="http://schemas.microsoft.com/office/drawing/2014/main" id="{189E49A3-D837-23C6-5040-4C2A5C9CC32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35978" y="1224029"/>
                          <a:ext cx="3361132" cy="3361132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4" name="Овал 13">
                          <a:extLst>
                            <a:ext uri="{FF2B5EF4-FFF2-40B4-BE49-F238E27FC236}">
                              <a16:creationId xmlns:a16="http://schemas.microsoft.com/office/drawing/2014/main" id="{D0EE8862-613B-CBE3-7A1C-81B848DD70D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42141" y="22166"/>
                          <a:ext cx="2627630" cy="2627630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5" name="Овал 14">
                          <a:extLst>
                            <a:ext uri="{FF2B5EF4-FFF2-40B4-BE49-F238E27FC236}">
                              <a16:creationId xmlns:a16="http://schemas.microsoft.com/office/drawing/2014/main" id="{E9617B9F-1B38-F939-A62B-6F3093573CA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038905" y="1226686"/>
                          <a:ext cx="2628900" cy="2628900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6" name="Стрелка: изогнутая 15">
                          <a:extLst>
                            <a:ext uri="{FF2B5EF4-FFF2-40B4-BE49-F238E27FC236}">
                              <a16:creationId xmlns:a16="http://schemas.microsoft.com/office/drawing/2014/main" id="{32E1E4CF-64C4-F6DA-74D2-345375F0C47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098203">
                          <a:off x="3962912" y="631658"/>
                          <a:ext cx="1049900" cy="1084499"/>
                        </a:xfrm>
                        <a:prstGeom prst="bentArrow">
                          <a:avLst>
                            <a:gd name="adj1" fmla="val 21729"/>
                            <a:gd name="adj2" fmla="val 44696"/>
                            <a:gd name="adj3" fmla="val 45718"/>
                            <a:gd name="adj4" fmla="val 65085"/>
                          </a:avLst>
                        </a:prstGeom>
                        <a:ln/>
                      </p:spPr>
                      <p:style>
                        <a:lnRef idx="2">
                          <a:schemeClr val="accent6">
                            <a:shade val="15000"/>
                          </a:schemeClr>
                        </a:lnRef>
                        <a:fillRef idx="1">
                          <a:schemeClr val="accent6"/>
                        </a:fillRef>
                        <a:effectRef idx="0">
                          <a:schemeClr val="accent6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8" name="Стрелка: изогнутая 17">
                          <a:extLst>
                            <a:ext uri="{FF2B5EF4-FFF2-40B4-BE49-F238E27FC236}">
                              <a16:creationId xmlns:a16="http://schemas.microsoft.com/office/drawing/2014/main" id="{E1475933-A51A-7C59-5582-BFE451ECA45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8868893">
                          <a:off x="9645099" y="4540782"/>
                          <a:ext cx="1208182" cy="1021904"/>
                        </a:xfrm>
                        <a:prstGeom prst="bentArrow">
                          <a:avLst>
                            <a:gd name="adj1" fmla="val 21536"/>
                            <a:gd name="adj2" fmla="val 50000"/>
                            <a:gd name="adj3" fmla="val 48434"/>
                            <a:gd name="adj4" fmla="val 60768"/>
                          </a:avLst>
                        </a:prstGeom>
                        <a:ln/>
                      </p:spPr>
                      <p:style>
                        <a:lnRef idx="2">
                          <a:schemeClr val="accent6">
                            <a:shade val="15000"/>
                          </a:schemeClr>
                        </a:lnRef>
                        <a:fillRef idx="1">
                          <a:schemeClr val="accent6"/>
                        </a:fillRef>
                        <a:effectRef idx="0">
                          <a:schemeClr val="accent6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0" name="Стрелка: изогнутая 19">
                          <a:extLst>
                            <a:ext uri="{FF2B5EF4-FFF2-40B4-BE49-F238E27FC236}">
                              <a16:creationId xmlns:a16="http://schemas.microsoft.com/office/drawing/2014/main" id="{C37D1698-DD5F-5A03-5AC2-EE7413B5642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450554">
                          <a:off x="5312626" y="3186026"/>
                          <a:ext cx="1029529" cy="848577"/>
                        </a:xfrm>
                        <a:prstGeom prst="bentArrow">
                          <a:avLst>
                            <a:gd name="adj1" fmla="val 19562"/>
                            <a:gd name="adj2" fmla="val 44696"/>
                            <a:gd name="adj3" fmla="val 45718"/>
                            <a:gd name="adj4" fmla="val 57469"/>
                          </a:avLst>
                        </a:prstGeom>
                        <a:ln/>
                      </p:spPr>
                      <p:style>
                        <a:lnRef idx="2">
                          <a:schemeClr val="accent6">
                            <a:shade val="15000"/>
                          </a:schemeClr>
                        </a:lnRef>
                        <a:fillRef idx="1">
                          <a:schemeClr val="accent6"/>
                        </a:fillRef>
                        <a:effectRef idx="0">
                          <a:schemeClr val="accent6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1" name="Прямоугольник 20">
                          <a:extLst>
                            <a:ext uri="{FF2B5EF4-FFF2-40B4-BE49-F238E27FC236}">
                              <a16:creationId xmlns:a16="http://schemas.microsoft.com/office/drawing/2014/main" id="{BC5E6E5C-2CDC-27D2-49BA-D2540C9E7F6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73101" y="4649470"/>
                          <a:ext cx="1688465" cy="2123440"/>
                        </a:xfrm>
                        <a:custGeom>
                          <a:avLst/>
                          <a:gdLst>
                            <a:gd name="connsiteX0" fmla="*/ 0 w 1688465"/>
                            <a:gd name="connsiteY0" fmla="*/ 0 h 2123440"/>
                            <a:gd name="connsiteX1" fmla="*/ 579706 w 1688465"/>
                            <a:gd name="connsiteY1" fmla="*/ 0 h 2123440"/>
                            <a:gd name="connsiteX2" fmla="*/ 1108759 w 1688465"/>
                            <a:gd name="connsiteY2" fmla="*/ 0 h 2123440"/>
                            <a:gd name="connsiteX3" fmla="*/ 1688465 w 1688465"/>
                            <a:gd name="connsiteY3" fmla="*/ 0 h 2123440"/>
                            <a:gd name="connsiteX4" fmla="*/ 1688465 w 1688465"/>
                            <a:gd name="connsiteY4" fmla="*/ 509626 h 2123440"/>
                            <a:gd name="connsiteX5" fmla="*/ 1688465 w 1688465"/>
                            <a:gd name="connsiteY5" fmla="*/ 1040486 h 2123440"/>
                            <a:gd name="connsiteX6" fmla="*/ 1688465 w 1688465"/>
                            <a:gd name="connsiteY6" fmla="*/ 1550111 h 2123440"/>
                            <a:gd name="connsiteX7" fmla="*/ 1688465 w 1688465"/>
                            <a:gd name="connsiteY7" fmla="*/ 2123440 h 2123440"/>
                            <a:gd name="connsiteX8" fmla="*/ 1108759 w 1688465"/>
                            <a:gd name="connsiteY8" fmla="*/ 2123440 h 2123440"/>
                            <a:gd name="connsiteX9" fmla="*/ 562822 w 1688465"/>
                            <a:gd name="connsiteY9" fmla="*/ 2123440 h 2123440"/>
                            <a:gd name="connsiteX10" fmla="*/ 0 w 1688465"/>
                            <a:gd name="connsiteY10" fmla="*/ 2123440 h 2123440"/>
                            <a:gd name="connsiteX11" fmla="*/ 0 w 1688465"/>
                            <a:gd name="connsiteY11" fmla="*/ 1635049 h 2123440"/>
                            <a:gd name="connsiteX12" fmla="*/ 0 w 1688465"/>
                            <a:gd name="connsiteY12" fmla="*/ 1125423 h 2123440"/>
                            <a:gd name="connsiteX13" fmla="*/ 0 w 1688465"/>
                            <a:gd name="connsiteY13" fmla="*/ 552094 h 2123440"/>
                            <a:gd name="connsiteX14" fmla="*/ 0 w 1688465"/>
                            <a:gd name="connsiteY14" fmla="*/ 0 h 212344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</a:cxnLst>
                          <a:rect l="l" t="t" r="r" b="b"/>
                          <a:pathLst>
                            <a:path w="1688465" h="2123440" extrusionOk="0">
                              <a:moveTo>
                                <a:pt x="0" y="0"/>
                              </a:moveTo>
                              <a:cubicBezTo>
                                <a:pt x="238999" y="-18924"/>
                                <a:pt x="402212" y="40107"/>
                                <a:pt x="579706" y="0"/>
                              </a:cubicBezTo>
                              <a:cubicBezTo>
                                <a:pt x="757200" y="-40107"/>
                                <a:pt x="936095" y="39124"/>
                                <a:pt x="1108759" y="0"/>
                              </a:cubicBezTo>
                              <a:cubicBezTo>
                                <a:pt x="1281423" y="-39124"/>
                                <a:pt x="1517767" y="54206"/>
                                <a:pt x="1688465" y="0"/>
                              </a:cubicBezTo>
                              <a:cubicBezTo>
                                <a:pt x="1723933" y="191621"/>
                                <a:pt x="1685502" y="379119"/>
                                <a:pt x="1688465" y="509626"/>
                              </a:cubicBezTo>
                              <a:cubicBezTo>
                                <a:pt x="1691428" y="640133"/>
                                <a:pt x="1633657" y="812148"/>
                                <a:pt x="1688465" y="1040486"/>
                              </a:cubicBezTo>
                              <a:cubicBezTo>
                                <a:pt x="1743273" y="1268824"/>
                                <a:pt x="1647003" y="1343809"/>
                                <a:pt x="1688465" y="1550111"/>
                              </a:cubicBezTo>
                              <a:cubicBezTo>
                                <a:pt x="1729927" y="1756414"/>
                                <a:pt x="1679429" y="1883880"/>
                                <a:pt x="1688465" y="2123440"/>
                              </a:cubicBezTo>
                              <a:cubicBezTo>
                                <a:pt x="1517208" y="2140442"/>
                                <a:pt x="1246181" y="2101598"/>
                                <a:pt x="1108759" y="2123440"/>
                              </a:cubicBezTo>
                              <a:cubicBezTo>
                                <a:pt x="971337" y="2145282"/>
                                <a:pt x="746568" y="2081872"/>
                                <a:pt x="562822" y="2123440"/>
                              </a:cubicBezTo>
                              <a:cubicBezTo>
                                <a:pt x="379076" y="2165008"/>
                                <a:pt x="217993" y="2097847"/>
                                <a:pt x="0" y="2123440"/>
                              </a:cubicBezTo>
                              <a:cubicBezTo>
                                <a:pt x="-57651" y="1894595"/>
                                <a:pt x="36916" y="1815252"/>
                                <a:pt x="0" y="1635049"/>
                              </a:cubicBezTo>
                              <a:cubicBezTo>
                                <a:pt x="-36916" y="1454846"/>
                                <a:pt x="34510" y="1328871"/>
                                <a:pt x="0" y="1125423"/>
                              </a:cubicBezTo>
                              <a:cubicBezTo>
                                <a:pt x="-34510" y="921975"/>
                                <a:pt x="24392" y="834772"/>
                                <a:pt x="0" y="552094"/>
                              </a:cubicBezTo>
                              <a:cubicBezTo>
                                <a:pt x="-24392" y="269416"/>
                                <a:pt x="4689" y="227478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noFill/>
                        <a:ln w="6350">
                          <a:solidFill>
                            <a:schemeClr val="tx1"/>
                          </a:solidFill>
                          <a:extLst>
                            <a:ext uri="{C807C97D-BFC1-408E-A445-0C87EB9F89A2}">
                              <ask:lineSketchStyleProps xmlns:ask="http://schemas.microsoft.com/office/drawing/2018/sketchyshapes" sd="1576895463">
                                <a:prstGeom prst="rect">
                                  <a:avLst/>
                                </a:prstGeom>
                                <ask:type>
                                  <ask:lineSketchScribble/>
                                </ask:type>
                              </ask:lineSketchStyleProps>
                            </a:ext>
                          </a:extLst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pic>
                      <p:nvPicPr>
                        <p:cNvPr id="28" name="Рисунок 27">
                          <a:extLst>
                            <a:ext uri="{FF2B5EF4-FFF2-40B4-BE49-F238E27FC236}">
                              <a16:creationId xmlns:a16="http://schemas.microsoft.com/office/drawing/2014/main" id="{CB76146C-A4C3-AFFC-414F-1839FDCCEB5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3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4887" t="8271" r="4887" b="9023"/>
                        <a:stretch/>
                      </p:blipFill>
                      <p:spPr bwMode="auto">
                        <a:xfrm>
                          <a:off x="6417627" y="2749233"/>
                          <a:ext cx="1463675" cy="1341755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xtLst>
                          <a:ext uri="{53640926-AAD7-44D8-BBD7-CCE9431645EC}">
                            <a14:shadowObscured xmlns:a14="http://schemas.microsoft.com/office/drawing/2010/main"/>
                          </a:ext>
                        </a:extLst>
                      </p:spPr>
                    </p:pic>
                    <p:sp>
                      <p:nvSpPr>
                        <p:cNvPr id="29" name="Надпись 36">
                          <a:extLst>
                            <a:ext uri="{FF2B5EF4-FFF2-40B4-BE49-F238E27FC236}">
                              <a16:creationId xmlns:a16="http://schemas.microsoft.com/office/drawing/2014/main" id="{9C393054-2774-0155-10FD-1CCFDA6BC5E7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6342062" y="3977958"/>
                          <a:ext cx="1518920" cy="522605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V = </a:t>
                          </a:r>
                          <a:r>
                            <a:rPr kumimoji="0" lang="ru-RU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00 c</a:t>
                          </a:r>
                          <a:r>
                            <a:rPr kumimoji="0" lang="ru-RU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м</a:t>
                          </a:r>
                          <a:r>
                            <a:rPr kumimoji="0" lang="en-US" sz="2000" b="1" i="1" u="none" strike="noStrike" kern="1200" cap="none" spc="0" normalizeH="0" baseline="3000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3</a:t>
                          </a:r>
                          <a:endParaRPr kumimoji="0" lang="ru-RU" sz="11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30" name="Надпись 38">
                          <a:extLst>
                            <a:ext uri="{FF2B5EF4-FFF2-40B4-BE49-F238E27FC236}">
                              <a16:creationId xmlns:a16="http://schemas.microsoft.com/office/drawing/2014/main" id="{8E23662C-B752-8E8F-9878-144DD41F9BC4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6370002" y="3425508"/>
                          <a:ext cx="1195705" cy="46990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тонн</a:t>
                          </a:r>
                          <a:endParaRPr kumimoji="0" lang="ru-RU" sz="11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31" name="Надпись 39">
                          <a:extLst>
                            <a:ext uri="{FF2B5EF4-FFF2-40B4-BE49-F238E27FC236}">
                              <a16:creationId xmlns:a16="http://schemas.microsoft.com/office/drawing/2014/main" id="{C0402D3E-8CC4-6B73-83B7-23B147FE6561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7221537" y="2817813"/>
                          <a:ext cx="1196340" cy="166497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00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?</a:t>
                          </a:r>
                          <a:endParaRPr kumimoji="0" lang="ru-RU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33" name="Надпись 37">
                          <a:extLst>
                            <a:ext uri="{FF2B5EF4-FFF2-40B4-BE49-F238E27FC236}">
                              <a16:creationId xmlns:a16="http://schemas.microsoft.com/office/drawing/2014/main" id="{9D1E81C0-FFB2-197D-FA5D-07E4DDDF5392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6318567" y="2513013"/>
                          <a:ext cx="1196340" cy="1589405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8000" b="1" i="0" u="none" strike="noStrike" kern="1200" cap="none" spc="-50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ndara" panose="020E050203030302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12</a:t>
                          </a:r>
                          <a:endParaRPr kumimoji="0" lang="ru-RU" sz="11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grpSp>
                      <p:nvGrpSpPr>
                        <p:cNvPr id="34" name="Группа 33">
                          <a:extLst>
                            <a:ext uri="{FF2B5EF4-FFF2-40B4-BE49-F238E27FC236}">
                              <a16:creationId xmlns:a16="http://schemas.microsoft.com/office/drawing/2014/main" id="{8DCFCF84-085F-D8E0-92C0-F49E2658EA2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41986" y="4577715"/>
                          <a:ext cx="1770381" cy="2240282"/>
                          <a:chOff x="0" y="0"/>
                          <a:chExt cx="1770529" cy="2240282"/>
                        </a:xfrm>
                      </p:grpSpPr>
                      <p:grpSp>
                        <p:nvGrpSpPr>
                          <p:cNvPr id="35" name="Группа 34">
                            <a:extLst>
                              <a:ext uri="{FF2B5EF4-FFF2-40B4-BE49-F238E27FC236}">
                                <a16:creationId xmlns:a16="http://schemas.microsoft.com/office/drawing/2014/main" id="{5055BE0C-C0BF-9182-B692-AE097F72C8A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489098" y="0"/>
                            <a:ext cx="1281431" cy="2240282"/>
                            <a:chOff x="0" y="0"/>
                            <a:chExt cx="1281431" cy="2240735"/>
                          </a:xfrm>
                        </p:grpSpPr>
                        <p:grpSp>
                          <p:nvGrpSpPr>
                            <p:cNvPr id="39" name="Группа 38">
                              <a:extLst>
                                <a:ext uri="{FF2B5EF4-FFF2-40B4-BE49-F238E27FC236}">
                                  <a16:creationId xmlns:a16="http://schemas.microsoft.com/office/drawing/2014/main" id="{429C613A-6DAF-B301-A440-6AEB3E6B2561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0" y="0"/>
                              <a:ext cx="1281431" cy="2240735"/>
                              <a:chOff x="0" y="0"/>
                              <a:chExt cx="1281431" cy="2240735"/>
                            </a:xfrm>
                          </p:grpSpPr>
                          <p:sp>
                            <p:nvSpPr>
                              <p:cNvPr id="41" name="Надпись 644748388">
                                <a:extLst>
                                  <a:ext uri="{FF2B5EF4-FFF2-40B4-BE49-F238E27FC236}">
                                    <a16:creationId xmlns:a16="http://schemas.microsoft.com/office/drawing/2014/main" id="{0BD46297-A700-AAF4-5D70-A95F0D961981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277793" y="0"/>
                                <a:ext cx="575688" cy="331151"/>
                              </a:xfrm>
                              <a:prstGeom prst="rect">
                                <a:avLst/>
                              </a:prstGeom>
                              <a:noFill/>
                              <a:ln w="6350">
                                <a:noFill/>
                              </a:ln>
                            </p:spPr>
                            <p:txBody>
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pPr marL="0" marR="0" lvl="0" indent="0" algn="ctr" defTabSz="914400" rtl="0" eaLnBrk="1" fontAlgn="auto" latinLnBrk="0" hangingPunct="1">
                                  <a:lnSpc>
                                    <a:spcPct val="107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80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r>
                                  <a:rPr kumimoji="0" lang="ru-RU" sz="1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ndara" panose="020E050203030302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a:t>1 м</a:t>
                                </a:r>
                                <a:endParaRPr kumimoji="0" lang="ru-RU" sz="11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 pitchFamily="34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42" name="Группа 41">
                                <a:extLst>
                                  <a:ext uri="{FF2B5EF4-FFF2-40B4-BE49-F238E27FC236}">
                                    <a16:creationId xmlns:a16="http://schemas.microsoft.com/office/drawing/2014/main" id="{E229AAF3-552B-696D-A58A-5055D66907BD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0" y="266219"/>
                                <a:ext cx="1281431" cy="1974516"/>
                                <a:chOff x="0" y="0"/>
                                <a:chExt cx="1282001" cy="1974805"/>
                              </a:xfrm>
                            </p:grpSpPr>
                            <p:sp>
                              <p:nvSpPr>
                                <p:cNvPr id="43" name="Куб 42">
                                  <a:extLst>
                                    <a:ext uri="{FF2B5EF4-FFF2-40B4-BE49-F238E27FC236}">
                                      <a16:creationId xmlns:a16="http://schemas.microsoft.com/office/drawing/2014/main" id="{BE5847B5-9B96-A4B3-616C-194636EC53A0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46299" y="925975"/>
                                  <a:ext cx="806450" cy="806450"/>
                                </a:xfrm>
                                <a:prstGeom prst="cube">
                                  <a:avLst>
                                    <a:gd name="adj" fmla="val 30357"/>
                                  </a:avLst>
                                </a:prstGeom>
                                <a:noFill/>
                                <a:ln w="28575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l" defTabSz="914400" rtl="0" eaLnBrk="1" fontAlgn="auto" latinLnBrk="0" hangingPunct="1">
                                    <a:lnSpc>
                                      <a:spcPct val="10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endParaRPr kumimoji="0" lang="ru-RU" sz="18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/>
                                    <a:ea typeface="+mn-ea"/>
                                    <a:cs typeface="+mn-cs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4" name="Прямоугольник 43">
                                  <a:extLst>
                                    <a:ext uri="{FF2B5EF4-FFF2-40B4-BE49-F238E27FC236}">
                                      <a16:creationId xmlns:a16="http://schemas.microsoft.com/office/drawing/2014/main" id="{81B74A43-8791-A057-E2D3-9A749D6045DE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277793" y="243069"/>
                                  <a:ext cx="576000" cy="576000"/>
                                </a:xfrm>
                                <a:prstGeom prst="rect">
                                  <a:avLst/>
                                </a:prstGeom>
                                <a:noFill/>
                                <a:ln w="28575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l" defTabSz="914400" rtl="0" eaLnBrk="1" fontAlgn="auto" latinLnBrk="0" hangingPunct="1">
                                    <a:lnSpc>
                                      <a:spcPct val="10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endParaRPr kumimoji="0" lang="ru-RU" sz="18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/>
                                    <a:ea typeface="+mn-ea"/>
                                    <a:cs typeface="+mn-cs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5" name="Надпись 2075957503">
                                  <a:extLst>
                                    <a:ext uri="{FF2B5EF4-FFF2-40B4-BE49-F238E27FC236}">
                                      <a16:creationId xmlns:a16="http://schemas.microsoft.com/office/drawing/2014/main" id="{01F6B998-E7DA-B232-D788-B33F6F48FEB4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706056" y="312517"/>
                                  <a:ext cx="575945" cy="331200"/>
                                </a:xfrm>
                                <a:prstGeom prst="rect">
                                  <a:avLst/>
                                </a:prstGeom>
                                <a:noFill/>
                                <a:ln w="6350">
                                  <a:noFill/>
                                </a:ln>
                              </p:spPr>
                              <p:txBody>
  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ctr" defTabSz="914400" rtl="0" eaLnBrk="1" fontAlgn="auto" latinLnBrk="0" hangingPunct="1">
                                    <a:lnSpc>
                                      <a:spcPct val="107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80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r>
                                    <a:rPr kumimoji="0" lang="ru-RU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ndara" panose="020E0502030303020204" pitchFamily="34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a:t>1 м</a:t>
                                  </a:r>
                                  <a:endParaRPr kumimoji="0" lang="ru-RU" sz="11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6" name="Надпись 760805820">
                                  <a:extLst>
                                    <a:ext uri="{FF2B5EF4-FFF2-40B4-BE49-F238E27FC236}">
                                      <a16:creationId xmlns:a16="http://schemas.microsoft.com/office/drawing/2014/main" id="{7C0B26AA-E4F2-CE36-908B-9810801F9A3C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0" y="1643605"/>
                                  <a:ext cx="575945" cy="331200"/>
                                </a:xfrm>
                                <a:prstGeom prst="rect">
                                  <a:avLst/>
                                </a:prstGeom>
                                <a:noFill/>
                                <a:ln w="6350">
                                  <a:noFill/>
                                </a:ln>
                              </p:spPr>
                              <p:txBody>
  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ctr" defTabSz="914400" rtl="0" eaLnBrk="1" fontAlgn="auto" latinLnBrk="0" hangingPunct="1">
                                    <a:lnSpc>
                                      <a:spcPct val="107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80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r>
                                    <a:rPr kumimoji="0" lang="ru-RU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ndara" panose="020E0502030303020204" pitchFamily="34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a:t>1 м</a:t>
                                  </a:r>
                                  <a:endParaRPr kumimoji="0" lang="ru-RU" sz="11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7" name="Надпись 1704707255">
                                  <a:extLst>
                                    <a:ext uri="{FF2B5EF4-FFF2-40B4-BE49-F238E27FC236}">
                                      <a16:creationId xmlns:a16="http://schemas.microsoft.com/office/drawing/2014/main" id="{F7A90B71-EA72-8BBC-6136-104927BB319F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 rot="18908129">
                                  <a:off x="520861" y="1495787"/>
                                  <a:ext cx="575945" cy="331200"/>
                                </a:xfrm>
                                <a:prstGeom prst="rect">
                                  <a:avLst/>
                                </a:prstGeom>
                                <a:noFill/>
                                <a:ln w="6350">
                                  <a:noFill/>
                                </a:ln>
                              </p:spPr>
                              <p:txBody>
  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ctr" defTabSz="914400" rtl="0" eaLnBrk="1" fontAlgn="auto" latinLnBrk="0" hangingPunct="1">
                                    <a:lnSpc>
                                      <a:spcPct val="107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80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r>
                                    <a:rPr kumimoji="0" lang="ru-RU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ndara" panose="020E0502030303020204" pitchFamily="34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a:t>1 м</a:t>
                                  </a:r>
                                  <a:endParaRPr kumimoji="0" lang="ru-RU" sz="11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8" name="Надпись 927128537">
                                  <a:extLst>
                                    <a:ext uri="{FF2B5EF4-FFF2-40B4-BE49-F238E27FC236}">
                                      <a16:creationId xmlns:a16="http://schemas.microsoft.com/office/drawing/2014/main" id="{C0A1ACA7-F9B0-5494-807E-4F75EA40B4DB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706056" y="1076446"/>
                                  <a:ext cx="575945" cy="331200"/>
                                </a:xfrm>
                                <a:prstGeom prst="rect">
                                  <a:avLst/>
                                </a:prstGeom>
                                <a:noFill/>
                                <a:ln w="6350">
                                  <a:noFill/>
                                </a:ln>
                              </p:spPr>
                              <p:txBody>
  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ctr" defTabSz="914400" rtl="0" eaLnBrk="1" fontAlgn="auto" latinLnBrk="0" hangingPunct="1">
                                    <a:lnSpc>
                                      <a:spcPct val="107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80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r>
                                    <a:rPr kumimoji="0" lang="ru-RU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ndara" panose="020E0502030303020204" pitchFamily="34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a:t>1 м</a:t>
                                  </a:r>
                                  <a:endParaRPr kumimoji="0" lang="ru-RU" sz="11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9" name="Надпись 656352100">
                                  <a:extLst>
                                    <a:ext uri="{FF2B5EF4-FFF2-40B4-BE49-F238E27FC236}">
                                      <a16:creationId xmlns:a16="http://schemas.microsoft.com/office/drawing/2014/main" id="{648C51D6-81E6-7E45-FEE3-05C9646748DC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254643" y="0"/>
                                  <a:ext cx="575945" cy="331200"/>
                                </a:xfrm>
                                <a:prstGeom prst="rect">
                                  <a:avLst/>
                                </a:prstGeom>
                                <a:noFill/>
                                <a:ln w="6350">
                                  <a:noFill/>
                                </a:ln>
                              </p:spPr>
                              <p:txBody>
  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marL="0" marR="0" lvl="0" indent="0" algn="ctr" defTabSz="914400" rtl="0" eaLnBrk="1" fontAlgn="auto" latinLnBrk="0" hangingPunct="1">
                                    <a:lnSpc>
                                      <a:spcPct val="107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80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r>
                                    <a:rPr kumimoji="0" lang="ru-RU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ndara" panose="020E0502030303020204" pitchFamily="34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a:t>1 м</a:t>
                                  </a:r>
                                  <a:endParaRPr kumimoji="0" lang="ru-RU" sz="11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 pitchFamily="34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endParaRPr>
                                </a:p>
                              </p:txBody>
                            </p:sp>
                          </p:grpSp>
                        </p:grpSp>
                        <p:cxnSp>
                          <p:nvCxnSpPr>
                            <p:cNvPr id="40" name="Прямая соединительная линия 39">
                              <a:extLst>
                                <a:ext uri="{FF2B5EF4-FFF2-40B4-BE49-F238E27FC236}">
                                  <a16:creationId xmlns:a16="http://schemas.microsoft.com/office/drawing/2014/main" id="{0CB95C5F-0B5A-632B-0579-6E5EE5B0C948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289367" y="266218"/>
                              <a:ext cx="576050" cy="0"/>
                            </a:xfrm>
                            <a:prstGeom prst="line">
                              <a:avLst/>
                            </a:prstGeom>
                            <a:ln w="28575">
                              <a:solidFill>
                                <a:schemeClr val="tx1"/>
                              </a:solidFill>
                              <a:headEnd type="none" w="med" len="med"/>
                              <a:tailEnd type="none" w="med" len="med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  <p:sp>
                        <p:nvSpPr>
                          <p:cNvPr id="36" name="Надпись 1">
                            <a:extLst>
                              <a:ext uri="{FF2B5EF4-FFF2-40B4-BE49-F238E27FC236}">
                                <a16:creationId xmlns:a16="http://schemas.microsoft.com/office/drawing/2014/main" id="{B1FA99BC-B63C-266B-D056-AB90DB5060C5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0" y="14176"/>
                            <a:ext cx="561315" cy="497660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7000"/>
                              </a:lnSpc>
                              <a:spcBef>
                                <a:spcPts val="0"/>
                              </a:spcBef>
                              <a:spcAft>
                                <a:spcPts val="8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ru-RU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м</a:t>
                            </a:r>
                            <a:endParaRPr kumimoji="0" lang="ru-RU" sz="11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37" name="Надпись 1">
                            <a:extLst>
                              <a:ext uri="{FF2B5EF4-FFF2-40B4-BE49-F238E27FC236}">
                                <a16:creationId xmlns:a16="http://schemas.microsoft.com/office/drawing/2014/main" id="{D5434CF6-598E-C3A1-75F7-7C81040763F4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0" y="552893"/>
                            <a:ext cx="561315" cy="497660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7000"/>
                              </a:lnSpc>
                              <a:spcBef>
                                <a:spcPts val="0"/>
                              </a:spcBef>
                              <a:spcAft>
                                <a:spcPts val="8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ru-RU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м</a:t>
                            </a:r>
                            <a:r>
                              <a:rPr kumimoji="0" lang="ru-RU" sz="2000" b="1" i="1" u="none" strike="noStrike" kern="1200" cap="none" spc="0" normalizeH="0" baseline="3000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2</a:t>
                            </a:r>
                            <a:endParaRPr kumimoji="0" lang="ru-RU" sz="11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38" name="Надпись 1">
                            <a:extLst>
                              <a:ext uri="{FF2B5EF4-FFF2-40B4-BE49-F238E27FC236}">
                                <a16:creationId xmlns:a16="http://schemas.microsoft.com/office/drawing/2014/main" id="{59D70BBF-E290-65E5-6663-EB891BC6137F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0" y="1467293"/>
                            <a:ext cx="561315" cy="497660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7000"/>
                              </a:lnSpc>
                              <a:spcBef>
                                <a:spcPts val="0"/>
                              </a:spcBef>
                              <a:spcAft>
                                <a:spcPts val="8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ru-RU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м</a:t>
                            </a:r>
                            <a:r>
                              <a:rPr kumimoji="0" lang="ru-RU" sz="2000" b="1" i="1" u="none" strike="noStrike" kern="1200" cap="none" spc="0" normalizeH="0" baseline="3000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ndara" panose="020E0502030303020204" pitchFamily="34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a:t>3</a:t>
                            </a:r>
                            <a:endParaRPr kumimoji="0" lang="ru-RU" sz="11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61" name="Стрелка: изогнутая 60">
                          <a:extLst>
                            <a:ext uri="{FF2B5EF4-FFF2-40B4-BE49-F238E27FC236}">
                              <a16:creationId xmlns:a16="http://schemas.microsoft.com/office/drawing/2014/main" id="{883FC4B4-3F46-15C2-2E2D-B85C1FB979B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1771568">
                          <a:off x="5954549" y="5636934"/>
                          <a:ext cx="1161831" cy="1021904"/>
                        </a:xfrm>
                        <a:prstGeom prst="bentArrow">
                          <a:avLst>
                            <a:gd name="adj1" fmla="val 21536"/>
                            <a:gd name="adj2" fmla="val 50000"/>
                            <a:gd name="adj3" fmla="val 48434"/>
                            <a:gd name="adj4" fmla="val 60768"/>
                          </a:avLst>
                        </a:prstGeom>
                        <a:ln/>
                      </p:spPr>
                      <p:style>
                        <a:lnRef idx="2">
                          <a:schemeClr val="accent6">
                            <a:shade val="15000"/>
                          </a:schemeClr>
                        </a:lnRef>
                        <a:fillRef idx="1">
                          <a:schemeClr val="accent6"/>
                        </a:fillRef>
                        <a:effectRef idx="0">
                          <a:schemeClr val="accent6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8" name="Стрелка: изогнутая 67">
                          <a:extLst>
                            <a:ext uri="{FF2B5EF4-FFF2-40B4-BE49-F238E27FC236}">
                              <a16:creationId xmlns:a16="http://schemas.microsoft.com/office/drawing/2014/main" id="{5C034907-2CAE-6A35-42BF-E5A63831444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586256">
                          <a:off x="7199017" y="1075513"/>
                          <a:ext cx="1467931" cy="1084499"/>
                        </a:xfrm>
                        <a:prstGeom prst="bentArrow">
                          <a:avLst>
                            <a:gd name="adj1" fmla="val 21729"/>
                            <a:gd name="adj2" fmla="val 44696"/>
                            <a:gd name="adj3" fmla="val 45718"/>
                            <a:gd name="adj4" fmla="val 65085"/>
                          </a:avLst>
                        </a:prstGeom>
                        <a:ln/>
                      </p:spPr>
                      <p:style>
                        <a:lnRef idx="2">
                          <a:schemeClr val="accent6">
                            <a:shade val="15000"/>
                          </a:schemeClr>
                        </a:lnRef>
                        <a:fillRef idx="1">
                          <a:schemeClr val="accent6"/>
                        </a:fillRef>
                        <a:effectRef idx="0">
                          <a:schemeClr val="accent6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5" name="TextBox 24">
                          <a:extLst>
                            <a:ext uri="{FF2B5EF4-FFF2-40B4-BE49-F238E27FC236}">
                              <a16:creationId xmlns:a16="http://schemas.microsoft.com/office/drawing/2014/main" id="{6AE91A43-CF1E-DEAB-FF4D-6F289A515677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29245" y="517300"/>
                          <a:ext cx="1480285" cy="30777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marL="0" marR="0" lvl="0" indent="0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__________</a:t>
                          </a:r>
                          <a:endParaRPr kumimoji="0" lang="ru-RU" sz="900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</a:endParaRPr>
                        </a:p>
                      </p:txBody>
                    </p:sp>
                    <p:sp>
                      <p:nvSpPr>
                        <p:cNvPr id="66" name="TextBox 65">
                          <a:extLst>
                            <a:ext uri="{FF2B5EF4-FFF2-40B4-BE49-F238E27FC236}">
                              <a16:creationId xmlns:a16="http://schemas.microsoft.com/office/drawing/2014/main" id="{97F1A224-AAED-F1D2-F0E8-C8B19FE870B3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29245" y="1809333"/>
                          <a:ext cx="1480285" cy="30777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marL="0" marR="0" lvl="0" indent="0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__________</a:t>
                          </a:r>
                          <a:endParaRPr kumimoji="0" lang="ru-RU" sz="900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</a:endParaRPr>
                        </a:p>
                      </p:txBody>
                    </p:sp>
                    <p:sp>
                      <p:nvSpPr>
                        <p:cNvPr id="67" name="TextBox 66">
                          <a:extLst>
                            <a:ext uri="{FF2B5EF4-FFF2-40B4-BE49-F238E27FC236}">
                              <a16:creationId xmlns:a16="http://schemas.microsoft.com/office/drawing/2014/main" id="{0474A7BA-2EE2-E39F-2AA3-96FF36440395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29245" y="3149885"/>
                          <a:ext cx="1480285" cy="30777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marL="0" marR="0" lvl="0" indent="0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Georgia" panose="02040502050405020303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a:t>__________</a:t>
                          </a:r>
                          <a:endParaRPr kumimoji="0" lang="ru-RU" sz="900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Georgia" panose="02040502050405020303" pitchFamily="18" charset="0"/>
                          </a:endParaRPr>
                        </a:p>
                      </p:txBody>
                    </p:sp>
                  </p:grpSp>
                  <p:sp>
                    <p:nvSpPr>
                      <p:cNvPr id="22" name="TextBox 21">
                        <a:extLst>
                          <a:ext uri="{FF2B5EF4-FFF2-40B4-BE49-F238E27FC236}">
                            <a16:creationId xmlns:a16="http://schemas.microsoft.com/office/drawing/2014/main" id="{A3938C76-05E4-E83A-9D45-253A12B1230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29245" y="412935"/>
                        <a:ext cx="1324961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20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Масса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</a:endParaRPr>
                      </a:p>
                    </p:txBody>
                  </p:sp>
                  <p:sp>
                    <p:nvSpPr>
                      <p:cNvPr id="23" name="TextBox 22">
                        <a:extLst>
                          <a:ext uri="{FF2B5EF4-FFF2-40B4-BE49-F238E27FC236}">
                            <a16:creationId xmlns:a16="http://schemas.microsoft.com/office/drawing/2014/main" id="{CDFBBC92-D48E-3F23-49D3-FC876F058E4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92786" y="1716891"/>
                        <a:ext cx="1456479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20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Вещество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</a:endParaRPr>
                      </a:p>
                    </p:txBody>
                  </p:sp>
                  <p:sp>
                    <p:nvSpPr>
                      <p:cNvPr id="24" name="TextBox 23">
                        <a:extLst>
                          <a:ext uri="{FF2B5EF4-FFF2-40B4-BE49-F238E27FC236}">
                            <a16:creationId xmlns:a16="http://schemas.microsoft.com/office/drawing/2014/main" id="{342A5CC5-755D-604F-DB87-84E7A2C688F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92786" y="3080305"/>
                        <a:ext cx="1456479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20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Объём</a:t>
                        </a:r>
                        <a:endPara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</a:endParaRPr>
                      </a:p>
                    </p:txBody>
                  </p:sp>
                  <p:sp>
                    <p:nvSpPr>
                      <p:cNvPr id="26" name="TextBox 25">
                        <a:extLst>
                          <a:ext uri="{FF2B5EF4-FFF2-40B4-BE49-F238E27FC236}">
                            <a16:creationId xmlns:a16="http://schemas.microsoft.com/office/drawing/2014/main" id="{6084E9FB-8DD7-349F-27C6-380417A09C0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175456" y="1530033"/>
                        <a:ext cx="2402733" cy="64633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36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Вещество</a:t>
                        </a:r>
                        <a:endPara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7" name="Надпись 45">
                      <a:extLst>
                        <a:ext uri="{FF2B5EF4-FFF2-40B4-BE49-F238E27FC236}">
                          <a16:creationId xmlns:a16="http://schemas.microsoft.com/office/drawing/2014/main" id="{14644A98-4E47-1F28-13B5-86AD2FE2006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75712" y="2114046"/>
                      <a:ext cx="2136001" cy="753864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масса – </a:t>
                      </a: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m</a:t>
                      </a:r>
                      <a:br>
                        <a:rPr lang="ru-RU" sz="3200" dirty="0">
                          <a:solidFill>
                            <a:prstClr val="black"/>
                          </a:solidFill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</a:b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г, </a:t>
                      </a:r>
                      <a:r>
                        <a:rPr kumimoji="0" lang="ru-RU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кг</a:t>
                      </a:r>
                      <a:r>
                        <a:rPr kumimoji="0" lang="ru-RU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, т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50" name="Надпись 46">
                      <a:extLst>
                        <a:ext uri="{FF2B5EF4-FFF2-40B4-BE49-F238E27FC236}">
                          <a16:creationId xmlns:a16="http://schemas.microsoft.com/office/drawing/2014/main" id="{27007B6B-4AB8-0C03-23AF-DED929B81EA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95857" y="2931798"/>
                      <a:ext cx="2126148" cy="753864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объём – </a:t>
                      </a: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V</a:t>
                      </a:r>
                      <a:br>
                        <a:rPr lang="ru-RU" sz="3200" dirty="0">
                          <a:solidFill>
                            <a:prstClr val="black"/>
                          </a:solidFill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</a:br>
                      <a:r>
                        <a:rPr kumimoji="0" lang="ru-RU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см</a:t>
                      </a:r>
                      <a:r>
                        <a:rPr kumimoji="0" lang="ru-RU" sz="32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ru-RU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ru-RU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kumimoji="0" lang="ru-RU" sz="3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58" name="Надпись 49">
                    <a:extLst>
                      <a:ext uri="{FF2B5EF4-FFF2-40B4-BE49-F238E27FC236}">
                        <a16:creationId xmlns:a16="http://schemas.microsoft.com/office/drawing/2014/main" id="{CF43E13A-8CD8-E859-BEDE-AC38D4A3EDAB}"/>
                      </a:ext>
                    </a:extLst>
                  </p:cNvPr>
                  <p:cNvSpPr txBox="1"/>
                  <p:nvPr/>
                </p:nvSpPr>
                <p:spPr>
                  <a:xfrm>
                    <a:off x="4528904" y="370075"/>
                    <a:ext cx="2595245" cy="2045335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Если </a:t>
                    </a:r>
                    <a:r>
                      <a: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V</a:t>
                    </a:r>
                    <a:r>
                      <a:rPr kumimoji="0" lang="ru-RU" sz="2800" b="1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1</a:t>
                    </a: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 </a:t>
                    </a: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=</a:t>
                    </a: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 </a:t>
                    </a:r>
                    <a:r>
                      <a: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V</a:t>
                    </a:r>
                    <a:r>
                      <a:rPr kumimoji="0" lang="ru-RU" sz="2800" b="1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2</a:t>
                    </a: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, </a:t>
                    </a:r>
                    <a:b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</a:b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а </a:t>
                    </a:r>
                    <a:r>
                      <a: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m</a:t>
                    </a:r>
                    <a:r>
                      <a:rPr kumimoji="0" lang="ru-RU" sz="2800" b="1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1</a:t>
                    </a:r>
                    <a:r>
                      <a:rPr kumimoji="0" lang="en-US" sz="2800" b="0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 </a:t>
                    </a: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</a:t>
                    </a: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 </a:t>
                    </a:r>
                    <a:r>
                      <a: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m</a:t>
                    </a:r>
                    <a:r>
                      <a:rPr kumimoji="0" lang="ru-RU" sz="2800" b="1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2</a:t>
                    </a: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, </a:t>
                    </a:r>
                    <a:br>
                      <a: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</a:br>
                    <a:r>
                      <a: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то </a:t>
                    </a:r>
                    <a:r>
                      <a:rPr kumimoji="0" lang="ru-RU" sz="3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вещества</a:t>
                    </a:r>
                    <a:r>
                      <a: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 </a:t>
                    </a:r>
                    <a:br>
                      <a: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</a:br>
                    <a: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РАЗНЫЕ!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57" name="Овал 56">
                    <a:extLst>
                      <a:ext uri="{FF2B5EF4-FFF2-40B4-BE49-F238E27FC236}">
                        <a16:creationId xmlns:a16="http://schemas.microsoft.com/office/drawing/2014/main" id="{EB325219-B925-6946-3C23-1FD050240596}"/>
                      </a:ext>
                    </a:extLst>
                  </p:cNvPr>
                  <p:cNvSpPr/>
                  <p:nvPr/>
                </p:nvSpPr>
                <p:spPr>
                  <a:xfrm>
                    <a:off x="8335978" y="1224029"/>
                    <a:ext cx="3361132" cy="33611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9" name="Надпись 54">
                        <a:extLst>
                          <a:ext uri="{FF2B5EF4-FFF2-40B4-BE49-F238E27FC236}">
                            <a16:creationId xmlns:a16="http://schemas.microsoft.com/office/drawing/2014/main" id="{A60E27BA-E36E-7C97-C38D-F9B04903FF6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652486" y="1348049"/>
                        <a:ext cx="2595245" cy="1443675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0" lang="ru-RU" sz="4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𝝆</m:t>
                              </m:r>
                              <m:r>
                                <a:rPr kumimoji="0" lang="ru-RU" sz="4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kumimoji="0" lang="ru-RU" sz="4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ru-RU" sz="4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𝒎</m:t>
                                  </m:r>
                                </m:num>
                                <m:den>
                                  <m:r>
                                    <a:rPr kumimoji="0" lang="ru-RU" sz="4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𝑽</m:t>
                                  </m:r>
                                </m:den>
                              </m:f>
                            </m:oMath>
                          </m:oMathPara>
                        </a14:m>
                        <a:endParaRPr kumimoji="0" lang="ru-RU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9" name="Надпись 54">
                        <a:extLst>
                          <a:ext uri="{FF2B5EF4-FFF2-40B4-BE49-F238E27FC236}">
                            <a16:creationId xmlns:a16="http://schemas.microsoft.com/office/drawing/2014/main" id="{A60E27BA-E36E-7C97-C38D-F9B04903FF6D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652486" y="1348049"/>
                        <a:ext cx="2595245" cy="1443675"/>
                      </a:xfrm>
                      <a:prstGeom prst="rect">
                        <a:avLst/>
                      </a:prstGeom>
                      <a:blipFill>
                        <a:blip r:embed="rId4"/>
                        <a:stretch>
                          <a:fillRect/>
                        </a:stretch>
                      </a:blipFill>
                      <a:ln w="6350"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ru-RU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358E576C-65DA-8748-F5E4-2EA0537C5D90}"/>
                      </a:ext>
                    </a:extLst>
                  </p:cNvPr>
                  <p:cNvSpPr txBox="1"/>
                  <p:nvPr/>
                </p:nvSpPr>
                <p:spPr>
                  <a:xfrm>
                    <a:off x="8832169" y="2390782"/>
                    <a:ext cx="930923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3200" b="1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</a:rPr>
                      <a:t>ро</a:t>
                    </a:r>
                    <a:endParaRPr kumimoji="0" lang="ru-RU" sz="3200" b="1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>
                          <a:lumMod val="65000"/>
                        </a:schemeClr>
                      </a:solidFill>
                      <a:effectLst/>
                      <a:uLnTx/>
                      <a:uFillTx/>
                      <a:latin typeface="Candara" panose="020E0502030303020204" pitchFamily="34" charset="0"/>
                    </a:endParaRPr>
                  </a:p>
                </p:txBody>
              </p:sp>
            </p:grpSp>
            <p:sp>
              <p:nvSpPr>
                <p:cNvPr id="62" name="Надпись 8">
                  <a:extLst>
                    <a:ext uri="{FF2B5EF4-FFF2-40B4-BE49-F238E27FC236}">
                      <a16:creationId xmlns:a16="http://schemas.microsoft.com/office/drawing/2014/main" id="{E5837269-2CF1-88BD-86FD-05282C70E2E7}"/>
                    </a:ext>
                  </a:extLst>
                </p:cNvPr>
                <p:cNvSpPr txBox="1"/>
                <p:nvPr/>
              </p:nvSpPr>
              <p:spPr>
                <a:xfrm>
                  <a:off x="7156767" y="74593"/>
                  <a:ext cx="4955263" cy="1106366"/>
                </a:xfrm>
                <a:custGeom>
                  <a:avLst/>
                  <a:gdLst>
                    <a:gd name="connsiteX0" fmla="*/ 0 w 4955263"/>
                    <a:gd name="connsiteY0" fmla="*/ 0 h 1106366"/>
                    <a:gd name="connsiteX1" fmla="*/ 649690 w 4955263"/>
                    <a:gd name="connsiteY1" fmla="*/ 0 h 1106366"/>
                    <a:gd name="connsiteX2" fmla="*/ 1249827 w 4955263"/>
                    <a:gd name="connsiteY2" fmla="*/ 0 h 1106366"/>
                    <a:gd name="connsiteX3" fmla="*/ 1800412 w 4955263"/>
                    <a:gd name="connsiteY3" fmla="*/ 0 h 1106366"/>
                    <a:gd name="connsiteX4" fmla="*/ 2350997 w 4955263"/>
                    <a:gd name="connsiteY4" fmla="*/ 0 h 1106366"/>
                    <a:gd name="connsiteX5" fmla="*/ 3000687 w 4955263"/>
                    <a:gd name="connsiteY5" fmla="*/ 0 h 1106366"/>
                    <a:gd name="connsiteX6" fmla="*/ 3600824 w 4955263"/>
                    <a:gd name="connsiteY6" fmla="*/ 0 h 1106366"/>
                    <a:gd name="connsiteX7" fmla="*/ 4002751 w 4955263"/>
                    <a:gd name="connsiteY7" fmla="*/ 0 h 1106366"/>
                    <a:gd name="connsiteX8" fmla="*/ 4955263 w 4955263"/>
                    <a:gd name="connsiteY8" fmla="*/ 0 h 1106366"/>
                    <a:gd name="connsiteX9" fmla="*/ 4955263 w 4955263"/>
                    <a:gd name="connsiteY9" fmla="*/ 575310 h 1106366"/>
                    <a:gd name="connsiteX10" fmla="*/ 4955263 w 4955263"/>
                    <a:gd name="connsiteY10" fmla="*/ 1106366 h 1106366"/>
                    <a:gd name="connsiteX11" fmla="*/ 4503783 w 4955263"/>
                    <a:gd name="connsiteY11" fmla="*/ 1106366 h 1106366"/>
                    <a:gd name="connsiteX12" fmla="*/ 3854093 w 4955263"/>
                    <a:gd name="connsiteY12" fmla="*/ 1106366 h 1106366"/>
                    <a:gd name="connsiteX13" fmla="*/ 3353061 w 4955263"/>
                    <a:gd name="connsiteY13" fmla="*/ 1106366 h 1106366"/>
                    <a:gd name="connsiteX14" fmla="*/ 2703371 w 4955263"/>
                    <a:gd name="connsiteY14" fmla="*/ 1106366 h 1106366"/>
                    <a:gd name="connsiteX15" fmla="*/ 2251892 w 4955263"/>
                    <a:gd name="connsiteY15" fmla="*/ 1106366 h 1106366"/>
                    <a:gd name="connsiteX16" fmla="*/ 1849965 w 4955263"/>
                    <a:gd name="connsiteY16" fmla="*/ 1106366 h 1106366"/>
                    <a:gd name="connsiteX17" fmla="*/ 1448038 w 4955263"/>
                    <a:gd name="connsiteY17" fmla="*/ 1106366 h 1106366"/>
                    <a:gd name="connsiteX18" fmla="*/ 847901 w 4955263"/>
                    <a:gd name="connsiteY18" fmla="*/ 1106366 h 1106366"/>
                    <a:gd name="connsiteX19" fmla="*/ 0 w 4955263"/>
                    <a:gd name="connsiteY19" fmla="*/ 1106366 h 1106366"/>
                    <a:gd name="connsiteX20" fmla="*/ 0 w 4955263"/>
                    <a:gd name="connsiteY20" fmla="*/ 553183 h 1106366"/>
                    <a:gd name="connsiteX21" fmla="*/ 0 w 4955263"/>
                    <a:gd name="connsiteY21" fmla="*/ 0 h 1106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955263" h="1106366" fill="none" extrusionOk="0">
                      <a:moveTo>
                        <a:pt x="0" y="0"/>
                      </a:moveTo>
                      <a:cubicBezTo>
                        <a:pt x="221367" y="-4929"/>
                        <a:pt x="419294" y="48867"/>
                        <a:pt x="649690" y="0"/>
                      </a:cubicBezTo>
                      <a:cubicBezTo>
                        <a:pt x="880086" y="-48867"/>
                        <a:pt x="1079998" y="47249"/>
                        <a:pt x="1249827" y="0"/>
                      </a:cubicBezTo>
                      <a:cubicBezTo>
                        <a:pt x="1419656" y="-47249"/>
                        <a:pt x="1641456" y="14508"/>
                        <a:pt x="1800412" y="0"/>
                      </a:cubicBezTo>
                      <a:cubicBezTo>
                        <a:pt x="1959369" y="-14508"/>
                        <a:pt x="2121072" y="5123"/>
                        <a:pt x="2350997" y="0"/>
                      </a:cubicBezTo>
                      <a:cubicBezTo>
                        <a:pt x="2580923" y="-5123"/>
                        <a:pt x="2727254" y="23655"/>
                        <a:pt x="3000687" y="0"/>
                      </a:cubicBezTo>
                      <a:cubicBezTo>
                        <a:pt x="3274120" y="-23655"/>
                        <a:pt x="3453016" y="28296"/>
                        <a:pt x="3600824" y="0"/>
                      </a:cubicBezTo>
                      <a:cubicBezTo>
                        <a:pt x="3748632" y="-28296"/>
                        <a:pt x="3915065" y="47789"/>
                        <a:pt x="4002751" y="0"/>
                      </a:cubicBezTo>
                      <a:cubicBezTo>
                        <a:pt x="4090437" y="-47789"/>
                        <a:pt x="4758316" y="5890"/>
                        <a:pt x="4955263" y="0"/>
                      </a:cubicBezTo>
                      <a:cubicBezTo>
                        <a:pt x="4962312" y="204400"/>
                        <a:pt x="4941560" y="375408"/>
                        <a:pt x="4955263" y="575310"/>
                      </a:cubicBezTo>
                      <a:cubicBezTo>
                        <a:pt x="4968966" y="775212"/>
                        <a:pt x="4922650" y="903972"/>
                        <a:pt x="4955263" y="1106366"/>
                      </a:cubicBezTo>
                      <a:cubicBezTo>
                        <a:pt x="4791163" y="1155486"/>
                        <a:pt x="4630033" y="1092516"/>
                        <a:pt x="4503783" y="1106366"/>
                      </a:cubicBezTo>
                      <a:cubicBezTo>
                        <a:pt x="4377533" y="1120216"/>
                        <a:pt x="4085363" y="1043839"/>
                        <a:pt x="3854093" y="1106366"/>
                      </a:cubicBezTo>
                      <a:cubicBezTo>
                        <a:pt x="3622823" y="1168893"/>
                        <a:pt x="3529809" y="1100856"/>
                        <a:pt x="3353061" y="1106366"/>
                      </a:cubicBezTo>
                      <a:cubicBezTo>
                        <a:pt x="3176313" y="1111876"/>
                        <a:pt x="2957377" y="1089814"/>
                        <a:pt x="2703371" y="1106366"/>
                      </a:cubicBezTo>
                      <a:cubicBezTo>
                        <a:pt x="2449365" y="1122918"/>
                        <a:pt x="2366471" y="1099997"/>
                        <a:pt x="2251892" y="1106366"/>
                      </a:cubicBezTo>
                      <a:cubicBezTo>
                        <a:pt x="2137313" y="1112735"/>
                        <a:pt x="2040710" y="1065165"/>
                        <a:pt x="1849965" y="1106366"/>
                      </a:cubicBezTo>
                      <a:cubicBezTo>
                        <a:pt x="1659220" y="1147567"/>
                        <a:pt x="1643678" y="1083062"/>
                        <a:pt x="1448038" y="1106366"/>
                      </a:cubicBezTo>
                      <a:cubicBezTo>
                        <a:pt x="1252398" y="1129670"/>
                        <a:pt x="986878" y="1040614"/>
                        <a:pt x="847901" y="1106366"/>
                      </a:cubicBezTo>
                      <a:cubicBezTo>
                        <a:pt x="708924" y="1172118"/>
                        <a:pt x="396169" y="1100966"/>
                        <a:pt x="0" y="1106366"/>
                      </a:cubicBezTo>
                      <a:cubicBezTo>
                        <a:pt x="-45797" y="984616"/>
                        <a:pt x="29985" y="755165"/>
                        <a:pt x="0" y="553183"/>
                      </a:cubicBezTo>
                      <a:cubicBezTo>
                        <a:pt x="-29985" y="351201"/>
                        <a:pt x="35466" y="204844"/>
                        <a:pt x="0" y="0"/>
                      </a:cubicBezTo>
                      <a:close/>
                    </a:path>
                    <a:path w="4955263" h="1106366" stroke="0" extrusionOk="0">
                      <a:moveTo>
                        <a:pt x="0" y="0"/>
                      </a:moveTo>
                      <a:cubicBezTo>
                        <a:pt x="120561" y="-57029"/>
                        <a:pt x="352608" y="20460"/>
                        <a:pt x="501032" y="0"/>
                      </a:cubicBezTo>
                      <a:cubicBezTo>
                        <a:pt x="649456" y="-20460"/>
                        <a:pt x="793329" y="36377"/>
                        <a:pt x="902959" y="0"/>
                      </a:cubicBezTo>
                      <a:cubicBezTo>
                        <a:pt x="1012589" y="-36377"/>
                        <a:pt x="1330680" y="70295"/>
                        <a:pt x="1552649" y="0"/>
                      </a:cubicBezTo>
                      <a:cubicBezTo>
                        <a:pt x="1774618" y="-70295"/>
                        <a:pt x="1869625" y="47893"/>
                        <a:pt x="2053681" y="0"/>
                      </a:cubicBezTo>
                      <a:cubicBezTo>
                        <a:pt x="2237737" y="-47893"/>
                        <a:pt x="2321190" y="18250"/>
                        <a:pt x="2554713" y="0"/>
                      </a:cubicBezTo>
                      <a:cubicBezTo>
                        <a:pt x="2788236" y="-18250"/>
                        <a:pt x="3012358" y="52051"/>
                        <a:pt x="3204403" y="0"/>
                      </a:cubicBezTo>
                      <a:cubicBezTo>
                        <a:pt x="3396448" y="-52051"/>
                        <a:pt x="3496319" y="53619"/>
                        <a:pt x="3655883" y="0"/>
                      </a:cubicBezTo>
                      <a:cubicBezTo>
                        <a:pt x="3815447" y="-53619"/>
                        <a:pt x="4004161" y="12013"/>
                        <a:pt x="4305573" y="0"/>
                      </a:cubicBezTo>
                      <a:cubicBezTo>
                        <a:pt x="4606985" y="-12013"/>
                        <a:pt x="4741871" y="31045"/>
                        <a:pt x="4955263" y="0"/>
                      </a:cubicBezTo>
                      <a:cubicBezTo>
                        <a:pt x="4977468" y="181023"/>
                        <a:pt x="4905492" y="413150"/>
                        <a:pt x="4955263" y="553183"/>
                      </a:cubicBezTo>
                      <a:cubicBezTo>
                        <a:pt x="5005034" y="693216"/>
                        <a:pt x="4922822" y="953916"/>
                        <a:pt x="4955263" y="1106366"/>
                      </a:cubicBezTo>
                      <a:cubicBezTo>
                        <a:pt x="4833828" y="1130624"/>
                        <a:pt x="4503218" y="1067914"/>
                        <a:pt x="4355126" y="1106366"/>
                      </a:cubicBezTo>
                      <a:cubicBezTo>
                        <a:pt x="4207034" y="1144818"/>
                        <a:pt x="3868072" y="1061240"/>
                        <a:pt x="3705436" y="1106366"/>
                      </a:cubicBezTo>
                      <a:cubicBezTo>
                        <a:pt x="3542800" y="1151492"/>
                        <a:pt x="3360756" y="1053626"/>
                        <a:pt x="3055746" y="1106366"/>
                      </a:cubicBezTo>
                      <a:cubicBezTo>
                        <a:pt x="2750736" y="1159106"/>
                        <a:pt x="2789816" y="1059305"/>
                        <a:pt x="2604266" y="1106366"/>
                      </a:cubicBezTo>
                      <a:cubicBezTo>
                        <a:pt x="2418716" y="1153427"/>
                        <a:pt x="2237709" y="1088064"/>
                        <a:pt x="2053681" y="1106366"/>
                      </a:cubicBezTo>
                      <a:cubicBezTo>
                        <a:pt x="1869654" y="1124668"/>
                        <a:pt x="1595992" y="1099669"/>
                        <a:pt x="1403991" y="1106366"/>
                      </a:cubicBezTo>
                      <a:cubicBezTo>
                        <a:pt x="1211990" y="1113063"/>
                        <a:pt x="968347" y="1068711"/>
                        <a:pt x="853406" y="1106366"/>
                      </a:cubicBezTo>
                      <a:cubicBezTo>
                        <a:pt x="738465" y="1144021"/>
                        <a:pt x="337826" y="1019491"/>
                        <a:pt x="0" y="1106366"/>
                      </a:cubicBezTo>
                      <a:cubicBezTo>
                        <a:pt x="-34777" y="973649"/>
                        <a:pt x="36731" y="798207"/>
                        <a:pt x="0" y="575310"/>
                      </a:cubicBezTo>
                      <a:cubicBezTo>
                        <a:pt x="-36731" y="352413"/>
                        <a:pt x="23946" y="240786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6350">
                  <a:solidFill>
                    <a:prstClr val="black"/>
                  </a:solidFill>
                  <a:extLst>
                    <a:ext uri="{C807C97D-BFC1-408E-A445-0C87EB9F89A2}">
                      <ask:lineSketchStyleProps xmlns:ask="http://schemas.microsoft.com/office/drawing/2018/sketchyshapes" sd="1219033472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1792288" algn="ctr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eorgia" panose="02040502050405020303" pitchFamily="18" charset="0"/>
                    </a:rPr>
                    <a:t> — </a:t>
                  </a:r>
                  <a:br>
                    <a:rPr kumimoji="0" lang="ru-RU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eorgia" panose="02040502050405020303" pitchFamily="18" charset="0"/>
                    </a:rPr>
                  </a:br>
                  <a:r>
                    <a:rPr kumimoji="0" lang="ru-RU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eorgia" panose="02040502050405020303" pitchFamily="18" charset="0"/>
                    </a:rPr>
                    <a:t>физическая величина, которая равна отношению массы тела к его объёму.</a:t>
                  </a:r>
                  <a:endParaRPr kumimoji="0" lang="ru-RU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D59140E9-1E5C-8B9D-E85B-AE7F722BE42B}"/>
                    </a:ext>
                  </a:extLst>
                </p:cNvPr>
                <p:cNvSpPr txBox="1"/>
                <p:nvPr/>
              </p:nvSpPr>
              <p:spPr>
                <a:xfrm>
                  <a:off x="8285844" y="39456"/>
                  <a:ext cx="220140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Плотность</a:t>
                  </a:r>
                  <a:endPara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2886F91-A004-9494-C582-248BE4257D36}"/>
                  </a:ext>
                </a:extLst>
              </p:cNvPr>
              <p:cNvSpPr txBox="1"/>
              <p:nvPr/>
            </p:nvSpPr>
            <p:spPr>
              <a:xfrm>
                <a:off x="8832169" y="2390782"/>
                <a:ext cx="9309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200" b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>
                        <a:lumMod val="65000"/>
                      </a:schemeClr>
                    </a:solidFill>
                    <a:effectLst/>
                    <a:uLnTx/>
                    <a:uFillTx/>
                    <a:latin typeface="Candara" panose="020E0502030303020204" pitchFamily="34" charset="0"/>
                  </a:rPr>
                  <a:t>ро</a:t>
                </a:r>
                <a:endParaRPr kumimoji="0" lang="ru-RU" sz="3200" b="1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andara" panose="020E0502030303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Надпись 52">
                    <a:extLst>
                      <a:ext uri="{FF2B5EF4-FFF2-40B4-BE49-F238E27FC236}">
                        <a16:creationId xmlns:a16="http://schemas.microsoft.com/office/drawing/2014/main" id="{374ED4D3-459F-2656-A63C-D19655AE79B1}"/>
                      </a:ext>
                    </a:extLst>
                  </p:cNvPr>
                  <p:cNvSpPr txBox="1"/>
                  <p:nvPr/>
                </p:nvSpPr>
                <p:spPr>
                  <a:xfrm>
                    <a:off x="8534844" y="2962093"/>
                    <a:ext cx="930923" cy="684000"/>
                  </a:xfrm>
                  <a:prstGeom prst="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type m:val="skw"/>
                              <m:ctrlP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г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см</m:t>
                                  </m:r>
                                </m:e>
                                <m:sup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den>
                          </m:f>
                        </m:oMath>
                      </m:oMathPara>
                    </a14:m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6" name="Надпись 52">
                    <a:extLst>
                      <a:ext uri="{FF2B5EF4-FFF2-40B4-BE49-F238E27FC236}">
                        <a16:creationId xmlns:a16="http://schemas.microsoft.com/office/drawing/2014/main" id="{374ED4D3-459F-2656-A63C-D19655AE79B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34844" y="2962093"/>
                    <a:ext cx="930923" cy="68400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Надпись 52">
                    <a:extLst>
                      <a:ext uri="{FF2B5EF4-FFF2-40B4-BE49-F238E27FC236}">
                        <a16:creationId xmlns:a16="http://schemas.microsoft.com/office/drawing/2014/main" id="{7B9C2398-D5D8-6620-78CE-DB5A76ADAEBB}"/>
                      </a:ext>
                    </a:extLst>
                  </p:cNvPr>
                  <p:cNvSpPr txBox="1"/>
                  <p:nvPr/>
                </p:nvSpPr>
                <p:spPr>
                  <a:xfrm>
                    <a:off x="9522054" y="2972204"/>
                    <a:ext cx="965198" cy="648000"/>
                  </a:xfrm>
                  <a:prstGeom prst="rect">
                    <a:avLst/>
                  </a:prstGeom>
                  <a:solidFill>
                    <a:srgbClr val="66FF66"/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type m:val="skw"/>
                              <m:ctrlPr>
                                <a:rPr kumimoji="0" lang="ru-RU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ru-RU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к</m:t>
                              </m:r>
                              <m: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г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м</m:t>
                                  </m:r>
                                </m:e>
                                <m:sup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den>
                          </m:f>
                        </m:oMath>
                      </m:oMathPara>
                    </a14:m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3" name="Надпись 52">
                    <a:extLst>
                      <a:ext uri="{FF2B5EF4-FFF2-40B4-BE49-F238E27FC236}">
                        <a16:creationId xmlns:a16="http://schemas.microsoft.com/office/drawing/2014/main" id="{7B9C2398-D5D8-6620-78CE-DB5A76ADAEB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22054" y="2972204"/>
                    <a:ext cx="965198" cy="64800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4" name="Надпись 52">
                    <a:extLst>
                      <a:ext uri="{FF2B5EF4-FFF2-40B4-BE49-F238E27FC236}">
                        <a16:creationId xmlns:a16="http://schemas.microsoft.com/office/drawing/2014/main" id="{C52AD554-89B6-C234-010C-724644A9A2EE}"/>
                      </a:ext>
                    </a:extLst>
                  </p:cNvPr>
                  <p:cNvSpPr txBox="1"/>
                  <p:nvPr/>
                </p:nvSpPr>
                <p:spPr>
                  <a:xfrm>
                    <a:off x="10543540" y="2971762"/>
                    <a:ext cx="965198" cy="648000"/>
                  </a:xfrm>
                  <a:prstGeom prst="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type m:val="skw"/>
                              <m:ctrlPr>
                                <a:rPr kumimoji="0" lang="ru-RU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ru-RU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т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ru-RU" sz="2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с</m:t>
                                  </m:r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м</m:t>
                                  </m:r>
                                </m:e>
                                <m:sup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den>
                          </m:f>
                        </m:oMath>
                      </m:oMathPara>
                    </a14:m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4" name="Надпись 52">
                    <a:extLst>
                      <a:ext uri="{FF2B5EF4-FFF2-40B4-BE49-F238E27FC236}">
                        <a16:creationId xmlns:a16="http://schemas.microsoft.com/office/drawing/2014/main" id="{C52AD554-89B6-C234-010C-724644A9A2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43540" y="2971762"/>
                    <a:ext cx="965198" cy="64800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Надпись 57">
                    <a:extLst>
                      <a:ext uri="{FF2B5EF4-FFF2-40B4-BE49-F238E27FC236}">
                        <a16:creationId xmlns:a16="http://schemas.microsoft.com/office/drawing/2014/main" id="{D9998038-EF22-55BB-8FDE-E0C024BE87A4}"/>
                      </a:ext>
                    </a:extLst>
                  </p:cNvPr>
                  <p:cNvSpPr txBox="1"/>
                  <p:nvPr/>
                </p:nvSpPr>
                <p:spPr>
                  <a:xfrm>
                    <a:off x="7055484" y="5004221"/>
                    <a:ext cx="2933209" cy="1369254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кг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м</m:t>
                                  </m:r>
                                </m:e>
                                <m:sup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den>
                          </m:f>
                          <m:r>
                            <a:rPr kumimoji="0" lang="ru-RU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 г</m:t>
                              </m:r>
                            </m:num>
                            <m:den>
                              <m: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𝟏𝟎𝟎𝟎</m:t>
                              </m:r>
                              <m:r>
                                <a:rPr kumimoji="0" lang="ru-RU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см</m:t>
                                  </m:r>
                                </m:e>
                                <m:sup>
                                  <m:r>
                                    <a:rPr kumimoji="0" lang="ru-RU" sz="2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den>
                          </m:f>
                        </m:oMath>
                      </m:oMathPara>
                    </a14:m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1" name="Надпись 57">
                    <a:extLst>
                      <a:ext uri="{FF2B5EF4-FFF2-40B4-BE49-F238E27FC236}">
                        <a16:creationId xmlns:a16="http://schemas.microsoft.com/office/drawing/2014/main" id="{D9998038-EF22-55BB-8FDE-E0C024BE87A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55484" y="5004221"/>
                    <a:ext cx="2933209" cy="136925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B7DEABA-97A4-3563-A2BB-566111375198}"/>
                  </a:ext>
                </a:extLst>
              </p:cNvPr>
              <p:cNvSpPr txBox="1"/>
              <p:nvPr/>
            </p:nvSpPr>
            <p:spPr>
              <a:xfrm>
                <a:off x="8974803" y="3663211"/>
                <a:ext cx="214691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ЗАДАЧИ!</a:t>
                </a:r>
                <a:endParaRPr kumimoji="0" lang="ru-RU" b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2" name="Надпись 58">
              <a:extLst>
                <a:ext uri="{FF2B5EF4-FFF2-40B4-BE49-F238E27FC236}">
                  <a16:creationId xmlns:a16="http://schemas.microsoft.com/office/drawing/2014/main" id="{9F9F0830-3A73-9C3F-518E-866D645C2147}"/>
                </a:ext>
              </a:extLst>
            </p:cNvPr>
            <p:cNvSpPr txBox="1"/>
            <p:nvPr/>
          </p:nvSpPr>
          <p:spPr>
            <a:xfrm>
              <a:off x="3147238" y="3542045"/>
              <a:ext cx="3166745" cy="929351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Зная </a:t>
              </a:r>
              <a:b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плотность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, </a:t>
              </a:r>
              <a:b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можно определить</a:t>
              </a:r>
              <a:b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 </a:t>
              </a:r>
              <a:b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78CA71F-B660-31FD-67F2-932321AD3150}"/>
                </a:ext>
              </a:extLst>
            </p:cNvPr>
            <p:cNvSpPr txBox="1"/>
            <p:nvPr/>
          </p:nvSpPr>
          <p:spPr>
            <a:xfrm>
              <a:off x="3697888" y="4233483"/>
              <a:ext cx="21469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вещество.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4B2550C-04C6-9524-13D4-BA4DD58C13EC}"/>
                </a:ext>
              </a:extLst>
            </p:cNvPr>
            <p:cNvSpPr txBox="1"/>
            <p:nvPr/>
          </p:nvSpPr>
          <p:spPr>
            <a:xfrm>
              <a:off x="3657153" y="6268607"/>
              <a:ext cx="21469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массу.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Надпись 12">
              <a:extLst>
                <a:ext uri="{FF2B5EF4-FFF2-40B4-BE49-F238E27FC236}">
                  <a16:creationId xmlns:a16="http://schemas.microsoft.com/office/drawing/2014/main" id="{19906E6C-819E-43A2-DBDB-7CAC1007AD24}"/>
                </a:ext>
              </a:extLst>
            </p:cNvPr>
            <p:cNvSpPr txBox="1"/>
            <p:nvPr/>
          </p:nvSpPr>
          <p:spPr>
            <a:xfrm>
              <a:off x="3147238" y="5529475"/>
              <a:ext cx="3166745" cy="94970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Зная </a:t>
              </a: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объём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 и </a:t>
              </a:r>
              <a:b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плотность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, можно определить </a:t>
              </a:r>
              <a:br>
                <a:rPr kumimoji="0" lang="ru-RU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86A5B108-2EED-217B-F767-6041C2ED671F}"/>
                </a:ext>
              </a:extLst>
            </p:cNvPr>
            <p:cNvSpPr txBox="1"/>
            <p:nvPr/>
          </p:nvSpPr>
          <p:spPr>
            <a:xfrm>
              <a:off x="3242415" y="4719799"/>
              <a:ext cx="3071568" cy="83099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m =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V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6369591D-F9B8-82E6-44CA-0042845F6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duotone>
                <a:prstClr val="black"/>
                <a:srgbClr val="0066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9988" y="1843154"/>
              <a:ext cx="1621988" cy="1621988"/>
            </a:xfrm>
            <a:prstGeom prst="rect">
              <a:avLst/>
            </a:prstGeom>
          </p:spPr>
        </p:pic>
        <p:sp>
          <p:nvSpPr>
            <p:cNvPr id="77" name="Прямоугольник 76">
              <a:extLst>
                <a:ext uri="{FF2B5EF4-FFF2-40B4-BE49-F238E27FC236}">
                  <a16:creationId xmlns:a16="http://schemas.microsoft.com/office/drawing/2014/main" id="{5C2B0097-FB86-C07A-7FD3-EA217C1A27F8}"/>
                </a:ext>
              </a:extLst>
            </p:cNvPr>
            <p:cNvSpPr/>
            <p:nvPr/>
          </p:nvSpPr>
          <p:spPr>
            <a:xfrm>
              <a:off x="11026139" y="4870597"/>
              <a:ext cx="1373930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9600" b="1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3366FF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Candara" panose="020E0502030303020204" pitchFamily="34" charset="0"/>
                </a:rPr>
                <a:t>5</a:t>
              </a:r>
              <a:endParaRPr lang="ru-RU" sz="9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3366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ndara" panose="020E0502030303020204" pitchFamily="34" charset="0"/>
              </a:endParaRPr>
            </a:p>
          </p:txBody>
        </p:sp>
        <p:sp>
          <p:nvSpPr>
            <p:cNvPr id="78" name="Надпись 34">
              <a:extLst>
                <a:ext uri="{FF2B5EF4-FFF2-40B4-BE49-F238E27FC236}">
                  <a16:creationId xmlns:a16="http://schemas.microsoft.com/office/drawing/2014/main" id="{C5992048-BEBE-11F3-DBD3-BEBAC5D0C5CE}"/>
                </a:ext>
              </a:extLst>
            </p:cNvPr>
            <p:cNvSpPr txBox="1"/>
            <p:nvPr/>
          </p:nvSpPr>
          <p:spPr>
            <a:xfrm>
              <a:off x="10473178" y="6072120"/>
              <a:ext cx="1488121" cy="81412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Моя </a:t>
              </a:r>
              <a:br>
                <a:rPr kumimoji="0" lang="ru-RU" sz="3200" b="1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r>
                <a:rPr kumimoji="0" lang="ru-RU" sz="3200" b="1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оценка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28271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тол, внутренний, сидит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2BC4B28D-92E6-409A-870A-DA9CA4CB7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761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594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4A7EC6-8FCF-7C01-9B71-423228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992" y="462484"/>
            <a:ext cx="4159685" cy="1325563"/>
          </a:xfrm>
        </p:spPr>
        <p:txBody>
          <a:bodyPr/>
          <a:lstStyle/>
          <a:p>
            <a:pPr algn="ctr"/>
            <a:r>
              <a:rPr lang="ru-RU" dirty="0">
                <a:latin typeface="Candara" panose="020E0502030303020204" pitchFamily="34" charset="0"/>
              </a:rPr>
              <a:t>ПРИЛОЖЕНИЯ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AC106B-A3BE-7EEB-F26C-00686B18C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753" y="1675313"/>
            <a:ext cx="5514584" cy="43513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sz="3200" dirty="0">
                <a:latin typeface="Candara" panose="020E0502030303020204" pitchFamily="34" charset="0"/>
              </a:rPr>
              <a:t>Рабочий лист для ученика.</a:t>
            </a:r>
          </a:p>
          <a:p>
            <a:pPr marL="514350" indent="-514350">
              <a:buAutoNum type="arabicPeriod"/>
            </a:pPr>
            <a:r>
              <a:rPr lang="ru-RU" sz="3200" dirty="0">
                <a:latin typeface="Candara" panose="020E0502030303020204" pitchFamily="34" charset="0"/>
              </a:rPr>
              <a:t>Задача № 1.</a:t>
            </a:r>
          </a:p>
          <a:p>
            <a:pPr marL="514350" indent="-514350">
              <a:buAutoNum type="arabicPeriod"/>
            </a:pPr>
            <a:r>
              <a:rPr lang="ru-RU" sz="3200" dirty="0">
                <a:latin typeface="Candara" panose="020E0502030303020204" pitchFamily="34" charset="0"/>
              </a:rPr>
              <a:t>Задача № 2.</a:t>
            </a:r>
          </a:p>
          <a:p>
            <a:pPr marL="514350" indent="-514350">
              <a:buAutoNum type="arabicPeriod"/>
            </a:pPr>
            <a:r>
              <a:rPr lang="ru-RU" sz="3200" dirty="0">
                <a:latin typeface="Candara" panose="020E0502030303020204" pitchFamily="34" charset="0"/>
              </a:rPr>
              <a:t>Задача № 3.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6" descr="Изображение выглядит как в помещении, письменный стол, мебель, офисные принадлежности&#10;&#10;Автоматически созданное описание">
            <a:extLst>
              <a:ext uri="{FF2B5EF4-FFF2-40B4-BE49-F238E27FC236}">
                <a16:creationId xmlns:a16="http://schemas.microsoft.com/office/drawing/2014/main" id="{CECC8DCD-2291-1F33-2304-A4CE3F6A4A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2" r="-285"/>
          <a:stretch/>
        </p:blipFill>
        <p:spPr>
          <a:xfrm>
            <a:off x="6168937" y="928715"/>
            <a:ext cx="5803554" cy="50005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97305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941CF860-EB89-1B15-B85D-FF20983D322D}"/>
              </a:ext>
            </a:extLst>
          </p:cNvPr>
          <p:cNvGrpSpPr/>
          <p:nvPr/>
        </p:nvGrpSpPr>
        <p:grpSpPr>
          <a:xfrm>
            <a:off x="13652" y="8573"/>
            <a:ext cx="12098378" cy="6832404"/>
            <a:chOff x="13652" y="8573"/>
            <a:chExt cx="12098378" cy="6832404"/>
          </a:xfrm>
        </p:grpSpPr>
        <p:sp>
          <p:nvSpPr>
            <p:cNvPr id="32" name="Надпись 46">
              <a:extLst>
                <a:ext uri="{FF2B5EF4-FFF2-40B4-BE49-F238E27FC236}">
                  <a16:creationId xmlns:a16="http://schemas.microsoft.com/office/drawing/2014/main" id="{4F32CC95-9484-5596-CD2F-86DD9C2E9E09}"/>
                </a:ext>
              </a:extLst>
            </p:cNvPr>
            <p:cNvSpPr txBox="1"/>
            <p:nvPr/>
          </p:nvSpPr>
          <p:spPr>
            <a:xfrm>
              <a:off x="13652" y="8573"/>
              <a:ext cx="4336415" cy="15240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890713" marR="0" lvl="0" indent="-198120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Тема:</a:t>
              </a:r>
              <a:r>
                <a:rPr kumimoji="0" lang="ru-RU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 </a:t>
              </a: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12</a:t>
              </a: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 ТОНН</a:t>
              </a:r>
              <a:r>
                <a:rPr kumimoji="0" lang="ru-RU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 </a:t>
              </a: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ВЕЩЕСТВА </a:t>
              </a:r>
              <a:b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В ОБЫЧНОЙ</a:t>
              </a:r>
              <a:b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КРУЖКЕ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 </a:t>
              </a:r>
            </a:p>
          </p:txBody>
        </p: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A43D0C2A-4CFA-E69E-EE03-A08F8C2FDC6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67043" y="1259951"/>
              <a:ext cx="1251929" cy="208745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3058E6D4-9BCF-3C3D-751F-26A7642843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28086" y="3502026"/>
              <a:ext cx="2456354" cy="181980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5EF99B25-F7EE-313A-09DB-E1C7E2A72B6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49316" y="2541136"/>
              <a:ext cx="3589782" cy="908675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id="{514E9988-AB08-B0FA-08F8-A02F939C09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81202" y="2957448"/>
              <a:ext cx="3210280" cy="473775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" name="Прямая соединительная линия 1">
              <a:extLst>
                <a:ext uri="{FF2B5EF4-FFF2-40B4-BE49-F238E27FC236}">
                  <a16:creationId xmlns:a16="http://schemas.microsoft.com/office/drawing/2014/main" id="{EE64003A-DA9D-DB09-D855-52E18E493A9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40562" y="3451543"/>
              <a:ext cx="1497942" cy="207108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CA9286F6-DC34-2A85-5715-D0AEF8B0A18B}"/>
                </a:ext>
              </a:extLst>
            </p:cNvPr>
            <p:cNvSpPr/>
            <p:nvPr/>
          </p:nvSpPr>
          <p:spPr>
            <a:xfrm>
              <a:off x="5960427" y="2410778"/>
              <a:ext cx="2190115" cy="21901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Надпись 1">
              <a:extLst>
                <a:ext uri="{FF2B5EF4-FFF2-40B4-BE49-F238E27FC236}">
                  <a16:creationId xmlns:a16="http://schemas.microsoft.com/office/drawing/2014/main" id="{2D60A1AE-833F-B951-2C99-BB154E69CEE8}"/>
                </a:ext>
              </a:extLst>
            </p:cNvPr>
            <p:cNvSpPr txBox="1"/>
            <p:nvPr/>
          </p:nvSpPr>
          <p:spPr>
            <a:xfrm>
              <a:off x="192786" y="433705"/>
              <a:ext cx="1688465" cy="1263650"/>
            </a:xfrm>
            <a:custGeom>
              <a:avLst/>
              <a:gdLst>
                <a:gd name="connsiteX0" fmla="*/ 0 w 1688465"/>
                <a:gd name="connsiteY0" fmla="*/ 0 h 1263650"/>
                <a:gd name="connsiteX1" fmla="*/ 545937 w 1688465"/>
                <a:gd name="connsiteY1" fmla="*/ 0 h 1263650"/>
                <a:gd name="connsiteX2" fmla="*/ 1108759 w 1688465"/>
                <a:gd name="connsiteY2" fmla="*/ 0 h 1263650"/>
                <a:gd name="connsiteX3" fmla="*/ 1688465 w 1688465"/>
                <a:gd name="connsiteY3" fmla="*/ 0 h 1263650"/>
                <a:gd name="connsiteX4" fmla="*/ 1688465 w 1688465"/>
                <a:gd name="connsiteY4" fmla="*/ 433853 h 1263650"/>
                <a:gd name="connsiteX5" fmla="*/ 1688465 w 1688465"/>
                <a:gd name="connsiteY5" fmla="*/ 817160 h 1263650"/>
                <a:gd name="connsiteX6" fmla="*/ 1688465 w 1688465"/>
                <a:gd name="connsiteY6" fmla="*/ 1263650 h 1263650"/>
                <a:gd name="connsiteX7" fmla="*/ 1091874 w 1688465"/>
                <a:gd name="connsiteY7" fmla="*/ 1263650 h 1263650"/>
                <a:gd name="connsiteX8" fmla="*/ 495283 w 1688465"/>
                <a:gd name="connsiteY8" fmla="*/ 1263650 h 1263650"/>
                <a:gd name="connsiteX9" fmla="*/ 0 w 1688465"/>
                <a:gd name="connsiteY9" fmla="*/ 1263650 h 1263650"/>
                <a:gd name="connsiteX10" fmla="*/ 0 w 1688465"/>
                <a:gd name="connsiteY10" fmla="*/ 855070 h 1263650"/>
                <a:gd name="connsiteX11" fmla="*/ 0 w 1688465"/>
                <a:gd name="connsiteY11" fmla="*/ 433853 h 1263650"/>
                <a:gd name="connsiteX12" fmla="*/ 0 w 1688465"/>
                <a:gd name="connsiteY12" fmla="*/ 0 h 126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88465" h="1263650" fill="none" extrusionOk="0">
                  <a:moveTo>
                    <a:pt x="0" y="0"/>
                  </a:moveTo>
                  <a:cubicBezTo>
                    <a:pt x="160555" y="-45031"/>
                    <a:pt x="432238" y="64652"/>
                    <a:pt x="545937" y="0"/>
                  </a:cubicBezTo>
                  <a:cubicBezTo>
                    <a:pt x="659636" y="-64652"/>
                    <a:pt x="988650" y="48169"/>
                    <a:pt x="1108759" y="0"/>
                  </a:cubicBezTo>
                  <a:cubicBezTo>
                    <a:pt x="1228868" y="-48169"/>
                    <a:pt x="1502346" y="54487"/>
                    <a:pt x="1688465" y="0"/>
                  </a:cubicBezTo>
                  <a:cubicBezTo>
                    <a:pt x="1705104" y="190692"/>
                    <a:pt x="1668522" y="241699"/>
                    <a:pt x="1688465" y="433853"/>
                  </a:cubicBezTo>
                  <a:cubicBezTo>
                    <a:pt x="1708408" y="626007"/>
                    <a:pt x="1667131" y="683742"/>
                    <a:pt x="1688465" y="817160"/>
                  </a:cubicBezTo>
                  <a:cubicBezTo>
                    <a:pt x="1709799" y="950578"/>
                    <a:pt x="1649252" y="1048178"/>
                    <a:pt x="1688465" y="1263650"/>
                  </a:cubicBezTo>
                  <a:cubicBezTo>
                    <a:pt x="1461577" y="1273618"/>
                    <a:pt x="1361010" y="1218905"/>
                    <a:pt x="1091874" y="1263650"/>
                  </a:cubicBezTo>
                  <a:cubicBezTo>
                    <a:pt x="822738" y="1308395"/>
                    <a:pt x="639763" y="1195097"/>
                    <a:pt x="495283" y="1263650"/>
                  </a:cubicBezTo>
                  <a:cubicBezTo>
                    <a:pt x="350803" y="1332203"/>
                    <a:pt x="102974" y="1238548"/>
                    <a:pt x="0" y="1263650"/>
                  </a:cubicBezTo>
                  <a:cubicBezTo>
                    <a:pt x="-40015" y="1154088"/>
                    <a:pt x="293" y="1031476"/>
                    <a:pt x="0" y="855070"/>
                  </a:cubicBezTo>
                  <a:cubicBezTo>
                    <a:pt x="-293" y="678664"/>
                    <a:pt x="16467" y="522931"/>
                    <a:pt x="0" y="433853"/>
                  </a:cubicBezTo>
                  <a:cubicBezTo>
                    <a:pt x="-16467" y="344775"/>
                    <a:pt x="43408" y="155181"/>
                    <a:pt x="0" y="0"/>
                  </a:cubicBezTo>
                  <a:close/>
                </a:path>
                <a:path w="1688465" h="1263650" stroke="0" extrusionOk="0">
                  <a:moveTo>
                    <a:pt x="0" y="0"/>
                  </a:moveTo>
                  <a:cubicBezTo>
                    <a:pt x="165795" y="-8634"/>
                    <a:pt x="288050" y="58612"/>
                    <a:pt x="545937" y="0"/>
                  </a:cubicBezTo>
                  <a:cubicBezTo>
                    <a:pt x="803824" y="-58612"/>
                    <a:pt x="953251" y="44304"/>
                    <a:pt x="1058105" y="0"/>
                  </a:cubicBezTo>
                  <a:cubicBezTo>
                    <a:pt x="1162959" y="-44304"/>
                    <a:pt x="1440439" y="17962"/>
                    <a:pt x="1688465" y="0"/>
                  </a:cubicBezTo>
                  <a:cubicBezTo>
                    <a:pt x="1736134" y="166317"/>
                    <a:pt x="1646543" y="207905"/>
                    <a:pt x="1688465" y="408580"/>
                  </a:cubicBezTo>
                  <a:cubicBezTo>
                    <a:pt x="1730387" y="609255"/>
                    <a:pt x="1668754" y="611285"/>
                    <a:pt x="1688465" y="804524"/>
                  </a:cubicBezTo>
                  <a:cubicBezTo>
                    <a:pt x="1708176" y="997763"/>
                    <a:pt x="1664840" y="1156970"/>
                    <a:pt x="1688465" y="1263650"/>
                  </a:cubicBezTo>
                  <a:cubicBezTo>
                    <a:pt x="1573136" y="1282186"/>
                    <a:pt x="1275295" y="1223289"/>
                    <a:pt x="1125643" y="1263650"/>
                  </a:cubicBezTo>
                  <a:cubicBezTo>
                    <a:pt x="975991" y="1304011"/>
                    <a:pt x="809314" y="1250813"/>
                    <a:pt x="529052" y="1263650"/>
                  </a:cubicBezTo>
                  <a:cubicBezTo>
                    <a:pt x="248790" y="1276487"/>
                    <a:pt x="192842" y="1249158"/>
                    <a:pt x="0" y="1263650"/>
                  </a:cubicBezTo>
                  <a:cubicBezTo>
                    <a:pt x="-49528" y="1093625"/>
                    <a:pt x="42062" y="1040340"/>
                    <a:pt x="0" y="842433"/>
                  </a:cubicBezTo>
                  <a:cubicBezTo>
                    <a:pt x="-42062" y="644526"/>
                    <a:pt x="13096" y="593944"/>
                    <a:pt x="0" y="433853"/>
                  </a:cubicBezTo>
                  <a:cubicBezTo>
                    <a:pt x="-13096" y="273762"/>
                    <a:pt x="24424" y="114175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w="6350">
              <a:solidFill>
                <a:prstClr val="black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120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________________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 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Symbol" panose="05050102010706020507" pitchFamily="18" charset="2"/>
                </a:rPr>
                <a:t>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величина, показывающая, насколько тело инертно.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  <p:sp>
          <p:nvSpPr>
            <p:cNvPr id="8" name="Надпись 2">
              <a:extLst>
                <a:ext uri="{FF2B5EF4-FFF2-40B4-BE49-F238E27FC236}">
                  <a16:creationId xmlns:a16="http://schemas.microsoft.com/office/drawing/2014/main" id="{822BF703-909E-C0A5-BB7A-E9CC2C21030F}"/>
                </a:ext>
              </a:extLst>
            </p:cNvPr>
            <p:cNvSpPr txBox="1"/>
            <p:nvPr/>
          </p:nvSpPr>
          <p:spPr>
            <a:xfrm>
              <a:off x="173101" y="1781810"/>
              <a:ext cx="1688465" cy="1271905"/>
            </a:xfrm>
            <a:custGeom>
              <a:avLst/>
              <a:gdLst>
                <a:gd name="connsiteX0" fmla="*/ 0 w 1688465"/>
                <a:gd name="connsiteY0" fmla="*/ 0 h 1271905"/>
                <a:gd name="connsiteX1" fmla="*/ 512168 w 1688465"/>
                <a:gd name="connsiteY1" fmla="*/ 0 h 1271905"/>
                <a:gd name="connsiteX2" fmla="*/ 1058105 w 1688465"/>
                <a:gd name="connsiteY2" fmla="*/ 0 h 1271905"/>
                <a:gd name="connsiteX3" fmla="*/ 1688465 w 1688465"/>
                <a:gd name="connsiteY3" fmla="*/ 0 h 1271905"/>
                <a:gd name="connsiteX4" fmla="*/ 1688465 w 1688465"/>
                <a:gd name="connsiteY4" fmla="*/ 449406 h 1271905"/>
                <a:gd name="connsiteX5" fmla="*/ 1688465 w 1688465"/>
                <a:gd name="connsiteY5" fmla="*/ 886094 h 1271905"/>
                <a:gd name="connsiteX6" fmla="*/ 1688465 w 1688465"/>
                <a:gd name="connsiteY6" fmla="*/ 1271905 h 1271905"/>
                <a:gd name="connsiteX7" fmla="*/ 1091874 w 1688465"/>
                <a:gd name="connsiteY7" fmla="*/ 1271905 h 1271905"/>
                <a:gd name="connsiteX8" fmla="*/ 579706 w 1688465"/>
                <a:gd name="connsiteY8" fmla="*/ 1271905 h 1271905"/>
                <a:gd name="connsiteX9" fmla="*/ 0 w 1688465"/>
                <a:gd name="connsiteY9" fmla="*/ 1271905 h 1271905"/>
                <a:gd name="connsiteX10" fmla="*/ 0 w 1688465"/>
                <a:gd name="connsiteY10" fmla="*/ 822499 h 1271905"/>
                <a:gd name="connsiteX11" fmla="*/ 0 w 1688465"/>
                <a:gd name="connsiteY11" fmla="*/ 436687 h 1271905"/>
                <a:gd name="connsiteX12" fmla="*/ 0 w 1688465"/>
                <a:gd name="connsiteY12" fmla="*/ 0 h 127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88465" h="1271905" fill="none" extrusionOk="0">
                  <a:moveTo>
                    <a:pt x="0" y="0"/>
                  </a:moveTo>
                  <a:cubicBezTo>
                    <a:pt x="195817" y="-55548"/>
                    <a:pt x="338506" y="8784"/>
                    <a:pt x="512168" y="0"/>
                  </a:cubicBezTo>
                  <a:cubicBezTo>
                    <a:pt x="685830" y="-8784"/>
                    <a:pt x="928907" y="8681"/>
                    <a:pt x="1058105" y="0"/>
                  </a:cubicBezTo>
                  <a:cubicBezTo>
                    <a:pt x="1187303" y="-8681"/>
                    <a:pt x="1524969" y="70424"/>
                    <a:pt x="1688465" y="0"/>
                  </a:cubicBezTo>
                  <a:cubicBezTo>
                    <a:pt x="1693801" y="94904"/>
                    <a:pt x="1666304" y="226872"/>
                    <a:pt x="1688465" y="449406"/>
                  </a:cubicBezTo>
                  <a:cubicBezTo>
                    <a:pt x="1710626" y="671940"/>
                    <a:pt x="1679037" y="778160"/>
                    <a:pt x="1688465" y="886094"/>
                  </a:cubicBezTo>
                  <a:cubicBezTo>
                    <a:pt x="1697893" y="994028"/>
                    <a:pt x="1684582" y="1174158"/>
                    <a:pt x="1688465" y="1271905"/>
                  </a:cubicBezTo>
                  <a:cubicBezTo>
                    <a:pt x="1509905" y="1304946"/>
                    <a:pt x="1367940" y="1271702"/>
                    <a:pt x="1091874" y="1271905"/>
                  </a:cubicBezTo>
                  <a:cubicBezTo>
                    <a:pt x="815808" y="1272108"/>
                    <a:pt x="723884" y="1226353"/>
                    <a:pt x="579706" y="1271905"/>
                  </a:cubicBezTo>
                  <a:cubicBezTo>
                    <a:pt x="435528" y="1317457"/>
                    <a:pt x="117610" y="1259165"/>
                    <a:pt x="0" y="1271905"/>
                  </a:cubicBezTo>
                  <a:cubicBezTo>
                    <a:pt x="-24247" y="1169099"/>
                    <a:pt x="24295" y="937782"/>
                    <a:pt x="0" y="822499"/>
                  </a:cubicBezTo>
                  <a:cubicBezTo>
                    <a:pt x="-24295" y="707216"/>
                    <a:pt x="4953" y="584372"/>
                    <a:pt x="0" y="436687"/>
                  </a:cubicBezTo>
                  <a:cubicBezTo>
                    <a:pt x="-4953" y="289002"/>
                    <a:pt x="19309" y="116286"/>
                    <a:pt x="0" y="0"/>
                  </a:cubicBezTo>
                  <a:close/>
                </a:path>
                <a:path w="1688465" h="1271905" stroke="0" extrusionOk="0">
                  <a:moveTo>
                    <a:pt x="0" y="0"/>
                  </a:moveTo>
                  <a:cubicBezTo>
                    <a:pt x="189423" y="-49770"/>
                    <a:pt x="365577" y="61505"/>
                    <a:pt x="579706" y="0"/>
                  </a:cubicBezTo>
                  <a:cubicBezTo>
                    <a:pt x="793835" y="-61505"/>
                    <a:pt x="1040345" y="18683"/>
                    <a:pt x="1159413" y="0"/>
                  </a:cubicBezTo>
                  <a:cubicBezTo>
                    <a:pt x="1278481" y="-18683"/>
                    <a:pt x="1487139" y="33460"/>
                    <a:pt x="1688465" y="0"/>
                  </a:cubicBezTo>
                  <a:cubicBezTo>
                    <a:pt x="1695413" y="151283"/>
                    <a:pt x="1642911" y="231074"/>
                    <a:pt x="1688465" y="385811"/>
                  </a:cubicBezTo>
                  <a:cubicBezTo>
                    <a:pt x="1734019" y="540548"/>
                    <a:pt x="1666551" y="692699"/>
                    <a:pt x="1688465" y="784341"/>
                  </a:cubicBezTo>
                  <a:cubicBezTo>
                    <a:pt x="1710379" y="875983"/>
                    <a:pt x="1657475" y="1058248"/>
                    <a:pt x="1688465" y="1271905"/>
                  </a:cubicBezTo>
                  <a:cubicBezTo>
                    <a:pt x="1491073" y="1316868"/>
                    <a:pt x="1388541" y="1225773"/>
                    <a:pt x="1108759" y="1271905"/>
                  </a:cubicBezTo>
                  <a:cubicBezTo>
                    <a:pt x="828977" y="1318037"/>
                    <a:pt x="775815" y="1267639"/>
                    <a:pt x="562822" y="1271905"/>
                  </a:cubicBezTo>
                  <a:cubicBezTo>
                    <a:pt x="349829" y="1276171"/>
                    <a:pt x="236080" y="1207905"/>
                    <a:pt x="0" y="1271905"/>
                  </a:cubicBezTo>
                  <a:cubicBezTo>
                    <a:pt x="-43029" y="1116273"/>
                    <a:pt x="7316" y="1043161"/>
                    <a:pt x="0" y="886094"/>
                  </a:cubicBezTo>
                  <a:cubicBezTo>
                    <a:pt x="-7316" y="729027"/>
                    <a:pt x="41788" y="644388"/>
                    <a:pt x="0" y="436687"/>
                  </a:cubicBezTo>
                  <a:cubicBezTo>
                    <a:pt x="-41788" y="228986"/>
                    <a:pt x="40517" y="97514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w="6350">
              <a:solidFill>
                <a:prstClr val="black"/>
              </a:solidFill>
              <a:extLst>
                <a:ext uri="{C807C97D-BFC1-408E-A445-0C87EB9F89A2}">
                  <ask:lineSketchStyleProps xmlns:ask="http://schemas.microsoft.com/office/drawing/2018/sketchyshapes" sd="218191836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120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________________ 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Symbol" panose="05050102010706020507" pitchFamily="18" charset="2"/>
                </a:rPr>
                <a:t>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 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Arial" panose="020B0604020202020204" pitchFamily="34" charset="0"/>
                </a:rPr>
                <a:t>вид материи. </a:t>
              </a:r>
              <a:b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Arial" panose="020B0604020202020204" pitchFamily="34" charset="0"/>
                </a:rPr>
              </a:b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Arial" panose="020B0604020202020204" pitchFamily="34" charset="0"/>
                </a:rPr>
                <a:t>То, из чего состоят физические тела.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Arial" panose="020B0604020202020204" pitchFamily="34" charset="0"/>
                </a:rPr>
                <a:t> 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Arial" panose="020B0604020202020204" pitchFamily="34" charset="0"/>
                </a:rPr>
                <a:t> 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 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 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  <p:sp>
          <p:nvSpPr>
            <p:cNvPr id="9" name="Надпись 3">
              <a:extLst>
                <a:ext uri="{FF2B5EF4-FFF2-40B4-BE49-F238E27FC236}">
                  <a16:creationId xmlns:a16="http://schemas.microsoft.com/office/drawing/2014/main" id="{F99FED08-D23E-2151-6E4C-C19701024928}"/>
                </a:ext>
              </a:extLst>
            </p:cNvPr>
            <p:cNvSpPr txBox="1"/>
            <p:nvPr/>
          </p:nvSpPr>
          <p:spPr>
            <a:xfrm>
              <a:off x="168656" y="3132455"/>
              <a:ext cx="1694815" cy="1437640"/>
            </a:xfrm>
            <a:custGeom>
              <a:avLst/>
              <a:gdLst>
                <a:gd name="connsiteX0" fmla="*/ 0 w 1694815"/>
                <a:gd name="connsiteY0" fmla="*/ 0 h 1437640"/>
                <a:gd name="connsiteX1" fmla="*/ 581886 w 1694815"/>
                <a:gd name="connsiteY1" fmla="*/ 0 h 1437640"/>
                <a:gd name="connsiteX2" fmla="*/ 1112929 w 1694815"/>
                <a:gd name="connsiteY2" fmla="*/ 0 h 1437640"/>
                <a:gd name="connsiteX3" fmla="*/ 1694815 w 1694815"/>
                <a:gd name="connsiteY3" fmla="*/ 0 h 1437640"/>
                <a:gd name="connsiteX4" fmla="*/ 1694815 w 1694815"/>
                <a:gd name="connsiteY4" fmla="*/ 493590 h 1437640"/>
                <a:gd name="connsiteX5" fmla="*/ 1694815 w 1694815"/>
                <a:gd name="connsiteY5" fmla="*/ 929674 h 1437640"/>
                <a:gd name="connsiteX6" fmla="*/ 1694815 w 1694815"/>
                <a:gd name="connsiteY6" fmla="*/ 1437640 h 1437640"/>
                <a:gd name="connsiteX7" fmla="*/ 1095980 w 1694815"/>
                <a:gd name="connsiteY7" fmla="*/ 1437640 h 1437640"/>
                <a:gd name="connsiteX8" fmla="*/ 514094 w 1694815"/>
                <a:gd name="connsiteY8" fmla="*/ 1437640 h 1437640"/>
                <a:gd name="connsiteX9" fmla="*/ 0 w 1694815"/>
                <a:gd name="connsiteY9" fmla="*/ 1437640 h 1437640"/>
                <a:gd name="connsiteX10" fmla="*/ 0 w 1694815"/>
                <a:gd name="connsiteY10" fmla="*/ 958427 h 1437640"/>
                <a:gd name="connsiteX11" fmla="*/ 0 w 1694815"/>
                <a:gd name="connsiteY11" fmla="*/ 450461 h 1437640"/>
                <a:gd name="connsiteX12" fmla="*/ 0 w 1694815"/>
                <a:gd name="connsiteY12" fmla="*/ 0 h 1437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94815" h="1437640" fill="none" extrusionOk="0">
                  <a:moveTo>
                    <a:pt x="0" y="0"/>
                  </a:moveTo>
                  <a:cubicBezTo>
                    <a:pt x="163746" y="-22614"/>
                    <a:pt x="309518" y="55983"/>
                    <a:pt x="581886" y="0"/>
                  </a:cubicBezTo>
                  <a:cubicBezTo>
                    <a:pt x="854254" y="-55983"/>
                    <a:pt x="869475" y="38201"/>
                    <a:pt x="1112929" y="0"/>
                  </a:cubicBezTo>
                  <a:cubicBezTo>
                    <a:pt x="1356383" y="-38201"/>
                    <a:pt x="1539582" y="1156"/>
                    <a:pt x="1694815" y="0"/>
                  </a:cubicBezTo>
                  <a:cubicBezTo>
                    <a:pt x="1699681" y="185188"/>
                    <a:pt x="1665840" y="371156"/>
                    <a:pt x="1694815" y="493590"/>
                  </a:cubicBezTo>
                  <a:cubicBezTo>
                    <a:pt x="1723790" y="616024"/>
                    <a:pt x="1643138" y="765175"/>
                    <a:pt x="1694815" y="929674"/>
                  </a:cubicBezTo>
                  <a:cubicBezTo>
                    <a:pt x="1746492" y="1094173"/>
                    <a:pt x="1670080" y="1306555"/>
                    <a:pt x="1694815" y="1437640"/>
                  </a:cubicBezTo>
                  <a:cubicBezTo>
                    <a:pt x="1458927" y="1488263"/>
                    <a:pt x="1301009" y="1430323"/>
                    <a:pt x="1095980" y="1437640"/>
                  </a:cubicBezTo>
                  <a:cubicBezTo>
                    <a:pt x="890951" y="1444957"/>
                    <a:pt x="712413" y="1426148"/>
                    <a:pt x="514094" y="1437640"/>
                  </a:cubicBezTo>
                  <a:cubicBezTo>
                    <a:pt x="315775" y="1449132"/>
                    <a:pt x="229352" y="1426840"/>
                    <a:pt x="0" y="1437640"/>
                  </a:cubicBezTo>
                  <a:cubicBezTo>
                    <a:pt x="-5259" y="1279960"/>
                    <a:pt x="16602" y="1143426"/>
                    <a:pt x="0" y="958427"/>
                  </a:cubicBezTo>
                  <a:cubicBezTo>
                    <a:pt x="-16602" y="773428"/>
                    <a:pt x="40456" y="572547"/>
                    <a:pt x="0" y="450461"/>
                  </a:cubicBezTo>
                  <a:cubicBezTo>
                    <a:pt x="-40456" y="328375"/>
                    <a:pt x="27753" y="153662"/>
                    <a:pt x="0" y="0"/>
                  </a:cubicBezTo>
                  <a:close/>
                </a:path>
                <a:path w="1694815" h="1437640" stroke="0" extrusionOk="0">
                  <a:moveTo>
                    <a:pt x="0" y="0"/>
                  </a:moveTo>
                  <a:cubicBezTo>
                    <a:pt x="250089" y="-14407"/>
                    <a:pt x="311189" y="57826"/>
                    <a:pt x="564938" y="0"/>
                  </a:cubicBezTo>
                  <a:cubicBezTo>
                    <a:pt x="818687" y="-57826"/>
                    <a:pt x="939357" y="8014"/>
                    <a:pt x="1079032" y="0"/>
                  </a:cubicBezTo>
                  <a:cubicBezTo>
                    <a:pt x="1218707" y="-8014"/>
                    <a:pt x="1526031" y="46993"/>
                    <a:pt x="1694815" y="0"/>
                  </a:cubicBezTo>
                  <a:cubicBezTo>
                    <a:pt x="1695528" y="124860"/>
                    <a:pt x="1672644" y="262252"/>
                    <a:pt x="1694815" y="436084"/>
                  </a:cubicBezTo>
                  <a:cubicBezTo>
                    <a:pt x="1716986" y="609916"/>
                    <a:pt x="1674690" y="762707"/>
                    <a:pt x="1694815" y="872168"/>
                  </a:cubicBezTo>
                  <a:cubicBezTo>
                    <a:pt x="1714940" y="981629"/>
                    <a:pt x="1667873" y="1184012"/>
                    <a:pt x="1694815" y="1437640"/>
                  </a:cubicBezTo>
                  <a:cubicBezTo>
                    <a:pt x="1557439" y="1450773"/>
                    <a:pt x="1356894" y="1404150"/>
                    <a:pt x="1146825" y="1437640"/>
                  </a:cubicBezTo>
                  <a:cubicBezTo>
                    <a:pt x="936756" y="1471130"/>
                    <a:pt x="830818" y="1403621"/>
                    <a:pt x="564938" y="1437640"/>
                  </a:cubicBezTo>
                  <a:cubicBezTo>
                    <a:pt x="299058" y="1471659"/>
                    <a:pt x="178172" y="1377200"/>
                    <a:pt x="0" y="1437640"/>
                  </a:cubicBezTo>
                  <a:cubicBezTo>
                    <a:pt x="-5005" y="1320296"/>
                    <a:pt x="58846" y="1110186"/>
                    <a:pt x="0" y="929674"/>
                  </a:cubicBezTo>
                  <a:cubicBezTo>
                    <a:pt x="-58846" y="749162"/>
                    <a:pt x="7707" y="633204"/>
                    <a:pt x="0" y="450461"/>
                  </a:cubicBezTo>
                  <a:cubicBezTo>
                    <a:pt x="-7707" y="267718"/>
                    <a:pt x="29437" y="11898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w="6350">
              <a:solidFill>
                <a:prstClr val="black"/>
              </a:solidFill>
              <a:extLst>
                <a:ext uri="{C807C97D-BFC1-408E-A445-0C87EB9F89A2}">
                  <ask:lineSketchStyleProps xmlns:ask="http://schemas.microsoft.com/office/drawing/2018/sketchyshapes" sd="65382223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120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________________ 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Symbol" panose="05050102010706020507" pitchFamily="18" charset="2"/>
                </a:rPr>
                <a:t>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 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Arial" panose="020B0604020202020204" pitchFamily="34" charset="0"/>
                </a:rPr>
                <a:t>количественная характеристика 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пространства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Arial" panose="020B0604020202020204" pitchFamily="34" charset="0"/>
                </a:rPr>
                <a:t>, занимаемого 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телом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Arial" panose="020B0604020202020204" pitchFamily="34" charset="0"/>
                </a:rPr>
                <a:t>.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Arial" panose="020B0604020202020204" pitchFamily="34" charset="0"/>
                </a:rPr>
                <a:t> 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Arial" panose="020B0604020202020204" pitchFamily="34" charset="0"/>
                </a:rPr>
                <a:t> 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 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 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8E6214B8-F3D8-B53F-5824-A8B6C5CE24F5}"/>
                </a:ext>
              </a:extLst>
            </p:cNvPr>
            <p:cNvSpPr/>
            <p:nvPr/>
          </p:nvSpPr>
          <p:spPr>
            <a:xfrm>
              <a:off x="7138191" y="4209120"/>
              <a:ext cx="2627630" cy="26276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3039FC1A-45EC-D0B4-4154-043DDD57A0EE}"/>
                </a:ext>
              </a:extLst>
            </p:cNvPr>
            <p:cNvSpPr/>
            <p:nvPr/>
          </p:nvSpPr>
          <p:spPr>
            <a:xfrm>
              <a:off x="3078010" y="3549065"/>
              <a:ext cx="3352824" cy="32919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189E49A3-D837-23C6-5040-4C2A5C9CC323}"/>
                </a:ext>
              </a:extLst>
            </p:cNvPr>
            <p:cNvSpPr/>
            <p:nvPr/>
          </p:nvSpPr>
          <p:spPr>
            <a:xfrm>
              <a:off x="8335978" y="1224029"/>
              <a:ext cx="3361132" cy="33611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D0EE8862-613B-CBE3-7A1C-81B848DD70DB}"/>
                </a:ext>
              </a:extLst>
            </p:cNvPr>
            <p:cNvSpPr/>
            <p:nvPr/>
          </p:nvSpPr>
          <p:spPr>
            <a:xfrm>
              <a:off x="4442141" y="22166"/>
              <a:ext cx="2627630" cy="26276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E9617B9F-1B38-F939-A62B-6F3093573CA3}"/>
                </a:ext>
              </a:extLst>
            </p:cNvPr>
            <p:cNvSpPr/>
            <p:nvPr/>
          </p:nvSpPr>
          <p:spPr>
            <a:xfrm>
              <a:off x="2038905" y="1226686"/>
              <a:ext cx="2628900" cy="26289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Стрелка: изогнутая 15">
              <a:extLst>
                <a:ext uri="{FF2B5EF4-FFF2-40B4-BE49-F238E27FC236}">
                  <a16:creationId xmlns:a16="http://schemas.microsoft.com/office/drawing/2014/main" id="{32E1E4CF-64C4-F6DA-74D2-345375F0C473}"/>
                </a:ext>
              </a:extLst>
            </p:cNvPr>
            <p:cNvSpPr/>
            <p:nvPr/>
          </p:nvSpPr>
          <p:spPr>
            <a:xfrm rot="1098203">
              <a:off x="3962912" y="631658"/>
              <a:ext cx="1049900" cy="1084499"/>
            </a:xfrm>
            <a:prstGeom prst="bentArrow">
              <a:avLst>
                <a:gd name="adj1" fmla="val 21729"/>
                <a:gd name="adj2" fmla="val 44696"/>
                <a:gd name="adj3" fmla="val 45718"/>
                <a:gd name="adj4" fmla="val 65085"/>
              </a:avLst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Стрелка: изогнутая 17">
              <a:extLst>
                <a:ext uri="{FF2B5EF4-FFF2-40B4-BE49-F238E27FC236}">
                  <a16:creationId xmlns:a16="http://schemas.microsoft.com/office/drawing/2014/main" id="{E1475933-A51A-7C59-5582-BFE451ECA45D}"/>
                </a:ext>
              </a:extLst>
            </p:cNvPr>
            <p:cNvSpPr/>
            <p:nvPr/>
          </p:nvSpPr>
          <p:spPr>
            <a:xfrm rot="8868893">
              <a:off x="9645099" y="4540782"/>
              <a:ext cx="1208182" cy="1021904"/>
            </a:xfrm>
            <a:prstGeom prst="bentArrow">
              <a:avLst>
                <a:gd name="adj1" fmla="val 21536"/>
                <a:gd name="adj2" fmla="val 50000"/>
                <a:gd name="adj3" fmla="val 48434"/>
                <a:gd name="adj4" fmla="val 60768"/>
              </a:avLst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Стрелка: изогнутая 19">
              <a:extLst>
                <a:ext uri="{FF2B5EF4-FFF2-40B4-BE49-F238E27FC236}">
                  <a16:creationId xmlns:a16="http://schemas.microsoft.com/office/drawing/2014/main" id="{C37D1698-DD5F-5A03-5AC2-EE7413B56422}"/>
                </a:ext>
              </a:extLst>
            </p:cNvPr>
            <p:cNvSpPr/>
            <p:nvPr/>
          </p:nvSpPr>
          <p:spPr>
            <a:xfrm rot="1450554">
              <a:off x="5312626" y="3186026"/>
              <a:ext cx="1029529" cy="848577"/>
            </a:xfrm>
            <a:prstGeom prst="bentArrow">
              <a:avLst>
                <a:gd name="adj1" fmla="val 19562"/>
                <a:gd name="adj2" fmla="val 44696"/>
                <a:gd name="adj3" fmla="val 45718"/>
                <a:gd name="adj4" fmla="val 57469"/>
              </a:avLst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BC5E6E5C-2CDC-27D2-49BA-D2540C9E7F66}"/>
                </a:ext>
              </a:extLst>
            </p:cNvPr>
            <p:cNvSpPr/>
            <p:nvPr/>
          </p:nvSpPr>
          <p:spPr>
            <a:xfrm>
              <a:off x="173101" y="4649470"/>
              <a:ext cx="1688465" cy="2123440"/>
            </a:xfrm>
            <a:custGeom>
              <a:avLst/>
              <a:gdLst>
                <a:gd name="connsiteX0" fmla="*/ 0 w 1688465"/>
                <a:gd name="connsiteY0" fmla="*/ 0 h 2123440"/>
                <a:gd name="connsiteX1" fmla="*/ 579706 w 1688465"/>
                <a:gd name="connsiteY1" fmla="*/ 0 h 2123440"/>
                <a:gd name="connsiteX2" fmla="*/ 1108759 w 1688465"/>
                <a:gd name="connsiteY2" fmla="*/ 0 h 2123440"/>
                <a:gd name="connsiteX3" fmla="*/ 1688465 w 1688465"/>
                <a:gd name="connsiteY3" fmla="*/ 0 h 2123440"/>
                <a:gd name="connsiteX4" fmla="*/ 1688465 w 1688465"/>
                <a:gd name="connsiteY4" fmla="*/ 509626 h 2123440"/>
                <a:gd name="connsiteX5" fmla="*/ 1688465 w 1688465"/>
                <a:gd name="connsiteY5" fmla="*/ 1040486 h 2123440"/>
                <a:gd name="connsiteX6" fmla="*/ 1688465 w 1688465"/>
                <a:gd name="connsiteY6" fmla="*/ 1550111 h 2123440"/>
                <a:gd name="connsiteX7" fmla="*/ 1688465 w 1688465"/>
                <a:gd name="connsiteY7" fmla="*/ 2123440 h 2123440"/>
                <a:gd name="connsiteX8" fmla="*/ 1108759 w 1688465"/>
                <a:gd name="connsiteY8" fmla="*/ 2123440 h 2123440"/>
                <a:gd name="connsiteX9" fmla="*/ 562822 w 1688465"/>
                <a:gd name="connsiteY9" fmla="*/ 2123440 h 2123440"/>
                <a:gd name="connsiteX10" fmla="*/ 0 w 1688465"/>
                <a:gd name="connsiteY10" fmla="*/ 2123440 h 2123440"/>
                <a:gd name="connsiteX11" fmla="*/ 0 w 1688465"/>
                <a:gd name="connsiteY11" fmla="*/ 1635049 h 2123440"/>
                <a:gd name="connsiteX12" fmla="*/ 0 w 1688465"/>
                <a:gd name="connsiteY12" fmla="*/ 1125423 h 2123440"/>
                <a:gd name="connsiteX13" fmla="*/ 0 w 1688465"/>
                <a:gd name="connsiteY13" fmla="*/ 552094 h 2123440"/>
                <a:gd name="connsiteX14" fmla="*/ 0 w 1688465"/>
                <a:gd name="connsiteY14" fmla="*/ 0 h 2123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88465" h="2123440" extrusionOk="0">
                  <a:moveTo>
                    <a:pt x="0" y="0"/>
                  </a:moveTo>
                  <a:cubicBezTo>
                    <a:pt x="238999" y="-18924"/>
                    <a:pt x="402212" y="40107"/>
                    <a:pt x="579706" y="0"/>
                  </a:cubicBezTo>
                  <a:cubicBezTo>
                    <a:pt x="757200" y="-40107"/>
                    <a:pt x="936095" y="39124"/>
                    <a:pt x="1108759" y="0"/>
                  </a:cubicBezTo>
                  <a:cubicBezTo>
                    <a:pt x="1281423" y="-39124"/>
                    <a:pt x="1517767" y="54206"/>
                    <a:pt x="1688465" y="0"/>
                  </a:cubicBezTo>
                  <a:cubicBezTo>
                    <a:pt x="1723933" y="191621"/>
                    <a:pt x="1685502" y="379119"/>
                    <a:pt x="1688465" y="509626"/>
                  </a:cubicBezTo>
                  <a:cubicBezTo>
                    <a:pt x="1691428" y="640133"/>
                    <a:pt x="1633657" y="812148"/>
                    <a:pt x="1688465" y="1040486"/>
                  </a:cubicBezTo>
                  <a:cubicBezTo>
                    <a:pt x="1743273" y="1268824"/>
                    <a:pt x="1647003" y="1343809"/>
                    <a:pt x="1688465" y="1550111"/>
                  </a:cubicBezTo>
                  <a:cubicBezTo>
                    <a:pt x="1729927" y="1756414"/>
                    <a:pt x="1679429" y="1883880"/>
                    <a:pt x="1688465" y="2123440"/>
                  </a:cubicBezTo>
                  <a:cubicBezTo>
                    <a:pt x="1517208" y="2140442"/>
                    <a:pt x="1246181" y="2101598"/>
                    <a:pt x="1108759" y="2123440"/>
                  </a:cubicBezTo>
                  <a:cubicBezTo>
                    <a:pt x="971337" y="2145282"/>
                    <a:pt x="746568" y="2081872"/>
                    <a:pt x="562822" y="2123440"/>
                  </a:cubicBezTo>
                  <a:cubicBezTo>
                    <a:pt x="379076" y="2165008"/>
                    <a:pt x="217993" y="2097847"/>
                    <a:pt x="0" y="2123440"/>
                  </a:cubicBezTo>
                  <a:cubicBezTo>
                    <a:pt x="-57651" y="1894595"/>
                    <a:pt x="36916" y="1815252"/>
                    <a:pt x="0" y="1635049"/>
                  </a:cubicBezTo>
                  <a:cubicBezTo>
                    <a:pt x="-36916" y="1454846"/>
                    <a:pt x="34510" y="1328871"/>
                    <a:pt x="0" y="1125423"/>
                  </a:cubicBezTo>
                  <a:cubicBezTo>
                    <a:pt x="-34510" y="921975"/>
                    <a:pt x="24392" y="834772"/>
                    <a:pt x="0" y="552094"/>
                  </a:cubicBezTo>
                  <a:cubicBezTo>
                    <a:pt x="-24392" y="269416"/>
                    <a:pt x="4689" y="227478"/>
                    <a:pt x="0" y="0"/>
                  </a:cubicBezTo>
                  <a:close/>
                </a:path>
              </a:pathLst>
            </a:custGeom>
            <a:noFill/>
            <a:ln w="63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576895463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CB76146C-A4C3-AFFC-414F-1839FDCCEB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7" t="8271" r="4887" b="9023"/>
            <a:stretch/>
          </p:blipFill>
          <p:spPr bwMode="auto">
            <a:xfrm>
              <a:off x="6417627" y="2749233"/>
              <a:ext cx="1463675" cy="134175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9" name="Надпись 36">
              <a:extLst>
                <a:ext uri="{FF2B5EF4-FFF2-40B4-BE49-F238E27FC236}">
                  <a16:creationId xmlns:a16="http://schemas.microsoft.com/office/drawing/2014/main" id="{9C393054-2774-0155-10FD-1CCFDA6BC5E7}"/>
                </a:ext>
              </a:extLst>
            </p:cNvPr>
            <p:cNvSpPr txBox="1"/>
            <p:nvPr/>
          </p:nvSpPr>
          <p:spPr>
            <a:xfrm>
              <a:off x="6342062" y="3977958"/>
              <a:ext cx="1518920" cy="52260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V = </a:t>
              </a:r>
              <a:r>
                <a:rPr kumimoji="0" lang="ru-RU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3</a:t>
              </a:r>
              <a:r>
                <a:rPr kumimoji="0" lang="en-US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00 c</a:t>
              </a:r>
              <a:r>
                <a:rPr kumimoji="0" lang="ru-RU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м</a:t>
              </a:r>
              <a:r>
                <a:rPr kumimoji="0" lang="en-US" sz="2000" b="1" i="1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3</a:t>
              </a:r>
              <a:endParaRPr kumimoji="0" lang="ru-RU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  <p:sp>
          <p:nvSpPr>
            <p:cNvPr id="30" name="Надпись 38">
              <a:extLst>
                <a:ext uri="{FF2B5EF4-FFF2-40B4-BE49-F238E27FC236}">
                  <a16:creationId xmlns:a16="http://schemas.microsoft.com/office/drawing/2014/main" id="{8E23662C-B752-8E8F-9878-144DD41F9BC4}"/>
                </a:ext>
              </a:extLst>
            </p:cNvPr>
            <p:cNvSpPr txBox="1"/>
            <p:nvPr/>
          </p:nvSpPr>
          <p:spPr>
            <a:xfrm>
              <a:off x="6370002" y="3425508"/>
              <a:ext cx="1195705" cy="469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тонн</a:t>
              </a:r>
              <a:endParaRPr kumimoji="0" lang="ru-RU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  <p:sp>
          <p:nvSpPr>
            <p:cNvPr id="31" name="Надпись 39">
              <a:extLst>
                <a:ext uri="{FF2B5EF4-FFF2-40B4-BE49-F238E27FC236}">
                  <a16:creationId xmlns:a16="http://schemas.microsoft.com/office/drawing/2014/main" id="{C0402D3E-8CC4-6B73-83B7-23B147FE6561}"/>
                </a:ext>
              </a:extLst>
            </p:cNvPr>
            <p:cNvSpPr txBox="1"/>
            <p:nvPr/>
          </p:nvSpPr>
          <p:spPr>
            <a:xfrm>
              <a:off x="7221537" y="2817813"/>
              <a:ext cx="1196340" cy="166497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?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  <p:sp>
          <p:nvSpPr>
            <p:cNvPr id="33" name="Надпись 37">
              <a:extLst>
                <a:ext uri="{FF2B5EF4-FFF2-40B4-BE49-F238E27FC236}">
                  <a16:creationId xmlns:a16="http://schemas.microsoft.com/office/drawing/2014/main" id="{9D1E81C0-FFB2-197D-FA5D-07E4DDDF5392}"/>
                </a:ext>
              </a:extLst>
            </p:cNvPr>
            <p:cNvSpPr txBox="1"/>
            <p:nvPr/>
          </p:nvSpPr>
          <p:spPr>
            <a:xfrm>
              <a:off x="6318567" y="2513013"/>
              <a:ext cx="1196340" cy="158940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-50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12</a:t>
              </a:r>
              <a:endParaRPr kumimoji="0" lang="ru-RU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8DCFCF84-085F-D8E0-92C0-F49E2658EA20}"/>
                </a:ext>
              </a:extLst>
            </p:cNvPr>
            <p:cNvGrpSpPr/>
            <p:nvPr/>
          </p:nvGrpSpPr>
          <p:grpSpPr>
            <a:xfrm>
              <a:off x="141986" y="4577715"/>
              <a:ext cx="1770381" cy="2240282"/>
              <a:chOff x="0" y="0"/>
              <a:chExt cx="1770529" cy="2240282"/>
            </a:xfrm>
          </p:grpSpPr>
          <p:grpSp>
            <p:nvGrpSpPr>
              <p:cNvPr id="35" name="Группа 34">
                <a:extLst>
                  <a:ext uri="{FF2B5EF4-FFF2-40B4-BE49-F238E27FC236}">
                    <a16:creationId xmlns:a16="http://schemas.microsoft.com/office/drawing/2014/main" id="{5055BE0C-C0BF-9182-B692-AE097F72C8A5}"/>
                  </a:ext>
                </a:extLst>
              </p:cNvPr>
              <p:cNvGrpSpPr/>
              <p:nvPr/>
            </p:nvGrpSpPr>
            <p:grpSpPr>
              <a:xfrm>
                <a:off x="489098" y="0"/>
                <a:ext cx="1281431" cy="2240282"/>
                <a:chOff x="0" y="0"/>
                <a:chExt cx="1281431" cy="2240735"/>
              </a:xfrm>
            </p:grpSpPr>
            <p:grpSp>
              <p:nvGrpSpPr>
                <p:cNvPr id="39" name="Группа 38">
                  <a:extLst>
                    <a:ext uri="{FF2B5EF4-FFF2-40B4-BE49-F238E27FC236}">
                      <a16:creationId xmlns:a16="http://schemas.microsoft.com/office/drawing/2014/main" id="{429C613A-6DAF-B301-A440-6AEB3E6B2561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281431" cy="2240735"/>
                  <a:chOff x="0" y="0"/>
                  <a:chExt cx="1281431" cy="2240735"/>
                </a:xfrm>
              </p:grpSpPr>
              <p:sp>
                <p:nvSpPr>
                  <p:cNvPr id="41" name="Надпись 644748388">
                    <a:extLst>
                      <a:ext uri="{FF2B5EF4-FFF2-40B4-BE49-F238E27FC236}">
                        <a16:creationId xmlns:a16="http://schemas.microsoft.com/office/drawing/2014/main" id="{0BD46297-A700-AAF4-5D70-A95F0D961981}"/>
                      </a:ext>
                    </a:extLst>
                  </p:cNvPr>
                  <p:cNvSpPr txBox="1"/>
                  <p:nvPr/>
                </p:nvSpPr>
                <p:spPr>
                  <a:xfrm>
                    <a:off x="277793" y="0"/>
                    <a:ext cx="575688" cy="331151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1 м</a:t>
                    </a:r>
                    <a:endParaRPr kumimoji="0" lang="ru-RU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42" name="Группа 41">
                    <a:extLst>
                      <a:ext uri="{FF2B5EF4-FFF2-40B4-BE49-F238E27FC236}">
                        <a16:creationId xmlns:a16="http://schemas.microsoft.com/office/drawing/2014/main" id="{E229AAF3-552B-696D-A58A-5055D66907BD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266219"/>
                    <a:ext cx="1281431" cy="1974516"/>
                    <a:chOff x="0" y="0"/>
                    <a:chExt cx="1282001" cy="1974805"/>
                  </a:xfrm>
                </p:grpSpPr>
                <p:sp>
                  <p:nvSpPr>
                    <p:cNvPr id="43" name="Куб 42">
                      <a:extLst>
                        <a:ext uri="{FF2B5EF4-FFF2-40B4-BE49-F238E27FC236}">
                          <a16:creationId xmlns:a16="http://schemas.microsoft.com/office/drawing/2014/main" id="{BE5847B5-9B96-A4B3-616C-194636EC53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299" y="925975"/>
                      <a:ext cx="806450" cy="806450"/>
                    </a:xfrm>
                    <a:prstGeom prst="cube">
                      <a:avLst>
                        <a:gd name="adj" fmla="val 30357"/>
                      </a:avLst>
                    </a:prstGeom>
                    <a:noFill/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" name="Прямоугольник 43">
                      <a:extLst>
                        <a:ext uri="{FF2B5EF4-FFF2-40B4-BE49-F238E27FC236}">
                          <a16:creationId xmlns:a16="http://schemas.microsoft.com/office/drawing/2014/main" id="{81B74A43-8791-A057-E2D3-9A749D6045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7793" y="243069"/>
                      <a:ext cx="576000" cy="576000"/>
                    </a:xfrm>
                    <a:prstGeom prst="rect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" name="Надпись 2075957503">
                      <a:extLst>
                        <a:ext uri="{FF2B5EF4-FFF2-40B4-BE49-F238E27FC236}">
                          <a16:creationId xmlns:a16="http://schemas.microsoft.com/office/drawing/2014/main" id="{01F6B998-E7DA-B232-D788-B33F6F48FEB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056" y="312517"/>
                      <a:ext cx="575945" cy="33120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1 м</a:t>
                      </a:r>
                      <a:endParaRPr kumimoji="0" lang="ru-RU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46" name="Надпись 760805820">
                      <a:extLst>
                        <a:ext uri="{FF2B5EF4-FFF2-40B4-BE49-F238E27FC236}">
                          <a16:creationId xmlns:a16="http://schemas.microsoft.com/office/drawing/2014/main" id="{7C0B26AA-E4F2-CE36-908B-9810801F9A3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0" y="1643605"/>
                      <a:ext cx="575945" cy="33120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1 м</a:t>
                      </a:r>
                      <a:endParaRPr kumimoji="0" lang="ru-RU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47" name="Надпись 1704707255">
                      <a:extLst>
                        <a:ext uri="{FF2B5EF4-FFF2-40B4-BE49-F238E27FC236}">
                          <a16:creationId xmlns:a16="http://schemas.microsoft.com/office/drawing/2014/main" id="{F7A90B71-EA72-8BBC-6136-104927BB319F}"/>
                        </a:ext>
                      </a:extLst>
                    </p:cNvPr>
                    <p:cNvSpPr txBox="1"/>
                    <p:nvPr/>
                  </p:nvSpPr>
                  <p:spPr>
                    <a:xfrm rot="18908129">
                      <a:off x="520861" y="1495787"/>
                      <a:ext cx="575945" cy="33120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1 м</a:t>
                      </a:r>
                      <a:endParaRPr kumimoji="0" lang="ru-RU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48" name="Надпись 927128537">
                      <a:extLst>
                        <a:ext uri="{FF2B5EF4-FFF2-40B4-BE49-F238E27FC236}">
                          <a16:creationId xmlns:a16="http://schemas.microsoft.com/office/drawing/2014/main" id="{C0A1ACA7-F9B0-5494-807E-4F75EA40B4D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056" y="1076446"/>
                      <a:ext cx="575945" cy="33120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1 м</a:t>
                      </a:r>
                      <a:endParaRPr kumimoji="0" lang="ru-RU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49" name="Надпись 656352100">
                      <a:extLst>
                        <a:ext uri="{FF2B5EF4-FFF2-40B4-BE49-F238E27FC236}">
                          <a16:creationId xmlns:a16="http://schemas.microsoft.com/office/drawing/2014/main" id="{648C51D6-81E6-7E45-FEE3-05C9646748D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4643" y="0"/>
                      <a:ext cx="575945" cy="33120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1 м</a:t>
                      </a:r>
                      <a:endParaRPr kumimoji="0" lang="ru-RU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  <p:cxnSp>
              <p:nvCxnSpPr>
                <p:cNvPr id="40" name="Прямая соединительная линия 39">
                  <a:extLst>
                    <a:ext uri="{FF2B5EF4-FFF2-40B4-BE49-F238E27FC236}">
                      <a16:creationId xmlns:a16="http://schemas.microsoft.com/office/drawing/2014/main" id="{0CB95C5F-0B5A-632B-0579-6E5EE5B0C948}"/>
                    </a:ext>
                  </a:extLst>
                </p:cNvPr>
                <p:cNvCxnSpPr/>
                <p:nvPr/>
              </p:nvCxnSpPr>
              <p:spPr>
                <a:xfrm>
                  <a:off x="289367" y="266218"/>
                  <a:ext cx="57605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6" name="Надпись 1">
                <a:extLst>
                  <a:ext uri="{FF2B5EF4-FFF2-40B4-BE49-F238E27FC236}">
                    <a16:creationId xmlns:a16="http://schemas.microsoft.com/office/drawing/2014/main" id="{B1FA99BC-B63C-266B-D056-AB90DB5060C5}"/>
                  </a:ext>
                </a:extLst>
              </p:cNvPr>
              <p:cNvSpPr txBox="1"/>
              <p:nvPr/>
            </p:nvSpPr>
            <p:spPr>
              <a:xfrm>
                <a:off x="0" y="14176"/>
                <a:ext cx="561315" cy="49766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м</a:t>
                </a:r>
                <a:endParaRPr kumimoji="0" lang="ru-RU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Надпись 1">
                <a:extLst>
                  <a:ext uri="{FF2B5EF4-FFF2-40B4-BE49-F238E27FC236}">
                    <a16:creationId xmlns:a16="http://schemas.microsoft.com/office/drawing/2014/main" id="{D5434CF6-598E-C3A1-75F7-7C81040763F4}"/>
                  </a:ext>
                </a:extLst>
              </p:cNvPr>
              <p:cNvSpPr txBox="1"/>
              <p:nvPr/>
            </p:nvSpPr>
            <p:spPr>
              <a:xfrm>
                <a:off x="0" y="552893"/>
                <a:ext cx="561315" cy="49766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м</a:t>
                </a:r>
                <a:r>
                  <a:rPr kumimoji="0" lang="ru-RU" sz="2000" b="1" i="1" u="none" strike="noStrike" kern="1200" cap="none" spc="0" normalizeH="0" baseline="30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2</a:t>
                </a:r>
                <a:endParaRPr kumimoji="0" lang="ru-RU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Надпись 1">
                <a:extLst>
                  <a:ext uri="{FF2B5EF4-FFF2-40B4-BE49-F238E27FC236}">
                    <a16:creationId xmlns:a16="http://schemas.microsoft.com/office/drawing/2014/main" id="{59D70BBF-E290-65E5-6663-EB891BC6137F}"/>
                  </a:ext>
                </a:extLst>
              </p:cNvPr>
              <p:cNvSpPr txBox="1"/>
              <p:nvPr/>
            </p:nvSpPr>
            <p:spPr>
              <a:xfrm>
                <a:off x="0" y="1467293"/>
                <a:ext cx="561315" cy="49766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м</a:t>
                </a:r>
                <a:r>
                  <a:rPr kumimoji="0" lang="ru-RU" sz="2000" b="1" i="1" u="none" strike="noStrike" kern="1200" cap="none" spc="0" normalizeH="0" baseline="30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3</a:t>
                </a:r>
                <a:endParaRPr kumimoji="0" lang="ru-RU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1" name="Стрелка: изогнутая 60">
              <a:extLst>
                <a:ext uri="{FF2B5EF4-FFF2-40B4-BE49-F238E27FC236}">
                  <a16:creationId xmlns:a16="http://schemas.microsoft.com/office/drawing/2014/main" id="{883FC4B4-3F46-15C2-2E2D-B85C1FB979B5}"/>
                </a:ext>
              </a:extLst>
            </p:cNvPr>
            <p:cNvSpPr/>
            <p:nvPr/>
          </p:nvSpPr>
          <p:spPr>
            <a:xfrm rot="11771568">
              <a:off x="5954549" y="5636934"/>
              <a:ext cx="1161831" cy="1021904"/>
            </a:xfrm>
            <a:prstGeom prst="bentArrow">
              <a:avLst>
                <a:gd name="adj1" fmla="val 21536"/>
                <a:gd name="adj2" fmla="val 50000"/>
                <a:gd name="adj3" fmla="val 48434"/>
                <a:gd name="adj4" fmla="val 60768"/>
              </a:avLst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Стрелка: изогнутая 67">
              <a:extLst>
                <a:ext uri="{FF2B5EF4-FFF2-40B4-BE49-F238E27FC236}">
                  <a16:creationId xmlns:a16="http://schemas.microsoft.com/office/drawing/2014/main" id="{5C034907-2CAE-6A35-42BF-E5A638314449}"/>
                </a:ext>
              </a:extLst>
            </p:cNvPr>
            <p:cNvSpPr/>
            <p:nvPr/>
          </p:nvSpPr>
          <p:spPr>
            <a:xfrm rot="2586256">
              <a:off x="7199017" y="1075513"/>
              <a:ext cx="1467931" cy="1084499"/>
            </a:xfrm>
            <a:prstGeom prst="bentArrow">
              <a:avLst>
                <a:gd name="adj1" fmla="val 21729"/>
                <a:gd name="adj2" fmla="val 44696"/>
                <a:gd name="adj3" fmla="val 45718"/>
                <a:gd name="adj4" fmla="val 65085"/>
              </a:avLst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AE91A43-CF1E-DEAB-FF4D-6F289A515677}"/>
                </a:ext>
              </a:extLst>
            </p:cNvPr>
            <p:cNvSpPr txBox="1"/>
            <p:nvPr/>
          </p:nvSpPr>
          <p:spPr>
            <a:xfrm>
              <a:off x="229245" y="412935"/>
              <a:ext cx="13249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________</a:t>
              </a: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___</a:t>
              </a:r>
              <a:endParaRPr kumimoji="0" lang="ru-RU" sz="100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Надпись 8">
              <a:extLst>
                <a:ext uri="{FF2B5EF4-FFF2-40B4-BE49-F238E27FC236}">
                  <a16:creationId xmlns:a16="http://schemas.microsoft.com/office/drawing/2014/main" id="{74425508-5C21-49CA-B58D-0FC4B0E6D3E3}"/>
                </a:ext>
              </a:extLst>
            </p:cNvPr>
            <p:cNvSpPr txBox="1"/>
            <p:nvPr/>
          </p:nvSpPr>
          <p:spPr>
            <a:xfrm>
              <a:off x="7156767" y="74593"/>
              <a:ext cx="4955263" cy="1106366"/>
            </a:xfrm>
            <a:custGeom>
              <a:avLst/>
              <a:gdLst>
                <a:gd name="connsiteX0" fmla="*/ 0 w 4955263"/>
                <a:gd name="connsiteY0" fmla="*/ 0 h 1106366"/>
                <a:gd name="connsiteX1" fmla="*/ 649690 w 4955263"/>
                <a:gd name="connsiteY1" fmla="*/ 0 h 1106366"/>
                <a:gd name="connsiteX2" fmla="*/ 1249827 w 4955263"/>
                <a:gd name="connsiteY2" fmla="*/ 0 h 1106366"/>
                <a:gd name="connsiteX3" fmla="*/ 1800412 w 4955263"/>
                <a:gd name="connsiteY3" fmla="*/ 0 h 1106366"/>
                <a:gd name="connsiteX4" fmla="*/ 2350997 w 4955263"/>
                <a:gd name="connsiteY4" fmla="*/ 0 h 1106366"/>
                <a:gd name="connsiteX5" fmla="*/ 3000687 w 4955263"/>
                <a:gd name="connsiteY5" fmla="*/ 0 h 1106366"/>
                <a:gd name="connsiteX6" fmla="*/ 3600824 w 4955263"/>
                <a:gd name="connsiteY6" fmla="*/ 0 h 1106366"/>
                <a:gd name="connsiteX7" fmla="*/ 4002751 w 4955263"/>
                <a:gd name="connsiteY7" fmla="*/ 0 h 1106366"/>
                <a:gd name="connsiteX8" fmla="*/ 4955263 w 4955263"/>
                <a:gd name="connsiteY8" fmla="*/ 0 h 1106366"/>
                <a:gd name="connsiteX9" fmla="*/ 4955263 w 4955263"/>
                <a:gd name="connsiteY9" fmla="*/ 575310 h 1106366"/>
                <a:gd name="connsiteX10" fmla="*/ 4955263 w 4955263"/>
                <a:gd name="connsiteY10" fmla="*/ 1106366 h 1106366"/>
                <a:gd name="connsiteX11" fmla="*/ 4503783 w 4955263"/>
                <a:gd name="connsiteY11" fmla="*/ 1106366 h 1106366"/>
                <a:gd name="connsiteX12" fmla="*/ 3854093 w 4955263"/>
                <a:gd name="connsiteY12" fmla="*/ 1106366 h 1106366"/>
                <a:gd name="connsiteX13" fmla="*/ 3353061 w 4955263"/>
                <a:gd name="connsiteY13" fmla="*/ 1106366 h 1106366"/>
                <a:gd name="connsiteX14" fmla="*/ 2703371 w 4955263"/>
                <a:gd name="connsiteY14" fmla="*/ 1106366 h 1106366"/>
                <a:gd name="connsiteX15" fmla="*/ 2251892 w 4955263"/>
                <a:gd name="connsiteY15" fmla="*/ 1106366 h 1106366"/>
                <a:gd name="connsiteX16" fmla="*/ 1849965 w 4955263"/>
                <a:gd name="connsiteY16" fmla="*/ 1106366 h 1106366"/>
                <a:gd name="connsiteX17" fmla="*/ 1448038 w 4955263"/>
                <a:gd name="connsiteY17" fmla="*/ 1106366 h 1106366"/>
                <a:gd name="connsiteX18" fmla="*/ 847901 w 4955263"/>
                <a:gd name="connsiteY18" fmla="*/ 1106366 h 1106366"/>
                <a:gd name="connsiteX19" fmla="*/ 0 w 4955263"/>
                <a:gd name="connsiteY19" fmla="*/ 1106366 h 1106366"/>
                <a:gd name="connsiteX20" fmla="*/ 0 w 4955263"/>
                <a:gd name="connsiteY20" fmla="*/ 553183 h 1106366"/>
                <a:gd name="connsiteX21" fmla="*/ 0 w 4955263"/>
                <a:gd name="connsiteY21" fmla="*/ 0 h 1106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955263" h="1106366" fill="none" extrusionOk="0">
                  <a:moveTo>
                    <a:pt x="0" y="0"/>
                  </a:moveTo>
                  <a:cubicBezTo>
                    <a:pt x="221367" y="-4929"/>
                    <a:pt x="419294" y="48867"/>
                    <a:pt x="649690" y="0"/>
                  </a:cubicBezTo>
                  <a:cubicBezTo>
                    <a:pt x="880086" y="-48867"/>
                    <a:pt x="1079998" y="47249"/>
                    <a:pt x="1249827" y="0"/>
                  </a:cubicBezTo>
                  <a:cubicBezTo>
                    <a:pt x="1419656" y="-47249"/>
                    <a:pt x="1641456" y="14508"/>
                    <a:pt x="1800412" y="0"/>
                  </a:cubicBezTo>
                  <a:cubicBezTo>
                    <a:pt x="1959369" y="-14508"/>
                    <a:pt x="2121072" y="5123"/>
                    <a:pt x="2350997" y="0"/>
                  </a:cubicBezTo>
                  <a:cubicBezTo>
                    <a:pt x="2580923" y="-5123"/>
                    <a:pt x="2727254" y="23655"/>
                    <a:pt x="3000687" y="0"/>
                  </a:cubicBezTo>
                  <a:cubicBezTo>
                    <a:pt x="3274120" y="-23655"/>
                    <a:pt x="3453016" y="28296"/>
                    <a:pt x="3600824" y="0"/>
                  </a:cubicBezTo>
                  <a:cubicBezTo>
                    <a:pt x="3748632" y="-28296"/>
                    <a:pt x="3915065" y="47789"/>
                    <a:pt x="4002751" y="0"/>
                  </a:cubicBezTo>
                  <a:cubicBezTo>
                    <a:pt x="4090437" y="-47789"/>
                    <a:pt x="4758316" y="5890"/>
                    <a:pt x="4955263" y="0"/>
                  </a:cubicBezTo>
                  <a:cubicBezTo>
                    <a:pt x="4962312" y="204400"/>
                    <a:pt x="4941560" y="375408"/>
                    <a:pt x="4955263" y="575310"/>
                  </a:cubicBezTo>
                  <a:cubicBezTo>
                    <a:pt x="4968966" y="775212"/>
                    <a:pt x="4922650" y="903972"/>
                    <a:pt x="4955263" y="1106366"/>
                  </a:cubicBezTo>
                  <a:cubicBezTo>
                    <a:pt x="4791163" y="1155486"/>
                    <a:pt x="4630033" y="1092516"/>
                    <a:pt x="4503783" y="1106366"/>
                  </a:cubicBezTo>
                  <a:cubicBezTo>
                    <a:pt x="4377533" y="1120216"/>
                    <a:pt x="4085363" y="1043839"/>
                    <a:pt x="3854093" y="1106366"/>
                  </a:cubicBezTo>
                  <a:cubicBezTo>
                    <a:pt x="3622823" y="1168893"/>
                    <a:pt x="3529809" y="1100856"/>
                    <a:pt x="3353061" y="1106366"/>
                  </a:cubicBezTo>
                  <a:cubicBezTo>
                    <a:pt x="3176313" y="1111876"/>
                    <a:pt x="2957377" y="1089814"/>
                    <a:pt x="2703371" y="1106366"/>
                  </a:cubicBezTo>
                  <a:cubicBezTo>
                    <a:pt x="2449365" y="1122918"/>
                    <a:pt x="2366471" y="1099997"/>
                    <a:pt x="2251892" y="1106366"/>
                  </a:cubicBezTo>
                  <a:cubicBezTo>
                    <a:pt x="2137313" y="1112735"/>
                    <a:pt x="2040710" y="1065165"/>
                    <a:pt x="1849965" y="1106366"/>
                  </a:cubicBezTo>
                  <a:cubicBezTo>
                    <a:pt x="1659220" y="1147567"/>
                    <a:pt x="1643678" y="1083062"/>
                    <a:pt x="1448038" y="1106366"/>
                  </a:cubicBezTo>
                  <a:cubicBezTo>
                    <a:pt x="1252398" y="1129670"/>
                    <a:pt x="986878" y="1040614"/>
                    <a:pt x="847901" y="1106366"/>
                  </a:cubicBezTo>
                  <a:cubicBezTo>
                    <a:pt x="708924" y="1172118"/>
                    <a:pt x="396169" y="1100966"/>
                    <a:pt x="0" y="1106366"/>
                  </a:cubicBezTo>
                  <a:cubicBezTo>
                    <a:pt x="-45797" y="984616"/>
                    <a:pt x="29985" y="755165"/>
                    <a:pt x="0" y="553183"/>
                  </a:cubicBezTo>
                  <a:cubicBezTo>
                    <a:pt x="-29985" y="351201"/>
                    <a:pt x="35466" y="204844"/>
                    <a:pt x="0" y="0"/>
                  </a:cubicBezTo>
                  <a:close/>
                </a:path>
                <a:path w="4955263" h="1106366" stroke="0" extrusionOk="0">
                  <a:moveTo>
                    <a:pt x="0" y="0"/>
                  </a:moveTo>
                  <a:cubicBezTo>
                    <a:pt x="120561" y="-57029"/>
                    <a:pt x="352608" y="20460"/>
                    <a:pt x="501032" y="0"/>
                  </a:cubicBezTo>
                  <a:cubicBezTo>
                    <a:pt x="649456" y="-20460"/>
                    <a:pt x="793329" y="36377"/>
                    <a:pt x="902959" y="0"/>
                  </a:cubicBezTo>
                  <a:cubicBezTo>
                    <a:pt x="1012589" y="-36377"/>
                    <a:pt x="1330680" y="70295"/>
                    <a:pt x="1552649" y="0"/>
                  </a:cubicBezTo>
                  <a:cubicBezTo>
                    <a:pt x="1774618" y="-70295"/>
                    <a:pt x="1869625" y="47893"/>
                    <a:pt x="2053681" y="0"/>
                  </a:cubicBezTo>
                  <a:cubicBezTo>
                    <a:pt x="2237737" y="-47893"/>
                    <a:pt x="2321190" y="18250"/>
                    <a:pt x="2554713" y="0"/>
                  </a:cubicBezTo>
                  <a:cubicBezTo>
                    <a:pt x="2788236" y="-18250"/>
                    <a:pt x="3012358" y="52051"/>
                    <a:pt x="3204403" y="0"/>
                  </a:cubicBezTo>
                  <a:cubicBezTo>
                    <a:pt x="3396448" y="-52051"/>
                    <a:pt x="3496319" y="53619"/>
                    <a:pt x="3655883" y="0"/>
                  </a:cubicBezTo>
                  <a:cubicBezTo>
                    <a:pt x="3815447" y="-53619"/>
                    <a:pt x="4004161" y="12013"/>
                    <a:pt x="4305573" y="0"/>
                  </a:cubicBezTo>
                  <a:cubicBezTo>
                    <a:pt x="4606985" y="-12013"/>
                    <a:pt x="4741871" y="31045"/>
                    <a:pt x="4955263" y="0"/>
                  </a:cubicBezTo>
                  <a:cubicBezTo>
                    <a:pt x="4977468" y="181023"/>
                    <a:pt x="4905492" y="413150"/>
                    <a:pt x="4955263" y="553183"/>
                  </a:cubicBezTo>
                  <a:cubicBezTo>
                    <a:pt x="5005034" y="693216"/>
                    <a:pt x="4922822" y="953916"/>
                    <a:pt x="4955263" y="1106366"/>
                  </a:cubicBezTo>
                  <a:cubicBezTo>
                    <a:pt x="4833828" y="1130624"/>
                    <a:pt x="4503218" y="1067914"/>
                    <a:pt x="4355126" y="1106366"/>
                  </a:cubicBezTo>
                  <a:cubicBezTo>
                    <a:pt x="4207034" y="1144818"/>
                    <a:pt x="3868072" y="1061240"/>
                    <a:pt x="3705436" y="1106366"/>
                  </a:cubicBezTo>
                  <a:cubicBezTo>
                    <a:pt x="3542800" y="1151492"/>
                    <a:pt x="3360756" y="1053626"/>
                    <a:pt x="3055746" y="1106366"/>
                  </a:cubicBezTo>
                  <a:cubicBezTo>
                    <a:pt x="2750736" y="1159106"/>
                    <a:pt x="2789816" y="1059305"/>
                    <a:pt x="2604266" y="1106366"/>
                  </a:cubicBezTo>
                  <a:cubicBezTo>
                    <a:pt x="2418716" y="1153427"/>
                    <a:pt x="2237709" y="1088064"/>
                    <a:pt x="2053681" y="1106366"/>
                  </a:cubicBezTo>
                  <a:cubicBezTo>
                    <a:pt x="1869654" y="1124668"/>
                    <a:pt x="1595992" y="1099669"/>
                    <a:pt x="1403991" y="1106366"/>
                  </a:cubicBezTo>
                  <a:cubicBezTo>
                    <a:pt x="1211990" y="1113063"/>
                    <a:pt x="968347" y="1068711"/>
                    <a:pt x="853406" y="1106366"/>
                  </a:cubicBezTo>
                  <a:cubicBezTo>
                    <a:pt x="738465" y="1144021"/>
                    <a:pt x="337826" y="1019491"/>
                    <a:pt x="0" y="1106366"/>
                  </a:cubicBezTo>
                  <a:cubicBezTo>
                    <a:pt x="-34777" y="973649"/>
                    <a:pt x="36731" y="798207"/>
                    <a:pt x="0" y="575310"/>
                  </a:cubicBezTo>
                  <a:cubicBezTo>
                    <a:pt x="-36731" y="352413"/>
                    <a:pt x="23946" y="24078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w="6350">
              <a:solidFill>
                <a:prstClr val="black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prstClr val="black"/>
                  </a:solidFill>
                  <a:latin typeface="Times New Roman" panose="02020603050405020304" pitchFamily="18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______________________________________________</a:t>
              </a:r>
            </a:p>
            <a:p>
              <a:pPr marR="0" lvl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prstClr val="black"/>
                  </a:solidFill>
                  <a:latin typeface="Times New Roman" panose="02020603050405020304" pitchFamily="18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______________________________________________</a:t>
              </a:r>
            </a:p>
            <a:p>
              <a:pPr marR="0" lvl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prstClr val="black"/>
                  </a:solidFill>
                  <a:latin typeface="Times New Roman" panose="02020603050405020304" pitchFamily="18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______________________________________________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817CC5E-3866-4D71-41F0-80A9751737E2}"/>
                </a:ext>
              </a:extLst>
            </p:cNvPr>
            <p:cNvSpPr txBox="1"/>
            <p:nvPr/>
          </p:nvSpPr>
          <p:spPr>
            <a:xfrm>
              <a:off x="229245" y="1719662"/>
              <a:ext cx="13249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________</a:t>
              </a: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___</a:t>
              </a:r>
              <a:endParaRPr kumimoji="0" lang="ru-RU" sz="100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3BDAE45-9806-0CB2-9A49-138F003E71B1}"/>
                </a:ext>
              </a:extLst>
            </p:cNvPr>
            <p:cNvSpPr txBox="1"/>
            <p:nvPr/>
          </p:nvSpPr>
          <p:spPr>
            <a:xfrm>
              <a:off x="229245" y="3081556"/>
              <a:ext cx="13249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________</a:t>
              </a: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___</a:t>
              </a:r>
              <a:endParaRPr kumimoji="0" lang="ru-RU" sz="100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6950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Открытый конверт контур">
            <a:extLst>
              <a:ext uri="{FF2B5EF4-FFF2-40B4-BE49-F238E27FC236}">
                <a16:creationId xmlns:a16="http://schemas.microsoft.com/office/drawing/2014/main" id="{C30337F4-9DCA-A519-F259-8E56EC0B4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5867" y="1819270"/>
            <a:ext cx="1404258" cy="14042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94657E-8DB7-C39F-D130-0967D076F44C}"/>
              </a:ext>
            </a:extLst>
          </p:cNvPr>
          <p:cNvSpPr txBox="1"/>
          <p:nvPr/>
        </p:nvSpPr>
        <p:spPr>
          <a:xfrm>
            <a:off x="3445624" y="97547"/>
            <a:ext cx="8472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  <a:cs typeface="Arial Unicode MS" panose="020B0604020202020204" pitchFamily="34" charset="-128"/>
              </a:rPr>
              <a:t>12</a:t>
            </a:r>
            <a:r>
              <a:rPr lang="ru-RU" sz="32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  <a:cs typeface="Arial Unicode MS" panose="020B0604020202020204" pitchFamily="34" charset="-128"/>
              </a:rPr>
              <a:t> ТОНН </a:t>
            </a:r>
            <a:r>
              <a:rPr lang="ru-RU" sz="32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  <a:cs typeface="Arial Unicode MS" panose="020B0604020202020204" pitchFamily="34" charset="-128"/>
              </a:rPr>
              <a:t>ВЕЩЕСТВА В ОБЫЧНОЙ КРУЖКЕ</a:t>
            </a:r>
          </a:p>
        </p:txBody>
      </p:sp>
      <p:sp>
        <p:nvSpPr>
          <p:cNvPr id="4" name="Надпись 34">
            <a:extLst>
              <a:ext uri="{FF2B5EF4-FFF2-40B4-BE49-F238E27FC236}">
                <a16:creationId xmlns:a16="http://schemas.microsoft.com/office/drawing/2014/main" id="{1663BBF9-CB14-A01A-D96C-BA6F32AE4F3B}"/>
              </a:ext>
            </a:extLst>
          </p:cNvPr>
          <p:cNvSpPr txBox="1"/>
          <p:nvPr/>
        </p:nvSpPr>
        <p:spPr>
          <a:xfrm>
            <a:off x="711202" y="83328"/>
            <a:ext cx="2372810" cy="55423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i="1" dirty="0">
                <a:latin typeface="Candara" panose="020E0502030303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Т</a:t>
            </a:r>
            <a:r>
              <a:rPr lang="ru-RU" sz="3200" b="1" i="1" dirty="0">
                <a:effectLst/>
                <a:latin typeface="Candara" panose="020E0502030303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ема урока</a:t>
            </a:r>
            <a:endParaRPr lang="ru-RU" sz="16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983360-68E3-4A76-838E-27E20424EF65}"/>
              </a:ext>
            </a:extLst>
          </p:cNvPr>
          <p:cNvSpPr txBox="1"/>
          <p:nvPr/>
        </p:nvSpPr>
        <p:spPr>
          <a:xfrm>
            <a:off x="3445624" y="675976"/>
            <a:ext cx="8472399" cy="890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ndara" panose="020E0502030303020204" pitchFamily="34" charset="0"/>
                <a:ea typeface="+mn-ea"/>
                <a:cs typeface="Arial Unicode MS" panose="020B0604020202020204" pitchFamily="34" charset="-128"/>
              </a:rPr>
              <a:t>Узнать, может ли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Arial Unicode MS" panose="020B0604020202020204" pitchFamily="34" charset="-128"/>
              </a:rPr>
              <a:t>12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Georgia" panose="02040502050405020303" pitchFamily="18" charset="0"/>
                <a:ea typeface="+mn-ea"/>
                <a:cs typeface="Arial Unicode MS" panose="020B0604020202020204" pitchFamily="34" charset="-128"/>
              </a:rPr>
              <a:t>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Arial Unicode MS" panose="020B0604020202020204" pitchFamily="34" charset="-128"/>
              </a:rPr>
              <a:t>тонн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ndara" panose="020E0502030303020204" pitchFamily="34" charset="0"/>
                <a:ea typeface="+mn-ea"/>
                <a:cs typeface="Arial Unicode MS" panose="020B0604020202020204" pitchFamily="34" charset="-128"/>
              </a:rPr>
              <a:t>вещества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Georgia" panose="02040502050405020303" pitchFamily="18" charset="0"/>
                <a:ea typeface="+mn-ea"/>
                <a:cs typeface="Arial Unicode MS" panose="020B0604020202020204" pitchFamily="34" charset="-128"/>
              </a:rPr>
              <a:t> </a:t>
            </a:r>
            <a:b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Georgia" panose="02040502050405020303" pitchFamily="18" charset="0"/>
                <a:ea typeface="+mn-ea"/>
                <a:cs typeface="Arial Unicode MS" panose="020B0604020202020204" pitchFamily="34" charset="-128"/>
              </a:rPr>
            </a:b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ndara" panose="020E0502030303020204" pitchFamily="34" charset="0"/>
                <a:ea typeface="+mn-ea"/>
                <a:cs typeface="Arial Unicode MS" panose="020B0604020202020204" pitchFamily="34" charset="-128"/>
              </a:rPr>
              <a:t>поместиться в кружку объёмом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Arial Unicode MS" panose="020B0604020202020204" pitchFamily="34" charset="-128"/>
              </a:rPr>
              <a:t>300 c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Arial Unicode MS" panose="020B0604020202020204" pitchFamily="34" charset="-128"/>
              </a:rPr>
              <a:t>м</a:t>
            </a:r>
            <a:r>
              <a:rPr kumimoji="0" lang="ru-RU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Arial Unicode MS" panose="020B0604020202020204" pitchFamily="34" charset="-128"/>
              </a:rPr>
              <a:t>3</a:t>
            </a:r>
          </a:p>
        </p:txBody>
      </p:sp>
      <p:sp>
        <p:nvSpPr>
          <p:cNvPr id="8" name="Надпись 34">
            <a:extLst>
              <a:ext uri="{FF2B5EF4-FFF2-40B4-BE49-F238E27FC236}">
                <a16:creationId xmlns:a16="http://schemas.microsoft.com/office/drawing/2014/main" id="{E72E252F-13C8-96B1-DF1C-9014C6B1DD53}"/>
              </a:ext>
            </a:extLst>
          </p:cNvPr>
          <p:cNvSpPr txBox="1"/>
          <p:nvPr/>
        </p:nvSpPr>
        <p:spPr>
          <a:xfrm>
            <a:off x="814087" y="544239"/>
            <a:ext cx="2167040" cy="8141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Цель урока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583773EC-1742-1A5A-0A45-8F4E8D9878BA}"/>
              </a:ext>
            </a:extLst>
          </p:cNvPr>
          <p:cNvSpPr/>
          <p:nvPr/>
        </p:nvSpPr>
        <p:spPr>
          <a:xfrm>
            <a:off x="2200125" y="2364296"/>
            <a:ext cx="1030802" cy="628650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Надпись 34">
            <a:extLst>
              <a:ext uri="{FF2B5EF4-FFF2-40B4-BE49-F238E27FC236}">
                <a16:creationId xmlns:a16="http://schemas.microsoft.com/office/drawing/2014/main" id="{70D34559-B8A8-73C7-90C8-24C3735B93CB}"/>
              </a:ext>
            </a:extLst>
          </p:cNvPr>
          <p:cNvSpPr txBox="1"/>
          <p:nvPr/>
        </p:nvSpPr>
        <p:spPr>
          <a:xfrm>
            <a:off x="582346" y="3139532"/>
            <a:ext cx="2740191" cy="8141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ndara" panose="020E0502030303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Рабочий лист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0CFF93F-5433-3C09-2BE5-FA5A04326041}"/>
              </a:ext>
            </a:extLst>
          </p:cNvPr>
          <p:cNvSpPr/>
          <p:nvPr/>
        </p:nvSpPr>
        <p:spPr>
          <a:xfrm>
            <a:off x="3445624" y="1608360"/>
            <a:ext cx="7730376" cy="4573663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Изображение выглядит как текст, зарисовка, графическая вставка,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FD6C91B8-A341-3C45-8A95-86B04ACDC6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83" r="405" b="650"/>
          <a:stretch/>
        </p:blipFill>
        <p:spPr>
          <a:xfrm>
            <a:off x="3696452" y="1914013"/>
            <a:ext cx="7228720" cy="407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0978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F59485E-B1D9-1CEF-FDF9-1159BC77B7B9}"/>
              </a:ext>
            </a:extLst>
          </p:cNvPr>
          <p:cNvGrpSpPr/>
          <p:nvPr/>
        </p:nvGrpSpPr>
        <p:grpSpPr>
          <a:xfrm>
            <a:off x="1037398" y="194482"/>
            <a:ext cx="10142251" cy="6117635"/>
            <a:chOff x="1037398" y="50104"/>
            <a:chExt cx="10142251" cy="611763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2295EE9-96E4-D150-4F62-1B7709C5ADFA}"/>
                </a:ext>
              </a:extLst>
            </p:cNvPr>
            <p:cNvSpPr txBox="1"/>
            <p:nvPr/>
          </p:nvSpPr>
          <p:spPr>
            <a:xfrm>
              <a:off x="1037398" y="50104"/>
              <a:ext cx="10142251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latin typeface="Candara" panose="020E0502030303020204" pitchFamily="34" charset="0"/>
                </a:rPr>
                <a:t>имя фамилия класс</a:t>
              </a:r>
              <a:r>
                <a:rPr lang="ru-RU" sz="2000" dirty="0">
                  <a:latin typeface="Candara" panose="020E0502030303020204" pitchFamily="34" charset="0"/>
                </a:rPr>
                <a:t>______________________________________________________ </a:t>
              </a:r>
            </a:p>
            <a:p>
              <a:r>
                <a:rPr lang="ru-RU" sz="2800" dirty="0">
                  <a:latin typeface="Candara" panose="020E0502030303020204" pitchFamily="34" charset="0"/>
                </a:rPr>
                <a:t>имя фамилия класс </a:t>
              </a:r>
              <a:r>
                <a:rPr lang="ru-RU" sz="2000" dirty="0">
                  <a:latin typeface="Candara" panose="020E0502030303020204" pitchFamily="34" charset="0"/>
                </a:rPr>
                <a:t>_____________________________________________________  </a:t>
              </a:r>
            </a:p>
            <a:p>
              <a:pPr>
                <a:spcBef>
                  <a:spcPts val="1200"/>
                </a:spcBef>
              </a:pPr>
              <a:r>
                <a:rPr lang="ru-RU" sz="2800" b="1" dirty="0">
                  <a:latin typeface="Candara" panose="020E0502030303020204" pitchFamily="34" charset="0"/>
                </a:rPr>
                <a:t>Задача № 1. </a:t>
              </a:r>
              <a:r>
                <a:rPr lang="ru-RU" sz="2800" dirty="0">
                  <a:latin typeface="Candara" panose="020E0502030303020204" pitchFamily="34" charset="0"/>
                </a:rPr>
                <a:t>Найдите плотность вещества, если его масса равна 38 600 кг, а объём 2 м</a:t>
              </a:r>
              <a:r>
                <a:rPr lang="ru-RU" sz="2800" baseline="30000" dirty="0">
                  <a:latin typeface="Candara" panose="020E0502030303020204" pitchFamily="34" charset="0"/>
                </a:rPr>
                <a:t>3</a:t>
              </a:r>
              <a:r>
                <a:rPr lang="ru-RU" sz="2800" dirty="0">
                  <a:latin typeface="Candara" panose="020E0502030303020204" pitchFamily="34" charset="0"/>
                </a:rPr>
                <a:t>.</a:t>
              </a:r>
            </a:p>
            <a:p>
              <a:r>
                <a:rPr lang="ru-RU" sz="2800" b="1" dirty="0">
                  <a:latin typeface="Candara" panose="020E0502030303020204" pitchFamily="34" charset="0"/>
                </a:rPr>
                <a:t>Решение</a:t>
              </a:r>
            </a:p>
            <a:p>
              <a:endParaRPr lang="ru-RU" dirty="0"/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4B033107-F85B-34AF-0B52-FAE332965F90}"/>
                </a:ext>
              </a:extLst>
            </p:cNvPr>
            <p:cNvGrpSpPr/>
            <p:nvPr/>
          </p:nvGrpSpPr>
          <p:grpSpPr>
            <a:xfrm>
              <a:off x="1122822" y="2350892"/>
              <a:ext cx="9954536" cy="3816847"/>
              <a:chOff x="0" y="0"/>
              <a:chExt cx="9954536" cy="3816991"/>
            </a:xfrm>
          </p:grpSpPr>
          <p:sp>
            <p:nvSpPr>
              <p:cNvPr id="15" name="Надпись 1793984852">
                <a:extLst>
                  <a:ext uri="{FF2B5EF4-FFF2-40B4-BE49-F238E27FC236}">
                    <a16:creationId xmlns:a16="http://schemas.microsoft.com/office/drawing/2014/main" id="{4EAEAA46-4F89-CFEF-C9DE-4E25769AC114}"/>
                  </a:ext>
                </a:extLst>
              </p:cNvPr>
              <p:cNvSpPr txBox="1"/>
              <p:nvPr/>
            </p:nvSpPr>
            <p:spPr>
              <a:xfrm>
                <a:off x="0" y="0"/>
                <a:ext cx="2340000" cy="3816991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</a:pPr>
                <a:r>
                  <a:rPr lang="ru-RU" sz="2400" b="1" dirty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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8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Дано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 = 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 = 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8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Найти</a:t>
                </a:r>
                <a:endParaRPr lang="ru-RU" sz="32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1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 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Надпись 1509321721">
                <a:extLst>
                  <a:ext uri="{FF2B5EF4-FFF2-40B4-BE49-F238E27FC236}">
                    <a16:creationId xmlns:a16="http://schemas.microsoft.com/office/drawing/2014/main" id="{F8E9D967-75FD-FD05-8E8B-83046BD2A515}"/>
                  </a:ext>
                </a:extLst>
              </p:cNvPr>
              <p:cNvSpPr txBox="1"/>
              <p:nvPr/>
            </p:nvSpPr>
            <p:spPr>
              <a:xfrm>
                <a:off x="2425148" y="0"/>
                <a:ext cx="2459355" cy="3816991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</a:pPr>
                <a:r>
                  <a:rPr lang="ru-RU" sz="2400" b="1" dirty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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8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Формула</a:t>
                </a:r>
                <a:endParaRPr lang="ru-RU" sz="32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</a:pPr>
                <a:r>
                  <a:rPr lang="ru-RU" sz="28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Расчёты</a:t>
                </a:r>
                <a:endParaRPr lang="ru-RU" sz="32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Bef>
                    <a:spcPts val="2400"/>
                  </a:spcBef>
                </a:pPr>
                <a:r>
                  <a:rPr lang="ru-RU" sz="2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8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Ответ</a:t>
                </a:r>
                <a:endParaRPr lang="ru-RU" sz="32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11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 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Надпись 392429959">
                <a:extLst>
                  <a:ext uri="{FF2B5EF4-FFF2-40B4-BE49-F238E27FC236}">
                    <a16:creationId xmlns:a16="http://schemas.microsoft.com/office/drawing/2014/main" id="{C7A8CE8C-A2D4-82FD-E0BF-90433E98B1FF}"/>
                  </a:ext>
                </a:extLst>
              </p:cNvPr>
              <p:cNvSpPr txBox="1"/>
              <p:nvPr/>
            </p:nvSpPr>
            <p:spPr>
              <a:xfrm>
                <a:off x="4969565" y="0"/>
                <a:ext cx="2416810" cy="2155971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</a:pPr>
                <a:r>
                  <a:rPr lang="ru-RU" sz="2400" b="1" dirty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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1100" dirty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 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1100" dirty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 </a:t>
                </a:r>
              </a:p>
            </p:txBody>
          </p:sp>
          <p:sp>
            <p:nvSpPr>
              <p:cNvPr id="18" name="Надпись 940487985">
                <a:extLst>
                  <a:ext uri="{FF2B5EF4-FFF2-40B4-BE49-F238E27FC236}">
                    <a16:creationId xmlns:a16="http://schemas.microsoft.com/office/drawing/2014/main" id="{78BFC43B-9E90-ABED-7B16-F2220BB34DD8}"/>
                  </a:ext>
                </a:extLst>
              </p:cNvPr>
              <p:cNvSpPr txBox="1"/>
              <p:nvPr/>
            </p:nvSpPr>
            <p:spPr>
              <a:xfrm>
                <a:off x="4969565" y="2226365"/>
                <a:ext cx="2416810" cy="1576372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</a:pPr>
                <a:r>
                  <a:rPr lang="ru-RU" sz="2400" b="1" dirty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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1100" dirty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 </a:t>
                </a:r>
              </a:p>
            </p:txBody>
          </p:sp>
          <p:sp>
            <p:nvSpPr>
              <p:cNvPr id="19" name="Надпись 1566593831">
                <a:extLst>
                  <a:ext uri="{FF2B5EF4-FFF2-40B4-BE49-F238E27FC236}">
                    <a16:creationId xmlns:a16="http://schemas.microsoft.com/office/drawing/2014/main" id="{439D2AF8-3C19-FB48-ACAB-A0D956BF636A}"/>
                  </a:ext>
                </a:extLst>
              </p:cNvPr>
              <p:cNvSpPr txBox="1"/>
              <p:nvPr/>
            </p:nvSpPr>
            <p:spPr>
              <a:xfrm>
                <a:off x="7474226" y="0"/>
                <a:ext cx="2480310" cy="3816991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</a:pPr>
                <a:r>
                  <a:rPr lang="ru-RU" sz="2400" b="1" dirty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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 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11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 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56217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0702796-051A-8579-2C05-8486C1677D25}"/>
              </a:ext>
            </a:extLst>
          </p:cNvPr>
          <p:cNvGrpSpPr/>
          <p:nvPr/>
        </p:nvGrpSpPr>
        <p:grpSpPr>
          <a:xfrm>
            <a:off x="1037398" y="194482"/>
            <a:ext cx="10142251" cy="6117635"/>
            <a:chOff x="1037398" y="50104"/>
            <a:chExt cx="10142251" cy="611763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2295EE9-96E4-D150-4F62-1B7709C5ADFA}"/>
                </a:ext>
              </a:extLst>
            </p:cNvPr>
            <p:cNvSpPr txBox="1"/>
            <p:nvPr/>
          </p:nvSpPr>
          <p:spPr>
            <a:xfrm>
              <a:off x="1037398" y="50104"/>
              <a:ext cx="10142251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latin typeface="Candara" panose="020E0502030303020204" pitchFamily="34" charset="0"/>
                </a:rPr>
                <a:t>имя фамилия класс</a:t>
              </a:r>
              <a:r>
                <a:rPr lang="ru-RU" sz="2000" dirty="0">
                  <a:latin typeface="Candara" panose="020E0502030303020204" pitchFamily="34" charset="0"/>
                </a:rPr>
                <a:t>______________________________________________________ </a:t>
              </a:r>
            </a:p>
            <a:p>
              <a:r>
                <a:rPr lang="ru-RU" sz="2800" dirty="0">
                  <a:latin typeface="Candara" panose="020E0502030303020204" pitchFamily="34" charset="0"/>
                </a:rPr>
                <a:t>имя фамилия класс </a:t>
              </a:r>
              <a:r>
                <a:rPr lang="ru-RU" sz="2000" dirty="0">
                  <a:latin typeface="Candara" panose="020E0502030303020204" pitchFamily="34" charset="0"/>
                </a:rPr>
                <a:t>_____________________________________________________  </a:t>
              </a:r>
            </a:p>
            <a:p>
              <a:pPr>
                <a:spcBef>
                  <a:spcPts val="1200"/>
                </a:spcBef>
              </a:pPr>
              <a:r>
                <a:rPr lang="ru-RU" sz="2800" b="1" dirty="0">
                  <a:latin typeface="Candara" panose="020E0502030303020204" pitchFamily="34" charset="0"/>
                </a:rPr>
                <a:t>Задача № </a:t>
              </a:r>
              <a:r>
                <a:rPr lang="en-US" sz="2800" b="1" dirty="0">
                  <a:latin typeface="Candara" panose="020E0502030303020204" pitchFamily="34" charset="0"/>
                </a:rPr>
                <a:t>2</a:t>
              </a:r>
              <a:r>
                <a:rPr lang="ru-RU" sz="2800" b="1" dirty="0">
                  <a:latin typeface="Candara" panose="020E0502030303020204" pitchFamily="34" charset="0"/>
                </a:rPr>
                <a:t>. </a:t>
              </a:r>
              <a:r>
                <a:rPr lang="ru-RU" sz="2800" dirty="0">
                  <a:latin typeface="Candara" panose="020E0502030303020204" pitchFamily="34" charset="0"/>
                </a:rPr>
                <a:t>Найдите плотность вещества, если его масса равна </a:t>
              </a:r>
              <a:r>
                <a:rPr lang="en-US" sz="2800" dirty="0">
                  <a:latin typeface="Candara" panose="020E0502030303020204" pitchFamily="34" charset="0"/>
                </a:rPr>
                <a:t>5 4</a:t>
              </a:r>
              <a:r>
                <a:rPr lang="ru-RU" sz="2800" dirty="0">
                  <a:latin typeface="Candara" panose="020E0502030303020204" pitchFamily="34" charset="0"/>
                </a:rPr>
                <a:t>00 кг, а объём </a:t>
              </a:r>
              <a:r>
                <a:rPr lang="en-US" sz="2800" dirty="0">
                  <a:latin typeface="Candara" panose="020E0502030303020204" pitchFamily="34" charset="0"/>
                </a:rPr>
                <a:t>4</a:t>
              </a:r>
              <a:r>
                <a:rPr lang="ru-RU" sz="2800" dirty="0">
                  <a:latin typeface="Candara" panose="020E0502030303020204" pitchFamily="34" charset="0"/>
                </a:rPr>
                <a:t> м</a:t>
              </a:r>
              <a:r>
                <a:rPr lang="ru-RU" sz="2800" baseline="30000" dirty="0">
                  <a:latin typeface="Candara" panose="020E0502030303020204" pitchFamily="34" charset="0"/>
                </a:rPr>
                <a:t>3</a:t>
              </a:r>
              <a:r>
                <a:rPr lang="ru-RU" sz="2800" dirty="0">
                  <a:latin typeface="Candara" panose="020E0502030303020204" pitchFamily="34" charset="0"/>
                </a:rPr>
                <a:t>.</a:t>
              </a:r>
            </a:p>
            <a:p>
              <a:r>
                <a:rPr lang="ru-RU" sz="2800" b="1" dirty="0">
                  <a:latin typeface="Candara" panose="020E0502030303020204" pitchFamily="34" charset="0"/>
                </a:rPr>
                <a:t>Решение</a:t>
              </a:r>
            </a:p>
            <a:p>
              <a:endParaRPr lang="ru-RU" dirty="0"/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4B033107-F85B-34AF-0B52-FAE332965F90}"/>
                </a:ext>
              </a:extLst>
            </p:cNvPr>
            <p:cNvGrpSpPr/>
            <p:nvPr/>
          </p:nvGrpSpPr>
          <p:grpSpPr>
            <a:xfrm>
              <a:off x="1122822" y="2350892"/>
              <a:ext cx="9954536" cy="3816847"/>
              <a:chOff x="0" y="0"/>
              <a:chExt cx="9954536" cy="3816991"/>
            </a:xfrm>
          </p:grpSpPr>
          <p:sp>
            <p:nvSpPr>
              <p:cNvPr id="15" name="Надпись 1793984852">
                <a:extLst>
                  <a:ext uri="{FF2B5EF4-FFF2-40B4-BE49-F238E27FC236}">
                    <a16:creationId xmlns:a16="http://schemas.microsoft.com/office/drawing/2014/main" id="{4EAEAA46-4F89-CFEF-C9DE-4E25769AC114}"/>
                  </a:ext>
                </a:extLst>
              </p:cNvPr>
              <p:cNvSpPr txBox="1"/>
              <p:nvPr/>
            </p:nvSpPr>
            <p:spPr>
              <a:xfrm>
                <a:off x="0" y="0"/>
                <a:ext cx="2340000" cy="3816991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</a:pPr>
                <a:r>
                  <a:rPr lang="ru-RU" sz="2400" b="1" dirty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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8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Дано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 = 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 = 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8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Найти</a:t>
                </a:r>
                <a:endParaRPr lang="ru-RU" sz="32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1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 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Надпись 1509321721">
                <a:extLst>
                  <a:ext uri="{FF2B5EF4-FFF2-40B4-BE49-F238E27FC236}">
                    <a16:creationId xmlns:a16="http://schemas.microsoft.com/office/drawing/2014/main" id="{F8E9D967-75FD-FD05-8E8B-83046BD2A515}"/>
                  </a:ext>
                </a:extLst>
              </p:cNvPr>
              <p:cNvSpPr txBox="1"/>
              <p:nvPr/>
            </p:nvSpPr>
            <p:spPr>
              <a:xfrm>
                <a:off x="2425148" y="0"/>
                <a:ext cx="2459355" cy="3816991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</a:pPr>
                <a:r>
                  <a:rPr lang="ru-RU" sz="2400" b="1" dirty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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8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Формула</a:t>
                </a:r>
                <a:endParaRPr lang="ru-RU" sz="32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</a:pPr>
                <a:r>
                  <a:rPr lang="ru-RU" sz="28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Расчёты</a:t>
                </a:r>
                <a:endParaRPr lang="ru-RU" sz="32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Bef>
                    <a:spcPts val="2400"/>
                  </a:spcBef>
                </a:pPr>
                <a:r>
                  <a:rPr lang="ru-RU" sz="2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8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Ответ</a:t>
                </a:r>
                <a:endParaRPr lang="ru-RU" sz="32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11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 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Надпись 392429959">
                <a:extLst>
                  <a:ext uri="{FF2B5EF4-FFF2-40B4-BE49-F238E27FC236}">
                    <a16:creationId xmlns:a16="http://schemas.microsoft.com/office/drawing/2014/main" id="{C7A8CE8C-A2D4-82FD-E0BF-90433E98B1FF}"/>
                  </a:ext>
                </a:extLst>
              </p:cNvPr>
              <p:cNvSpPr txBox="1"/>
              <p:nvPr/>
            </p:nvSpPr>
            <p:spPr>
              <a:xfrm>
                <a:off x="4969565" y="0"/>
                <a:ext cx="2416810" cy="2155971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</a:pPr>
                <a:r>
                  <a:rPr lang="ru-RU" sz="2400" b="1" dirty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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1100" dirty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 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1100" dirty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 </a:t>
                </a:r>
              </a:p>
            </p:txBody>
          </p:sp>
          <p:sp>
            <p:nvSpPr>
              <p:cNvPr id="18" name="Надпись 940487985">
                <a:extLst>
                  <a:ext uri="{FF2B5EF4-FFF2-40B4-BE49-F238E27FC236}">
                    <a16:creationId xmlns:a16="http://schemas.microsoft.com/office/drawing/2014/main" id="{78BFC43B-9E90-ABED-7B16-F2220BB34DD8}"/>
                  </a:ext>
                </a:extLst>
              </p:cNvPr>
              <p:cNvSpPr txBox="1"/>
              <p:nvPr/>
            </p:nvSpPr>
            <p:spPr>
              <a:xfrm>
                <a:off x="4969565" y="2226365"/>
                <a:ext cx="2416810" cy="1576372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</a:pPr>
                <a:r>
                  <a:rPr lang="ru-RU" sz="2400" b="1" dirty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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1100" dirty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 </a:t>
                </a:r>
              </a:p>
            </p:txBody>
          </p:sp>
          <p:sp>
            <p:nvSpPr>
              <p:cNvPr id="19" name="Надпись 1566593831">
                <a:extLst>
                  <a:ext uri="{FF2B5EF4-FFF2-40B4-BE49-F238E27FC236}">
                    <a16:creationId xmlns:a16="http://schemas.microsoft.com/office/drawing/2014/main" id="{439D2AF8-3C19-FB48-ACAB-A0D956BF636A}"/>
                  </a:ext>
                </a:extLst>
              </p:cNvPr>
              <p:cNvSpPr txBox="1"/>
              <p:nvPr/>
            </p:nvSpPr>
            <p:spPr>
              <a:xfrm>
                <a:off x="7474226" y="0"/>
                <a:ext cx="2480310" cy="3816991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</a:pPr>
                <a:r>
                  <a:rPr lang="ru-RU" sz="2400" b="1" dirty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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 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11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 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767411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A2BFD48-D256-3FE5-01EF-D009EDFE6018}"/>
              </a:ext>
            </a:extLst>
          </p:cNvPr>
          <p:cNvGrpSpPr/>
          <p:nvPr/>
        </p:nvGrpSpPr>
        <p:grpSpPr>
          <a:xfrm>
            <a:off x="1037398" y="194482"/>
            <a:ext cx="10142251" cy="6117635"/>
            <a:chOff x="1037398" y="50104"/>
            <a:chExt cx="10142251" cy="611763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2295EE9-96E4-D150-4F62-1B7709C5ADFA}"/>
                </a:ext>
              </a:extLst>
            </p:cNvPr>
            <p:cNvSpPr txBox="1"/>
            <p:nvPr/>
          </p:nvSpPr>
          <p:spPr>
            <a:xfrm>
              <a:off x="1037398" y="50104"/>
              <a:ext cx="10142251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latin typeface="Candara" panose="020E0502030303020204" pitchFamily="34" charset="0"/>
                </a:rPr>
                <a:t>имя фамилия класс</a:t>
              </a:r>
              <a:r>
                <a:rPr lang="ru-RU" sz="2000" dirty="0">
                  <a:latin typeface="Candara" panose="020E0502030303020204" pitchFamily="34" charset="0"/>
                </a:rPr>
                <a:t>______________________________________________________ </a:t>
              </a:r>
            </a:p>
            <a:p>
              <a:r>
                <a:rPr lang="ru-RU" sz="2800" dirty="0">
                  <a:latin typeface="Candara" panose="020E0502030303020204" pitchFamily="34" charset="0"/>
                </a:rPr>
                <a:t>имя фамилия класс </a:t>
              </a:r>
              <a:r>
                <a:rPr lang="ru-RU" sz="2000" dirty="0">
                  <a:latin typeface="Candara" panose="020E0502030303020204" pitchFamily="34" charset="0"/>
                </a:rPr>
                <a:t>_____________________________________________________  </a:t>
              </a:r>
            </a:p>
            <a:p>
              <a:pPr>
                <a:spcBef>
                  <a:spcPts val="1200"/>
                </a:spcBef>
              </a:pPr>
              <a:r>
                <a:rPr lang="ru-RU" sz="2800" b="1" dirty="0">
                  <a:latin typeface="Candara" panose="020E0502030303020204" pitchFamily="34" charset="0"/>
                </a:rPr>
                <a:t>Задача № </a:t>
              </a:r>
              <a:r>
                <a:rPr lang="en-US" sz="2800" b="1" dirty="0">
                  <a:latin typeface="Candara" panose="020E0502030303020204" pitchFamily="34" charset="0"/>
                </a:rPr>
                <a:t>3</a:t>
              </a:r>
              <a:r>
                <a:rPr lang="ru-RU" sz="2800" b="1" dirty="0">
                  <a:latin typeface="Candara" panose="020E0502030303020204" pitchFamily="34" charset="0"/>
                </a:rPr>
                <a:t>. </a:t>
              </a:r>
              <a:r>
                <a:rPr lang="ru-RU" sz="2800" dirty="0">
                  <a:latin typeface="Candara" panose="020E0502030303020204" pitchFamily="34" charset="0"/>
                </a:rPr>
                <a:t>Найдите плотность вещества, если его масса равна </a:t>
              </a:r>
              <a:r>
                <a:rPr lang="en-US" sz="2800" dirty="0">
                  <a:latin typeface="Candara" panose="020E0502030303020204" pitchFamily="34" charset="0"/>
                </a:rPr>
                <a:t>2,86 </a:t>
              </a:r>
              <a:r>
                <a:rPr lang="ru-RU" sz="2800" dirty="0">
                  <a:latin typeface="Candara" panose="020E0502030303020204" pitchFamily="34" charset="0"/>
                </a:rPr>
                <a:t>кг, а объём </a:t>
              </a:r>
              <a:r>
                <a:rPr lang="en-US" sz="2800" dirty="0">
                  <a:latin typeface="Candara" panose="020E0502030303020204" pitchFamily="34" charset="0"/>
                </a:rPr>
                <a:t>2</a:t>
              </a:r>
              <a:r>
                <a:rPr lang="ru-RU" sz="2800" dirty="0">
                  <a:latin typeface="Candara" panose="020E0502030303020204" pitchFamily="34" charset="0"/>
                </a:rPr>
                <a:t> м</a:t>
              </a:r>
              <a:r>
                <a:rPr lang="ru-RU" sz="2800" baseline="30000" dirty="0">
                  <a:latin typeface="Candara" panose="020E0502030303020204" pitchFamily="34" charset="0"/>
                </a:rPr>
                <a:t>3</a:t>
              </a:r>
              <a:r>
                <a:rPr lang="ru-RU" sz="2800" dirty="0">
                  <a:latin typeface="Candara" panose="020E0502030303020204" pitchFamily="34" charset="0"/>
                </a:rPr>
                <a:t>.</a:t>
              </a:r>
            </a:p>
            <a:p>
              <a:r>
                <a:rPr lang="ru-RU" sz="2800" b="1" dirty="0">
                  <a:latin typeface="Candara" panose="020E0502030303020204" pitchFamily="34" charset="0"/>
                </a:rPr>
                <a:t>Решение</a:t>
              </a:r>
            </a:p>
            <a:p>
              <a:endParaRPr lang="ru-RU" dirty="0"/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4B033107-F85B-34AF-0B52-FAE332965F90}"/>
                </a:ext>
              </a:extLst>
            </p:cNvPr>
            <p:cNvGrpSpPr/>
            <p:nvPr/>
          </p:nvGrpSpPr>
          <p:grpSpPr>
            <a:xfrm>
              <a:off x="1122822" y="2350892"/>
              <a:ext cx="9954536" cy="3816847"/>
              <a:chOff x="0" y="0"/>
              <a:chExt cx="9954536" cy="3816991"/>
            </a:xfrm>
          </p:grpSpPr>
          <p:sp>
            <p:nvSpPr>
              <p:cNvPr id="15" name="Надпись 1793984852">
                <a:extLst>
                  <a:ext uri="{FF2B5EF4-FFF2-40B4-BE49-F238E27FC236}">
                    <a16:creationId xmlns:a16="http://schemas.microsoft.com/office/drawing/2014/main" id="{4EAEAA46-4F89-CFEF-C9DE-4E25769AC114}"/>
                  </a:ext>
                </a:extLst>
              </p:cNvPr>
              <p:cNvSpPr txBox="1"/>
              <p:nvPr/>
            </p:nvSpPr>
            <p:spPr>
              <a:xfrm>
                <a:off x="0" y="0"/>
                <a:ext cx="2340000" cy="3816991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</a:pPr>
                <a:r>
                  <a:rPr lang="ru-RU" sz="2400" b="1" dirty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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8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Дано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 = 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 = 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8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Найти</a:t>
                </a:r>
                <a:endParaRPr lang="ru-RU" sz="32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1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 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Надпись 1509321721">
                <a:extLst>
                  <a:ext uri="{FF2B5EF4-FFF2-40B4-BE49-F238E27FC236}">
                    <a16:creationId xmlns:a16="http://schemas.microsoft.com/office/drawing/2014/main" id="{F8E9D967-75FD-FD05-8E8B-83046BD2A515}"/>
                  </a:ext>
                </a:extLst>
              </p:cNvPr>
              <p:cNvSpPr txBox="1"/>
              <p:nvPr/>
            </p:nvSpPr>
            <p:spPr>
              <a:xfrm>
                <a:off x="2425148" y="0"/>
                <a:ext cx="2459355" cy="3816991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</a:pPr>
                <a:r>
                  <a:rPr lang="ru-RU" sz="2400" b="1" dirty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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8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Формула</a:t>
                </a:r>
                <a:endParaRPr lang="ru-RU" sz="32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</a:pPr>
                <a:r>
                  <a:rPr lang="ru-RU" sz="28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Расчёты</a:t>
                </a:r>
                <a:endParaRPr lang="ru-RU" sz="32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Bef>
                    <a:spcPts val="2400"/>
                  </a:spcBef>
                </a:pPr>
                <a:r>
                  <a:rPr lang="ru-RU" sz="2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8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Ответ</a:t>
                </a:r>
                <a:endParaRPr lang="ru-RU" sz="32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11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 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Надпись 392429959">
                <a:extLst>
                  <a:ext uri="{FF2B5EF4-FFF2-40B4-BE49-F238E27FC236}">
                    <a16:creationId xmlns:a16="http://schemas.microsoft.com/office/drawing/2014/main" id="{C7A8CE8C-A2D4-82FD-E0BF-90433E98B1FF}"/>
                  </a:ext>
                </a:extLst>
              </p:cNvPr>
              <p:cNvSpPr txBox="1"/>
              <p:nvPr/>
            </p:nvSpPr>
            <p:spPr>
              <a:xfrm>
                <a:off x="4969565" y="0"/>
                <a:ext cx="2416810" cy="2155971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</a:pPr>
                <a:r>
                  <a:rPr lang="ru-RU" sz="2400" b="1" dirty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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1100" dirty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 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1100" dirty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 </a:t>
                </a:r>
              </a:p>
            </p:txBody>
          </p:sp>
          <p:sp>
            <p:nvSpPr>
              <p:cNvPr id="18" name="Надпись 940487985">
                <a:extLst>
                  <a:ext uri="{FF2B5EF4-FFF2-40B4-BE49-F238E27FC236}">
                    <a16:creationId xmlns:a16="http://schemas.microsoft.com/office/drawing/2014/main" id="{78BFC43B-9E90-ABED-7B16-F2220BB34DD8}"/>
                  </a:ext>
                </a:extLst>
              </p:cNvPr>
              <p:cNvSpPr txBox="1"/>
              <p:nvPr/>
            </p:nvSpPr>
            <p:spPr>
              <a:xfrm>
                <a:off x="4969565" y="2226365"/>
                <a:ext cx="2416810" cy="1576372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</a:pPr>
                <a:r>
                  <a:rPr lang="ru-RU" sz="2400" b="1" dirty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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1100" dirty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 </a:t>
                </a:r>
              </a:p>
            </p:txBody>
          </p:sp>
          <p:sp>
            <p:nvSpPr>
              <p:cNvPr id="19" name="Надпись 1566593831">
                <a:extLst>
                  <a:ext uri="{FF2B5EF4-FFF2-40B4-BE49-F238E27FC236}">
                    <a16:creationId xmlns:a16="http://schemas.microsoft.com/office/drawing/2014/main" id="{439D2AF8-3C19-FB48-ACAB-A0D956BF636A}"/>
                  </a:ext>
                </a:extLst>
              </p:cNvPr>
              <p:cNvSpPr txBox="1"/>
              <p:nvPr/>
            </p:nvSpPr>
            <p:spPr>
              <a:xfrm>
                <a:off x="7474226" y="0"/>
                <a:ext cx="2480310" cy="3816991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</a:pPr>
                <a:r>
                  <a:rPr lang="ru-RU" sz="2400" b="1" dirty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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________________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2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 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1100" dirty="0">
                    <a:effectLst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 </a:t>
                </a:r>
                <a:endParaRPr lang="ru-RU" sz="11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002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35A31C5E-6269-7F3B-5D08-7BCC108A285A}"/>
              </a:ext>
            </a:extLst>
          </p:cNvPr>
          <p:cNvGrpSpPr/>
          <p:nvPr/>
        </p:nvGrpSpPr>
        <p:grpSpPr>
          <a:xfrm>
            <a:off x="13652" y="8573"/>
            <a:ext cx="12098378" cy="6832404"/>
            <a:chOff x="13652" y="8573"/>
            <a:chExt cx="12098378" cy="6832404"/>
          </a:xfrm>
        </p:grpSpPr>
        <p:sp>
          <p:nvSpPr>
            <p:cNvPr id="32" name="Надпись 46">
              <a:extLst>
                <a:ext uri="{FF2B5EF4-FFF2-40B4-BE49-F238E27FC236}">
                  <a16:creationId xmlns:a16="http://schemas.microsoft.com/office/drawing/2014/main" id="{4F32CC95-9484-5596-CD2F-86DD9C2E9E09}"/>
                </a:ext>
              </a:extLst>
            </p:cNvPr>
            <p:cNvSpPr txBox="1"/>
            <p:nvPr/>
          </p:nvSpPr>
          <p:spPr>
            <a:xfrm>
              <a:off x="13652" y="8573"/>
              <a:ext cx="4336415" cy="15240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890713" marR="0" lvl="0" indent="-198120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Тема:</a:t>
              </a:r>
              <a:r>
                <a:rPr kumimoji="0" lang="ru-RU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 </a:t>
              </a: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228600">
                      <a:srgbClr val="70AD47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12</a:t>
              </a: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228600">
                      <a:srgbClr val="70AD47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 ТОНН</a:t>
              </a:r>
              <a:r>
                <a:rPr kumimoji="0" lang="ru-RU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228600">
                      <a:srgbClr val="70AD47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 </a:t>
              </a: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228600">
                      <a:srgbClr val="70AD47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ВЕЩЕСТВА </a:t>
              </a:r>
              <a:b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228600">
                      <a:srgbClr val="70AD47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228600">
                      <a:srgbClr val="70AD47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В ОБЫЧНОЙ</a:t>
              </a:r>
              <a:b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228600">
                      <a:srgbClr val="70AD47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</a:b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228600">
                      <a:srgbClr val="70AD47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КРУЖКЕ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 </a:t>
              </a:r>
            </a:p>
          </p:txBody>
        </p: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A43D0C2A-4CFA-E69E-EE03-A08F8C2FDC6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67043" y="1259951"/>
              <a:ext cx="1251929" cy="208745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3058E6D4-9BCF-3C3D-751F-26A7642843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28086" y="3502026"/>
              <a:ext cx="2456354" cy="181980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5EF99B25-F7EE-313A-09DB-E1C7E2A72B6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49316" y="2541136"/>
              <a:ext cx="3589782" cy="908675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id="{514E9988-AB08-B0FA-08F8-A02F939C09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81202" y="2957448"/>
              <a:ext cx="3210280" cy="473775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" name="Прямая соединительная линия 1">
              <a:extLst>
                <a:ext uri="{FF2B5EF4-FFF2-40B4-BE49-F238E27FC236}">
                  <a16:creationId xmlns:a16="http://schemas.microsoft.com/office/drawing/2014/main" id="{EE64003A-DA9D-DB09-D855-52E18E493A9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40562" y="3451543"/>
              <a:ext cx="1497942" cy="207108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CA9286F6-DC34-2A85-5715-D0AEF8B0A18B}"/>
                </a:ext>
              </a:extLst>
            </p:cNvPr>
            <p:cNvSpPr/>
            <p:nvPr/>
          </p:nvSpPr>
          <p:spPr>
            <a:xfrm>
              <a:off x="5960427" y="2410778"/>
              <a:ext cx="2190115" cy="21901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Надпись 1">
              <a:extLst>
                <a:ext uri="{FF2B5EF4-FFF2-40B4-BE49-F238E27FC236}">
                  <a16:creationId xmlns:a16="http://schemas.microsoft.com/office/drawing/2014/main" id="{2D60A1AE-833F-B951-2C99-BB154E69CEE8}"/>
                </a:ext>
              </a:extLst>
            </p:cNvPr>
            <p:cNvSpPr txBox="1"/>
            <p:nvPr/>
          </p:nvSpPr>
          <p:spPr>
            <a:xfrm>
              <a:off x="192786" y="433705"/>
              <a:ext cx="1688465" cy="1263650"/>
            </a:xfrm>
            <a:custGeom>
              <a:avLst/>
              <a:gdLst>
                <a:gd name="connsiteX0" fmla="*/ 0 w 1688465"/>
                <a:gd name="connsiteY0" fmla="*/ 0 h 1263650"/>
                <a:gd name="connsiteX1" fmla="*/ 545937 w 1688465"/>
                <a:gd name="connsiteY1" fmla="*/ 0 h 1263650"/>
                <a:gd name="connsiteX2" fmla="*/ 1108759 w 1688465"/>
                <a:gd name="connsiteY2" fmla="*/ 0 h 1263650"/>
                <a:gd name="connsiteX3" fmla="*/ 1688465 w 1688465"/>
                <a:gd name="connsiteY3" fmla="*/ 0 h 1263650"/>
                <a:gd name="connsiteX4" fmla="*/ 1688465 w 1688465"/>
                <a:gd name="connsiteY4" fmla="*/ 433853 h 1263650"/>
                <a:gd name="connsiteX5" fmla="*/ 1688465 w 1688465"/>
                <a:gd name="connsiteY5" fmla="*/ 817160 h 1263650"/>
                <a:gd name="connsiteX6" fmla="*/ 1688465 w 1688465"/>
                <a:gd name="connsiteY6" fmla="*/ 1263650 h 1263650"/>
                <a:gd name="connsiteX7" fmla="*/ 1091874 w 1688465"/>
                <a:gd name="connsiteY7" fmla="*/ 1263650 h 1263650"/>
                <a:gd name="connsiteX8" fmla="*/ 495283 w 1688465"/>
                <a:gd name="connsiteY8" fmla="*/ 1263650 h 1263650"/>
                <a:gd name="connsiteX9" fmla="*/ 0 w 1688465"/>
                <a:gd name="connsiteY9" fmla="*/ 1263650 h 1263650"/>
                <a:gd name="connsiteX10" fmla="*/ 0 w 1688465"/>
                <a:gd name="connsiteY10" fmla="*/ 855070 h 1263650"/>
                <a:gd name="connsiteX11" fmla="*/ 0 w 1688465"/>
                <a:gd name="connsiteY11" fmla="*/ 433853 h 1263650"/>
                <a:gd name="connsiteX12" fmla="*/ 0 w 1688465"/>
                <a:gd name="connsiteY12" fmla="*/ 0 h 126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88465" h="1263650" fill="none" extrusionOk="0">
                  <a:moveTo>
                    <a:pt x="0" y="0"/>
                  </a:moveTo>
                  <a:cubicBezTo>
                    <a:pt x="160555" y="-45031"/>
                    <a:pt x="432238" y="64652"/>
                    <a:pt x="545937" y="0"/>
                  </a:cubicBezTo>
                  <a:cubicBezTo>
                    <a:pt x="659636" y="-64652"/>
                    <a:pt x="988650" y="48169"/>
                    <a:pt x="1108759" y="0"/>
                  </a:cubicBezTo>
                  <a:cubicBezTo>
                    <a:pt x="1228868" y="-48169"/>
                    <a:pt x="1502346" y="54487"/>
                    <a:pt x="1688465" y="0"/>
                  </a:cubicBezTo>
                  <a:cubicBezTo>
                    <a:pt x="1705104" y="190692"/>
                    <a:pt x="1668522" y="241699"/>
                    <a:pt x="1688465" y="433853"/>
                  </a:cubicBezTo>
                  <a:cubicBezTo>
                    <a:pt x="1708408" y="626007"/>
                    <a:pt x="1667131" y="683742"/>
                    <a:pt x="1688465" y="817160"/>
                  </a:cubicBezTo>
                  <a:cubicBezTo>
                    <a:pt x="1709799" y="950578"/>
                    <a:pt x="1649252" y="1048178"/>
                    <a:pt x="1688465" y="1263650"/>
                  </a:cubicBezTo>
                  <a:cubicBezTo>
                    <a:pt x="1461577" y="1273618"/>
                    <a:pt x="1361010" y="1218905"/>
                    <a:pt x="1091874" y="1263650"/>
                  </a:cubicBezTo>
                  <a:cubicBezTo>
                    <a:pt x="822738" y="1308395"/>
                    <a:pt x="639763" y="1195097"/>
                    <a:pt x="495283" y="1263650"/>
                  </a:cubicBezTo>
                  <a:cubicBezTo>
                    <a:pt x="350803" y="1332203"/>
                    <a:pt x="102974" y="1238548"/>
                    <a:pt x="0" y="1263650"/>
                  </a:cubicBezTo>
                  <a:cubicBezTo>
                    <a:pt x="-40015" y="1154088"/>
                    <a:pt x="293" y="1031476"/>
                    <a:pt x="0" y="855070"/>
                  </a:cubicBezTo>
                  <a:cubicBezTo>
                    <a:pt x="-293" y="678664"/>
                    <a:pt x="16467" y="522931"/>
                    <a:pt x="0" y="433853"/>
                  </a:cubicBezTo>
                  <a:cubicBezTo>
                    <a:pt x="-16467" y="344775"/>
                    <a:pt x="43408" y="155181"/>
                    <a:pt x="0" y="0"/>
                  </a:cubicBezTo>
                  <a:close/>
                </a:path>
                <a:path w="1688465" h="1263650" stroke="0" extrusionOk="0">
                  <a:moveTo>
                    <a:pt x="0" y="0"/>
                  </a:moveTo>
                  <a:cubicBezTo>
                    <a:pt x="165795" y="-8634"/>
                    <a:pt x="288050" y="58612"/>
                    <a:pt x="545937" y="0"/>
                  </a:cubicBezTo>
                  <a:cubicBezTo>
                    <a:pt x="803824" y="-58612"/>
                    <a:pt x="953251" y="44304"/>
                    <a:pt x="1058105" y="0"/>
                  </a:cubicBezTo>
                  <a:cubicBezTo>
                    <a:pt x="1162959" y="-44304"/>
                    <a:pt x="1440439" y="17962"/>
                    <a:pt x="1688465" y="0"/>
                  </a:cubicBezTo>
                  <a:cubicBezTo>
                    <a:pt x="1736134" y="166317"/>
                    <a:pt x="1646543" y="207905"/>
                    <a:pt x="1688465" y="408580"/>
                  </a:cubicBezTo>
                  <a:cubicBezTo>
                    <a:pt x="1730387" y="609255"/>
                    <a:pt x="1668754" y="611285"/>
                    <a:pt x="1688465" y="804524"/>
                  </a:cubicBezTo>
                  <a:cubicBezTo>
                    <a:pt x="1708176" y="997763"/>
                    <a:pt x="1664840" y="1156970"/>
                    <a:pt x="1688465" y="1263650"/>
                  </a:cubicBezTo>
                  <a:cubicBezTo>
                    <a:pt x="1573136" y="1282186"/>
                    <a:pt x="1275295" y="1223289"/>
                    <a:pt x="1125643" y="1263650"/>
                  </a:cubicBezTo>
                  <a:cubicBezTo>
                    <a:pt x="975991" y="1304011"/>
                    <a:pt x="809314" y="1250813"/>
                    <a:pt x="529052" y="1263650"/>
                  </a:cubicBezTo>
                  <a:cubicBezTo>
                    <a:pt x="248790" y="1276487"/>
                    <a:pt x="192842" y="1249158"/>
                    <a:pt x="0" y="1263650"/>
                  </a:cubicBezTo>
                  <a:cubicBezTo>
                    <a:pt x="-49528" y="1093625"/>
                    <a:pt x="42062" y="1040340"/>
                    <a:pt x="0" y="842433"/>
                  </a:cubicBezTo>
                  <a:cubicBezTo>
                    <a:pt x="-42062" y="644526"/>
                    <a:pt x="13096" y="593944"/>
                    <a:pt x="0" y="433853"/>
                  </a:cubicBezTo>
                  <a:cubicBezTo>
                    <a:pt x="-13096" y="273762"/>
                    <a:pt x="24424" y="114175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w="6350">
              <a:solidFill>
                <a:prstClr val="black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120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________________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 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Symbol" panose="05050102010706020507" pitchFamily="18" charset="2"/>
                </a:rPr>
                <a:t>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Arial" panose="020B0604020202020204" pitchFamily="34" charset="0"/>
                </a:rPr>
                <a:t>величина, показывающая, насколько тело инертно.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  <p:sp>
          <p:nvSpPr>
            <p:cNvPr id="8" name="Надпись 2">
              <a:extLst>
                <a:ext uri="{FF2B5EF4-FFF2-40B4-BE49-F238E27FC236}">
                  <a16:creationId xmlns:a16="http://schemas.microsoft.com/office/drawing/2014/main" id="{822BF703-909E-C0A5-BB7A-E9CC2C21030F}"/>
                </a:ext>
              </a:extLst>
            </p:cNvPr>
            <p:cNvSpPr txBox="1"/>
            <p:nvPr/>
          </p:nvSpPr>
          <p:spPr>
            <a:xfrm>
              <a:off x="173101" y="1781810"/>
              <a:ext cx="1688465" cy="1271905"/>
            </a:xfrm>
            <a:custGeom>
              <a:avLst/>
              <a:gdLst>
                <a:gd name="connsiteX0" fmla="*/ 0 w 1688465"/>
                <a:gd name="connsiteY0" fmla="*/ 0 h 1271905"/>
                <a:gd name="connsiteX1" fmla="*/ 512168 w 1688465"/>
                <a:gd name="connsiteY1" fmla="*/ 0 h 1271905"/>
                <a:gd name="connsiteX2" fmla="*/ 1058105 w 1688465"/>
                <a:gd name="connsiteY2" fmla="*/ 0 h 1271905"/>
                <a:gd name="connsiteX3" fmla="*/ 1688465 w 1688465"/>
                <a:gd name="connsiteY3" fmla="*/ 0 h 1271905"/>
                <a:gd name="connsiteX4" fmla="*/ 1688465 w 1688465"/>
                <a:gd name="connsiteY4" fmla="*/ 449406 h 1271905"/>
                <a:gd name="connsiteX5" fmla="*/ 1688465 w 1688465"/>
                <a:gd name="connsiteY5" fmla="*/ 886094 h 1271905"/>
                <a:gd name="connsiteX6" fmla="*/ 1688465 w 1688465"/>
                <a:gd name="connsiteY6" fmla="*/ 1271905 h 1271905"/>
                <a:gd name="connsiteX7" fmla="*/ 1091874 w 1688465"/>
                <a:gd name="connsiteY7" fmla="*/ 1271905 h 1271905"/>
                <a:gd name="connsiteX8" fmla="*/ 579706 w 1688465"/>
                <a:gd name="connsiteY8" fmla="*/ 1271905 h 1271905"/>
                <a:gd name="connsiteX9" fmla="*/ 0 w 1688465"/>
                <a:gd name="connsiteY9" fmla="*/ 1271905 h 1271905"/>
                <a:gd name="connsiteX10" fmla="*/ 0 w 1688465"/>
                <a:gd name="connsiteY10" fmla="*/ 822499 h 1271905"/>
                <a:gd name="connsiteX11" fmla="*/ 0 w 1688465"/>
                <a:gd name="connsiteY11" fmla="*/ 436687 h 1271905"/>
                <a:gd name="connsiteX12" fmla="*/ 0 w 1688465"/>
                <a:gd name="connsiteY12" fmla="*/ 0 h 127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88465" h="1271905" fill="none" extrusionOk="0">
                  <a:moveTo>
                    <a:pt x="0" y="0"/>
                  </a:moveTo>
                  <a:cubicBezTo>
                    <a:pt x="195817" y="-55548"/>
                    <a:pt x="338506" y="8784"/>
                    <a:pt x="512168" y="0"/>
                  </a:cubicBezTo>
                  <a:cubicBezTo>
                    <a:pt x="685830" y="-8784"/>
                    <a:pt x="928907" y="8681"/>
                    <a:pt x="1058105" y="0"/>
                  </a:cubicBezTo>
                  <a:cubicBezTo>
                    <a:pt x="1187303" y="-8681"/>
                    <a:pt x="1524969" y="70424"/>
                    <a:pt x="1688465" y="0"/>
                  </a:cubicBezTo>
                  <a:cubicBezTo>
                    <a:pt x="1693801" y="94904"/>
                    <a:pt x="1666304" y="226872"/>
                    <a:pt x="1688465" y="449406"/>
                  </a:cubicBezTo>
                  <a:cubicBezTo>
                    <a:pt x="1710626" y="671940"/>
                    <a:pt x="1679037" y="778160"/>
                    <a:pt x="1688465" y="886094"/>
                  </a:cubicBezTo>
                  <a:cubicBezTo>
                    <a:pt x="1697893" y="994028"/>
                    <a:pt x="1684582" y="1174158"/>
                    <a:pt x="1688465" y="1271905"/>
                  </a:cubicBezTo>
                  <a:cubicBezTo>
                    <a:pt x="1509905" y="1304946"/>
                    <a:pt x="1367940" y="1271702"/>
                    <a:pt x="1091874" y="1271905"/>
                  </a:cubicBezTo>
                  <a:cubicBezTo>
                    <a:pt x="815808" y="1272108"/>
                    <a:pt x="723884" y="1226353"/>
                    <a:pt x="579706" y="1271905"/>
                  </a:cubicBezTo>
                  <a:cubicBezTo>
                    <a:pt x="435528" y="1317457"/>
                    <a:pt x="117610" y="1259165"/>
                    <a:pt x="0" y="1271905"/>
                  </a:cubicBezTo>
                  <a:cubicBezTo>
                    <a:pt x="-24247" y="1169099"/>
                    <a:pt x="24295" y="937782"/>
                    <a:pt x="0" y="822499"/>
                  </a:cubicBezTo>
                  <a:cubicBezTo>
                    <a:pt x="-24295" y="707216"/>
                    <a:pt x="4953" y="584372"/>
                    <a:pt x="0" y="436687"/>
                  </a:cubicBezTo>
                  <a:cubicBezTo>
                    <a:pt x="-4953" y="289002"/>
                    <a:pt x="19309" y="116286"/>
                    <a:pt x="0" y="0"/>
                  </a:cubicBezTo>
                  <a:close/>
                </a:path>
                <a:path w="1688465" h="1271905" stroke="0" extrusionOk="0">
                  <a:moveTo>
                    <a:pt x="0" y="0"/>
                  </a:moveTo>
                  <a:cubicBezTo>
                    <a:pt x="189423" y="-49770"/>
                    <a:pt x="365577" y="61505"/>
                    <a:pt x="579706" y="0"/>
                  </a:cubicBezTo>
                  <a:cubicBezTo>
                    <a:pt x="793835" y="-61505"/>
                    <a:pt x="1040345" y="18683"/>
                    <a:pt x="1159413" y="0"/>
                  </a:cubicBezTo>
                  <a:cubicBezTo>
                    <a:pt x="1278481" y="-18683"/>
                    <a:pt x="1487139" y="33460"/>
                    <a:pt x="1688465" y="0"/>
                  </a:cubicBezTo>
                  <a:cubicBezTo>
                    <a:pt x="1695413" y="151283"/>
                    <a:pt x="1642911" y="231074"/>
                    <a:pt x="1688465" y="385811"/>
                  </a:cubicBezTo>
                  <a:cubicBezTo>
                    <a:pt x="1734019" y="540548"/>
                    <a:pt x="1666551" y="692699"/>
                    <a:pt x="1688465" y="784341"/>
                  </a:cubicBezTo>
                  <a:cubicBezTo>
                    <a:pt x="1710379" y="875983"/>
                    <a:pt x="1657475" y="1058248"/>
                    <a:pt x="1688465" y="1271905"/>
                  </a:cubicBezTo>
                  <a:cubicBezTo>
                    <a:pt x="1491073" y="1316868"/>
                    <a:pt x="1388541" y="1225773"/>
                    <a:pt x="1108759" y="1271905"/>
                  </a:cubicBezTo>
                  <a:cubicBezTo>
                    <a:pt x="828977" y="1318037"/>
                    <a:pt x="775815" y="1267639"/>
                    <a:pt x="562822" y="1271905"/>
                  </a:cubicBezTo>
                  <a:cubicBezTo>
                    <a:pt x="349829" y="1276171"/>
                    <a:pt x="236080" y="1207905"/>
                    <a:pt x="0" y="1271905"/>
                  </a:cubicBezTo>
                  <a:cubicBezTo>
                    <a:pt x="-43029" y="1116273"/>
                    <a:pt x="7316" y="1043161"/>
                    <a:pt x="0" y="886094"/>
                  </a:cubicBezTo>
                  <a:cubicBezTo>
                    <a:pt x="-7316" y="729027"/>
                    <a:pt x="41788" y="644388"/>
                    <a:pt x="0" y="436687"/>
                  </a:cubicBezTo>
                  <a:cubicBezTo>
                    <a:pt x="-41788" y="228986"/>
                    <a:pt x="40517" y="97514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w="6350">
              <a:solidFill>
                <a:prstClr val="black"/>
              </a:solidFill>
              <a:extLst>
                <a:ext uri="{C807C97D-BFC1-408E-A445-0C87EB9F89A2}">
                  <ask:lineSketchStyleProps xmlns:ask="http://schemas.microsoft.com/office/drawing/2018/sketchyshapes" sd="218191836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120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________________ 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Symbol" panose="05050102010706020507" pitchFamily="18" charset="2"/>
                </a:rPr>
                <a:t>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 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Arial" panose="020B0604020202020204" pitchFamily="34" charset="0"/>
                </a:rPr>
                <a:t>вид материи. </a:t>
              </a:r>
              <a:b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Arial" panose="020B0604020202020204" pitchFamily="34" charset="0"/>
                </a:rPr>
              </a:b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Arial" panose="020B0604020202020204" pitchFamily="34" charset="0"/>
                </a:rPr>
                <a:t>То, из чего состоят физические тела.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Arial" panose="020B0604020202020204" pitchFamily="34" charset="0"/>
                </a:rPr>
                <a:t> 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Arial" panose="020B0604020202020204" pitchFamily="34" charset="0"/>
                </a:rPr>
                <a:t> 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 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 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  <p:sp>
          <p:nvSpPr>
            <p:cNvPr id="9" name="Надпись 3">
              <a:extLst>
                <a:ext uri="{FF2B5EF4-FFF2-40B4-BE49-F238E27FC236}">
                  <a16:creationId xmlns:a16="http://schemas.microsoft.com/office/drawing/2014/main" id="{F99FED08-D23E-2151-6E4C-C19701024928}"/>
                </a:ext>
              </a:extLst>
            </p:cNvPr>
            <p:cNvSpPr txBox="1"/>
            <p:nvPr/>
          </p:nvSpPr>
          <p:spPr>
            <a:xfrm>
              <a:off x="168656" y="3132455"/>
              <a:ext cx="1694815" cy="1437640"/>
            </a:xfrm>
            <a:custGeom>
              <a:avLst/>
              <a:gdLst>
                <a:gd name="connsiteX0" fmla="*/ 0 w 1694815"/>
                <a:gd name="connsiteY0" fmla="*/ 0 h 1437640"/>
                <a:gd name="connsiteX1" fmla="*/ 581886 w 1694815"/>
                <a:gd name="connsiteY1" fmla="*/ 0 h 1437640"/>
                <a:gd name="connsiteX2" fmla="*/ 1112929 w 1694815"/>
                <a:gd name="connsiteY2" fmla="*/ 0 h 1437640"/>
                <a:gd name="connsiteX3" fmla="*/ 1694815 w 1694815"/>
                <a:gd name="connsiteY3" fmla="*/ 0 h 1437640"/>
                <a:gd name="connsiteX4" fmla="*/ 1694815 w 1694815"/>
                <a:gd name="connsiteY4" fmla="*/ 493590 h 1437640"/>
                <a:gd name="connsiteX5" fmla="*/ 1694815 w 1694815"/>
                <a:gd name="connsiteY5" fmla="*/ 929674 h 1437640"/>
                <a:gd name="connsiteX6" fmla="*/ 1694815 w 1694815"/>
                <a:gd name="connsiteY6" fmla="*/ 1437640 h 1437640"/>
                <a:gd name="connsiteX7" fmla="*/ 1095980 w 1694815"/>
                <a:gd name="connsiteY7" fmla="*/ 1437640 h 1437640"/>
                <a:gd name="connsiteX8" fmla="*/ 514094 w 1694815"/>
                <a:gd name="connsiteY8" fmla="*/ 1437640 h 1437640"/>
                <a:gd name="connsiteX9" fmla="*/ 0 w 1694815"/>
                <a:gd name="connsiteY9" fmla="*/ 1437640 h 1437640"/>
                <a:gd name="connsiteX10" fmla="*/ 0 w 1694815"/>
                <a:gd name="connsiteY10" fmla="*/ 958427 h 1437640"/>
                <a:gd name="connsiteX11" fmla="*/ 0 w 1694815"/>
                <a:gd name="connsiteY11" fmla="*/ 450461 h 1437640"/>
                <a:gd name="connsiteX12" fmla="*/ 0 w 1694815"/>
                <a:gd name="connsiteY12" fmla="*/ 0 h 1437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94815" h="1437640" fill="none" extrusionOk="0">
                  <a:moveTo>
                    <a:pt x="0" y="0"/>
                  </a:moveTo>
                  <a:cubicBezTo>
                    <a:pt x="163746" y="-22614"/>
                    <a:pt x="309518" y="55983"/>
                    <a:pt x="581886" y="0"/>
                  </a:cubicBezTo>
                  <a:cubicBezTo>
                    <a:pt x="854254" y="-55983"/>
                    <a:pt x="869475" y="38201"/>
                    <a:pt x="1112929" y="0"/>
                  </a:cubicBezTo>
                  <a:cubicBezTo>
                    <a:pt x="1356383" y="-38201"/>
                    <a:pt x="1539582" y="1156"/>
                    <a:pt x="1694815" y="0"/>
                  </a:cubicBezTo>
                  <a:cubicBezTo>
                    <a:pt x="1699681" y="185188"/>
                    <a:pt x="1665840" y="371156"/>
                    <a:pt x="1694815" y="493590"/>
                  </a:cubicBezTo>
                  <a:cubicBezTo>
                    <a:pt x="1723790" y="616024"/>
                    <a:pt x="1643138" y="765175"/>
                    <a:pt x="1694815" y="929674"/>
                  </a:cubicBezTo>
                  <a:cubicBezTo>
                    <a:pt x="1746492" y="1094173"/>
                    <a:pt x="1670080" y="1306555"/>
                    <a:pt x="1694815" y="1437640"/>
                  </a:cubicBezTo>
                  <a:cubicBezTo>
                    <a:pt x="1458927" y="1488263"/>
                    <a:pt x="1301009" y="1430323"/>
                    <a:pt x="1095980" y="1437640"/>
                  </a:cubicBezTo>
                  <a:cubicBezTo>
                    <a:pt x="890951" y="1444957"/>
                    <a:pt x="712413" y="1426148"/>
                    <a:pt x="514094" y="1437640"/>
                  </a:cubicBezTo>
                  <a:cubicBezTo>
                    <a:pt x="315775" y="1449132"/>
                    <a:pt x="229352" y="1426840"/>
                    <a:pt x="0" y="1437640"/>
                  </a:cubicBezTo>
                  <a:cubicBezTo>
                    <a:pt x="-5259" y="1279960"/>
                    <a:pt x="16602" y="1143426"/>
                    <a:pt x="0" y="958427"/>
                  </a:cubicBezTo>
                  <a:cubicBezTo>
                    <a:pt x="-16602" y="773428"/>
                    <a:pt x="40456" y="572547"/>
                    <a:pt x="0" y="450461"/>
                  </a:cubicBezTo>
                  <a:cubicBezTo>
                    <a:pt x="-40456" y="328375"/>
                    <a:pt x="27753" y="153662"/>
                    <a:pt x="0" y="0"/>
                  </a:cubicBezTo>
                  <a:close/>
                </a:path>
                <a:path w="1694815" h="1437640" stroke="0" extrusionOk="0">
                  <a:moveTo>
                    <a:pt x="0" y="0"/>
                  </a:moveTo>
                  <a:cubicBezTo>
                    <a:pt x="250089" y="-14407"/>
                    <a:pt x="311189" y="57826"/>
                    <a:pt x="564938" y="0"/>
                  </a:cubicBezTo>
                  <a:cubicBezTo>
                    <a:pt x="818687" y="-57826"/>
                    <a:pt x="939357" y="8014"/>
                    <a:pt x="1079032" y="0"/>
                  </a:cubicBezTo>
                  <a:cubicBezTo>
                    <a:pt x="1218707" y="-8014"/>
                    <a:pt x="1526031" y="46993"/>
                    <a:pt x="1694815" y="0"/>
                  </a:cubicBezTo>
                  <a:cubicBezTo>
                    <a:pt x="1695528" y="124860"/>
                    <a:pt x="1672644" y="262252"/>
                    <a:pt x="1694815" y="436084"/>
                  </a:cubicBezTo>
                  <a:cubicBezTo>
                    <a:pt x="1716986" y="609916"/>
                    <a:pt x="1674690" y="762707"/>
                    <a:pt x="1694815" y="872168"/>
                  </a:cubicBezTo>
                  <a:cubicBezTo>
                    <a:pt x="1714940" y="981629"/>
                    <a:pt x="1667873" y="1184012"/>
                    <a:pt x="1694815" y="1437640"/>
                  </a:cubicBezTo>
                  <a:cubicBezTo>
                    <a:pt x="1557439" y="1450773"/>
                    <a:pt x="1356894" y="1404150"/>
                    <a:pt x="1146825" y="1437640"/>
                  </a:cubicBezTo>
                  <a:cubicBezTo>
                    <a:pt x="936756" y="1471130"/>
                    <a:pt x="830818" y="1403621"/>
                    <a:pt x="564938" y="1437640"/>
                  </a:cubicBezTo>
                  <a:cubicBezTo>
                    <a:pt x="299058" y="1471659"/>
                    <a:pt x="178172" y="1377200"/>
                    <a:pt x="0" y="1437640"/>
                  </a:cubicBezTo>
                  <a:cubicBezTo>
                    <a:pt x="-5005" y="1320296"/>
                    <a:pt x="58846" y="1110186"/>
                    <a:pt x="0" y="929674"/>
                  </a:cubicBezTo>
                  <a:cubicBezTo>
                    <a:pt x="-58846" y="749162"/>
                    <a:pt x="7707" y="633204"/>
                    <a:pt x="0" y="450461"/>
                  </a:cubicBezTo>
                  <a:cubicBezTo>
                    <a:pt x="-7707" y="267718"/>
                    <a:pt x="29437" y="11898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w="6350">
              <a:solidFill>
                <a:prstClr val="black"/>
              </a:solidFill>
              <a:extLst>
                <a:ext uri="{C807C97D-BFC1-408E-A445-0C87EB9F89A2}">
                  <ask:lineSketchStyleProps xmlns:ask="http://schemas.microsoft.com/office/drawing/2018/sketchyshapes" sd="65382223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120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________________ 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Symbol" panose="05050102010706020507" pitchFamily="18" charset="2"/>
                </a:rPr>
                <a:t>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 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Arial" panose="020B0604020202020204" pitchFamily="34" charset="0"/>
                </a:rPr>
                <a:t>количественная характеристика 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пространства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Arial" panose="020B0604020202020204" pitchFamily="34" charset="0"/>
                </a:rPr>
                <a:t>, занимаемого 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телом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Arial" panose="020B0604020202020204" pitchFamily="34" charset="0"/>
                </a:rPr>
                <a:t>.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Arial" panose="020B0604020202020204" pitchFamily="34" charset="0"/>
                </a:rPr>
                <a:t> 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Arial" panose="020B0604020202020204" pitchFamily="34" charset="0"/>
                </a:rPr>
                <a:t> 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 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 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8E6214B8-F3D8-B53F-5824-A8B6C5CE24F5}"/>
                </a:ext>
              </a:extLst>
            </p:cNvPr>
            <p:cNvSpPr/>
            <p:nvPr/>
          </p:nvSpPr>
          <p:spPr>
            <a:xfrm>
              <a:off x="7138191" y="4209120"/>
              <a:ext cx="2627630" cy="26276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3039FC1A-45EC-D0B4-4154-043DDD57A0EE}"/>
                </a:ext>
              </a:extLst>
            </p:cNvPr>
            <p:cNvSpPr/>
            <p:nvPr/>
          </p:nvSpPr>
          <p:spPr>
            <a:xfrm>
              <a:off x="3078010" y="3549065"/>
              <a:ext cx="3352824" cy="32919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189E49A3-D837-23C6-5040-4C2A5C9CC323}"/>
                </a:ext>
              </a:extLst>
            </p:cNvPr>
            <p:cNvSpPr/>
            <p:nvPr/>
          </p:nvSpPr>
          <p:spPr>
            <a:xfrm>
              <a:off x="8335978" y="1224029"/>
              <a:ext cx="3361132" cy="33611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D0EE8862-613B-CBE3-7A1C-81B848DD70DB}"/>
                </a:ext>
              </a:extLst>
            </p:cNvPr>
            <p:cNvSpPr/>
            <p:nvPr/>
          </p:nvSpPr>
          <p:spPr>
            <a:xfrm>
              <a:off x="4442141" y="22166"/>
              <a:ext cx="2627630" cy="26276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E9617B9F-1B38-F939-A62B-6F3093573CA3}"/>
                </a:ext>
              </a:extLst>
            </p:cNvPr>
            <p:cNvSpPr/>
            <p:nvPr/>
          </p:nvSpPr>
          <p:spPr>
            <a:xfrm>
              <a:off x="2038905" y="1226686"/>
              <a:ext cx="2628900" cy="26289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Стрелка: изогнутая 15">
              <a:extLst>
                <a:ext uri="{FF2B5EF4-FFF2-40B4-BE49-F238E27FC236}">
                  <a16:creationId xmlns:a16="http://schemas.microsoft.com/office/drawing/2014/main" id="{32E1E4CF-64C4-F6DA-74D2-345375F0C473}"/>
                </a:ext>
              </a:extLst>
            </p:cNvPr>
            <p:cNvSpPr/>
            <p:nvPr/>
          </p:nvSpPr>
          <p:spPr>
            <a:xfrm rot="1098203">
              <a:off x="3962912" y="631658"/>
              <a:ext cx="1049900" cy="1084499"/>
            </a:xfrm>
            <a:prstGeom prst="bentArrow">
              <a:avLst>
                <a:gd name="adj1" fmla="val 21729"/>
                <a:gd name="adj2" fmla="val 44696"/>
                <a:gd name="adj3" fmla="val 45718"/>
                <a:gd name="adj4" fmla="val 65085"/>
              </a:avLst>
            </a:prstGeom>
            <a:ln/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Стрелка: изогнутая 17">
              <a:extLst>
                <a:ext uri="{FF2B5EF4-FFF2-40B4-BE49-F238E27FC236}">
                  <a16:creationId xmlns:a16="http://schemas.microsoft.com/office/drawing/2014/main" id="{E1475933-A51A-7C59-5582-BFE451ECA45D}"/>
                </a:ext>
              </a:extLst>
            </p:cNvPr>
            <p:cNvSpPr/>
            <p:nvPr/>
          </p:nvSpPr>
          <p:spPr>
            <a:xfrm rot="8868893">
              <a:off x="9645099" y="4540782"/>
              <a:ext cx="1208182" cy="1021904"/>
            </a:xfrm>
            <a:prstGeom prst="bentArrow">
              <a:avLst>
                <a:gd name="adj1" fmla="val 21536"/>
                <a:gd name="adj2" fmla="val 50000"/>
                <a:gd name="adj3" fmla="val 48434"/>
                <a:gd name="adj4" fmla="val 60768"/>
              </a:avLst>
            </a:prstGeom>
            <a:ln/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Стрелка: изогнутая 19">
              <a:extLst>
                <a:ext uri="{FF2B5EF4-FFF2-40B4-BE49-F238E27FC236}">
                  <a16:creationId xmlns:a16="http://schemas.microsoft.com/office/drawing/2014/main" id="{C37D1698-DD5F-5A03-5AC2-EE7413B56422}"/>
                </a:ext>
              </a:extLst>
            </p:cNvPr>
            <p:cNvSpPr/>
            <p:nvPr/>
          </p:nvSpPr>
          <p:spPr>
            <a:xfrm rot="1450554">
              <a:off x="5312626" y="3186026"/>
              <a:ext cx="1029529" cy="848577"/>
            </a:xfrm>
            <a:prstGeom prst="bentArrow">
              <a:avLst>
                <a:gd name="adj1" fmla="val 19562"/>
                <a:gd name="adj2" fmla="val 44696"/>
                <a:gd name="adj3" fmla="val 45718"/>
                <a:gd name="adj4" fmla="val 57469"/>
              </a:avLst>
            </a:prstGeom>
            <a:ln/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BC5E6E5C-2CDC-27D2-49BA-D2540C9E7F66}"/>
                </a:ext>
              </a:extLst>
            </p:cNvPr>
            <p:cNvSpPr/>
            <p:nvPr/>
          </p:nvSpPr>
          <p:spPr>
            <a:xfrm>
              <a:off x="173101" y="4649470"/>
              <a:ext cx="1688465" cy="2123440"/>
            </a:xfrm>
            <a:custGeom>
              <a:avLst/>
              <a:gdLst>
                <a:gd name="connsiteX0" fmla="*/ 0 w 1688465"/>
                <a:gd name="connsiteY0" fmla="*/ 0 h 2123440"/>
                <a:gd name="connsiteX1" fmla="*/ 579706 w 1688465"/>
                <a:gd name="connsiteY1" fmla="*/ 0 h 2123440"/>
                <a:gd name="connsiteX2" fmla="*/ 1108759 w 1688465"/>
                <a:gd name="connsiteY2" fmla="*/ 0 h 2123440"/>
                <a:gd name="connsiteX3" fmla="*/ 1688465 w 1688465"/>
                <a:gd name="connsiteY3" fmla="*/ 0 h 2123440"/>
                <a:gd name="connsiteX4" fmla="*/ 1688465 w 1688465"/>
                <a:gd name="connsiteY4" fmla="*/ 509626 h 2123440"/>
                <a:gd name="connsiteX5" fmla="*/ 1688465 w 1688465"/>
                <a:gd name="connsiteY5" fmla="*/ 1040486 h 2123440"/>
                <a:gd name="connsiteX6" fmla="*/ 1688465 w 1688465"/>
                <a:gd name="connsiteY6" fmla="*/ 1550111 h 2123440"/>
                <a:gd name="connsiteX7" fmla="*/ 1688465 w 1688465"/>
                <a:gd name="connsiteY7" fmla="*/ 2123440 h 2123440"/>
                <a:gd name="connsiteX8" fmla="*/ 1108759 w 1688465"/>
                <a:gd name="connsiteY8" fmla="*/ 2123440 h 2123440"/>
                <a:gd name="connsiteX9" fmla="*/ 562822 w 1688465"/>
                <a:gd name="connsiteY9" fmla="*/ 2123440 h 2123440"/>
                <a:gd name="connsiteX10" fmla="*/ 0 w 1688465"/>
                <a:gd name="connsiteY10" fmla="*/ 2123440 h 2123440"/>
                <a:gd name="connsiteX11" fmla="*/ 0 w 1688465"/>
                <a:gd name="connsiteY11" fmla="*/ 1635049 h 2123440"/>
                <a:gd name="connsiteX12" fmla="*/ 0 w 1688465"/>
                <a:gd name="connsiteY12" fmla="*/ 1125423 h 2123440"/>
                <a:gd name="connsiteX13" fmla="*/ 0 w 1688465"/>
                <a:gd name="connsiteY13" fmla="*/ 552094 h 2123440"/>
                <a:gd name="connsiteX14" fmla="*/ 0 w 1688465"/>
                <a:gd name="connsiteY14" fmla="*/ 0 h 2123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88465" h="2123440" extrusionOk="0">
                  <a:moveTo>
                    <a:pt x="0" y="0"/>
                  </a:moveTo>
                  <a:cubicBezTo>
                    <a:pt x="238999" y="-18924"/>
                    <a:pt x="402212" y="40107"/>
                    <a:pt x="579706" y="0"/>
                  </a:cubicBezTo>
                  <a:cubicBezTo>
                    <a:pt x="757200" y="-40107"/>
                    <a:pt x="936095" y="39124"/>
                    <a:pt x="1108759" y="0"/>
                  </a:cubicBezTo>
                  <a:cubicBezTo>
                    <a:pt x="1281423" y="-39124"/>
                    <a:pt x="1517767" y="54206"/>
                    <a:pt x="1688465" y="0"/>
                  </a:cubicBezTo>
                  <a:cubicBezTo>
                    <a:pt x="1723933" y="191621"/>
                    <a:pt x="1685502" y="379119"/>
                    <a:pt x="1688465" y="509626"/>
                  </a:cubicBezTo>
                  <a:cubicBezTo>
                    <a:pt x="1691428" y="640133"/>
                    <a:pt x="1633657" y="812148"/>
                    <a:pt x="1688465" y="1040486"/>
                  </a:cubicBezTo>
                  <a:cubicBezTo>
                    <a:pt x="1743273" y="1268824"/>
                    <a:pt x="1647003" y="1343809"/>
                    <a:pt x="1688465" y="1550111"/>
                  </a:cubicBezTo>
                  <a:cubicBezTo>
                    <a:pt x="1729927" y="1756414"/>
                    <a:pt x="1679429" y="1883880"/>
                    <a:pt x="1688465" y="2123440"/>
                  </a:cubicBezTo>
                  <a:cubicBezTo>
                    <a:pt x="1517208" y="2140442"/>
                    <a:pt x="1246181" y="2101598"/>
                    <a:pt x="1108759" y="2123440"/>
                  </a:cubicBezTo>
                  <a:cubicBezTo>
                    <a:pt x="971337" y="2145282"/>
                    <a:pt x="746568" y="2081872"/>
                    <a:pt x="562822" y="2123440"/>
                  </a:cubicBezTo>
                  <a:cubicBezTo>
                    <a:pt x="379076" y="2165008"/>
                    <a:pt x="217993" y="2097847"/>
                    <a:pt x="0" y="2123440"/>
                  </a:cubicBezTo>
                  <a:cubicBezTo>
                    <a:pt x="-57651" y="1894595"/>
                    <a:pt x="36916" y="1815252"/>
                    <a:pt x="0" y="1635049"/>
                  </a:cubicBezTo>
                  <a:cubicBezTo>
                    <a:pt x="-36916" y="1454846"/>
                    <a:pt x="34510" y="1328871"/>
                    <a:pt x="0" y="1125423"/>
                  </a:cubicBezTo>
                  <a:cubicBezTo>
                    <a:pt x="-34510" y="921975"/>
                    <a:pt x="24392" y="834772"/>
                    <a:pt x="0" y="552094"/>
                  </a:cubicBezTo>
                  <a:cubicBezTo>
                    <a:pt x="-24392" y="269416"/>
                    <a:pt x="4689" y="227478"/>
                    <a:pt x="0" y="0"/>
                  </a:cubicBezTo>
                  <a:close/>
                </a:path>
              </a:pathLst>
            </a:custGeom>
            <a:noFill/>
            <a:ln w="63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576895463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CB76146C-A4C3-AFFC-414F-1839FDCCEB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7" t="8271" r="4887" b="9023"/>
            <a:stretch/>
          </p:blipFill>
          <p:spPr bwMode="auto">
            <a:xfrm>
              <a:off x="6417627" y="2749233"/>
              <a:ext cx="1463675" cy="134175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9" name="Надпись 36">
              <a:extLst>
                <a:ext uri="{FF2B5EF4-FFF2-40B4-BE49-F238E27FC236}">
                  <a16:creationId xmlns:a16="http://schemas.microsoft.com/office/drawing/2014/main" id="{9C393054-2774-0155-10FD-1CCFDA6BC5E7}"/>
                </a:ext>
              </a:extLst>
            </p:cNvPr>
            <p:cNvSpPr txBox="1"/>
            <p:nvPr/>
          </p:nvSpPr>
          <p:spPr>
            <a:xfrm>
              <a:off x="6342062" y="3977958"/>
              <a:ext cx="1518920" cy="52260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V = </a:t>
              </a:r>
              <a:r>
                <a:rPr kumimoji="0" lang="ru-RU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3</a:t>
              </a:r>
              <a:r>
                <a:rPr kumimoji="0" lang="en-US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00 c</a:t>
              </a:r>
              <a:r>
                <a:rPr kumimoji="0" lang="ru-RU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м</a:t>
              </a:r>
              <a:r>
                <a:rPr kumimoji="0" lang="en-US" sz="2000" b="1" i="1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3</a:t>
              </a:r>
              <a:endParaRPr kumimoji="0" lang="ru-RU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  <p:sp>
          <p:nvSpPr>
            <p:cNvPr id="30" name="Надпись 38">
              <a:extLst>
                <a:ext uri="{FF2B5EF4-FFF2-40B4-BE49-F238E27FC236}">
                  <a16:creationId xmlns:a16="http://schemas.microsoft.com/office/drawing/2014/main" id="{8E23662C-B752-8E8F-9878-144DD41F9BC4}"/>
                </a:ext>
              </a:extLst>
            </p:cNvPr>
            <p:cNvSpPr txBox="1"/>
            <p:nvPr/>
          </p:nvSpPr>
          <p:spPr>
            <a:xfrm>
              <a:off x="6370002" y="3425508"/>
              <a:ext cx="1195705" cy="469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тонн</a:t>
              </a:r>
              <a:endParaRPr kumimoji="0" lang="ru-RU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  <p:sp>
          <p:nvSpPr>
            <p:cNvPr id="31" name="Надпись 39">
              <a:extLst>
                <a:ext uri="{FF2B5EF4-FFF2-40B4-BE49-F238E27FC236}">
                  <a16:creationId xmlns:a16="http://schemas.microsoft.com/office/drawing/2014/main" id="{C0402D3E-8CC4-6B73-83B7-23B147FE6561}"/>
                </a:ext>
              </a:extLst>
            </p:cNvPr>
            <p:cNvSpPr txBox="1"/>
            <p:nvPr/>
          </p:nvSpPr>
          <p:spPr>
            <a:xfrm>
              <a:off x="7221537" y="2817813"/>
              <a:ext cx="1196340" cy="166497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?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  <p:sp>
          <p:nvSpPr>
            <p:cNvPr id="33" name="Надпись 37">
              <a:extLst>
                <a:ext uri="{FF2B5EF4-FFF2-40B4-BE49-F238E27FC236}">
                  <a16:creationId xmlns:a16="http://schemas.microsoft.com/office/drawing/2014/main" id="{9D1E81C0-FFB2-197D-FA5D-07E4DDDF5392}"/>
                </a:ext>
              </a:extLst>
            </p:cNvPr>
            <p:cNvSpPr txBox="1"/>
            <p:nvPr/>
          </p:nvSpPr>
          <p:spPr>
            <a:xfrm>
              <a:off x="6318567" y="2513013"/>
              <a:ext cx="1196340" cy="158940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-50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12</a:t>
              </a:r>
              <a:endParaRPr kumimoji="0" lang="ru-RU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8DCFCF84-085F-D8E0-92C0-F49E2658EA20}"/>
                </a:ext>
              </a:extLst>
            </p:cNvPr>
            <p:cNvGrpSpPr/>
            <p:nvPr/>
          </p:nvGrpSpPr>
          <p:grpSpPr>
            <a:xfrm>
              <a:off x="141986" y="4577715"/>
              <a:ext cx="1770381" cy="2240282"/>
              <a:chOff x="0" y="0"/>
              <a:chExt cx="1770529" cy="2240282"/>
            </a:xfrm>
          </p:grpSpPr>
          <p:grpSp>
            <p:nvGrpSpPr>
              <p:cNvPr id="35" name="Группа 34">
                <a:extLst>
                  <a:ext uri="{FF2B5EF4-FFF2-40B4-BE49-F238E27FC236}">
                    <a16:creationId xmlns:a16="http://schemas.microsoft.com/office/drawing/2014/main" id="{5055BE0C-C0BF-9182-B692-AE097F72C8A5}"/>
                  </a:ext>
                </a:extLst>
              </p:cNvPr>
              <p:cNvGrpSpPr/>
              <p:nvPr/>
            </p:nvGrpSpPr>
            <p:grpSpPr>
              <a:xfrm>
                <a:off x="489098" y="0"/>
                <a:ext cx="1281431" cy="2240282"/>
                <a:chOff x="0" y="0"/>
                <a:chExt cx="1281431" cy="2240735"/>
              </a:xfrm>
            </p:grpSpPr>
            <p:grpSp>
              <p:nvGrpSpPr>
                <p:cNvPr id="39" name="Группа 38">
                  <a:extLst>
                    <a:ext uri="{FF2B5EF4-FFF2-40B4-BE49-F238E27FC236}">
                      <a16:creationId xmlns:a16="http://schemas.microsoft.com/office/drawing/2014/main" id="{429C613A-6DAF-B301-A440-6AEB3E6B2561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281431" cy="2240735"/>
                  <a:chOff x="0" y="0"/>
                  <a:chExt cx="1281431" cy="2240735"/>
                </a:xfrm>
              </p:grpSpPr>
              <p:sp>
                <p:nvSpPr>
                  <p:cNvPr id="41" name="Надпись 644748388">
                    <a:extLst>
                      <a:ext uri="{FF2B5EF4-FFF2-40B4-BE49-F238E27FC236}">
                        <a16:creationId xmlns:a16="http://schemas.microsoft.com/office/drawing/2014/main" id="{0BD46297-A700-AAF4-5D70-A95F0D961981}"/>
                      </a:ext>
                    </a:extLst>
                  </p:cNvPr>
                  <p:cNvSpPr txBox="1"/>
                  <p:nvPr/>
                </p:nvSpPr>
                <p:spPr>
                  <a:xfrm>
                    <a:off x="277793" y="0"/>
                    <a:ext cx="575688" cy="331151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a:t>1 м</a:t>
                    </a:r>
                    <a:endParaRPr kumimoji="0" lang="ru-RU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42" name="Группа 41">
                    <a:extLst>
                      <a:ext uri="{FF2B5EF4-FFF2-40B4-BE49-F238E27FC236}">
                        <a16:creationId xmlns:a16="http://schemas.microsoft.com/office/drawing/2014/main" id="{E229AAF3-552B-696D-A58A-5055D66907BD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266219"/>
                    <a:ext cx="1281431" cy="1974516"/>
                    <a:chOff x="0" y="0"/>
                    <a:chExt cx="1282001" cy="1974805"/>
                  </a:xfrm>
                </p:grpSpPr>
                <p:sp>
                  <p:nvSpPr>
                    <p:cNvPr id="43" name="Куб 42">
                      <a:extLst>
                        <a:ext uri="{FF2B5EF4-FFF2-40B4-BE49-F238E27FC236}">
                          <a16:creationId xmlns:a16="http://schemas.microsoft.com/office/drawing/2014/main" id="{BE5847B5-9B96-A4B3-616C-194636EC53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299" y="925975"/>
                      <a:ext cx="806450" cy="806450"/>
                    </a:xfrm>
                    <a:prstGeom prst="cube">
                      <a:avLst>
                        <a:gd name="adj" fmla="val 30357"/>
                      </a:avLst>
                    </a:prstGeom>
                    <a:noFill/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" name="Прямоугольник 43">
                      <a:extLst>
                        <a:ext uri="{FF2B5EF4-FFF2-40B4-BE49-F238E27FC236}">
                          <a16:creationId xmlns:a16="http://schemas.microsoft.com/office/drawing/2014/main" id="{81B74A43-8791-A057-E2D3-9A749D6045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7793" y="243069"/>
                      <a:ext cx="576000" cy="576000"/>
                    </a:xfrm>
                    <a:prstGeom prst="rect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" name="Надпись 2075957503">
                      <a:extLst>
                        <a:ext uri="{FF2B5EF4-FFF2-40B4-BE49-F238E27FC236}">
                          <a16:creationId xmlns:a16="http://schemas.microsoft.com/office/drawing/2014/main" id="{01F6B998-E7DA-B232-D788-B33F6F48FEB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056" y="312517"/>
                      <a:ext cx="575945" cy="33120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1 м</a:t>
                      </a:r>
                      <a:endParaRPr kumimoji="0" lang="ru-RU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46" name="Надпись 760805820">
                      <a:extLst>
                        <a:ext uri="{FF2B5EF4-FFF2-40B4-BE49-F238E27FC236}">
                          <a16:creationId xmlns:a16="http://schemas.microsoft.com/office/drawing/2014/main" id="{7C0B26AA-E4F2-CE36-908B-9810801F9A3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0" y="1643605"/>
                      <a:ext cx="575945" cy="33120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1 м</a:t>
                      </a:r>
                      <a:endParaRPr kumimoji="0" lang="ru-RU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47" name="Надпись 1704707255">
                      <a:extLst>
                        <a:ext uri="{FF2B5EF4-FFF2-40B4-BE49-F238E27FC236}">
                          <a16:creationId xmlns:a16="http://schemas.microsoft.com/office/drawing/2014/main" id="{F7A90B71-EA72-8BBC-6136-104927BB319F}"/>
                        </a:ext>
                      </a:extLst>
                    </p:cNvPr>
                    <p:cNvSpPr txBox="1"/>
                    <p:nvPr/>
                  </p:nvSpPr>
                  <p:spPr>
                    <a:xfrm rot="18908129">
                      <a:off x="520861" y="1495787"/>
                      <a:ext cx="575945" cy="33120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1 м</a:t>
                      </a:r>
                      <a:endParaRPr kumimoji="0" lang="ru-RU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48" name="Надпись 927128537">
                      <a:extLst>
                        <a:ext uri="{FF2B5EF4-FFF2-40B4-BE49-F238E27FC236}">
                          <a16:creationId xmlns:a16="http://schemas.microsoft.com/office/drawing/2014/main" id="{C0A1ACA7-F9B0-5494-807E-4F75EA40B4D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056" y="1076446"/>
                      <a:ext cx="575945" cy="33120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1 м</a:t>
                      </a:r>
                      <a:endParaRPr kumimoji="0" lang="ru-RU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49" name="Надпись 656352100">
                      <a:extLst>
                        <a:ext uri="{FF2B5EF4-FFF2-40B4-BE49-F238E27FC236}">
                          <a16:creationId xmlns:a16="http://schemas.microsoft.com/office/drawing/2014/main" id="{648C51D6-81E6-7E45-FEE3-05C9646748D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4643" y="0"/>
                      <a:ext cx="575945" cy="33120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1 м</a:t>
                      </a:r>
                      <a:endParaRPr kumimoji="0" lang="ru-RU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  <p:cxnSp>
              <p:nvCxnSpPr>
                <p:cNvPr id="40" name="Прямая соединительная линия 39">
                  <a:extLst>
                    <a:ext uri="{FF2B5EF4-FFF2-40B4-BE49-F238E27FC236}">
                      <a16:creationId xmlns:a16="http://schemas.microsoft.com/office/drawing/2014/main" id="{0CB95C5F-0B5A-632B-0579-6E5EE5B0C948}"/>
                    </a:ext>
                  </a:extLst>
                </p:cNvPr>
                <p:cNvCxnSpPr/>
                <p:nvPr/>
              </p:nvCxnSpPr>
              <p:spPr>
                <a:xfrm>
                  <a:off x="289367" y="266218"/>
                  <a:ext cx="57605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6" name="Надпись 1">
                <a:extLst>
                  <a:ext uri="{FF2B5EF4-FFF2-40B4-BE49-F238E27FC236}">
                    <a16:creationId xmlns:a16="http://schemas.microsoft.com/office/drawing/2014/main" id="{B1FA99BC-B63C-266B-D056-AB90DB5060C5}"/>
                  </a:ext>
                </a:extLst>
              </p:cNvPr>
              <p:cNvSpPr txBox="1"/>
              <p:nvPr/>
            </p:nvSpPr>
            <p:spPr>
              <a:xfrm>
                <a:off x="0" y="14176"/>
                <a:ext cx="561315" cy="49766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м</a:t>
                </a:r>
                <a:endParaRPr kumimoji="0" lang="ru-RU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Надпись 1">
                <a:extLst>
                  <a:ext uri="{FF2B5EF4-FFF2-40B4-BE49-F238E27FC236}">
                    <a16:creationId xmlns:a16="http://schemas.microsoft.com/office/drawing/2014/main" id="{D5434CF6-598E-C3A1-75F7-7C81040763F4}"/>
                  </a:ext>
                </a:extLst>
              </p:cNvPr>
              <p:cNvSpPr txBox="1"/>
              <p:nvPr/>
            </p:nvSpPr>
            <p:spPr>
              <a:xfrm>
                <a:off x="0" y="552893"/>
                <a:ext cx="561315" cy="49766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м</a:t>
                </a:r>
                <a:r>
                  <a:rPr kumimoji="0" lang="ru-RU" sz="2000" b="1" i="1" u="none" strike="noStrike" kern="1200" cap="none" spc="0" normalizeH="0" baseline="30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2</a:t>
                </a:r>
                <a:endParaRPr kumimoji="0" lang="ru-RU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Надпись 1">
                <a:extLst>
                  <a:ext uri="{FF2B5EF4-FFF2-40B4-BE49-F238E27FC236}">
                    <a16:creationId xmlns:a16="http://schemas.microsoft.com/office/drawing/2014/main" id="{59D70BBF-E290-65E5-6663-EB891BC6137F}"/>
                  </a:ext>
                </a:extLst>
              </p:cNvPr>
              <p:cNvSpPr txBox="1"/>
              <p:nvPr/>
            </p:nvSpPr>
            <p:spPr>
              <a:xfrm>
                <a:off x="0" y="1467293"/>
                <a:ext cx="561315" cy="49766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м</a:t>
                </a:r>
                <a:r>
                  <a:rPr kumimoji="0" lang="ru-RU" sz="2000" b="1" i="1" u="none" strike="noStrike" kern="1200" cap="none" spc="0" normalizeH="0" baseline="30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3</a:t>
                </a:r>
                <a:endParaRPr kumimoji="0" lang="ru-RU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1" name="Стрелка: изогнутая 60">
              <a:extLst>
                <a:ext uri="{FF2B5EF4-FFF2-40B4-BE49-F238E27FC236}">
                  <a16:creationId xmlns:a16="http://schemas.microsoft.com/office/drawing/2014/main" id="{883FC4B4-3F46-15C2-2E2D-B85C1FB979B5}"/>
                </a:ext>
              </a:extLst>
            </p:cNvPr>
            <p:cNvSpPr/>
            <p:nvPr/>
          </p:nvSpPr>
          <p:spPr>
            <a:xfrm rot="11771568">
              <a:off x="5954549" y="5636934"/>
              <a:ext cx="1161831" cy="1021904"/>
            </a:xfrm>
            <a:prstGeom prst="bentArrow">
              <a:avLst>
                <a:gd name="adj1" fmla="val 21536"/>
                <a:gd name="adj2" fmla="val 50000"/>
                <a:gd name="adj3" fmla="val 48434"/>
                <a:gd name="adj4" fmla="val 60768"/>
              </a:avLst>
            </a:prstGeom>
            <a:ln/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Стрелка: изогнутая 67">
              <a:extLst>
                <a:ext uri="{FF2B5EF4-FFF2-40B4-BE49-F238E27FC236}">
                  <a16:creationId xmlns:a16="http://schemas.microsoft.com/office/drawing/2014/main" id="{5C034907-2CAE-6A35-42BF-E5A638314449}"/>
                </a:ext>
              </a:extLst>
            </p:cNvPr>
            <p:cNvSpPr/>
            <p:nvPr/>
          </p:nvSpPr>
          <p:spPr>
            <a:xfrm rot="2586256">
              <a:off x="7199017" y="1075513"/>
              <a:ext cx="1467931" cy="1084499"/>
            </a:xfrm>
            <a:prstGeom prst="bentArrow">
              <a:avLst>
                <a:gd name="adj1" fmla="val 21729"/>
                <a:gd name="adj2" fmla="val 44696"/>
                <a:gd name="adj3" fmla="val 45718"/>
                <a:gd name="adj4" fmla="val 65085"/>
              </a:avLst>
            </a:prstGeom>
            <a:ln/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AE91A43-CF1E-DEAB-FF4D-6F289A515677}"/>
                </a:ext>
              </a:extLst>
            </p:cNvPr>
            <p:cNvSpPr txBox="1"/>
            <p:nvPr/>
          </p:nvSpPr>
          <p:spPr>
            <a:xfrm>
              <a:off x="229245" y="517300"/>
              <a:ext cx="14802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__________</a:t>
              </a:r>
              <a:endParaRPr kumimoji="0" lang="ru-RU" sz="900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Georgia" panose="02040502050405020303" pitchFamily="18" charset="0"/>
              </a:endParaRPr>
            </a:p>
          </p:txBody>
        </p: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2CC44D69-22D6-7867-3AD3-B652BE39FC4E}"/>
                </a:ext>
              </a:extLst>
            </p:cNvPr>
            <p:cNvGrpSpPr/>
            <p:nvPr/>
          </p:nvGrpSpPr>
          <p:grpSpPr>
            <a:xfrm>
              <a:off x="7156767" y="74593"/>
              <a:ext cx="4955263" cy="1106366"/>
              <a:chOff x="7156767" y="74593"/>
              <a:chExt cx="4955263" cy="1106366"/>
            </a:xfrm>
          </p:grpSpPr>
          <p:sp>
            <p:nvSpPr>
              <p:cNvPr id="55" name="Надпись 8">
                <a:extLst>
                  <a:ext uri="{FF2B5EF4-FFF2-40B4-BE49-F238E27FC236}">
                    <a16:creationId xmlns:a16="http://schemas.microsoft.com/office/drawing/2014/main" id="{E9CCDCE6-E634-DC3A-E439-22E1E9EFC943}"/>
                  </a:ext>
                </a:extLst>
              </p:cNvPr>
              <p:cNvSpPr txBox="1"/>
              <p:nvPr/>
            </p:nvSpPr>
            <p:spPr>
              <a:xfrm>
                <a:off x="7156767" y="74593"/>
                <a:ext cx="4955263" cy="1106366"/>
              </a:xfrm>
              <a:custGeom>
                <a:avLst/>
                <a:gdLst>
                  <a:gd name="connsiteX0" fmla="*/ 0 w 4955263"/>
                  <a:gd name="connsiteY0" fmla="*/ 0 h 1106366"/>
                  <a:gd name="connsiteX1" fmla="*/ 649690 w 4955263"/>
                  <a:gd name="connsiteY1" fmla="*/ 0 h 1106366"/>
                  <a:gd name="connsiteX2" fmla="*/ 1249827 w 4955263"/>
                  <a:gd name="connsiteY2" fmla="*/ 0 h 1106366"/>
                  <a:gd name="connsiteX3" fmla="*/ 1800412 w 4955263"/>
                  <a:gd name="connsiteY3" fmla="*/ 0 h 1106366"/>
                  <a:gd name="connsiteX4" fmla="*/ 2350997 w 4955263"/>
                  <a:gd name="connsiteY4" fmla="*/ 0 h 1106366"/>
                  <a:gd name="connsiteX5" fmla="*/ 3000687 w 4955263"/>
                  <a:gd name="connsiteY5" fmla="*/ 0 h 1106366"/>
                  <a:gd name="connsiteX6" fmla="*/ 3600824 w 4955263"/>
                  <a:gd name="connsiteY6" fmla="*/ 0 h 1106366"/>
                  <a:gd name="connsiteX7" fmla="*/ 4002751 w 4955263"/>
                  <a:gd name="connsiteY7" fmla="*/ 0 h 1106366"/>
                  <a:gd name="connsiteX8" fmla="*/ 4955263 w 4955263"/>
                  <a:gd name="connsiteY8" fmla="*/ 0 h 1106366"/>
                  <a:gd name="connsiteX9" fmla="*/ 4955263 w 4955263"/>
                  <a:gd name="connsiteY9" fmla="*/ 575310 h 1106366"/>
                  <a:gd name="connsiteX10" fmla="*/ 4955263 w 4955263"/>
                  <a:gd name="connsiteY10" fmla="*/ 1106366 h 1106366"/>
                  <a:gd name="connsiteX11" fmla="*/ 4503783 w 4955263"/>
                  <a:gd name="connsiteY11" fmla="*/ 1106366 h 1106366"/>
                  <a:gd name="connsiteX12" fmla="*/ 3854093 w 4955263"/>
                  <a:gd name="connsiteY12" fmla="*/ 1106366 h 1106366"/>
                  <a:gd name="connsiteX13" fmla="*/ 3353061 w 4955263"/>
                  <a:gd name="connsiteY13" fmla="*/ 1106366 h 1106366"/>
                  <a:gd name="connsiteX14" fmla="*/ 2703371 w 4955263"/>
                  <a:gd name="connsiteY14" fmla="*/ 1106366 h 1106366"/>
                  <a:gd name="connsiteX15" fmla="*/ 2251892 w 4955263"/>
                  <a:gd name="connsiteY15" fmla="*/ 1106366 h 1106366"/>
                  <a:gd name="connsiteX16" fmla="*/ 1849965 w 4955263"/>
                  <a:gd name="connsiteY16" fmla="*/ 1106366 h 1106366"/>
                  <a:gd name="connsiteX17" fmla="*/ 1448038 w 4955263"/>
                  <a:gd name="connsiteY17" fmla="*/ 1106366 h 1106366"/>
                  <a:gd name="connsiteX18" fmla="*/ 847901 w 4955263"/>
                  <a:gd name="connsiteY18" fmla="*/ 1106366 h 1106366"/>
                  <a:gd name="connsiteX19" fmla="*/ 0 w 4955263"/>
                  <a:gd name="connsiteY19" fmla="*/ 1106366 h 1106366"/>
                  <a:gd name="connsiteX20" fmla="*/ 0 w 4955263"/>
                  <a:gd name="connsiteY20" fmla="*/ 553183 h 1106366"/>
                  <a:gd name="connsiteX21" fmla="*/ 0 w 4955263"/>
                  <a:gd name="connsiteY21" fmla="*/ 0 h 110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955263" h="1106366" fill="none" extrusionOk="0">
                    <a:moveTo>
                      <a:pt x="0" y="0"/>
                    </a:moveTo>
                    <a:cubicBezTo>
                      <a:pt x="221367" y="-4929"/>
                      <a:pt x="419294" y="48867"/>
                      <a:pt x="649690" y="0"/>
                    </a:cubicBezTo>
                    <a:cubicBezTo>
                      <a:pt x="880086" y="-48867"/>
                      <a:pt x="1079998" y="47249"/>
                      <a:pt x="1249827" y="0"/>
                    </a:cubicBezTo>
                    <a:cubicBezTo>
                      <a:pt x="1419656" y="-47249"/>
                      <a:pt x="1641456" y="14508"/>
                      <a:pt x="1800412" y="0"/>
                    </a:cubicBezTo>
                    <a:cubicBezTo>
                      <a:pt x="1959369" y="-14508"/>
                      <a:pt x="2121072" y="5123"/>
                      <a:pt x="2350997" y="0"/>
                    </a:cubicBezTo>
                    <a:cubicBezTo>
                      <a:pt x="2580923" y="-5123"/>
                      <a:pt x="2727254" y="23655"/>
                      <a:pt x="3000687" y="0"/>
                    </a:cubicBezTo>
                    <a:cubicBezTo>
                      <a:pt x="3274120" y="-23655"/>
                      <a:pt x="3453016" y="28296"/>
                      <a:pt x="3600824" y="0"/>
                    </a:cubicBezTo>
                    <a:cubicBezTo>
                      <a:pt x="3748632" y="-28296"/>
                      <a:pt x="3915065" y="47789"/>
                      <a:pt x="4002751" y="0"/>
                    </a:cubicBezTo>
                    <a:cubicBezTo>
                      <a:pt x="4090437" y="-47789"/>
                      <a:pt x="4758316" y="5890"/>
                      <a:pt x="4955263" y="0"/>
                    </a:cubicBezTo>
                    <a:cubicBezTo>
                      <a:pt x="4962312" y="204400"/>
                      <a:pt x="4941560" y="375408"/>
                      <a:pt x="4955263" y="575310"/>
                    </a:cubicBezTo>
                    <a:cubicBezTo>
                      <a:pt x="4968966" y="775212"/>
                      <a:pt x="4922650" y="903972"/>
                      <a:pt x="4955263" y="1106366"/>
                    </a:cubicBezTo>
                    <a:cubicBezTo>
                      <a:pt x="4791163" y="1155486"/>
                      <a:pt x="4630033" y="1092516"/>
                      <a:pt x="4503783" y="1106366"/>
                    </a:cubicBezTo>
                    <a:cubicBezTo>
                      <a:pt x="4377533" y="1120216"/>
                      <a:pt x="4085363" y="1043839"/>
                      <a:pt x="3854093" y="1106366"/>
                    </a:cubicBezTo>
                    <a:cubicBezTo>
                      <a:pt x="3622823" y="1168893"/>
                      <a:pt x="3529809" y="1100856"/>
                      <a:pt x="3353061" y="1106366"/>
                    </a:cubicBezTo>
                    <a:cubicBezTo>
                      <a:pt x="3176313" y="1111876"/>
                      <a:pt x="2957377" y="1089814"/>
                      <a:pt x="2703371" y="1106366"/>
                    </a:cubicBezTo>
                    <a:cubicBezTo>
                      <a:pt x="2449365" y="1122918"/>
                      <a:pt x="2366471" y="1099997"/>
                      <a:pt x="2251892" y="1106366"/>
                    </a:cubicBezTo>
                    <a:cubicBezTo>
                      <a:pt x="2137313" y="1112735"/>
                      <a:pt x="2040710" y="1065165"/>
                      <a:pt x="1849965" y="1106366"/>
                    </a:cubicBezTo>
                    <a:cubicBezTo>
                      <a:pt x="1659220" y="1147567"/>
                      <a:pt x="1643678" y="1083062"/>
                      <a:pt x="1448038" y="1106366"/>
                    </a:cubicBezTo>
                    <a:cubicBezTo>
                      <a:pt x="1252398" y="1129670"/>
                      <a:pt x="986878" y="1040614"/>
                      <a:pt x="847901" y="1106366"/>
                    </a:cubicBezTo>
                    <a:cubicBezTo>
                      <a:pt x="708924" y="1172118"/>
                      <a:pt x="396169" y="1100966"/>
                      <a:pt x="0" y="1106366"/>
                    </a:cubicBezTo>
                    <a:cubicBezTo>
                      <a:pt x="-45797" y="984616"/>
                      <a:pt x="29985" y="755165"/>
                      <a:pt x="0" y="553183"/>
                    </a:cubicBezTo>
                    <a:cubicBezTo>
                      <a:pt x="-29985" y="351201"/>
                      <a:pt x="35466" y="204844"/>
                      <a:pt x="0" y="0"/>
                    </a:cubicBezTo>
                    <a:close/>
                  </a:path>
                  <a:path w="4955263" h="1106366" stroke="0" extrusionOk="0">
                    <a:moveTo>
                      <a:pt x="0" y="0"/>
                    </a:moveTo>
                    <a:cubicBezTo>
                      <a:pt x="120561" y="-57029"/>
                      <a:pt x="352608" y="20460"/>
                      <a:pt x="501032" y="0"/>
                    </a:cubicBezTo>
                    <a:cubicBezTo>
                      <a:pt x="649456" y="-20460"/>
                      <a:pt x="793329" y="36377"/>
                      <a:pt x="902959" y="0"/>
                    </a:cubicBezTo>
                    <a:cubicBezTo>
                      <a:pt x="1012589" y="-36377"/>
                      <a:pt x="1330680" y="70295"/>
                      <a:pt x="1552649" y="0"/>
                    </a:cubicBezTo>
                    <a:cubicBezTo>
                      <a:pt x="1774618" y="-70295"/>
                      <a:pt x="1869625" y="47893"/>
                      <a:pt x="2053681" y="0"/>
                    </a:cubicBezTo>
                    <a:cubicBezTo>
                      <a:pt x="2237737" y="-47893"/>
                      <a:pt x="2321190" y="18250"/>
                      <a:pt x="2554713" y="0"/>
                    </a:cubicBezTo>
                    <a:cubicBezTo>
                      <a:pt x="2788236" y="-18250"/>
                      <a:pt x="3012358" y="52051"/>
                      <a:pt x="3204403" y="0"/>
                    </a:cubicBezTo>
                    <a:cubicBezTo>
                      <a:pt x="3396448" y="-52051"/>
                      <a:pt x="3496319" y="53619"/>
                      <a:pt x="3655883" y="0"/>
                    </a:cubicBezTo>
                    <a:cubicBezTo>
                      <a:pt x="3815447" y="-53619"/>
                      <a:pt x="4004161" y="12013"/>
                      <a:pt x="4305573" y="0"/>
                    </a:cubicBezTo>
                    <a:cubicBezTo>
                      <a:pt x="4606985" y="-12013"/>
                      <a:pt x="4741871" y="31045"/>
                      <a:pt x="4955263" y="0"/>
                    </a:cubicBezTo>
                    <a:cubicBezTo>
                      <a:pt x="4977468" y="181023"/>
                      <a:pt x="4905492" y="413150"/>
                      <a:pt x="4955263" y="553183"/>
                    </a:cubicBezTo>
                    <a:cubicBezTo>
                      <a:pt x="5005034" y="693216"/>
                      <a:pt x="4922822" y="953916"/>
                      <a:pt x="4955263" y="1106366"/>
                    </a:cubicBezTo>
                    <a:cubicBezTo>
                      <a:pt x="4833828" y="1130624"/>
                      <a:pt x="4503218" y="1067914"/>
                      <a:pt x="4355126" y="1106366"/>
                    </a:cubicBezTo>
                    <a:cubicBezTo>
                      <a:pt x="4207034" y="1144818"/>
                      <a:pt x="3868072" y="1061240"/>
                      <a:pt x="3705436" y="1106366"/>
                    </a:cubicBezTo>
                    <a:cubicBezTo>
                      <a:pt x="3542800" y="1151492"/>
                      <a:pt x="3360756" y="1053626"/>
                      <a:pt x="3055746" y="1106366"/>
                    </a:cubicBezTo>
                    <a:cubicBezTo>
                      <a:pt x="2750736" y="1159106"/>
                      <a:pt x="2789816" y="1059305"/>
                      <a:pt x="2604266" y="1106366"/>
                    </a:cubicBezTo>
                    <a:cubicBezTo>
                      <a:pt x="2418716" y="1153427"/>
                      <a:pt x="2237709" y="1088064"/>
                      <a:pt x="2053681" y="1106366"/>
                    </a:cubicBezTo>
                    <a:cubicBezTo>
                      <a:pt x="1869654" y="1124668"/>
                      <a:pt x="1595992" y="1099669"/>
                      <a:pt x="1403991" y="1106366"/>
                    </a:cubicBezTo>
                    <a:cubicBezTo>
                      <a:pt x="1211990" y="1113063"/>
                      <a:pt x="968347" y="1068711"/>
                      <a:pt x="853406" y="1106366"/>
                    </a:cubicBezTo>
                    <a:cubicBezTo>
                      <a:pt x="738465" y="1144021"/>
                      <a:pt x="337826" y="1019491"/>
                      <a:pt x="0" y="1106366"/>
                    </a:cubicBezTo>
                    <a:cubicBezTo>
                      <a:pt x="-34777" y="973649"/>
                      <a:pt x="36731" y="798207"/>
                      <a:pt x="0" y="575310"/>
                    </a:cubicBezTo>
                    <a:cubicBezTo>
                      <a:pt x="-36731" y="352413"/>
                      <a:pt x="23946" y="240786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6350">
                <a:solidFill>
                  <a:prstClr val="black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63" name="Прямая соединительная линия 62">
                <a:extLst>
                  <a:ext uri="{FF2B5EF4-FFF2-40B4-BE49-F238E27FC236}">
                    <a16:creationId xmlns:a16="http://schemas.microsoft.com/office/drawing/2014/main" id="{F1929F92-D274-4D2F-6971-5059D445B9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35825" y="347977"/>
                <a:ext cx="4779963" cy="0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Прямая соединительная линия 63">
                <a:extLst>
                  <a:ext uri="{FF2B5EF4-FFF2-40B4-BE49-F238E27FC236}">
                    <a16:creationId xmlns:a16="http://schemas.microsoft.com/office/drawing/2014/main" id="{12A2B3A7-FA2F-61C4-8F4A-A9AA985DFA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35825" y="655159"/>
                <a:ext cx="4779963" cy="0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Прямая соединительная линия 64">
                <a:extLst>
                  <a:ext uri="{FF2B5EF4-FFF2-40B4-BE49-F238E27FC236}">
                    <a16:creationId xmlns:a16="http://schemas.microsoft.com/office/drawing/2014/main" id="{A375E92A-54B2-A917-4824-515A0C71E7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35825" y="962341"/>
                <a:ext cx="4779963" cy="0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7F1A224-AAED-F1D2-F0E8-C8B19FE870B3}"/>
                </a:ext>
              </a:extLst>
            </p:cNvPr>
            <p:cNvSpPr txBox="1"/>
            <p:nvPr/>
          </p:nvSpPr>
          <p:spPr>
            <a:xfrm>
              <a:off x="229245" y="1809333"/>
              <a:ext cx="14802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__________</a:t>
              </a:r>
              <a:endParaRPr kumimoji="0" lang="ru-RU" sz="900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Georgia" panose="02040502050405020303" pitchFamily="18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474A7BA-2EE2-E39F-2AA3-96FF36440395}"/>
                </a:ext>
              </a:extLst>
            </p:cNvPr>
            <p:cNvSpPr txBox="1"/>
            <p:nvPr/>
          </p:nvSpPr>
          <p:spPr>
            <a:xfrm>
              <a:off x="229245" y="3149885"/>
              <a:ext cx="14802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__________</a:t>
              </a:r>
              <a:endParaRPr kumimoji="0" lang="ru-RU" sz="900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Georgia" panose="0204050205040502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511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3B6C9A00-D61E-C178-716E-84DB4D55E09D}"/>
              </a:ext>
            </a:extLst>
          </p:cNvPr>
          <p:cNvGrpSpPr/>
          <p:nvPr/>
        </p:nvGrpSpPr>
        <p:grpSpPr>
          <a:xfrm>
            <a:off x="13652" y="8573"/>
            <a:ext cx="12098378" cy="6832404"/>
            <a:chOff x="13652" y="8573"/>
            <a:chExt cx="12098378" cy="6832404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35A31C5E-6269-7F3B-5D08-7BCC108A285A}"/>
                </a:ext>
              </a:extLst>
            </p:cNvPr>
            <p:cNvGrpSpPr/>
            <p:nvPr/>
          </p:nvGrpSpPr>
          <p:grpSpPr>
            <a:xfrm>
              <a:off x="13652" y="8573"/>
              <a:ext cx="12098378" cy="6832404"/>
              <a:chOff x="13652" y="8573"/>
              <a:chExt cx="12098378" cy="6832404"/>
            </a:xfrm>
          </p:grpSpPr>
          <p:sp>
            <p:nvSpPr>
              <p:cNvPr id="32" name="Надпись 46">
                <a:extLst>
                  <a:ext uri="{FF2B5EF4-FFF2-40B4-BE49-F238E27FC236}">
                    <a16:creationId xmlns:a16="http://schemas.microsoft.com/office/drawing/2014/main" id="{4F32CC95-9484-5596-CD2F-86DD9C2E9E09}"/>
                  </a:ext>
                </a:extLst>
              </p:cNvPr>
              <p:cNvSpPr txBox="1"/>
              <p:nvPr/>
            </p:nvSpPr>
            <p:spPr>
              <a:xfrm>
                <a:off x="13652" y="8573"/>
                <a:ext cx="4336415" cy="152400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890713" marR="0" lvl="0" indent="-198120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Тема:</a:t>
                </a:r>
                <a:r>
                  <a:rPr kumimoji="0" lang="ru-RU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:r>
                  <a:rPr kumimoji="0" lang="ru-RU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glow rad="228600">
                        <a:srgbClr val="70AD47">
                          <a:satMod val="175000"/>
                          <a:alpha val="40000"/>
                        </a:srgbClr>
                      </a:glow>
                    </a:effectLst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12</a:t>
                </a:r>
                <a:r>
                  <a:rPr kumimoji="0" lang="ru-RU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glow rad="228600">
                        <a:srgbClr val="70AD47">
                          <a:satMod val="175000"/>
                          <a:alpha val="40000"/>
                        </a:srgbClr>
                      </a:glow>
                    </a:effectLst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ТОНН</a:t>
                </a:r>
                <a:r>
                  <a:rPr kumimoji="0" lang="ru-RU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glow rad="228600">
                        <a:srgbClr val="70AD47">
                          <a:satMod val="175000"/>
                          <a:alpha val="40000"/>
                        </a:srgbClr>
                      </a:glow>
                    </a:effectLst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glow rad="228600">
                        <a:srgbClr val="70AD47">
                          <a:satMod val="175000"/>
                          <a:alpha val="40000"/>
                        </a:srgbClr>
                      </a:glow>
                    </a:effectLst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ВЕЩЕСТВА </a:t>
                </a:r>
                <a:b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glow rad="228600">
                        <a:srgbClr val="70AD47">
                          <a:satMod val="175000"/>
                          <a:alpha val="40000"/>
                        </a:srgbClr>
                      </a:glow>
                    </a:effectLst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</a:b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glow rad="228600">
                        <a:srgbClr val="70AD47">
                          <a:satMod val="175000"/>
                          <a:alpha val="40000"/>
                        </a:srgbClr>
                      </a:glow>
                    </a:effectLst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В ОБЫЧНОЙ</a:t>
                </a:r>
                <a:b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glow rad="228600">
                        <a:srgbClr val="70AD47">
                          <a:satMod val="175000"/>
                          <a:alpha val="40000"/>
                        </a:srgbClr>
                      </a:glow>
                    </a:effectLst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</a:b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glow rad="228600">
                        <a:srgbClr val="70AD47">
                          <a:satMod val="175000"/>
                          <a:alpha val="40000"/>
                        </a:srgbClr>
                      </a:glow>
                    </a:effectLst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КРУЖКЕ</a:t>
                </a:r>
                <a:endPara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228600">
                      <a:srgbClr val="70AD47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 </a:t>
                </a:r>
              </a:p>
            </p:txBody>
          </p:sp>
          <p:cxnSp>
            <p:nvCxnSpPr>
              <p:cNvPr id="6" name="Прямая соединительная линия 5">
                <a:extLst>
                  <a:ext uri="{FF2B5EF4-FFF2-40B4-BE49-F238E27FC236}">
                    <a16:creationId xmlns:a16="http://schemas.microsoft.com/office/drawing/2014/main" id="{A43D0C2A-4CFA-E69E-EE03-A08F8C2FDC6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767043" y="1259951"/>
                <a:ext cx="1251929" cy="208745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Прямая соединительная линия 4">
                <a:extLst>
                  <a:ext uri="{FF2B5EF4-FFF2-40B4-BE49-F238E27FC236}">
                    <a16:creationId xmlns:a16="http://schemas.microsoft.com/office/drawing/2014/main" id="{3058E6D4-9BCF-3C3D-751F-26A76428431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28086" y="3502026"/>
                <a:ext cx="2456354" cy="181980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" name="Прямая соединительная линия 3">
                <a:extLst>
                  <a:ext uri="{FF2B5EF4-FFF2-40B4-BE49-F238E27FC236}">
                    <a16:creationId xmlns:a16="http://schemas.microsoft.com/office/drawing/2014/main" id="{5EF99B25-F7EE-313A-09DB-E1C7E2A72B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49316" y="2541136"/>
                <a:ext cx="3589782" cy="908675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" name="Прямая соединительная линия 2">
                <a:extLst>
                  <a:ext uri="{FF2B5EF4-FFF2-40B4-BE49-F238E27FC236}">
                    <a16:creationId xmlns:a16="http://schemas.microsoft.com/office/drawing/2014/main" id="{514E9988-AB08-B0FA-08F8-A02F939C099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81202" y="2957448"/>
                <a:ext cx="3210280" cy="473775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" name="Прямая соединительная линия 1">
                <a:extLst>
                  <a:ext uri="{FF2B5EF4-FFF2-40B4-BE49-F238E27FC236}">
                    <a16:creationId xmlns:a16="http://schemas.microsoft.com/office/drawing/2014/main" id="{EE64003A-DA9D-DB09-D855-52E18E493A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040562" y="3451543"/>
                <a:ext cx="1497942" cy="207108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Овал 9">
                <a:extLst>
                  <a:ext uri="{FF2B5EF4-FFF2-40B4-BE49-F238E27FC236}">
                    <a16:creationId xmlns:a16="http://schemas.microsoft.com/office/drawing/2014/main" id="{CA9286F6-DC34-2A85-5715-D0AEF8B0A18B}"/>
                  </a:ext>
                </a:extLst>
              </p:cNvPr>
              <p:cNvSpPr/>
              <p:nvPr/>
            </p:nvSpPr>
            <p:spPr>
              <a:xfrm>
                <a:off x="5960427" y="2410778"/>
                <a:ext cx="2190115" cy="21901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Надпись 1">
                <a:extLst>
                  <a:ext uri="{FF2B5EF4-FFF2-40B4-BE49-F238E27FC236}">
                    <a16:creationId xmlns:a16="http://schemas.microsoft.com/office/drawing/2014/main" id="{2D60A1AE-833F-B951-2C99-BB154E69CEE8}"/>
                  </a:ext>
                </a:extLst>
              </p:cNvPr>
              <p:cNvSpPr txBox="1"/>
              <p:nvPr/>
            </p:nvSpPr>
            <p:spPr>
              <a:xfrm>
                <a:off x="192786" y="433705"/>
                <a:ext cx="1688465" cy="1263650"/>
              </a:xfrm>
              <a:custGeom>
                <a:avLst/>
                <a:gdLst>
                  <a:gd name="connsiteX0" fmla="*/ 0 w 1688465"/>
                  <a:gd name="connsiteY0" fmla="*/ 0 h 1263650"/>
                  <a:gd name="connsiteX1" fmla="*/ 545937 w 1688465"/>
                  <a:gd name="connsiteY1" fmla="*/ 0 h 1263650"/>
                  <a:gd name="connsiteX2" fmla="*/ 1108759 w 1688465"/>
                  <a:gd name="connsiteY2" fmla="*/ 0 h 1263650"/>
                  <a:gd name="connsiteX3" fmla="*/ 1688465 w 1688465"/>
                  <a:gd name="connsiteY3" fmla="*/ 0 h 1263650"/>
                  <a:gd name="connsiteX4" fmla="*/ 1688465 w 1688465"/>
                  <a:gd name="connsiteY4" fmla="*/ 433853 h 1263650"/>
                  <a:gd name="connsiteX5" fmla="*/ 1688465 w 1688465"/>
                  <a:gd name="connsiteY5" fmla="*/ 817160 h 1263650"/>
                  <a:gd name="connsiteX6" fmla="*/ 1688465 w 1688465"/>
                  <a:gd name="connsiteY6" fmla="*/ 1263650 h 1263650"/>
                  <a:gd name="connsiteX7" fmla="*/ 1091874 w 1688465"/>
                  <a:gd name="connsiteY7" fmla="*/ 1263650 h 1263650"/>
                  <a:gd name="connsiteX8" fmla="*/ 495283 w 1688465"/>
                  <a:gd name="connsiteY8" fmla="*/ 1263650 h 1263650"/>
                  <a:gd name="connsiteX9" fmla="*/ 0 w 1688465"/>
                  <a:gd name="connsiteY9" fmla="*/ 1263650 h 1263650"/>
                  <a:gd name="connsiteX10" fmla="*/ 0 w 1688465"/>
                  <a:gd name="connsiteY10" fmla="*/ 855070 h 1263650"/>
                  <a:gd name="connsiteX11" fmla="*/ 0 w 1688465"/>
                  <a:gd name="connsiteY11" fmla="*/ 433853 h 1263650"/>
                  <a:gd name="connsiteX12" fmla="*/ 0 w 1688465"/>
                  <a:gd name="connsiteY12" fmla="*/ 0 h 1263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88465" h="1263650" fill="none" extrusionOk="0">
                    <a:moveTo>
                      <a:pt x="0" y="0"/>
                    </a:moveTo>
                    <a:cubicBezTo>
                      <a:pt x="160555" y="-45031"/>
                      <a:pt x="432238" y="64652"/>
                      <a:pt x="545937" y="0"/>
                    </a:cubicBezTo>
                    <a:cubicBezTo>
                      <a:pt x="659636" y="-64652"/>
                      <a:pt x="988650" y="48169"/>
                      <a:pt x="1108759" y="0"/>
                    </a:cubicBezTo>
                    <a:cubicBezTo>
                      <a:pt x="1228868" y="-48169"/>
                      <a:pt x="1502346" y="54487"/>
                      <a:pt x="1688465" y="0"/>
                    </a:cubicBezTo>
                    <a:cubicBezTo>
                      <a:pt x="1705104" y="190692"/>
                      <a:pt x="1668522" y="241699"/>
                      <a:pt x="1688465" y="433853"/>
                    </a:cubicBezTo>
                    <a:cubicBezTo>
                      <a:pt x="1708408" y="626007"/>
                      <a:pt x="1667131" y="683742"/>
                      <a:pt x="1688465" y="817160"/>
                    </a:cubicBezTo>
                    <a:cubicBezTo>
                      <a:pt x="1709799" y="950578"/>
                      <a:pt x="1649252" y="1048178"/>
                      <a:pt x="1688465" y="1263650"/>
                    </a:cubicBezTo>
                    <a:cubicBezTo>
                      <a:pt x="1461577" y="1273618"/>
                      <a:pt x="1361010" y="1218905"/>
                      <a:pt x="1091874" y="1263650"/>
                    </a:cubicBezTo>
                    <a:cubicBezTo>
                      <a:pt x="822738" y="1308395"/>
                      <a:pt x="639763" y="1195097"/>
                      <a:pt x="495283" y="1263650"/>
                    </a:cubicBezTo>
                    <a:cubicBezTo>
                      <a:pt x="350803" y="1332203"/>
                      <a:pt x="102974" y="1238548"/>
                      <a:pt x="0" y="1263650"/>
                    </a:cubicBezTo>
                    <a:cubicBezTo>
                      <a:pt x="-40015" y="1154088"/>
                      <a:pt x="293" y="1031476"/>
                      <a:pt x="0" y="855070"/>
                    </a:cubicBezTo>
                    <a:cubicBezTo>
                      <a:pt x="-293" y="678664"/>
                      <a:pt x="16467" y="522931"/>
                      <a:pt x="0" y="433853"/>
                    </a:cubicBezTo>
                    <a:cubicBezTo>
                      <a:pt x="-16467" y="344775"/>
                      <a:pt x="43408" y="155181"/>
                      <a:pt x="0" y="0"/>
                    </a:cubicBezTo>
                    <a:close/>
                  </a:path>
                  <a:path w="1688465" h="1263650" stroke="0" extrusionOk="0">
                    <a:moveTo>
                      <a:pt x="0" y="0"/>
                    </a:moveTo>
                    <a:cubicBezTo>
                      <a:pt x="165795" y="-8634"/>
                      <a:pt x="288050" y="58612"/>
                      <a:pt x="545937" y="0"/>
                    </a:cubicBezTo>
                    <a:cubicBezTo>
                      <a:pt x="803824" y="-58612"/>
                      <a:pt x="953251" y="44304"/>
                      <a:pt x="1058105" y="0"/>
                    </a:cubicBezTo>
                    <a:cubicBezTo>
                      <a:pt x="1162959" y="-44304"/>
                      <a:pt x="1440439" y="17962"/>
                      <a:pt x="1688465" y="0"/>
                    </a:cubicBezTo>
                    <a:cubicBezTo>
                      <a:pt x="1736134" y="166317"/>
                      <a:pt x="1646543" y="207905"/>
                      <a:pt x="1688465" y="408580"/>
                    </a:cubicBezTo>
                    <a:cubicBezTo>
                      <a:pt x="1730387" y="609255"/>
                      <a:pt x="1668754" y="611285"/>
                      <a:pt x="1688465" y="804524"/>
                    </a:cubicBezTo>
                    <a:cubicBezTo>
                      <a:pt x="1708176" y="997763"/>
                      <a:pt x="1664840" y="1156970"/>
                      <a:pt x="1688465" y="1263650"/>
                    </a:cubicBezTo>
                    <a:cubicBezTo>
                      <a:pt x="1573136" y="1282186"/>
                      <a:pt x="1275295" y="1223289"/>
                      <a:pt x="1125643" y="1263650"/>
                    </a:cubicBezTo>
                    <a:cubicBezTo>
                      <a:pt x="975991" y="1304011"/>
                      <a:pt x="809314" y="1250813"/>
                      <a:pt x="529052" y="1263650"/>
                    </a:cubicBezTo>
                    <a:cubicBezTo>
                      <a:pt x="248790" y="1276487"/>
                      <a:pt x="192842" y="1249158"/>
                      <a:pt x="0" y="1263650"/>
                    </a:cubicBezTo>
                    <a:cubicBezTo>
                      <a:pt x="-49528" y="1093625"/>
                      <a:pt x="42062" y="1040340"/>
                      <a:pt x="0" y="842433"/>
                    </a:cubicBezTo>
                    <a:cubicBezTo>
                      <a:pt x="-42062" y="644526"/>
                      <a:pt x="13096" y="593944"/>
                      <a:pt x="0" y="433853"/>
                    </a:cubicBezTo>
                    <a:cubicBezTo>
                      <a:pt x="-13096" y="273762"/>
                      <a:pt x="24424" y="114175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6350">
                <a:solidFill>
                  <a:prstClr val="black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12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________________</a:t>
                </a:r>
                <a:r>
                  <a: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:r>
                  <a: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Symbol" panose="05050102010706020507" pitchFamily="18" charset="2"/>
                  </a:rPr>
                  <a:t></a:t>
                </a:r>
                <a:endPara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величина, показывающая, насколько тело инертно.</a:t>
                </a:r>
                <a:endPara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Надпись 2">
                <a:extLst>
                  <a:ext uri="{FF2B5EF4-FFF2-40B4-BE49-F238E27FC236}">
                    <a16:creationId xmlns:a16="http://schemas.microsoft.com/office/drawing/2014/main" id="{822BF703-909E-C0A5-BB7A-E9CC2C21030F}"/>
                  </a:ext>
                </a:extLst>
              </p:cNvPr>
              <p:cNvSpPr txBox="1"/>
              <p:nvPr/>
            </p:nvSpPr>
            <p:spPr>
              <a:xfrm>
                <a:off x="173101" y="1781810"/>
                <a:ext cx="1688465" cy="1271905"/>
              </a:xfrm>
              <a:custGeom>
                <a:avLst/>
                <a:gdLst>
                  <a:gd name="connsiteX0" fmla="*/ 0 w 1688465"/>
                  <a:gd name="connsiteY0" fmla="*/ 0 h 1271905"/>
                  <a:gd name="connsiteX1" fmla="*/ 512168 w 1688465"/>
                  <a:gd name="connsiteY1" fmla="*/ 0 h 1271905"/>
                  <a:gd name="connsiteX2" fmla="*/ 1058105 w 1688465"/>
                  <a:gd name="connsiteY2" fmla="*/ 0 h 1271905"/>
                  <a:gd name="connsiteX3" fmla="*/ 1688465 w 1688465"/>
                  <a:gd name="connsiteY3" fmla="*/ 0 h 1271905"/>
                  <a:gd name="connsiteX4" fmla="*/ 1688465 w 1688465"/>
                  <a:gd name="connsiteY4" fmla="*/ 449406 h 1271905"/>
                  <a:gd name="connsiteX5" fmla="*/ 1688465 w 1688465"/>
                  <a:gd name="connsiteY5" fmla="*/ 886094 h 1271905"/>
                  <a:gd name="connsiteX6" fmla="*/ 1688465 w 1688465"/>
                  <a:gd name="connsiteY6" fmla="*/ 1271905 h 1271905"/>
                  <a:gd name="connsiteX7" fmla="*/ 1091874 w 1688465"/>
                  <a:gd name="connsiteY7" fmla="*/ 1271905 h 1271905"/>
                  <a:gd name="connsiteX8" fmla="*/ 579706 w 1688465"/>
                  <a:gd name="connsiteY8" fmla="*/ 1271905 h 1271905"/>
                  <a:gd name="connsiteX9" fmla="*/ 0 w 1688465"/>
                  <a:gd name="connsiteY9" fmla="*/ 1271905 h 1271905"/>
                  <a:gd name="connsiteX10" fmla="*/ 0 w 1688465"/>
                  <a:gd name="connsiteY10" fmla="*/ 822499 h 1271905"/>
                  <a:gd name="connsiteX11" fmla="*/ 0 w 1688465"/>
                  <a:gd name="connsiteY11" fmla="*/ 436687 h 1271905"/>
                  <a:gd name="connsiteX12" fmla="*/ 0 w 1688465"/>
                  <a:gd name="connsiteY12" fmla="*/ 0 h 127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88465" h="1271905" fill="none" extrusionOk="0">
                    <a:moveTo>
                      <a:pt x="0" y="0"/>
                    </a:moveTo>
                    <a:cubicBezTo>
                      <a:pt x="195817" y="-55548"/>
                      <a:pt x="338506" y="8784"/>
                      <a:pt x="512168" y="0"/>
                    </a:cubicBezTo>
                    <a:cubicBezTo>
                      <a:pt x="685830" y="-8784"/>
                      <a:pt x="928907" y="8681"/>
                      <a:pt x="1058105" y="0"/>
                    </a:cubicBezTo>
                    <a:cubicBezTo>
                      <a:pt x="1187303" y="-8681"/>
                      <a:pt x="1524969" y="70424"/>
                      <a:pt x="1688465" y="0"/>
                    </a:cubicBezTo>
                    <a:cubicBezTo>
                      <a:pt x="1693801" y="94904"/>
                      <a:pt x="1666304" y="226872"/>
                      <a:pt x="1688465" y="449406"/>
                    </a:cubicBezTo>
                    <a:cubicBezTo>
                      <a:pt x="1710626" y="671940"/>
                      <a:pt x="1679037" y="778160"/>
                      <a:pt x="1688465" y="886094"/>
                    </a:cubicBezTo>
                    <a:cubicBezTo>
                      <a:pt x="1697893" y="994028"/>
                      <a:pt x="1684582" y="1174158"/>
                      <a:pt x="1688465" y="1271905"/>
                    </a:cubicBezTo>
                    <a:cubicBezTo>
                      <a:pt x="1509905" y="1304946"/>
                      <a:pt x="1367940" y="1271702"/>
                      <a:pt x="1091874" y="1271905"/>
                    </a:cubicBezTo>
                    <a:cubicBezTo>
                      <a:pt x="815808" y="1272108"/>
                      <a:pt x="723884" y="1226353"/>
                      <a:pt x="579706" y="1271905"/>
                    </a:cubicBezTo>
                    <a:cubicBezTo>
                      <a:pt x="435528" y="1317457"/>
                      <a:pt x="117610" y="1259165"/>
                      <a:pt x="0" y="1271905"/>
                    </a:cubicBezTo>
                    <a:cubicBezTo>
                      <a:pt x="-24247" y="1169099"/>
                      <a:pt x="24295" y="937782"/>
                      <a:pt x="0" y="822499"/>
                    </a:cubicBezTo>
                    <a:cubicBezTo>
                      <a:pt x="-24295" y="707216"/>
                      <a:pt x="4953" y="584372"/>
                      <a:pt x="0" y="436687"/>
                    </a:cubicBezTo>
                    <a:cubicBezTo>
                      <a:pt x="-4953" y="289002"/>
                      <a:pt x="19309" y="116286"/>
                      <a:pt x="0" y="0"/>
                    </a:cubicBezTo>
                    <a:close/>
                  </a:path>
                  <a:path w="1688465" h="1271905" stroke="0" extrusionOk="0">
                    <a:moveTo>
                      <a:pt x="0" y="0"/>
                    </a:moveTo>
                    <a:cubicBezTo>
                      <a:pt x="189423" y="-49770"/>
                      <a:pt x="365577" y="61505"/>
                      <a:pt x="579706" y="0"/>
                    </a:cubicBezTo>
                    <a:cubicBezTo>
                      <a:pt x="793835" y="-61505"/>
                      <a:pt x="1040345" y="18683"/>
                      <a:pt x="1159413" y="0"/>
                    </a:cubicBezTo>
                    <a:cubicBezTo>
                      <a:pt x="1278481" y="-18683"/>
                      <a:pt x="1487139" y="33460"/>
                      <a:pt x="1688465" y="0"/>
                    </a:cubicBezTo>
                    <a:cubicBezTo>
                      <a:pt x="1695413" y="151283"/>
                      <a:pt x="1642911" y="231074"/>
                      <a:pt x="1688465" y="385811"/>
                    </a:cubicBezTo>
                    <a:cubicBezTo>
                      <a:pt x="1734019" y="540548"/>
                      <a:pt x="1666551" y="692699"/>
                      <a:pt x="1688465" y="784341"/>
                    </a:cubicBezTo>
                    <a:cubicBezTo>
                      <a:pt x="1710379" y="875983"/>
                      <a:pt x="1657475" y="1058248"/>
                      <a:pt x="1688465" y="1271905"/>
                    </a:cubicBezTo>
                    <a:cubicBezTo>
                      <a:pt x="1491073" y="1316868"/>
                      <a:pt x="1388541" y="1225773"/>
                      <a:pt x="1108759" y="1271905"/>
                    </a:cubicBezTo>
                    <a:cubicBezTo>
                      <a:pt x="828977" y="1318037"/>
                      <a:pt x="775815" y="1267639"/>
                      <a:pt x="562822" y="1271905"/>
                    </a:cubicBezTo>
                    <a:cubicBezTo>
                      <a:pt x="349829" y="1276171"/>
                      <a:pt x="236080" y="1207905"/>
                      <a:pt x="0" y="1271905"/>
                    </a:cubicBezTo>
                    <a:cubicBezTo>
                      <a:pt x="-43029" y="1116273"/>
                      <a:pt x="7316" y="1043161"/>
                      <a:pt x="0" y="886094"/>
                    </a:cubicBezTo>
                    <a:cubicBezTo>
                      <a:pt x="-7316" y="729027"/>
                      <a:pt x="41788" y="644388"/>
                      <a:pt x="0" y="436687"/>
                    </a:cubicBezTo>
                    <a:cubicBezTo>
                      <a:pt x="-41788" y="228986"/>
                      <a:pt x="40517" y="97514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6350">
                <a:solidFill>
                  <a:prstClr val="black"/>
                </a:solidFill>
                <a:extLst>
                  <a:ext uri="{C807C97D-BFC1-408E-A445-0C87EB9F89A2}">
                    <ask:lineSketchStyleProps xmlns:ask="http://schemas.microsoft.com/office/drawing/2018/sketchyshapes" sd="2181918364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12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________________ </a:t>
                </a:r>
                <a:r>
                  <a: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Symbol" panose="05050102010706020507" pitchFamily="18" charset="2"/>
                  </a:rPr>
                  <a:t></a:t>
                </a:r>
                <a:r>
                  <a: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: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вид материи. </a:t>
                </a:r>
                <a:b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</a:br>
                <a: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То, из чего состоят физические тела.</a:t>
                </a:r>
                <a:endPara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 </a:t>
                </a:r>
                <a:endPara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 </a:t>
                </a:r>
                <a:endPara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 </a:t>
                </a:r>
                <a:endPara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 </a:t>
                </a:r>
                <a:endPara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Надпись 3">
                <a:extLst>
                  <a:ext uri="{FF2B5EF4-FFF2-40B4-BE49-F238E27FC236}">
                    <a16:creationId xmlns:a16="http://schemas.microsoft.com/office/drawing/2014/main" id="{F99FED08-D23E-2151-6E4C-C19701024928}"/>
                  </a:ext>
                </a:extLst>
              </p:cNvPr>
              <p:cNvSpPr txBox="1"/>
              <p:nvPr/>
            </p:nvSpPr>
            <p:spPr>
              <a:xfrm>
                <a:off x="168656" y="3132455"/>
                <a:ext cx="1694815" cy="1437640"/>
              </a:xfrm>
              <a:custGeom>
                <a:avLst/>
                <a:gdLst>
                  <a:gd name="connsiteX0" fmla="*/ 0 w 1694815"/>
                  <a:gd name="connsiteY0" fmla="*/ 0 h 1437640"/>
                  <a:gd name="connsiteX1" fmla="*/ 581886 w 1694815"/>
                  <a:gd name="connsiteY1" fmla="*/ 0 h 1437640"/>
                  <a:gd name="connsiteX2" fmla="*/ 1112929 w 1694815"/>
                  <a:gd name="connsiteY2" fmla="*/ 0 h 1437640"/>
                  <a:gd name="connsiteX3" fmla="*/ 1694815 w 1694815"/>
                  <a:gd name="connsiteY3" fmla="*/ 0 h 1437640"/>
                  <a:gd name="connsiteX4" fmla="*/ 1694815 w 1694815"/>
                  <a:gd name="connsiteY4" fmla="*/ 493590 h 1437640"/>
                  <a:gd name="connsiteX5" fmla="*/ 1694815 w 1694815"/>
                  <a:gd name="connsiteY5" fmla="*/ 929674 h 1437640"/>
                  <a:gd name="connsiteX6" fmla="*/ 1694815 w 1694815"/>
                  <a:gd name="connsiteY6" fmla="*/ 1437640 h 1437640"/>
                  <a:gd name="connsiteX7" fmla="*/ 1095980 w 1694815"/>
                  <a:gd name="connsiteY7" fmla="*/ 1437640 h 1437640"/>
                  <a:gd name="connsiteX8" fmla="*/ 514094 w 1694815"/>
                  <a:gd name="connsiteY8" fmla="*/ 1437640 h 1437640"/>
                  <a:gd name="connsiteX9" fmla="*/ 0 w 1694815"/>
                  <a:gd name="connsiteY9" fmla="*/ 1437640 h 1437640"/>
                  <a:gd name="connsiteX10" fmla="*/ 0 w 1694815"/>
                  <a:gd name="connsiteY10" fmla="*/ 958427 h 1437640"/>
                  <a:gd name="connsiteX11" fmla="*/ 0 w 1694815"/>
                  <a:gd name="connsiteY11" fmla="*/ 450461 h 1437640"/>
                  <a:gd name="connsiteX12" fmla="*/ 0 w 1694815"/>
                  <a:gd name="connsiteY12" fmla="*/ 0 h 1437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94815" h="1437640" fill="none" extrusionOk="0">
                    <a:moveTo>
                      <a:pt x="0" y="0"/>
                    </a:moveTo>
                    <a:cubicBezTo>
                      <a:pt x="163746" y="-22614"/>
                      <a:pt x="309518" y="55983"/>
                      <a:pt x="581886" y="0"/>
                    </a:cubicBezTo>
                    <a:cubicBezTo>
                      <a:pt x="854254" y="-55983"/>
                      <a:pt x="869475" y="38201"/>
                      <a:pt x="1112929" y="0"/>
                    </a:cubicBezTo>
                    <a:cubicBezTo>
                      <a:pt x="1356383" y="-38201"/>
                      <a:pt x="1539582" y="1156"/>
                      <a:pt x="1694815" y="0"/>
                    </a:cubicBezTo>
                    <a:cubicBezTo>
                      <a:pt x="1699681" y="185188"/>
                      <a:pt x="1665840" y="371156"/>
                      <a:pt x="1694815" y="493590"/>
                    </a:cubicBezTo>
                    <a:cubicBezTo>
                      <a:pt x="1723790" y="616024"/>
                      <a:pt x="1643138" y="765175"/>
                      <a:pt x="1694815" y="929674"/>
                    </a:cubicBezTo>
                    <a:cubicBezTo>
                      <a:pt x="1746492" y="1094173"/>
                      <a:pt x="1670080" y="1306555"/>
                      <a:pt x="1694815" y="1437640"/>
                    </a:cubicBezTo>
                    <a:cubicBezTo>
                      <a:pt x="1458927" y="1488263"/>
                      <a:pt x="1301009" y="1430323"/>
                      <a:pt x="1095980" y="1437640"/>
                    </a:cubicBezTo>
                    <a:cubicBezTo>
                      <a:pt x="890951" y="1444957"/>
                      <a:pt x="712413" y="1426148"/>
                      <a:pt x="514094" y="1437640"/>
                    </a:cubicBezTo>
                    <a:cubicBezTo>
                      <a:pt x="315775" y="1449132"/>
                      <a:pt x="229352" y="1426840"/>
                      <a:pt x="0" y="1437640"/>
                    </a:cubicBezTo>
                    <a:cubicBezTo>
                      <a:pt x="-5259" y="1279960"/>
                      <a:pt x="16602" y="1143426"/>
                      <a:pt x="0" y="958427"/>
                    </a:cubicBezTo>
                    <a:cubicBezTo>
                      <a:pt x="-16602" y="773428"/>
                      <a:pt x="40456" y="572547"/>
                      <a:pt x="0" y="450461"/>
                    </a:cubicBezTo>
                    <a:cubicBezTo>
                      <a:pt x="-40456" y="328375"/>
                      <a:pt x="27753" y="153662"/>
                      <a:pt x="0" y="0"/>
                    </a:cubicBezTo>
                    <a:close/>
                  </a:path>
                  <a:path w="1694815" h="1437640" stroke="0" extrusionOk="0">
                    <a:moveTo>
                      <a:pt x="0" y="0"/>
                    </a:moveTo>
                    <a:cubicBezTo>
                      <a:pt x="250089" y="-14407"/>
                      <a:pt x="311189" y="57826"/>
                      <a:pt x="564938" y="0"/>
                    </a:cubicBezTo>
                    <a:cubicBezTo>
                      <a:pt x="818687" y="-57826"/>
                      <a:pt x="939357" y="8014"/>
                      <a:pt x="1079032" y="0"/>
                    </a:cubicBezTo>
                    <a:cubicBezTo>
                      <a:pt x="1218707" y="-8014"/>
                      <a:pt x="1526031" y="46993"/>
                      <a:pt x="1694815" y="0"/>
                    </a:cubicBezTo>
                    <a:cubicBezTo>
                      <a:pt x="1695528" y="124860"/>
                      <a:pt x="1672644" y="262252"/>
                      <a:pt x="1694815" y="436084"/>
                    </a:cubicBezTo>
                    <a:cubicBezTo>
                      <a:pt x="1716986" y="609916"/>
                      <a:pt x="1674690" y="762707"/>
                      <a:pt x="1694815" y="872168"/>
                    </a:cubicBezTo>
                    <a:cubicBezTo>
                      <a:pt x="1714940" y="981629"/>
                      <a:pt x="1667873" y="1184012"/>
                      <a:pt x="1694815" y="1437640"/>
                    </a:cubicBezTo>
                    <a:cubicBezTo>
                      <a:pt x="1557439" y="1450773"/>
                      <a:pt x="1356894" y="1404150"/>
                      <a:pt x="1146825" y="1437640"/>
                    </a:cubicBezTo>
                    <a:cubicBezTo>
                      <a:pt x="936756" y="1471130"/>
                      <a:pt x="830818" y="1403621"/>
                      <a:pt x="564938" y="1437640"/>
                    </a:cubicBezTo>
                    <a:cubicBezTo>
                      <a:pt x="299058" y="1471659"/>
                      <a:pt x="178172" y="1377200"/>
                      <a:pt x="0" y="1437640"/>
                    </a:cubicBezTo>
                    <a:cubicBezTo>
                      <a:pt x="-5005" y="1320296"/>
                      <a:pt x="58846" y="1110186"/>
                      <a:pt x="0" y="929674"/>
                    </a:cubicBezTo>
                    <a:cubicBezTo>
                      <a:pt x="-58846" y="749162"/>
                      <a:pt x="7707" y="633204"/>
                      <a:pt x="0" y="450461"/>
                    </a:cubicBezTo>
                    <a:cubicBezTo>
                      <a:pt x="-7707" y="267718"/>
                      <a:pt x="29437" y="118983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6350">
                <a:solidFill>
                  <a:prstClr val="black"/>
                </a:solidFill>
                <a:extLst>
                  <a:ext uri="{C807C97D-BFC1-408E-A445-0C87EB9F89A2}">
                    <ask:lineSketchStyleProps xmlns:ask="http://schemas.microsoft.com/office/drawing/2018/sketchyshapes" sd="653822234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12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________________ </a:t>
                </a:r>
                <a:r>
                  <a: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Symbol" panose="05050102010706020507" pitchFamily="18" charset="2"/>
                  </a:rPr>
                  <a:t></a:t>
                </a:r>
                <a:r>
                  <a: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: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количественная характеристика </a:t>
                </a:r>
                <a: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пространства</a:t>
                </a:r>
                <a: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, занимаемого </a:t>
                </a:r>
                <a: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телом</a:t>
                </a:r>
                <a: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.</a:t>
                </a:r>
                <a:endPara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 </a:t>
                </a:r>
                <a:endPara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 </a:t>
                </a:r>
                <a:endPara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 </a:t>
                </a:r>
                <a:endPara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 </a:t>
                </a:r>
                <a:endPara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Овал 10">
                <a:extLst>
                  <a:ext uri="{FF2B5EF4-FFF2-40B4-BE49-F238E27FC236}">
                    <a16:creationId xmlns:a16="http://schemas.microsoft.com/office/drawing/2014/main" id="{8E6214B8-F3D8-B53F-5824-A8B6C5CE24F5}"/>
                  </a:ext>
                </a:extLst>
              </p:cNvPr>
              <p:cNvSpPr/>
              <p:nvPr/>
            </p:nvSpPr>
            <p:spPr>
              <a:xfrm>
                <a:off x="7138191" y="4209120"/>
                <a:ext cx="2627630" cy="26276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Овал 11">
                <a:extLst>
                  <a:ext uri="{FF2B5EF4-FFF2-40B4-BE49-F238E27FC236}">
                    <a16:creationId xmlns:a16="http://schemas.microsoft.com/office/drawing/2014/main" id="{3039FC1A-45EC-D0B4-4154-043DDD57A0EE}"/>
                  </a:ext>
                </a:extLst>
              </p:cNvPr>
              <p:cNvSpPr/>
              <p:nvPr/>
            </p:nvSpPr>
            <p:spPr>
              <a:xfrm>
                <a:off x="3078010" y="3549065"/>
                <a:ext cx="3352824" cy="329191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Овал 12">
                <a:extLst>
                  <a:ext uri="{FF2B5EF4-FFF2-40B4-BE49-F238E27FC236}">
                    <a16:creationId xmlns:a16="http://schemas.microsoft.com/office/drawing/2014/main" id="{189E49A3-D837-23C6-5040-4C2A5C9CC323}"/>
                  </a:ext>
                </a:extLst>
              </p:cNvPr>
              <p:cNvSpPr/>
              <p:nvPr/>
            </p:nvSpPr>
            <p:spPr>
              <a:xfrm>
                <a:off x="8335978" y="1224029"/>
                <a:ext cx="3361132" cy="33611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id="{D0EE8862-613B-CBE3-7A1C-81B848DD70DB}"/>
                  </a:ext>
                </a:extLst>
              </p:cNvPr>
              <p:cNvSpPr/>
              <p:nvPr/>
            </p:nvSpPr>
            <p:spPr>
              <a:xfrm>
                <a:off x="4442141" y="22166"/>
                <a:ext cx="2627630" cy="26276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Овал 14">
                <a:extLst>
                  <a:ext uri="{FF2B5EF4-FFF2-40B4-BE49-F238E27FC236}">
                    <a16:creationId xmlns:a16="http://schemas.microsoft.com/office/drawing/2014/main" id="{E9617B9F-1B38-F939-A62B-6F3093573CA3}"/>
                  </a:ext>
                </a:extLst>
              </p:cNvPr>
              <p:cNvSpPr/>
              <p:nvPr/>
            </p:nvSpPr>
            <p:spPr>
              <a:xfrm>
                <a:off x="2038905" y="1226686"/>
                <a:ext cx="2628900" cy="26289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Стрелка: изогнутая 15">
                <a:extLst>
                  <a:ext uri="{FF2B5EF4-FFF2-40B4-BE49-F238E27FC236}">
                    <a16:creationId xmlns:a16="http://schemas.microsoft.com/office/drawing/2014/main" id="{32E1E4CF-64C4-F6DA-74D2-345375F0C473}"/>
                  </a:ext>
                </a:extLst>
              </p:cNvPr>
              <p:cNvSpPr/>
              <p:nvPr/>
            </p:nvSpPr>
            <p:spPr>
              <a:xfrm rot="1098203">
                <a:off x="3962912" y="631658"/>
                <a:ext cx="1049900" cy="1084499"/>
              </a:xfrm>
              <a:prstGeom prst="bentArrow">
                <a:avLst>
                  <a:gd name="adj1" fmla="val 21729"/>
                  <a:gd name="adj2" fmla="val 44696"/>
                  <a:gd name="adj3" fmla="val 45718"/>
                  <a:gd name="adj4" fmla="val 65085"/>
                </a:avLst>
              </a:prstGeom>
              <a:ln/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Стрелка: изогнутая 17">
                <a:extLst>
                  <a:ext uri="{FF2B5EF4-FFF2-40B4-BE49-F238E27FC236}">
                    <a16:creationId xmlns:a16="http://schemas.microsoft.com/office/drawing/2014/main" id="{E1475933-A51A-7C59-5582-BFE451ECA45D}"/>
                  </a:ext>
                </a:extLst>
              </p:cNvPr>
              <p:cNvSpPr/>
              <p:nvPr/>
            </p:nvSpPr>
            <p:spPr>
              <a:xfrm rot="8868893">
                <a:off x="9645099" y="4540782"/>
                <a:ext cx="1208182" cy="1021904"/>
              </a:xfrm>
              <a:prstGeom prst="bentArrow">
                <a:avLst>
                  <a:gd name="adj1" fmla="val 21536"/>
                  <a:gd name="adj2" fmla="val 50000"/>
                  <a:gd name="adj3" fmla="val 48434"/>
                  <a:gd name="adj4" fmla="val 60768"/>
                </a:avLst>
              </a:prstGeom>
              <a:ln/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Стрелка: изогнутая 19">
                <a:extLst>
                  <a:ext uri="{FF2B5EF4-FFF2-40B4-BE49-F238E27FC236}">
                    <a16:creationId xmlns:a16="http://schemas.microsoft.com/office/drawing/2014/main" id="{C37D1698-DD5F-5A03-5AC2-EE7413B56422}"/>
                  </a:ext>
                </a:extLst>
              </p:cNvPr>
              <p:cNvSpPr/>
              <p:nvPr/>
            </p:nvSpPr>
            <p:spPr>
              <a:xfrm rot="1450554">
                <a:off x="5312626" y="3186026"/>
                <a:ext cx="1029529" cy="848577"/>
              </a:xfrm>
              <a:prstGeom prst="bentArrow">
                <a:avLst>
                  <a:gd name="adj1" fmla="val 19562"/>
                  <a:gd name="adj2" fmla="val 44696"/>
                  <a:gd name="adj3" fmla="val 45718"/>
                  <a:gd name="adj4" fmla="val 57469"/>
                </a:avLst>
              </a:prstGeom>
              <a:ln/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BC5E6E5C-2CDC-27D2-49BA-D2540C9E7F66}"/>
                  </a:ext>
                </a:extLst>
              </p:cNvPr>
              <p:cNvSpPr/>
              <p:nvPr/>
            </p:nvSpPr>
            <p:spPr>
              <a:xfrm>
                <a:off x="173101" y="4649470"/>
                <a:ext cx="1688465" cy="2123440"/>
              </a:xfrm>
              <a:custGeom>
                <a:avLst/>
                <a:gdLst>
                  <a:gd name="connsiteX0" fmla="*/ 0 w 1688465"/>
                  <a:gd name="connsiteY0" fmla="*/ 0 h 2123440"/>
                  <a:gd name="connsiteX1" fmla="*/ 579706 w 1688465"/>
                  <a:gd name="connsiteY1" fmla="*/ 0 h 2123440"/>
                  <a:gd name="connsiteX2" fmla="*/ 1108759 w 1688465"/>
                  <a:gd name="connsiteY2" fmla="*/ 0 h 2123440"/>
                  <a:gd name="connsiteX3" fmla="*/ 1688465 w 1688465"/>
                  <a:gd name="connsiteY3" fmla="*/ 0 h 2123440"/>
                  <a:gd name="connsiteX4" fmla="*/ 1688465 w 1688465"/>
                  <a:gd name="connsiteY4" fmla="*/ 509626 h 2123440"/>
                  <a:gd name="connsiteX5" fmla="*/ 1688465 w 1688465"/>
                  <a:gd name="connsiteY5" fmla="*/ 1040486 h 2123440"/>
                  <a:gd name="connsiteX6" fmla="*/ 1688465 w 1688465"/>
                  <a:gd name="connsiteY6" fmla="*/ 1550111 h 2123440"/>
                  <a:gd name="connsiteX7" fmla="*/ 1688465 w 1688465"/>
                  <a:gd name="connsiteY7" fmla="*/ 2123440 h 2123440"/>
                  <a:gd name="connsiteX8" fmla="*/ 1108759 w 1688465"/>
                  <a:gd name="connsiteY8" fmla="*/ 2123440 h 2123440"/>
                  <a:gd name="connsiteX9" fmla="*/ 562822 w 1688465"/>
                  <a:gd name="connsiteY9" fmla="*/ 2123440 h 2123440"/>
                  <a:gd name="connsiteX10" fmla="*/ 0 w 1688465"/>
                  <a:gd name="connsiteY10" fmla="*/ 2123440 h 2123440"/>
                  <a:gd name="connsiteX11" fmla="*/ 0 w 1688465"/>
                  <a:gd name="connsiteY11" fmla="*/ 1635049 h 2123440"/>
                  <a:gd name="connsiteX12" fmla="*/ 0 w 1688465"/>
                  <a:gd name="connsiteY12" fmla="*/ 1125423 h 2123440"/>
                  <a:gd name="connsiteX13" fmla="*/ 0 w 1688465"/>
                  <a:gd name="connsiteY13" fmla="*/ 552094 h 2123440"/>
                  <a:gd name="connsiteX14" fmla="*/ 0 w 1688465"/>
                  <a:gd name="connsiteY14" fmla="*/ 0 h 2123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88465" h="2123440" extrusionOk="0">
                    <a:moveTo>
                      <a:pt x="0" y="0"/>
                    </a:moveTo>
                    <a:cubicBezTo>
                      <a:pt x="238999" y="-18924"/>
                      <a:pt x="402212" y="40107"/>
                      <a:pt x="579706" y="0"/>
                    </a:cubicBezTo>
                    <a:cubicBezTo>
                      <a:pt x="757200" y="-40107"/>
                      <a:pt x="936095" y="39124"/>
                      <a:pt x="1108759" y="0"/>
                    </a:cubicBezTo>
                    <a:cubicBezTo>
                      <a:pt x="1281423" y="-39124"/>
                      <a:pt x="1517767" y="54206"/>
                      <a:pt x="1688465" y="0"/>
                    </a:cubicBezTo>
                    <a:cubicBezTo>
                      <a:pt x="1723933" y="191621"/>
                      <a:pt x="1685502" y="379119"/>
                      <a:pt x="1688465" y="509626"/>
                    </a:cubicBezTo>
                    <a:cubicBezTo>
                      <a:pt x="1691428" y="640133"/>
                      <a:pt x="1633657" y="812148"/>
                      <a:pt x="1688465" y="1040486"/>
                    </a:cubicBezTo>
                    <a:cubicBezTo>
                      <a:pt x="1743273" y="1268824"/>
                      <a:pt x="1647003" y="1343809"/>
                      <a:pt x="1688465" y="1550111"/>
                    </a:cubicBezTo>
                    <a:cubicBezTo>
                      <a:pt x="1729927" y="1756414"/>
                      <a:pt x="1679429" y="1883880"/>
                      <a:pt x="1688465" y="2123440"/>
                    </a:cubicBezTo>
                    <a:cubicBezTo>
                      <a:pt x="1517208" y="2140442"/>
                      <a:pt x="1246181" y="2101598"/>
                      <a:pt x="1108759" y="2123440"/>
                    </a:cubicBezTo>
                    <a:cubicBezTo>
                      <a:pt x="971337" y="2145282"/>
                      <a:pt x="746568" y="2081872"/>
                      <a:pt x="562822" y="2123440"/>
                    </a:cubicBezTo>
                    <a:cubicBezTo>
                      <a:pt x="379076" y="2165008"/>
                      <a:pt x="217993" y="2097847"/>
                      <a:pt x="0" y="2123440"/>
                    </a:cubicBezTo>
                    <a:cubicBezTo>
                      <a:pt x="-57651" y="1894595"/>
                      <a:pt x="36916" y="1815252"/>
                      <a:pt x="0" y="1635049"/>
                    </a:cubicBezTo>
                    <a:cubicBezTo>
                      <a:pt x="-36916" y="1454846"/>
                      <a:pt x="34510" y="1328871"/>
                      <a:pt x="0" y="1125423"/>
                    </a:cubicBezTo>
                    <a:cubicBezTo>
                      <a:pt x="-34510" y="921975"/>
                      <a:pt x="24392" y="834772"/>
                      <a:pt x="0" y="552094"/>
                    </a:cubicBezTo>
                    <a:cubicBezTo>
                      <a:pt x="-24392" y="269416"/>
                      <a:pt x="4689" y="227478"/>
                      <a:pt x="0" y="0"/>
                    </a:cubicBezTo>
                    <a:close/>
                  </a:path>
                </a:pathLst>
              </a:custGeom>
              <a:noFill/>
              <a:ln w="63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1576895463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CB76146C-A4C3-AFFC-414F-1839FDCCEB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87" t="8271" r="4887" b="9023"/>
              <a:stretch/>
            </p:blipFill>
            <p:spPr bwMode="auto">
              <a:xfrm>
                <a:off x="6417627" y="2749233"/>
                <a:ext cx="1463675" cy="134175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9" name="Надпись 36">
                <a:extLst>
                  <a:ext uri="{FF2B5EF4-FFF2-40B4-BE49-F238E27FC236}">
                    <a16:creationId xmlns:a16="http://schemas.microsoft.com/office/drawing/2014/main" id="{9C393054-2774-0155-10FD-1CCFDA6BC5E7}"/>
                  </a:ext>
                </a:extLst>
              </p:cNvPr>
              <p:cNvSpPr txBox="1"/>
              <p:nvPr/>
            </p:nvSpPr>
            <p:spPr>
              <a:xfrm>
                <a:off x="6342062" y="3977958"/>
                <a:ext cx="1518920" cy="52260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V = </a:t>
                </a:r>
                <a:r>
                  <a:rPr kumimoji="0" lang="ru-RU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3</a:t>
                </a:r>
                <a:r>
                  <a:rPr kumimoji="0" lang="en-US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00 c</a:t>
                </a:r>
                <a:r>
                  <a:rPr kumimoji="0" lang="ru-RU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м</a:t>
                </a:r>
                <a:r>
                  <a:rPr kumimoji="0" lang="en-US" sz="2000" b="1" i="1" u="none" strike="noStrike" kern="1200" cap="none" spc="0" normalizeH="0" baseline="30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3</a:t>
                </a:r>
                <a:endParaRPr kumimoji="0" lang="ru-RU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Надпись 38">
                <a:extLst>
                  <a:ext uri="{FF2B5EF4-FFF2-40B4-BE49-F238E27FC236}">
                    <a16:creationId xmlns:a16="http://schemas.microsoft.com/office/drawing/2014/main" id="{8E23662C-B752-8E8F-9878-144DD41F9BC4}"/>
                  </a:ext>
                </a:extLst>
              </p:cNvPr>
              <p:cNvSpPr txBox="1"/>
              <p:nvPr/>
            </p:nvSpPr>
            <p:spPr>
              <a:xfrm>
                <a:off x="6370002" y="3425508"/>
                <a:ext cx="1195705" cy="46990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тонн</a:t>
                </a:r>
                <a:endParaRPr kumimoji="0" lang="ru-RU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Надпись 39">
                <a:extLst>
                  <a:ext uri="{FF2B5EF4-FFF2-40B4-BE49-F238E27FC236}">
                    <a16:creationId xmlns:a16="http://schemas.microsoft.com/office/drawing/2014/main" id="{C0402D3E-8CC4-6B73-83B7-23B147FE6561}"/>
                  </a:ext>
                </a:extLst>
              </p:cNvPr>
              <p:cNvSpPr txBox="1"/>
              <p:nvPr/>
            </p:nvSpPr>
            <p:spPr>
              <a:xfrm>
                <a:off x="7221537" y="2817813"/>
                <a:ext cx="1196340" cy="166497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?</a:t>
                </a:r>
                <a:endPara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Надпись 37">
                <a:extLst>
                  <a:ext uri="{FF2B5EF4-FFF2-40B4-BE49-F238E27FC236}">
                    <a16:creationId xmlns:a16="http://schemas.microsoft.com/office/drawing/2014/main" id="{9D1E81C0-FFB2-197D-FA5D-07E4DDDF5392}"/>
                  </a:ext>
                </a:extLst>
              </p:cNvPr>
              <p:cNvSpPr txBox="1"/>
              <p:nvPr/>
            </p:nvSpPr>
            <p:spPr>
              <a:xfrm>
                <a:off x="6318567" y="2513013"/>
                <a:ext cx="1196340" cy="158940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-50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12</a:t>
                </a:r>
                <a:endParaRPr kumimoji="0" lang="ru-RU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4" name="Группа 33">
                <a:extLst>
                  <a:ext uri="{FF2B5EF4-FFF2-40B4-BE49-F238E27FC236}">
                    <a16:creationId xmlns:a16="http://schemas.microsoft.com/office/drawing/2014/main" id="{8DCFCF84-085F-D8E0-92C0-F49E2658EA20}"/>
                  </a:ext>
                </a:extLst>
              </p:cNvPr>
              <p:cNvGrpSpPr/>
              <p:nvPr/>
            </p:nvGrpSpPr>
            <p:grpSpPr>
              <a:xfrm>
                <a:off x="141986" y="4577715"/>
                <a:ext cx="1770381" cy="2240282"/>
                <a:chOff x="0" y="0"/>
                <a:chExt cx="1770529" cy="2240282"/>
              </a:xfrm>
            </p:grpSpPr>
            <p:grpSp>
              <p:nvGrpSpPr>
                <p:cNvPr id="35" name="Группа 34">
                  <a:extLst>
                    <a:ext uri="{FF2B5EF4-FFF2-40B4-BE49-F238E27FC236}">
                      <a16:creationId xmlns:a16="http://schemas.microsoft.com/office/drawing/2014/main" id="{5055BE0C-C0BF-9182-B692-AE097F72C8A5}"/>
                    </a:ext>
                  </a:extLst>
                </p:cNvPr>
                <p:cNvGrpSpPr/>
                <p:nvPr/>
              </p:nvGrpSpPr>
              <p:grpSpPr>
                <a:xfrm>
                  <a:off x="489098" y="0"/>
                  <a:ext cx="1281431" cy="2240282"/>
                  <a:chOff x="0" y="0"/>
                  <a:chExt cx="1281431" cy="2240735"/>
                </a:xfrm>
              </p:grpSpPr>
              <p:grpSp>
                <p:nvGrpSpPr>
                  <p:cNvPr id="39" name="Группа 38">
                    <a:extLst>
                      <a:ext uri="{FF2B5EF4-FFF2-40B4-BE49-F238E27FC236}">
                        <a16:creationId xmlns:a16="http://schemas.microsoft.com/office/drawing/2014/main" id="{429C613A-6DAF-B301-A440-6AEB3E6B2561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0"/>
                    <a:ext cx="1281431" cy="2240735"/>
                    <a:chOff x="0" y="0"/>
                    <a:chExt cx="1281431" cy="2240735"/>
                  </a:xfrm>
                </p:grpSpPr>
                <p:sp>
                  <p:nvSpPr>
                    <p:cNvPr id="41" name="Надпись 644748388">
                      <a:extLst>
                        <a:ext uri="{FF2B5EF4-FFF2-40B4-BE49-F238E27FC236}">
                          <a16:creationId xmlns:a16="http://schemas.microsoft.com/office/drawing/2014/main" id="{0BD46297-A700-AAF4-5D70-A95F0D96198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77793" y="0"/>
                      <a:ext cx="575688" cy="331151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1 м</a:t>
                      </a:r>
                      <a:endParaRPr kumimoji="0" lang="ru-RU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p:txBody>
                </p:sp>
                <p:grpSp>
                  <p:nvGrpSpPr>
                    <p:cNvPr id="42" name="Группа 41">
                      <a:extLst>
                        <a:ext uri="{FF2B5EF4-FFF2-40B4-BE49-F238E27FC236}">
                          <a16:creationId xmlns:a16="http://schemas.microsoft.com/office/drawing/2014/main" id="{E229AAF3-552B-696D-A58A-5055D66907B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0" y="266219"/>
                      <a:ext cx="1281431" cy="1974516"/>
                      <a:chOff x="0" y="0"/>
                      <a:chExt cx="1282001" cy="1974805"/>
                    </a:xfrm>
                  </p:grpSpPr>
                  <p:sp>
                    <p:nvSpPr>
                      <p:cNvPr id="43" name="Куб 42">
                        <a:extLst>
                          <a:ext uri="{FF2B5EF4-FFF2-40B4-BE49-F238E27FC236}">
                            <a16:creationId xmlns:a16="http://schemas.microsoft.com/office/drawing/2014/main" id="{BE5847B5-9B96-A4B3-616C-194636EC53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299" y="925975"/>
                        <a:ext cx="806450" cy="806450"/>
                      </a:xfrm>
                      <a:prstGeom prst="cube">
                        <a:avLst>
                          <a:gd name="adj" fmla="val 30357"/>
                        </a:avLst>
                      </a:prstGeom>
                      <a:noFill/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" name="Прямоугольник 43">
                        <a:extLst>
                          <a:ext uri="{FF2B5EF4-FFF2-40B4-BE49-F238E27FC236}">
                            <a16:creationId xmlns:a16="http://schemas.microsoft.com/office/drawing/2014/main" id="{81B74A43-8791-A057-E2D3-9A749D6045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77793" y="243069"/>
                        <a:ext cx="576000" cy="5760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5" name="Надпись 2075957503">
                        <a:extLst>
                          <a:ext uri="{FF2B5EF4-FFF2-40B4-BE49-F238E27FC236}">
                            <a16:creationId xmlns:a16="http://schemas.microsoft.com/office/drawing/2014/main" id="{01F6B998-E7DA-B232-D788-B33F6F48FEB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06056" y="312517"/>
                        <a:ext cx="575945" cy="331200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1 м</a:t>
                        </a:r>
                        <a:endParaRPr kumimoji="0" lang="ru-RU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46" name="Надпись 760805820">
                        <a:extLst>
                          <a:ext uri="{FF2B5EF4-FFF2-40B4-BE49-F238E27FC236}">
                            <a16:creationId xmlns:a16="http://schemas.microsoft.com/office/drawing/2014/main" id="{7C0B26AA-E4F2-CE36-908B-9810801F9A3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0" y="1643605"/>
                        <a:ext cx="575945" cy="331200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1 м</a:t>
                        </a:r>
                        <a:endParaRPr kumimoji="0" lang="ru-RU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47" name="Надпись 1704707255">
                        <a:extLst>
                          <a:ext uri="{FF2B5EF4-FFF2-40B4-BE49-F238E27FC236}">
                            <a16:creationId xmlns:a16="http://schemas.microsoft.com/office/drawing/2014/main" id="{F7A90B71-EA72-8BBC-6136-104927BB319F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18908129">
                        <a:off x="520861" y="1495787"/>
                        <a:ext cx="575945" cy="331200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1 м</a:t>
                        </a:r>
                        <a:endParaRPr kumimoji="0" lang="ru-RU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48" name="Надпись 927128537">
                        <a:extLst>
                          <a:ext uri="{FF2B5EF4-FFF2-40B4-BE49-F238E27FC236}">
                            <a16:creationId xmlns:a16="http://schemas.microsoft.com/office/drawing/2014/main" id="{C0A1ACA7-F9B0-5494-807E-4F75EA40B4D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06056" y="1076446"/>
                        <a:ext cx="575945" cy="331200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1 м</a:t>
                        </a:r>
                        <a:endParaRPr kumimoji="0" lang="ru-RU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49" name="Надпись 656352100">
                        <a:extLst>
                          <a:ext uri="{FF2B5EF4-FFF2-40B4-BE49-F238E27FC236}">
                            <a16:creationId xmlns:a16="http://schemas.microsoft.com/office/drawing/2014/main" id="{648C51D6-81E6-7E45-FEE3-05C9646748D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4643" y="0"/>
                        <a:ext cx="575945" cy="331200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ndara" panose="020E0502030303020204" pitchFamily="34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a:t>1 м</a:t>
                        </a:r>
                        <a:endParaRPr kumimoji="0" lang="ru-RU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</p:grpSp>
              <p:cxnSp>
                <p:nvCxnSpPr>
                  <p:cNvPr id="40" name="Прямая соединительная линия 39">
                    <a:extLst>
                      <a:ext uri="{FF2B5EF4-FFF2-40B4-BE49-F238E27FC236}">
                        <a16:creationId xmlns:a16="http://schemas.microsoft.com/office/drawing/2014/main" id="{0CB95C5F-0B5A-632B-0579-6E5EE5B0C948}"/>
                      </a:ext>
                    </a:extLst>
                  </p:cNvPr>
                  <p:cNvCxnSpPr/>
                  <p:nvPr/>
                </p:nvCxnSpPr>
                <p:spPr>
                  <a:xfrm>
                    <a:off x="289367" y="266218"/>
                    <a:ext cx="576050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6" name="Надпись 1">
                  <a:extLst>
                    <a:ext uri="{FF2B5EF4-FFF2-40B4-BE49-F238E27FC236}">
                      <a16:creationId xmlns:a16="http://schemas.microsoft.com/office/drawing/2014/main" id="{B1FA99BC-B63C-266B-D056-AB90DB5060C5}"/>
                    </a:ext>
                  </a:extLst>
                </p:cNvPr>
                <p:cNvSpPr txBox="1"/>
                <p:nvPr/>
              </p:nvSpPr>
              <p:spPr>
                <a:xfrm>
                  <a:off x="0" y="14176"/>
                  <a:ext cx="561315" cy="497660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000" b="1" i="1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м</a:t>
                  </a:r>
                  <a:endParaRPr kumimoji="0" lang="ru-RU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7" name="Надпись 1">
                  <a:extLst>
                    <a:ext uri="{FF2B5EF4-FFF2-40B4-BE49-F238E27FC236}">
                      <a16:creationId xmlns:a16="http://schemas.microsoft.com/office/drawing/2014/main" id="{D5434CF6-598E-C3A1-75F7-7C81040763F4}"/>
                    </a:ext>
                  </a:extLst>
                </p:cNvPr>
                <p:cNvSpPr txBox="1"/>
                <p:nvPr/>
              </p:nvSpPr>
              <p:spPr>
                <a:xfrm>
                  <a:off x="0" y="552893"/>
                  <a:ext cx="561315" cy="497660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000" b="1" i="1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м</a:t>
                  </a:r>
                  <a:r>
                    <a:rPr kumimoji="0" lang="ru-RU" sz="2000" b="1" i="1" u="none" strike="noStrike" kern="1200" cap="none" spc="0" normalizeH="0" baseline="3000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2</a:t>
                  </a:r>
                  <a:endParaRPr kumimoji="0" lang="ru-RU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8" name="Надпись 1">
                  <a:extLst>
                    <a:ext uri="{FF2B5EF4-FFF2-40B4-BE49-F238E27FC236}">
                      <a16:creationId xmlns:a16="http://schemas.microsoft.com/office/drawing/2014/main" id="{59D70BBF-E290-65E5-6663-EB891BC6137F}"/>
                    </a:ext>
                  </a:extLst>
                </p:cNvPr>
                <p:cNvSpPr txBox="1"/>
                <p:nvPr/>
              </p:nvSpPr>
              <p:spPr>
                <a:xfrm>
                  <a:off x="0" y="1467293"/>
                  <a:ext cx="561315" cy="497660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000" b="1" i="1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м</a:t>
                  </a:r>
                  <a:r>
                    <a:rPr kumimoji="0" lang="ru-RU" sz="2000" b="1" i="1" u="none" strike="noStrike" kern="1200" cap="none" spc="0" normalizeH="0" baseline="3000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  <a:ea typeface="Malgun Gothic" panose="020B0503020000020004" pitchFamily="34" charset="-127"/>
                      <a:cs typeface="Times New Roman" panose="02020603050405020304" pitchFamily="18" charset="0"/>
                    </a:rPr>
                    <a:t>3</a:t>
                  </a:r>
                  <a:endParaRPr kumimoji="0" lang="ru-RU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61" name="Стрелка: изогнутая 60">
                <a:extLst>
                  <a:ext uri="{FF2B5EF4-FFF2-40B4-BE49-F238E27FC236}">
                    <a16:creationId xmlns:a16="http://schemas.microsoft.com/office/drawing/2014/main" id="{883FC4B4-3F46-15C2-2E2D-B85C1FB979B5}"/>
                  </a:ext>
                </a:extLst>
              </p:cNvPr>
              <p:cNvSpPr/>
              <p:nvPr/>
            </p:nvSpPr>
            <p:spPr>
              <a:xfrm rot="11771568">
                <a:off x="5954549" y="5636934"/>
                <a:ext cx="1161831" cy="1021904"/>
              </a:xfrm>
              <a:prstGeom prst="bentArrow">
                <a:avLst>
                  <a:gd name="adj1" fmla="val 21536"/>
                  <a:gd name="adj2" fmla="val 50000"/>
                  <a:gd name="adj3" fmla="val 48434"/>
                  <a:gd name="adj4" fmla="val 60768"/>
                </a:avLst>
              </a:prstGeom>
              <a:ln/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Стрелка: изогнутая 67">
                <a:extLst>
                  <a:ext uri="{FF2B5EF4-FFF2-40B4-BE49-F238E27FC236}">
                    <a16:creationId xmlns:a16="http://schemas.microsoft.com/office/drawing/2014/main" id="{5C034907-2CAE-6A35-42BF-E5A638314449}"/>
                  </a:ext>
                </a:extLst>
              </p:cNvPr>
              <p:cNvSpPr/>
              <p:nvPr/>
            </p:nvSpPr>
            <p:spPr>
              <a:xfrm rot="2586256">
                <a:off x="7199017" y="1075513"/>
                <a:ext cx="1467931" cy="1084499"/>
              </a:xfrm>
              <a:prstGeom prst="bentArrow">
                <a:avLst>
                  <a:gd name="adj1" fmla="val 21729"/>
                  <a:gd name="adj2" fmla="val 44696"/>
                  <a:gd name="adj3" fmla="val 45718"/>
                  <a:gd name="adj4" fmla="val 65085"/>
                </a:avLst>
              </a:prstGeom>
              <a:ln/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AE91A43-CF1E-DEAB-FF4D-6F289A515677}"/>
                  </a:ext>
                </a:extLst>
              </p:cNvPr>
              <p:cNvSpPr txBox="1"/>
              <p:nvPr/>
            </p:nvSpPr>
            <p:spPr>
              <a:xfrm>
                <a:off x="229245" y="517300"/>
                <a:ext cx="148028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</a:t>
                </a:r>
                <a:endParaRPr kumimoji="0" lang="ru-RU" sz="900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Georgia" panose="02040502050405020303" pitchFamily="18" charset="0"/>
                </a:endParaRPr>
              </a:p>
            </p:txBody>
          </p:sp>
          <p:grpSp>
            <p:nvGrpSpPr>
              <p:cNvPr id="54" name="Группа 53">
                <a:extLst>
                  <a:ext uri="{FF2B5EF4-FFF2-40B4-BE49-F238E27FC236}">
                    <a16:creationId xmlns:a16="http://schemas.microsoft.com/office/drawing/2014/main" id="{2CC44D69-22D6-7867-3AD3-B652BE39FC4E}"/>
                  </a:ext>
                </a:extLst>
              </p:cNvPr>
              <p:cNvGrpSpPr/>
              <p:nvPr/>
            </p:nvGrpSpPr>
            <p:grpSpPr>
              <a:xfrm>
                <a:off x="7156767" y="74593"/>
                <a:ext cx="4955263" cy="1106366"/>
                <a:chOff x="7156767" y="74593"/>
                <a:chExt cx="4955263" cy="1106366"/>
              </a:xfrm>
            </p:grpSpPr>
            <p:sp>
              <p:nvSpPr>
                <p:cNvPr id="55" name="Надпись 8">
                  <a:extLst>
                    <a:ext uri="{FF2B5EF4-FFF2-40B4-BE49-F238E27FC236}">
                      <a16:creationId xmlns:a16="http://schemas.microsoft.com/office/drawing/2014/main" id="{E9CCDCE6-E634-DC3A-E439-22E1E9EFC943}"/>
                    </a:ext>
                  </a:extLst>
                </p:cNvPr>
                <p:cNvSpPr txBox="1"/>
                <p:nvPr/>
              </p:nvSpPr>
              <p:spPr>
                <a:xfrm>
                  <a:off x="7156767" y="74593"/>
                  <a:ext cx="4955263" cy="1106366"/>
                </a:xfrm>
                <a:custGeom>
                  <a:avLst/>
                  <a:gdLst>
                    <a:gd name="connsiteX0" fmla="*/ 0 w 4955263"/>
                    <a:gd name="connsiteY0" fmla="*/ 0 h 1106366"/>
                    <a:gd name="connsiteX1" fmla="*/ 649690 w 4955263"/>
                    <a:gd name="connsiteY1" fmla="*/ 0 h 1106366"/>
                    <a:gd name="connsiteX2" fmla="*/ 1249827 w 4955263"/>
                    <a:gd name="connsiteY2" fmla="*/ 0 h 1106366"/>
                    <a:gd name="connsiteX3" fmla="*/ 1800412 w 4955263"/>
                    <a:gd name="connsiteY3" fmla="*/ 0 h 1106366"/>
                    <a:gd name="connsiteX4" fmla="*/ 2350997 w 4955263"/>
                    <a:gd name="connsiteY4" fmla="*/ 0 h 1106366"/>
                    <a:gd name="connsiteX5" fmla="*/ 3000687 w 4955263"/>
                    <a:gd name="connsiteY5" fmla="*/ 0 h 1106366"/>
                    <a:gd name="connsiteX6" fmla="*/ 3600824 w 4955263"/>
                    <a:gd name="connsiteY6" fmla="*/ 0 h 1106366"/>
                    <a:gd name="connsiteX7" fmla="*/ 4002751 w 4955263"/>
                    <a:gd name="connsiteY7" fmla="*/ 0 h 1106366"/>
                    <a:gd name="connsiteX8" fmla="*/ 4955263 w 4955263"/>
                    <a:gd name="connsiteY8" fmla="*/ 0 h 1106366"/>
                    <a:gd name="connsiteX9" fmla="*/ 4955263 w 4955263"/>
                    <a:gd name="connsiteY9" fmla="*/ 575310 h 1106366"/>
                    <a:gd name="connsiteX10" fmla="*/ 4955263 w 4955263"/>
                    <a:gd name="connsiteY10" fmla="*/ 1106366 h 1106366"/>
                    <a:gd name="connsiteX11" fmla="*/ 4503783 w 4955263"/>
                    <a:gd name="connsiteY11" fmla="*/ 1106366 h 1106366"/>
                    <a:gd name="connsiteX12" fmla="*/ 3854093 w 4955263"/>
                    <a:gd name="connsiteY12" fmla="*/ 1106366 h 1106366"/>
                    <a:gd name="connsiteX13" fmla="*/ 3353061 w 4955263"/>
                    <a:gd name="connsiteY13" fmla="*/ 1106366 h 1106366"/>
                    <a:gd name="connsiteX14" fmla="*/ 2703371 w 4955263"/>
                    <a:gd name="connsiteY14" fmla="*/ 1106366 h 1106366"/>
                    <a:gd name="connsiteX15" fmla="*/ 2251892 w 4955263"/>
                    <a:gd name="connsiteY15" fmla="*/ 1106366 h 1106366"/>
                    <a:gd name="connsiteX16" fmla="*/ 1849965 w 4955263"/>
                    <a:gd name="connsiteY16" fmla="*/ 1106366 h 1106366"/>
                    <a:gd name="connsiteX17" fmla="*/ 1448038 w 4955263"/>
                    <a:gd name="connsiteY17" fmla="*/ 1106366 h 1106366"/>
                    <a:gd name="connsiteX18" fmla="*/ 847901 w 4955263"/>
                    <a:gd name="connsiteY18" fmla="*/ 1106366 h 1106366"/>
                    <a:gd name="connsiteX19" fmla="*/ 0 w 4955263"/>
                    <a:gd name="connsiteY19" fmla="*/ 1106366 h 1106366"/>
                    <a:gd name="connsiteX20" fmla="*/ 0 w 4955263"/>
                    <a:gd name="connsiteY20" fmla="*/ 553183 h 1106366"/>
                    <a:gd name="connsiteX21" fmla="*/ 0 w 4955263"/>
                    <a:gd name="connsiteY21" fmla="*/ 0 h 1106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955263" h="1106366" fill="none" extrusionOk="0">
                      <a:moveTo>
                        <a:pt x="0" y="0"/>
                      </a:moveTo>
                      <a:cubicBezTo>
                        <a:pt x="221367" y="-4929"/>
                        <a:pt x="419294" y="48867"/>
                        <a:pt x="649690" y="0"/>
                      </a:cubicBezTo>
                      <a:cubicBezTo>
                        <a:pt x="880086" y="-48867"/>
                        <a:pt x="1079998" y="47249"/>
                        <a:pt x="1249827" y="0"/>
                      </a:cubicBezTo>
                      <a:cubicBezTo>
                        <a:pt x="1419656" y="-47249"/>
                        <a:pt x="1641456" y="14508"/>
                        <a:pt x="1800412" y="0"/>
                      </a:cubicBezTo>
                      <a:cubicBezTo>
                        <a:pt x="1959369" y="-14508"/>
                        <a:pt x="2121072" y="5123"/>
                        <a:pt x="2350997" y="0"/>
                      </a:cubicBezTo>
                      <a:cubicBezTo>
                        <a:pt x="2580923" y="-5123"/>
                        <a:pt x="2727254" y="23655"/>
                        <a:pt x="3000687" y="0"/>
                      </a:cubicBezTo>
                      <a:cubicBezTo>
                        <a:pt x="3274120" y="-23655"/>
                        <a:pt x="3453016" y="28296"/>
                        <a:pt x="3600824" y="0"/>
                      </a:cubicBezTo>
                      <a:cubicBezTo>
                        <a:pt x="3748632" y="-28296"/>
                        <a:pt x="3915065" y="47789"/>
                        <a:pt x="4002751" y="0"/>
                      </a:cubicBezTo>
                      <a:cubicBezTo>
                        <a:pt x="4090437" y="-47789"/>
                        <a:pt x="4758316" y="5890"/>
                        <a:pt x="4955263" y="0"/>
                      </a:cubicBezTo>
                      <a:cubicBezTo>
                        <a:pt x="4962312" y="204400"/>
                        <a:pt x="4941560" y="375408"/>
                        <a:pt x="4955263" y="575310"/>
                      </a:cubicBezTo>
                      <a:cubicBezTo>
                        <a:pt x="4968966" y="775212"/>
                        <a:pt x="4922650" y="903972"/>
                        <a:pt x="4955263" y="1106366"/>
                      </a:cubicBezTo>
                      <a:cubicBezTo>
                        <a:pt x="4791163" y="1155486"/>
                        <a:pt x="4630033" y="1092516"/>
                        <a:pt x="4503783" y="1106366"/>
                      </a:cubicBezTo>
                      <a:cubicBezTo>
                        <a:pt x="4377533" y="1120216"/>
                        <a:pt x="4085363" y="1043839"/>
                        <a:pt x="3854093" y="1106366"/>
                      </a:cubicBezTo>
                      <a:cubicBezTo>
                        <a:pt x="3622823" y="1168893"/>
                        <a:pt x="3529809" y="1100856"/>
                        <a:pt x="3353061" y="1106366"/>
                      </a:cubicBezTo>
                      <a:cubicBezTo>
                        <a:pt x="3176313" y="1111876"/>
                        <a:pt x="2957377" y="1089814"/>
                        <a:pt x="2703371" y="1106366"/>
                      </a:cubicBezTo>
                      <a:cubicBezTo>
                        <a:pt x="2449365" y="1122918"/>
                        <a:pt x="2366471" y="1099997"/>
                        <a:pt x="2251892" y="1106366"/>
                      </a:cubicBezTo>
                      <a:cubicBezTo>
                        <a:pt x="2137313" y="1112735"/>
                        <a:pt x="2040710" y="1065165"/>
                        <a:pt x="1849965" y="1106366"/>
                      </a:cubicBezTo>
                      <a:cubicBezTo>
                        <a:pt x="1659220" y="1147567"/>
                        <a:pt x="1643678" y="1083062"/>
                        <a:pt x="1448038" y="1106366"/>
                      </a:cubicBezTo>
                      <a:cubicBezTo>
                        <a:pt x="1252398" y="1129670"/>
                        <a:pt x="986878" y="1040614"/>
                        <a:pt x="847901" y="1106366"/>
                      </a:cubicBezTo>
                      <a:cubicBezTo>
                        <a:pt x="708924" y="1172118"/>
                        <a:pt x="396169" y="1100966"/>
                        <a:pt x="0" y="1106366"/>
                      </a:cubicBezTo>
                      <a:cubicBezTo>
                        <a:pt x="-45797" y="984616"/>
                        <a:pt x="29985" y="755165"/>
                        <a:pt x="0" y="553183"/>
                      </a:cubicBezTo>
                      <a:cubicBezTo>
                        <a:pt x="-29985" y="351201"/>
                        <a:pt x="35466" y="204844"/>
                        <a:pt x="0" y="0"/>
                      </a:cubicBezTo>
                      <a:close/>
                    </a:path>
                    <a:path w="4955263" h="1106366" stroke="0" extrusionOk="0">
                      <a:moveTo>
                        <a:pt x="0" y="0"/>
                      </a:moveTo>
                      <a:cubicBezTo>
                        <a:pt x="120561" y="-57029"/>
                        <a:pt x="352608" y="20460"/>
                        <a:pt x="501032" y="0"/>
                      </a:cubicBezTo>
                      <a:cubicBezTo>
                        <a:pt x="649456" y="-20460"/>
                        <a:pt x="793329" y="36377"/>
                        <a:pt x="902959" y="0"/>
                      </a:cubicBezTo>
                      <a:cubicBezTo>
                        <a:pt x="1012589" y="-36377"/>
                        <a:pt x="1330680" y="70295"/>
                        <a:pt x="1552649" y="0"/>
                      </a:cubicBezTo>
                      <a:cubicBezTo>
                        <a:pt x="1774618" y="-70295"/>
                        <a:pt x="1869625" y="47893"/>
                        <a:pt x="2053681" y="0"/>
                      </a:cubicBezTo>
                      <a:cubicBezTo>
                        <a:pt x="2237737" y="-47893"/>
                        <a:pt x="2321190" y="18250"/>
                        <a:pt x="2554713" y="0"/>
                      </a:cubicBezTo>
                      <a:cubicBezTo>
                        <a:pt x="2788236" y="-18250"/>
                        <a:pt x="3012358" y="52051"/>
                        <a:pt x="3204403" y="0"/>
                      </a:cubicBezTo>
                      <a:cubicBezTo>
                        <a:pt x="3396448" y="-52051"/>
                        <a:pt x="3496319" y="53619"/>
                        <a:pt x="3655883" y="0"/>
                      </a:cubicBezTo>
                      <a:cubicBezTo>
                        <a:pt x="3815447" y="-53619"/>
                        <a:pt x="4004161" y="12013"/>
                        <a:pt x="4305573" y="0"/>
                      </a:cubicBezTo>
                      <a:cubicBezTo>
                        <a:pt x="4606985" y="-12013"/>
                        <a:pt x="4741871" y="31045"/>
                        <a:pt x="4955263" y="0"/>
                      </a:cubicBezTo>
                      <a:cubicBezTo>
                        <a:pt x="4977468" y="181023"/>
                        <a:pt x="4905492" y="413150"/>
                        <a:pt x="4955263" y="553183"/>
                      </a:cubicBezTo>
                      <a:cubicBezTo>
                        <a:pt x="5005034" y="693216"/>
                        <a:pt x="4922822" y="953916"/>
                        <a:pt x="4955263" y="1106366"/>
                      </a:cubicBezTo>
                      <a:cubicBezTo>
                        <a:pt x="4833828" y="1130624"/>
                        <a:pt x="4503218" y="1067914"/>
                        <a:pt x="4355126" y="1106366"/>
                      </a:cubicBezTo>
                      <a:cubicBezTo>
                        <a:pt x="4207034" y="1144818"/>
                        <a:pt x="3868072" y="1061240"/>
                        <a:pt x="3705436" y="1106366"/>
                      </a:cubicBezTo>
                      <a:cubicBezTo>
                        <a:pt x="3542800" y="1151492"/>
                        <a:pt x="3360756" y="1053626"/>
                        <a:pt x="3055746" y="1106366"/>
                      </a:cubicBezTo>
                      <a:cubicBezTo>
                        <a:pt x="2750736" y="1159106"/>
                        <a:pt x="2789816" y="1059305"/>
                        <a:pt x="2604266" y="1106366"/>
                      </a:cubicBezTo>
                      <a:cubicBezTo>
                        <a:pt x="2418716" y="1153427"/>
                        <a:pt x="2237709" y="1088064"/>
                        <a:pt x="2053681" y="1106366"/>
                      </a:cubicBezTo>
                      <a:cubicBezTo>
                        <a:pt x="1869654" y="1124668"/>
                        <a:pt x="1595992" y="1099669"/>
                        <a:pt x="1403991" y="1106366"/>
                      </a:cubicBezTo>
                      <a:cubicBezTo>
                        <a:pt x="1211990" y="1113063"/>
                        <a:pt x="968347" y="1068711"/>
                        <a:pt x="853406" y="1106366"/>
                      </a:cubicBezTo>
                      <a:cubicBezTo>
                        <a:pt x="738465" y="1144021"/>
                        <a:pt x="337826" y="1019491"/>
                        <a:pt x="0" y="1106366"/>
                      </a:cubicBezTo>
                      <a:cubicBezTo>
                        <a:pt x="-34777" y="973649"/>
                        <a:pt x="36731" y="798207"/>
                        <a:pt x="0" y="575310"/>
                      </a:cubicBezTo>
                      <a:cubicBezTo>
                        <a:pt x="-36731" y="352413"/>
                        <a:pt x="23946" y="240786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6350">
                  <a:solidFill>
                    <a:prstClr val="black"/>
                  </a:solidFill>
                  <a:extLst>
                    <a:ext uri="{C807C97D-BFC1-408E-A445-0C87EB9F89A2}">
                      <ask:lineSketchStyleProps xmlns:ask="http://schemas.microsoft.com/office/drawing/2018/sketchyshapes" sd="1219033472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63" name="Прямая соединительная линия 62">
                  <a:extLst>
                    <a:ext uri="{FF2B5EF4-FFF2-40B4-BE49-F238E27FC236}">
                      <a16:creationId xmlns:a16="http://schemas.microsoft.com/office/drawing/2014/main" id="{F1929F92-D274-4D2F-6971-5059D445B9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35825" y="347977"/>
                  <a:ext cx="4779963" cy="0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Прямая соединительная линия 63">
                  <a:extLst>
                    <a:ext uri="{FF2B5EF4-FFF2-40B4-BE49-F238E27FC236}">
                      <a16:creationId xmlns:a16="http://schemas.microsoft.com/office/drawing/2014/main" id="{12A2B3A7-FA2F-61C4-8F4A-A9AA985DFA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35825" y="655159"/>
                  <a:ext cx="4779963" cy="0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Прямая соединительная линия 64">
                  <a:extLst>
                    <a:ext uri="{FF2B5EF4-FFF2-40B4-BE49-F238E27FC236}">
                      <a16:creationId xmlns:a16="http://schemas.microsoft.com/office/drawing/2014/main" id="{A375E92A-54B2-A917-4824-515A0C71E7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35825" y="962341"/>
                  <a:ext cx="4779963" cy="0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97F1A224-AAED-F1D2-F0E8-C8B19FE870B3}"/>
                  </a:ext>
                </a:extLst>
              </p:cNvPr>
              <p:cNvSpPr txBox="1"/>
              <p:nvPr/>
            </p:nvSpPr>
            <p:spPr>
              <a:xfrm>
                <a:off x="229245" y="1809333"/>
                <a:ext cx="148028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</a:t>
                </a:r>
                <a:endParaRPr kumimoji="0" lang="ru-RU" sz="900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Georgia" panose="02040502050405020303" pitchFamily="18" charset="0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0474A7BA-2EE2-E39F-2AA3-96FF36440395}"/>
                  </a:ext>
                </a:extLst>
              </p:cNvPr>
              <p:cNvSpPr txBox="1"/>
              <p:nvPr/>
            </p:nvSpPr>
            <p:spPr>
              <a:xfrm>
                <a:off x="229245" y="3149885"/>
                <a:ext cx="148028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__________</a:t>
                </a:r>
                <a:endParaRPr kumimoji="0" lang="ru-RU" sz="900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Georgia" panose="02040502050405020303" pitchFamily="18" charset="0"/>
                </a:endParaRPr>
              </a:p>
            </p:txBody>
          </p:sp>
        </p:grpSp>
        <p:sp>
          <p:nvSpPr>
            <p:cNvPr id="19" name="Надпись 37">
              <a:extLst>
                <a:ext uri="{FF2B5EF4-FFF2-40B4-BE49-F238E27FC236}">
                  <a16:creationId xmlns:a16="http://schemas.microsoft.com/office/drawing/2014/main" id="{DABDB4E0-640D-00B6-9BBB-A3C4056EFD02}"/>
                </a:ext>
              </a:extLst>
            </p:cNvPr>
            <p:cNvSpPr txBox="1"/>
            <p:nvPr/>
          </p:nvSpPr>
          <p:spPr>
            <a:xfrm>
              <a:off x="2766151" y="1159758"/>
              <a:ext cx="1196340" cy="2519719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73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?</a:t>
              </a: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3020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8AA5C33-6C80-6DCC-4708-2EBBDE8D9297}"/>
              </a:ext>
            </a:extLst>
          </p:cNvPr>
          <p:cNvGrpSpPr/>
          <p:nvPr/>
        </p:nvGrpSpPr>
        <p:grpSpPr>
          <a:xfrm>
            <a:off x="343536" y="51209"/>
            <a:ext cx="11490340" cy="4446809"/>
            <a:chOff x="199158" y="51209"/>
            <a:chExt cx="11490340" cy="4446809"/>
          </a:xfrm>
        </p:grpSpPr>
        <p:sp>
          <p:nvSpPr>
            <p:cNvPr id="19" name="Надпись 1">
              <a:extLst>
                <a:ext uri="{FF2B5EF4-FFF2-40B4-BE49-F238E27FC236}">
                  <a16:creationId xmlns:a16="http://schemas.microsoft.com/office/drawing/2014/main" id="{B00FBB17-5F7B-DC65-69AE-3A060C06A007}"/>
                </a:ext>
              </a:extLst>
            </p:cNvPr>
            <p:cNvSpPr txBox="1"/>
            <p:nvPr/>
          </p:nvSpPr>
          <p:spPr>
            <a:xfrm>
              <a:off x="199158" y="105820"/>
              <a:ext cx="11490340" cy="1332000"/>
            </a:xfrm>
            <a:custGeom>
              <a:avLst/>
              <a:gdLst>
                <a:gd name="connsiteX0" fmla="*/ 0 w 11490340"/>
                <a:gd name="connsiteY0" fmla="*/ 0 h 1332000"/>
                <a:gd name="connsiteX1" fmla="*/ 689420 w 11490340"/>
                <a:gd name="connsiteY1" fmla="*/ 0 h 1332000"/>
                <a:gd name="connsiteX2" fmla="*/ 1378841 w 11490340"/>
                <a:gd name="connsiteY2" fmla="*/ 0 h 1332000"/>
                <a:gd name="connsiteX3" fmla="*/ 2068261 w 11490340"/>
                <a:gd name="connsiteY3" fmla="*/ 0 h 1332000"/>
                <a:gd name="connsiteX4" fmla="*/ 2757682 w 11490340"/>
                <a:gd name="connsiteY4" fmla="*/ 0 h 1332000"/>
                <a:gd name="connsiteX5" fmla="*/ 3562005 w 11490340"/>
                <a:gd name="connsiteY5" fmla="*/ 0 h 1332000"/>
                <a:gd name="connsiteX6" fmla="*/ 4136522 w 11490340"/>
                <a:gd name="connsiteY6" fmla="*/ 0 h 1332000"/>
                <a:gd name="connsiteX7" fmla="*/ 4825943 w 11490340"/>
                <a:gd name="connsiteY7" fmla="*/ 0 h 1332000"/>
                <a:gd name="connsiteX8" fmla="*/ 5400460 w 11490340"/>
                <a:gd name="connsiteY8" fmla="*/ 0 h 1332000"/>
                <a:gd name="connsiteX9" fmla="*/ 5974977 w 11490340"/>
                <a:gd name="connsiteY9" fmla="*/ 0 h 1332000"/>
                <a:gd name="connsiteX10" fmla="*/ 6549494 w 11490340"/>
                <a:gd name="connsiteY10" fmla="*/ 0 h 1332000"/>
                <a:gd name="connsiteX11" fmla="*/ 6779301 w 11490340"/>
                <a:gd name="connsiteY11" fmla="*/ 0 h 1332000"/>
                <a:gd name="connsiteX12" fmla="*/ 7468721 w 11490340"/>
                <a:gd name="connsiteY12" fmla="*/ 0 h 1332000"/>
                <a:gd name="connsiteX13" fmla="*/ 7698528 w 11490340"/>
                <a:gd name="connsiteY13" fmla="*/ 0 h 1332000"/>
                <a:gd name="connsiteX14" fmla="*/ 8273045 w 11490340"/>
                <a:gd name="connsiteY14" fmla="*/ 0 h 1332000"/>
                <a:gd name="connsiteX15" fmla="*/ 9077369 w 11490340"/>
                <a:gd name="connsiteY15" fmla="*/ 0 h 1332000"/>
                <a:gd name="connsiteX16" fmla="*/ 9881692 w 11490340"/>
                <a:gd name="connsiteY16" fmla="*/ 0 h 1332000"/>
                <a:gd name="connsiteX17" fmla="*/ 10571113 w 11490340"/>
                <a:gd name="connsiteY17" fmla="*/ 0 h 1332000"/>
                <a:gd name="connsiteX18" fmla="*/ 11490340 w 11490340"/>
                <a:gd name="connsiteY18" fmla="*/ 0 h 1332000"/>
                <a:gd name="connsiteX19" fmla="*/ 11490340 w 11490340"/>
                <a:gd name="connsiteY19" fmla="*/ 404040 h 1332000"/>
                <a:gd name="connsiteX20" fmla="*/ 11490340 w 11490340"/>
                <a:gd name="connsiteY20" fmla="*/ 848040 h 1332000"/>
                <a:gd name="connsiteX21" fmla="*/ 11490340 w 11490340"/>
                <a:gd name="connsiteY21" fmla="*/ 1332000 h 1332000"/>
                <a:gd name="connsiteX22" fmla="*/ 11030726 w 11490340"/>
                <a:gd name="connsiteY22" fmla="*/ 1332000 h 1332000"/>
                <a:gd name="connsiteX23" fmla="*/ 10456209 w 11490340"/>
                <a:gd name="connsiteY23" fmla="*/ 1332000 h 1332000"/>
                <a:gd name="connsiteX24" fmla="*/ 9651886 w 11490340"/>
                <a:gd name="connsiteY24" fmla="*/ 1332000 h 1332000"/>
                <a:gd name="connsiteX25" fmla="*/ 9077369 w 11490340"/>
                <a:gd name="connsiteY25" fmla="*/ 1332000 h 1332000"/>
                <a:gd name="connsiteX26" fmla="*/ 8387948 w 11490340"/>
                <a:gd name="connsiteY26" fmla="*/ 1332000 h 1332000"/>
                <a:gd name="connsiteX27" fmla="*/ 8158141 w 11490340"/>
                <a:gd name="connsiteY27" fmla="*/ 1332000 h 1332000"/>
                <a:gd name="connsiteX28" fmla="*/ 7353818 w 11490340"/>
                <a:gd name="connsiteY28" fmla="*/ 1332000 h 1332000"/>
                <a:gd name="connsiteX29" fmla="*/ 6894204 w 11490340"/>
                <a:gd name="connsiteY29" fmla="*/ 1332000 h 1332000"/>
                <a:gd name="connsiteX30" fmla="*/ 6204784 w 11490340"/>
                <a:gd name="connsiteY30" fmla="*/ 1332000 h 1332000"/>
                <a:gd name="connsiteX31" fmla="*/ 5974977 w 11490340"/>
                <a:gd name="connsiteY31" fmla="*/ 1332000 h 1332000"/>
                <a:gd name="connsiteX32" fmla="*/ 5170653 w 11490340"/>
                <a:gd name="connsiteY32" fmla="*/ 1332000 h 1332000"/>
                <a:gd name="connsiteX33" fmla="*/ 4711039 w 11490340"/>
                <a:gd name="connsiteY33" fmla="*/ 1332000 h 1332000"/>
                <a:gd name="connsiteX34" fmla="*/ 4136522 w 11490340"/>
                <a:gd name="connsiteY34" fmla="*/ 1332000 h 1332000"/>
                <a:gd name="connsiteX35" fmla="*/ 3791812 w 11490340"/>
                <a:gd name="connsiteY35" fmla="*/ 1332000 h 1332000"/>
                <a:gd name="connsiteX36" fmla="*/ 3102392 w 11490340"/>
                <a:gd name="connsiteY36" fmla="*/ 1332000 h 1332000"/>
                <a:gd name="connsiteX37" fmla="*/ 2298068 w 11490340"/>
                <a:gd name="connsiteY37" fmla="*/ 1332000 h 1332000"/>
                <a:gd name="connsiteX38" fmla="*/ 1838454 w 11490340"/>
                <a:gd name="connsiteY38" fmla="*/ 1332000 h 1332000"/>
                <a:gd name="connsiteX39" fmla="*/ 1034131 w 11490340"/>
                <a:gd name="connsiteY39" fmla="*/ 1332000 h 1332000"/>
                <a:gd name="connsiteX40" fmla="*/ 0 w 11490340"/>
                <a:gd name="connsiteY40" fmla="*/ 1332000 h 1332000"/>
                <a:gd name="connsiteX41" fmla="*/ 0 w 11490340"/>
                <a:gd name="connsiteY41" fmla="*/ 861360 h 1332000"/>
                <a:gd name="connsiteX42" fmla="*/ 0 w 11490340"/>
                <a:gd name="connsiteY42" fmla="*/ 404040 h 1332000"/>
                <a:gd name="connsiteX43" fmla="*/ 0 w 11490340"/>
                <a:gd name="connsiteY43" fmla="*/ 0 h 13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1490340" h="1332000" fill="none" extrusionOk="0">
                  <a:moveTo>
                    <a:pt x="0" y="0"/>
                  </a:moveTo>
                  <a:cubicBezTo>
                    <a:pt x="166724" y="-18071"/>
                    <a:pt x="473431" y="28452"/>
                    <a:pt x="689420" y="0"/>
                  </a:cubicBezTo>
                  <a:cubicBezTo>
                    <a:pt x="905409" y="-28452"/>
                    <a:pt x="1069089" y="75407"/>
                    <a:pt x="1378841" y="0"/>
                  </a:cubicBezTo>
                  <a:cubicBezTo>
                    <a:pt x="1688593" y="-75407"/>
                    <a:pt x="1896481" y="57976"/>
                    <a:pt x="2068261" y="0"/>
                  </a:cubicBezTo>
                  <a:cubicBezTo>
                    <a:pt x="2240041" y="-57976"/>
                    <a:pt x="2436902" y="3158"/>
                    <a:pt x="2757682" y="0"/>
                  </a:cubicBezTo>
                  <a:cubicBezTo>
                    <a:pt x="3078462" y="-3158"/>
                    <a:pt x="3329162" y="80047"/>
                    <a:pt x="3562005" y="0"/>
                  </a:cubicBezTo>
                  <a:cubicBezTo>
                    <a:pt x="3794848" y="-80047"/>
                    <a:pt x="3879101" y="26964"/>
                    <a:pt x="4136522" y="0"/>
                  </a:cubicBezTo>
                  <a:cubicBezTo>
                    <a:pt x="4393943" y="-26964"/>
                    <a:pt x="4625111" y="61461"/>
                    <a:pt x="4825943" y="0"/>
                  </a:cubicBezTo>
                  <a:cubicBezTo>
                    <a:pt x="5026775" y="-61461"/>
                    <a:pt x="5185794" y="9055"/>
                    <a:pt x="5400460" y="0"/>
                  </a:cubicBezTo>
                  <a:cubicBezTo>
                    <a:pt x="5615126" y="-9055"/>
                    <a:pt x="5828740" y="60723"/>
                    <a:pt x="5974977" y="0"/>
                  </a:cubicBezTo>
                  <a:cubicBezTo>
                    <a:pt x="6121214" y="-60723"/>
                    <a:pt x="6410223" y="64400"/>
                    <a:pt x="6549494" y="0"/>
                  </a:cubicBezTo>
                  <a:cubicBezTo>
                    <a:pt x="6688765" y="-64400"/>
                    <a:pt x="6719932" y="18699"/>
                    <a:pt x="6779301" y="0"/>
                  </a:cubicBezTo>
                  <a:cubicBezTo>
                    <a:pt x="6838670" y="-18699"/>
                    <a:pt x="7158105" y="15238"/>
                    <a:pt x="7468721" y="0"/>
                  </a:cubicBezTo>
                  <a:cubicBezTo>
                    <a:pt x="7779337" y="-15238"/>
                    <a:pt x="7626634" y="5587"/>
                    <a:pt x="7698528" y="0"/>
                  </a:cubicBezTo>
                  <a:cubicBezTo>
                    <a:pt x="7770422" y="-5587"/>
                    <a:pt x="7990907" y="48287"/>
                    <a:pt x="8273045" y="0"/>
                  </a:cubicBezTo>
                  <a:cubicBezTo>
                    <a:pt x="8555183" y="-48287"/>
                    <a:pt x="8829256" y="39783"/>
                    <a:pt x="9077369" y="0"/>
                  </a:cubicBezTo>
                  <a:cubicBezTo>
                    <a:pt x="9325482" y="-39783"/>
                    <a:pt x="9548292" y="19545"/>
                    <a:pt x="9881692" y="0"/>
                  </a:cubicBezTo>
                  <a:cubicBezTo>
                    <a:pt x="10215092" y="-19545"/>
                    <a:pt x="10265289" y="38036"/>
                    <a:pt x="10571113" y="0"/>
                  </a:cubicBezTo>
                  <a:cubicBezTo>
                    <a:pt x="10876937" y="-38036"/>
                    <a:pt x="11189973" y="25526"/>
                    <a:pt x="11490340" y="0"/>
                  </a:cubicBezTo>
                  <a:cubicBezTo>
                    <a:pt x="11520800" y="106578"/>
                    <a:pt x="11462450" y="251192"/>
                    <a:pt x="11490340" y="404040"/>
                  </a:cubicBezTo>
                  <a:cubicBezTo>
                    <a:pt x="11518230" y="556888"/>
                    <a:pt x="11472345" y="650786"/>
                    <a:pt x="11490340" y="848040"/>
                  </a:cubicBezTo>
                  <a:cubicBezTo>
                    <a:pt x="11508335" y="1045294"/>
                    <a:pt x="11461176" y="1219562"/>
                    <a:pt x="11490340" y="1332000"/>
                  </a:cubicBezTo>
                  <a:cubicBezTo>
                    <a:pt x="11300250" y="1367839"/>
                    <a:pt x="11226972" y="1331052"/>
                    <a:pt x="11030726" y="1332000"/>
                  </a:cubicBezTo>
                  <a:cubicBezTo>
                    <a:pt x="10834480" y="1332948"/>
                    <a:pt x="10658941" y="1284691"/>
                    <a:pt x="10456209" y="1332000"/>
                  </a:cubicBezTo>
                  <a:cubicBezTo>
                    <a:pt x="10253477" y="1379309"/>
                    <a:pt x="9865851" y="1294937"/>
                    <a:pt x="9651886" y="1332000"/>
                  </a:cubicBezTo>
                  <a:cubicBezTo>
                    <a:pt x="9437921" y="1369063"/>
                    <a:pt x="9352900" y="1297897"/>
                    <a:pt x="9077369" y="1332000"/>
                  </a:cubicBezTo>
                  <a:cubicBezTo>
                    <a:pt x="8801838" y="1366103"/>
                    <a:pt x="8723728" y="1313745"/>
                    <a:pt x="8387948" y="1332000"/>
                  </a:cubicBezTo>
                  <a:cubicBezTo>
                    <a:pt x="8052168" y="1350255"/>
                    <a:pt x="8272813" y="1322889"/>
                    <a:pt x="8158141" y="1332000"/>
                  </a:cubicBezTo>
                  <a:cubicBezTo>
                    <a:pt x="8043469" y="1341111"/>
                    <a:pt x="7621544" y="1237239"/>
                    <a:pt x="7353818" y="1332000"/>
                  </a:cubicBezTo>
                  <a:cubicBezTo>
                    <a:pt x="7086092" y="1426761"/>
                    <a:pt x="7063819" y="1331715"/>
                    <a:pt x="6894204" y="1332000"/>
                  </a:cubicBezTo>
                  <a:cubicBezTo>
                    <a:pt x="6724589" y="1332285"/>
                    <a:pt x="6516747" y="1323029"/>
                    <a:pt x="6204784" y="1332000"/>
                  </a:cubicBezTo>
                  <a:cubicBezTo>
                    <a:pt x="5892821" y="1340971"/>
                    <a:pt x="6044859" y="1321195"/>
                    <a:pt x="5974977" y="1332000"/>
                  </a:cubicBezTo>
                  <a:cubicBezTo>
                    <a:pt x="5905095" y="1342805"/>
                    <a:pt x="5463152" y="1241872"/>
                    <a:pt x="5170653" y="1332000"/>
                  </a:cubicBezTo>
                  <a:cubicBezTo>
                    <a:pt x="4878154" y="1422128"/>
                    <a:pt x="4894330" y="1314001"/>
                    <a:pt x="4711039" y="1332000"/>
                  </a:cubicBezTo>
                  <a:cubicBezTo>
                    <a:pt x="4527748" y="1349999"/>
                    <a:pt x="4390970" y="1273172"/>
                    <a:pt x="4136522" y="1332000"/>
                  </a:cubicBezTo>
                  <a:cubicBezTo>
                    <a:pt x="3882074" y="1390828"/>
                    <a:pt x="3940585" y="1310911"/>
                    <a:pt x="3791812" y="1332000"/>
                  </a:cubicBezTo>
                  <a:cubicBezTo>
                    <a:pt x="3643039" y="1353089"/>
                    <a:pt x="3273331" y="1330365"/>
                    <a:pt x="3102392" y="1332000"/>
                  </a:cubicBezTo>
                  <a:cubicBezTo>
                    <a:pt x="2931453" y="1333635"/>
                    <a:pt x="2597024" y="1293788"/>
                    <a:pt x="2298068" y="1332000"/>
                  </a:cubicBezTo>
                  <a:cubicBezTo>
                    <a:pt x="1999112" y="1370212"/>
                    <a:pt x="2019530" y="1319728"/>
                    <a:pt x="1838454" y="1332000"/>
                  </a:cubicBezTo>
                  <a:cubicBezTo>
                    <a:pt x="1657378" y="1344272"/>
                    <a:pt x="1406696" y="1319252"/>
                    <a:pt x="1034131" y="1332000"/>
                  </a:cubicBezTo>
                  <a:cubicBezTo>
                    <a:pt x="661566" y="1344748"/>
                    <a:pt x="255596" y="1241018"/>
                    <a:pt x="0" y="1332000"/>
                  </a:cubicBezTo>
                  <a:cubicBezTo>
                    <a:pt x="-31443" y="1139333"/>
                    <a:pt x="2243" y="1047051"/>
                    <a:pt x="0" y="861360"/>
                  </a:cubicBezTo>
                  <a:cubicBezTo>
                    <a:pt x="-2243" y="675669"/>
                    <a:pt x="14595" y="566257"/>
                    <a:pt x="0" y="404040"/>
                  </a:cubicBezTo>
                  <a:cubicBezTo>
                    <a:pt x="-14595" y="241823"/>
                    <a:pt x="8185" y="115034"/>
                    <a:pt x="0" y="0"/>
                  </a:cubicBezTo>
                  <a:close/>
                </a:path>
                <a:path w="11490340" h="1332000" stroke="0" extrusionOk="0">
                  <a:moveTo>
                    <a:pt x="0" y="0"/>
                  </a:moveTo>
                  <a:cubicBezTo>
                    <a:pt x="117393" y="-21589"/>
                    <a:pt x="355112" y="27618"/>
                    <a:pt x="459614" y="0"/>
                  </a:cubicBezTo>
                  <a:cubicBezTo>
                    <a:pt x="564116" y="-27618"/>
                    <a:pt x="630684" y="2719"/>
                    <a:pt x="689420" y="0"/>
                  </a:cubicBezTo>
                  <a:cubicBezTo>
                    <a:pt x="748156" y="-2719"/>
                    <a:pt x="1252499" y="5336"/>
                    <a:pt x="1493744" y="0"/>
                  </a:cubicBezTo>
                  <a:cubicBezTo>
                    <a:pt x="1734989" y="-5336"/>
                    <a:pt x="1745850" y="45153"/>
                    <a:pt x="1953358" y="0"/>
                  </a:cubicBezTo>
                  <a:cubicBezTo>
                    <a:pt x="2160866" y="-45153"/>
                    <a:pt x="2247230" y="33281"/>
                    <a:pt x="2412971" y="0"/>
                  </a:cubicBezTo>
                  <a:cubicBezTo>
                    <a:pt x="2578712" y="-33281"/>
                    <a:pt x="3043917" y="41042"/>
                    <a:pt x="3217295" y="0"/>
                  </a:cubicBezTo>
                  <a:cubicBezTo>
                    <a:pt x="3390673" y="-41042"/>
                    <a:pt x="3469073" y="25136"/>
                    <a:pt x="3562005" y="0"/>
                  </a:cubicBezTo>
                  <a:cubicBezTo>
                    <a:pt x="3654937" y="-25136"/>
                    <a:pt x="4051079" y="21943"/>
                    <a:pt x="4366329" y="0"/>
                  </a:cubicBezTo>
                  <a:cubicBezTo>
                    <a:pt x="4681579" y="-21943"/>
                    <a:pt x="4997548" y="12167"/>
                    <a:pt x="5170653" y="0"/>
                  </a:cubicBezTo>
                  <a:cubicBezTo>
                    <a:pt x="5343758" y="-12167"/>
                    <a:pt x="5551449" y="4219"/>
                    <a:pt x="5745170" y="0"/>
                  </a:cubicBezTo>
                  <a:cubicBezTo>
                    <a:pt x="5938891" y="-4219"/>
                    <a:pt x="6378392" y="66124"/>
                    <a:pt x="6549494" y="0"/>
                  </a:cubicBezTo>
                  <a:cubicBezTo>
                    <a:pt x="6720596" y="-66124"/>
                    <a:pt x="6867260" y="11571"/>
                    <a:pt x="7009107" y="0"/>
                  </a:cubicBezTo>
                  <a:cubicBezTo>
                    <a:pt x="7150954" y="-11571"/>
                    <a:pt x="7294820" y="18186"/>
                    <a:pt x="7468721" y="0"/>
                  </a:cubicBezTo>
                  <a:cubicBezTo>
                    <a:pt x="7642622" y="-18186"/>
                    <a:pt x="7851050" y="19939"/>
                    <a:pt x="8158141" y="0"/>
                  </a:cubicBezTo>
                  <a:cubicBezTo>
                    <a:pt x="8465232" y="-19939"/>
                    <a:pt x="8425361" y="16345"/>
                    <a:pt x="8617755" y="0"/>
                  </a:cubicBezTo>
                  <a:cubicBezTo>
                    <a:pt x="8810149" y="-16345"/>
                    <a:pt x="9056221" y="84220"/>
                    <a:pt x="9422079" y="0"/>
                  </a:cubicBezTo>
                  <a:cubicBezTo>
                    <a:pt x="9787937" y="-84220"/>
                    <a:pt x="10021744" y="26432"/>
                    <a:pt x="10226403" y="0"/>
                  </a:cubicBezTo>
                  <a:cubicBezTo>
                    <a:pt x="10431062" y="-26432"/>
                    <a:pt x="10583478" y="30111"/>
                    <a:pt x="10800920" y="0"/>
                  </a:cubicBezTo>
                  <a:cubicBezTo>
                    <a:pt x="11018362" y="-30111"/>
                    <a:pt x="11247343" y="14174"/>
                    <a:pt x="11490340" y="0"/>
                  </a:cubicBezTo>
                  <a:cubicBezTo>
                    <a:pt x="11496359" y="83728"/>
                    <a:pt x="11479112" y="267929"/>
                    <a:pt x="11490340" y="404040"/>
                  </a:cubicBezTo>
                  <a:cubicBezTo>
                    <a:pt x="11501568" y="540151"/>
                    <a:pt x="11484359" y="639211"/>
                    <a:pt x="11490340" y="821400"/>
                  </a:cubicBezTo>
                  <a:cubicBezTo>
                    <a:pt x="11496321" y="1003589"/>
                    <a:pt x="11487073" y="1160030"/>
                    <a:pt x="11490340" y="1332000"/>
                  </a:cubicBezTo>
                  <a:cubicBezTo>
                    <a:pt x="11303061" y="1353965"/>
                    <a:pt x="11146558" y="1293939"/>
                    <a:pt x="11030726" y="1332000"/>
                  </a:cubicBezTo>
                  <a:cubicBezTo>
                    <a:pt x="10914894" y="1370061"/>
                    <a:pt x="10600565" y="1292193"/>
                    <a:pt x="10456209" y="1332000"/>
                  </a:cubicBezTo>
                  <a:cubicBezTo>
                    <a:pt x="10311853" y="1371807"/>
                    <a:pt x="10315240" y="1312735"/>
                    <a:pt x="10226403" y="1332000"/>
                  </a:cubicBezTo>
                  <a:cubicBezTo>
                    <a:pt x="10137566" y="1351265"/>
                    <a:pt x="10062937" y="1326760"/>
                    <a:pt x="9996596" y="1332000"/>
                  </a:cubicBezTo>
                  <a:cubicBezTo>
                    <a:pt x="9930255" y="1337240"/>
                    <a:pt x="9676251" y="1304533"/>
                    <a:pt x="9422079" y="1332000"/>
                  </a:cubicBezTo>
                  <a:cubicBezTo>
                    <a:pt x="9167907" y="1359467"/>
                    <a:pt x="9159932" y="1299226"/>
                    <a:pt x="9077369" y="1332000"/>
                  </a:cubicBezTo>
                  <a:cubicBezTo>
                    <a:pt x="8994806" y="1364774"/>
                    <a:pt x="8544148" y="1317301"/>
                    <a:pt x="8387948" y="1332000"/>
                  </a:cubicBezTo>
                  <a:cubicBezTo>
                    <a:pt x="8231748" y="1346699"/>
                    <a:pt x="8139313" y="1315830"/>
                    <a:pt x="8043238" y="1332000"/>
                  </a:cubicBezTo>
                  <a:cubicBezTo>
                    <a:pt x="7947163" y="1348170"/>
                    <a:pt x="7646323" y="1318832"/>
                    <a:pt x="7353818" y="1332000"/>
                  </a:cubicBezTo>
                  <a:cubicBezTo>
                    <a:pt x="7061313" y="1345168"/>
                    <a:pt x="7174174" y="1316597"/>
                    <a:pt x="7124011" y="1332000"/>
                  </a:cubicBezTo>
                  <a:cubicBezTo>
                    <a:pt x="7073848" y="1347403"/>
                    <a:pt x="6774866" y="1299466"/>
                    <a:pt x="6434590" y="1332000"/>
                  </a:cubicBezTo>
                  <a:cubicBezTo>
                    <a:pt x="6094314" y="1364534"/>
                    <a:pt x="6214803" y="1311392"/>
                    <a:pt x="6089880" y="1332000"/>
                  </a:cubicBezTo>
                  <a:cubicBezTo>
                    <a:pt x="5964957" y="1352608"/>
                    <a:pt x="5952526" y="1306659"/>
                    <a:pt x="5860073" y="1332000"/>
                  </a:cubicBezTo>
                  <a:cubicBezTo>
                    <a:pt x="5767620" y="1357341"/>
                    <a:pt x="5618081" y="1312643"/>
                    <a:pt x="5515363" y="1332000"/>
                  </a:cubicBezTo>
                  <a:cubicBezTo>
                    <a:pt x="5412645" y="1351357"/>
                    <a:pt x="5096599" y="1301013"/>
                    <a:pt x="4825943" y="1332000"/>
                  </a:cubicBezTo>
                  <a:cubicBezTo>
                    <a:pt x="4555287" y="1362987"/>
                    <a:pt x="4560992" y="1307170"/>
                    <a:pt x="4481233" y="1332000"/>
                  </a:cubicBezTo>
                  <a:cubicBezTo>
                    <a:pt x="4401474" y="1356830"/>
                    <a:pt x="4301461" y="1306561"/>
                    <a:pt x="4251426" y="1332000"/>
                  </a:cubicBezTo>
                  <a:cubicBezTo>
                    <a:pt x="4201391" y="1357439"/>
                    <a:pt x="4078922" y="1318464"/>
                    <a:pt x="3906716" y="1332000"/>
                  </a:cubicBezTo>
                  <a:cubicBezTo>
                    <a:pt x="3734510" y="1345536"/>
                    <a:pt x="3547793" y="1305079"/>
                    <a:pt x="3447102" y="1332000"/>
                  </a:cubicBezTo>
                  <a:cubicBezTo>
                    <a:pt x="3346411" y="1358921"/>
                    <a:pt x="3001366" y="1270608"/>
                    <a:pt x="2872585" y="1332000"/>
                  </a:cubicBezTo>
                  <a:cubicBezTo>
                    <a:pt x="2743804" y="1393392"/>
                    <a:pt x="2679962" y="1321766"/>
                    <a:pt x="2527875" y="1332000"/>
                  </a:cubicBezTo>
                  <a:cubicBezTo>
                    <a:pt x="2375788" y="1342234"/>
                    <a:pt x="2114151" y="1257604"/>
                    <a:pt x="1723551" y="1332000"/>
                  </a:cubicBezTo>
                  <a:cubicBezTo>
                    <a:pt x="1332951" y="1406396"/>
                    <a:pt x="1374170" y="1307942"/>
                    <a:pt x="1149034" y="1332000"/>
                  </a:cubicBezTo>
                  <a:cubicBezTo>
                    <a:pt x="923898" y="1356058"/>
                    <a:pt x="424275" y="1227859"/>
                    <a:pt x="0" y="1332000"/>
                  </a:cubicBezTo>
                  <a:cubicBezTo>
                    <a:pt x="-6061" y="1205737"/>
                    <a:pt x="42909" y="996524"/>
                    <a:pt x="0" y="874680"/>
                  </a:cubicBezTo>
                  <a:cubicBezTo>
                    <a:pt x="-42909" y="752836"/>
                    <a:pt x="48098" y="649476"/>
                    <a:pt x="0" y="430680"/>
                  </a:cubicBezTo>
                  <a:cubicBezTo>
                    <a:pt x="-48098" y="211884"/>
                    <a:pt x="37042" y="13680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w="6350">
              <a:solidFill>
                <a:prstClr val="black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4216400" marR="0" lvl="0" indent="-444500" algn="l" defTabSz="914400" rtl="0" eaLnBrk="1" fontAlgn="auto" latinLnBrk="0" hangingPunct="1">
                <a:lnSpc>
                  <a:spcPct val="107000"/>
                </a:lnSpc>
                <a:spcBef>
                  <a:spcPts val="120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 </a:t>
              </a:r>
              <a:r>
                <a: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Symbol" panose="05050102010706020507" pitchFamily="18" charset="2"/>
                </a:rPr>
                <a:t></a:t>
              </a:r>
              <a:r>
                <a:rPr lang="ru-RU" sz="3600" dirty="0">
                  <a:solidFill>
                    <a:prstClr val="black"/>
                  </a:solidFill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Arial" panose="020B0604020202020204" pitchFamily="34" charset="0"/>
                </a:rPr>
                <a:t>величина, показывающая, насколько тело инертно.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  <p:sp>
          <p:nvSpPr>
            <p:cNvPr id="22" name="Надпись 2">
              <a:extLst>
                <a:ext uri="{FF2B5EF4-FFF2-40B4-BE49-F238E27FC236}">
                  <a16:creationId xmlns:a16="http://schemas.microsoft.com/office/drawing/2014/main" id="{9767E56E-2E8C-2371-00BE-0C5153431BCA}"/>
                </a:ext>
              </a:extLst>
            </p:cNvPr>
            <p:cNvSpPr txBox="1"/>
            <p:nvPr/>
          </p:nvSpPr>
          <p:spPr>
            <a:xfrm>
              <a:off x="199158" y="1624611"/>
              <a:ext cx="11490339" cy="1332000"/>
            </a:xfrm>
            <a:custGeom>
              <a:avLst/>
              <a:gdLst>
                <a:gd name="connsiteX0" fmla="*/ 0 w 11490339"/>
                <a:gd name="connsiteY0" fmla="*/ 0 h 1332000"/>
                <a:gd name="connsiteX1" fmla="*/ 459614 w 11490339"/>
                <a:gd name="connsiteY1" fmla="*/ 0 h 1332000"/>
                <a:gd name="connsiteX2" fmla="*/ 689420 w 11490339"/>
                <a:gd name="connsiteY2" fmla="*/ 0 h 1332000"/>
                <a:gd name="connsiteX3" fmla="*/ 1378841 w 11490339"/>
                <a:gd name="connsiteY3" fmla="*/ 0 h 1332000"/>
                <a:gd name="connsiteX4" fmla="*/ 1608647 w 11490339"/>
                <a:gd name="connsiteY4" fmla="*/ 0 h 1332000"/>
                <a:gd name="connsiteX5" fmla="*/ 1953358 w 11490339"/>
                <a:gd name="connsiteY5" fmla="*/ 0 h 1332000"/>
                <a:gd name="connsiteX6" fmla="*/ 2757681 w 11490339"/>
                <a:gd name="connsiteY6" fmla="*/ 0 h 1332000"/>
                <a:gd name="connsiteX7" fmla="*/ 3332198 w 11490339"/>
                <a:gd name="connsiteY7" fmla="*/ 0 h 1332000"/>
                <a:gd name="connsiteX8" fmla="*/ 3906715 w 11490339"/>
                <a:gd name="connsiteY8" fmla="*/ 0 h 1332000"/>
                <a:gd name="connsiteX9" fmla="*/ 4251425 w 11490339"/>
                <a:gd name="connsiteY9" fmla="*/ 0 h 1332000"/>
                <a:gd name="connsiteX10" fmla="*/ 4711039 w 11490339"/>
                <a:gd name="connsiteY10" fmla="*/ 0 h 1332000"/>
                <a:gd name="connsiteX11" fmla="*/ 5285556 w 11490339"/>
                <a:gd name="connsiteY11" fmla="*/ 0 h 1332000"/>
                <a:gd name="connsiteX12" fmla="*/ 5745170 w 11490339"/>
                <a:gd name="connsiteY12" fmla="*/ 0 h 1332000"/>
                <a:gd name="connsiteX13" fmla="*/ 6089880 w 11490339"/>
                <a:gd name="connsiteY13" fmla="*/ 0 h 1332000"/>
                <a:gd name="connsiteX14" fmla="*/ 6549493 w 11490339"/>
                <a:gd name="connsiteY14" fmla="*/ 0 h 1332000"/>
                <a:gd name="connsiteX15" fmla="*/ 6894203 w 11490339"/>
                <a:gd name="connsiteY15" fmla="*/ 0 h 1332000"/>
                <a:gd name="connsiteX16" fmla="*/ 7583624 w 11490339"/>
                <a:gd name="connsiteY16" fmla="*/ 0 h 1332000"/>
                <a:gd name="connsiteX17" fmla="*/ 8158141 w 11490339"/>
                <a:gd name="connsiteY17" fmla="*/ 0 h 1332000"/>
                <a:gd name="connsiteX18" fmla="*/ 8732658 w 11490339"/>
                <a:gd name="connsiteY18" fmla="*/ 0 h 1332000"/>
                <a:gd name="connsiteX19" fmla="*/ 9307175 w 11490339"/>
                <a:gd name="connsiteY19" fmla="*/ 0 h 1332000"/>
                <a:gd name="connsiteX20" fmla="*/ 9996595 w 11490339"/>
                <a:gd name="connsiteY20" fmla="*/ 0 h 1332000"/>
                <a:gd name="connsiteX21" fmla="*/ 10571112 w 11490339"/>
                <a:gd name="connsiteY21" fmla="*/ 0 h 1332000"/>
                <a:gd name="connsiteX22" fmla="*/ 11490339 w 11490339"/>
                <a:gd name="connsiteY22" fmla="*/ 0 h 1332000"/>
                <a:gd name="connsiteX23" fmla="*/ 11490339 w 11490339"/>
                <a:gd name="connsiteY23" fmla="*/ 470640 h 1332000"/>
                <a:gd name="connsiteX24" fmla="*/ 11490339 w 11490339"/>
                <a:gd name="connsiteY24" fmla="*/ 888000 h 1332000"/>
                <a:gd name="connsiteX25" fmla="*/ 11490339 w 11490339"/>
                <a:gd name="connsiteY25" fmla="*/ 1332000 h 1332000"/>
                <a:gd name="connsiteX26" fmla="*/ 11145629 w 11490339"/>
                <a:gd name="connsiteY26" fmla="*/ 1332000 h 1332000"/>
                <a:gd name="connsiteX27" fmla="*/ 10800919 w 11490339"/>
                <a:gd name="connsiteY27" fmla="*/ 1332000 h 1332000"/>
                <a:gd name="connsiteX28" fmla="*/ 10456208 w 11490339"/>
                <a:gd name="connsiteY28" fmla="*/ 1332000 h 1332000"/>
                <a:gd name="connsiteX29" fmla="*/ 10111498 w 11490339"/>
                <a:gd name="connsiteY29" fmla="*/ 1332000 h 1332000"/>
                <a:gd name="connsiteX30" fmla="*/ 9536981 w 11490339"/>
                <a:gd name="connsiteY30" fmla="*/ 1332000 h 1332000"/>
                <a:gd name="connsiteX31" fmla="*/ 8732658 w 11490339"/>
                <a:gd name="connsiteY31" fmla="*/ 1332000 h 1332000"/>
                <a:gd name="connsiteX32" fmla="*/ 8043237 w 11490339"/>
                <a:gd name="connsiteY32" fmla="*/ 1332000 h 1332000"/>
                <a:gd name="connsiteX33" fmla="*/ 7813431 w 11490339"/>
                <a:gd name="connsiteY33" fmla="*/ 1332000 h 1332000"/>
                <a:gd name="connsiteX34" fmla="*/ 7238914 w 11490339"/>
                <a:gd name="connsiteY34" fmla="*/ 1332000 h 1332000"/>
                <a:gd name="connsiteX35" fmla="*/ 7009107 w 11490339"/>
                <a:gd name="connsiteY35" fmla="*/ 1332000 h 1332000"/>
                <a:gd name="connsiteX36" fmla="*/ 6779300 w 11490339"/>
                <a:gd name="connsiteY36" fmla="*/ 1332000 h 1332000"/>
                <a:gd name="connsiteX37" fmla="*/ 6434590 w 11490339"/>
                <a:gd name="connsiteY37" fmla="*/ 1332000 h 1332000"/>
                <a:gd name="connsiteX38" fmla="*/ 5630266 w 11490339"/>
                <a:gd name="connsiteY38" fmla="*/ 1332000 h 1332000"/>
                <a:gd name="connsiteX39" fmla="*/ 4940846 w 11490339"/>
                <a:gd name="connsiteY39" fmla="*/ 1332000 h 1332000"/>
                <a:gd name="connsiteX40" fmla="*/ 4596136 w 11490339"/>
                <a:gd name="connsiteY40" fmla="*/ 1332000 h 1332000"/>
                <a:gd name="connsiteX41" fmla="*/ 4251425 w 11490339"/>
                <a:gd name="connsiteY41" fmla="*/ 1332000 h 1332000"/>
                <a:gd name="connsiteX42" fmla="*/ 4021619 w 11490339"/>
                <a:gd name="connsiteY42" fmla="*/ 1332000 h 1332000"/>
                <a:gd name="connsiteX43" fmla="*/ 3332198 w 11490339"/>
                <a:gd name="connsiteY43" fmla="*/ 1332000 h 1332000"/>
                <a:gd name="connsiteX44" fmla="*/ 2987488 w 11490339"/>
                <a:gd name="connsiteY44" fmla="*/ 1332000 h 1332000"/>
                <a:gd name="connsiteX45" fmla="*/ 2642778 w 11490339"/>
                <a:gd name="connsiteY45" fmla="*/ 1332000 h 1332000"/>
                <a:gd name="connsiteX46" fmla="*/ 2068261 w 11490339"/>
                <a:gd name="connsiteY46" fmla="*/ 1332000 h 1332000"/>
                <a:gd name="connsiteX47" fmla="*/ 1608647 w 11490339"/>
                <a:gd name="connsiteY47" fmla="*/ 1332000 h 1332000"/>
                <a:gd name="connsiteX48" fmla="*/ 1149034 w 11490339"/>
                <a:gd name="connsiteY48" fmla="*/ 1332000 h 1332000"/>
                <a:gd name="connsiteX49" fmla="*/ 574517 w 11490339"/>
                <a:gd name="connsiteY49" fmla="*/ 1332000 h 1332000"/>
                <a:gd name="connsiteX50" fmla="*/ 0 w 11490339"/>
                <a:gd name="connsiteY50" fmla="*/ 1332000 h 1332000"/>
                <a:gd name="connsiteX51" fmla="*/ 0 w 11490339"/>
                <a:gd name="connsiteY51" fmla="*/ 927960 h 1332000"/>
                <a:gd name="connsiteX52" fmla="*/ 0 w 11490339"/>
                <a:gd name="connsiteY52" fmla="*/ 457320 h 1332000"/>
                <a:gd name="connsiteX53" fmla="*/ 0 w 11490339"/>
                <a:gd name="connsiteY53" fmla="*/ 0 h 13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1490339" h="1332000" fill="none" extrusionOk="0">
                  <a:moveTo>
                    <a:pt x="0" y="0"/>
                  </a:moveTo>
                  <a:cubicBezTo>
                    <a:pt x="166259" y="-21343"/>
                    <a:pt x="241825" y="46745"/>
                    <a:pt x="459614" y="0"/>
                  </a:cubicBezTo>
                  <a:cubicBezTo>
                    <a:pt x="677403" y="-46745"/>
                    <a:pt x="592199" y="5224"/>
                    <a:pt x="689420" y="0"/>
                  </a:cubicBezTo>
                  <a:cubicBezTo>
                    <a:pt x="786641" y="-5224"/>
                    <a:pt x="1178706" y="41104"/>
                    <a:pt x="1378841" y="0"/>
                  </a:cubicBezTo>
                  <a:cubicBezTo>
                    <a:pt x="1578976" y="-41104"/>
                    <a:pt x="1546685" y="7021"/>
                    <a:pt x="1608647" y="0"/>
                  </a:cubicBezTo>
                  <a:cubicBezTo>
                    <a:pt x="1670609" y="-7021"/>
                    <a:pt x="1852778" y="32198"/>
                    <a:pt x="1953358" y="0"/>
                  </a:cubicBezTo>
                  <a:cubicBezTo>
                    <a:pt x="2053938" y="-32198"/>
                    <a:pt x="2469347" y="54336"/>
                    <a:pt x="2757681" y="0"/>
                  </a:cubicBezTo>
                  <a:cubicBezTo>
                    <a:pt x="3046015" y="-54336"/>
                    <a:pt x="3067173" y="51840"/>
                    <a:pt x="3332198" y="0"/>
                  </a:cubicBezTo>
                  <a:cubicBezTo>
                    <a:pt x="3597223" y="-51840"/>
                    <a:pt x="3704869" y="8147"/>
                    <a:pt x="3906715" y="0"/>
                  </a:cubicBezTo>
                  <a:cubicBezTo>
                    <a:pt x="4108561" y="-8147"/>
                    <a:pt x="4102344" y="40855"/>
                    <a:pt x="4251425" y="0"/>
                  </a:cubicBezTo>
                  <a:cubicBezTo>
                    <a:pt x="4400506" y="-40855"/>
                    <a:pt x="4549762" y="24053"/>
                    <a:pt x="4711039" y="0"/>
                  </a:cubicBezTo>
                  <a:cubicBezTo>
                    <a:pt x="4872316" y="-24053"/>
                    <a:pt x="5083784" y="54740"/>
                    <a:pt x="5285556" y="0"/>
                  </a:cubicBezTo>
                  <a:cubicBezTo>
                    <a:pt x="5487328" y="-54740"/>
                    <a:pt x="5515743" y="11116"/>
                    <a:pt x="5745170" y="0"/>
                  </a:cubicBezTo>
                  <a:cubicBezTo>
                    <a:pt x="5974597" y="-11116"/>
                    <a:pt x="5931993" y="34675"/>
                    <a:pt x="6089880" y="0"/>
                  </a:cubicBezTo>
                  <a:cubicBezTo>
                    <a:pt x="6247767" y="-34675"/>
                    <a:pt x="6441901" y="16385"/>
                    <a:pt x="6549493" y="0"/>
                  </a:cubicBezTo>
                  <a:cubicBezTo>
                    <a:pt x="6657085" y="-16385"/>
                    <a:pt x="6729742" y="33045"/>
                    <a:pt x="6894203" y="0"/>
                  </a:cubicBezTo>
                  <a:cubicBezTo>
                    <a:pt x="7058664" y="-33045"/>
                    <a:pt x="7302450" y="1056"/>
                    <a:pt x="7583624" y="0"/>
                  </a:cubicBezTo>
                  <a:cubicBezTo>
                    <a:pt x="7864798" y="-1056"/>
                    <a:pt x="7911383" y="41809"/>
                    <a:pt x="8158141" y="0"/>
                  </a:cubicBezTo>
                  <a:cubicBezTo>
                    <a:pt x="8404899" y="-41809"/>
                    <a:pt x="8615010" y="58518"/>
                    <a:pt x="8732658" y="0"/>
                  </a:cubicBezTo>
                  <a:cubicBezTo>
                    <a:pt x="8850306" y="-58518"/>
                    <a:pt x="9103801" y="8508"/>
                    <a:pt x="9307175" y="0"/>
                  </a:cubicBezTo>
                  <a:cubicBezTo>
                    <a:pt x="9510549" y="-8508"/>
                    <a:pt x="9818985" y="39784"/>
                    <a:pt x="9996595" y="0"/>
                  </a:cubicBezTo>
                  <a:cubicBezTo>
                    <a:pt x="10174205" y="-39784"/>
                    <a:pt x="10354468" y="65447"/>
                    <a:pt x="10571112" y="0"/>
                  </a:cubicBezTo>
                  <a:cubicBezTo>
                    <a:pt x="10787756" y="-65447"/>
                    <a:pt x="11030871" y="53986"/>
                    <a:pt x="11490339" y="0"/>
                  </a:cubicBezTo>
                  <a:cubicBezTo>
                    <a:pt x="11493464" y="235257"/>
                    <a:pt x="11458676" y="347211"/>
                    <a:pt x="11490339" y="470640"/>
                  </a:cubicBezTo>
                  <a:cubicBezTo>
                    <a:pt x="11522002" y="594069"/>
                    <a:pt x="11481391" y="758712"/>
                    <a:pt x="11490339" y="888000"/>
                  </a:cubicBezTo>
                  <a:cubicBezTo>
                    <a:pt x="11499287" y="1017288"/>
                    <a:pt x="11444078" y="1223204"/>
                    <a:pt x="11490339" y="1332000"/>
                  </a:cubicBezTo>
                  <a:cubicBezTo>
                    <a:pt x="11387142" y="1342739"/>
                    <a:pt x="11253536" y="1290868"/>
                    <a:pt x="11145629" y="1332000"/>
                  </a:cubicBezTo>
                  <a:cubicBezTo>
                    <a:pt x="11037722" y="1373132"/>
                    <a:pt x="10882088" y="1299209"/>
                    <a:pt x="10800919" y="1332000"/>
                  </a:cubicBezTo>
                  <a:cubicBezTo>
                    <a:pt x="10719750" y="1364791"/>
                    <a:pt x="10619020" y="1318474"/>
                    <a:pt x="10456208" y="1332000"/>
                  </a:cubicBezTo>
                  <a:cubicBezTo>
                    <a:pt x="10293396" y="1345526"/>
                    <a:pt x="10271523" y="1303354"/>
                    <a:pt x="10111498" y="1332000"/>
                  </a:cubicBezTo>
                  <a:cubicBezTo>
                    <a:pt x="9951473" y="1360646"/>
                    <a:pt x="9663573" y="1264069"/>
                    <a:pt x="9536981" y="1332000"/>
                  </a:cubicBezTo>
                  <a:cubicBezTo>
                    <a:pt x="9410389" y="1399931"/>
                    <a:pt x="9057813" y="1242634"/>
                    <a:pt x="8732658" y="1332000"/>
                  </a:cubicBezTo>
                  <a:cubicBezTo>
                    <a:pt x="8407503" y="1421366"/>
                    <a:pt x="8380538" y="1296592"/>
                    <a:pt x="8043237" y="1332000"/>
                  </a:cubicBezTo>
                  <a:cubicBezTo>
                    <a:pt x="7705936" y="1367408"/>
                    <a:pt x="7890234" y="1319776"/>
                    <a:pt x="7813431" y="1332000"/>
                  </a:cubicBezTo>
                  <a:cubicBezTo>
                    <a:pt x="7736628" y="1344224"/>
                    <a:pt x="7372184" y="1280690"/>
                    <a:pt x="7238914" y="1332000"/>
                  </a:cubicBezTo>
                  <a:cubicBezTo>
                    <a:pt x="7105644" y="1383310"/>
                    <a:pt x="7065732" y="1315020"/>
                    <a:pt x="7009107" y="1332000"/>
                  </a:cubicBezTo>
                  <a:cubicBezTo>
                    <a:pt x="6952482" y="1348980"/>
                    <a:pt x="6860604" y="1322297"/>
                    <a:pt x="6779300" y="1332000"/>
                  </a:cubicBezTo>
                  <a:cubicBezTo>
                    <a:pt x="6697996" y="1341703"/>
                    <a:pt x="6565579" y="1317311"/>
                    <a:pt x="6434590" y="1332000"/>
                  </a:cubicBezTo>
                  <a:cubicBezTo>
                    <a:pt x="6303601" y="1346689"/>
                    <a:pt x="5965366" y="1292179"/>
                    <a:pt x="5630266" y="1332000"/>
                  </a:cubicBezTo>
                  <a:cubicBezTo>
                    <a:pt x="5295166" y="1371821"/>
                    <a:pt x="5119473" y="1253366"/>
                    <a:pt x="4940846" y="1332000"/>
                  </a:cubicBezTo>
                  <a:cubicBezTo>
                    <a:pt x="4762219" y="1410634"/>
                    <a:pt x="4695020" y="1321322"/>
                    <a:pt x="4596136" y="1332000"/>
                  </a:cubicBezTo>
                  <a:cubicBezTo>
                    <a:pt x="4497252" y="1342678"/>
                    <a:pt x="4386531" y="1311532"/>
                    <a:pt x="4251425" y="1332000"/>
                  </a:cubicBezTo>
                  <a:cubicBezTo>
                    <a:pt x="4116319" y="1352468"/>
                    <a:pt x="4083142" y="1307080"/>
                    <a:pt x="4021619" y="1332000"/>
                  </a:cubicBezTo>
                  <a:cubicBezTo>
                    <a:pt x="3960096" y="1356920"/>
                    <a:pt x="3635766" y="1318159"/>
                    <a:pt x="3332198" y="1332000"/>
                  </a:cubicBezTo>
                  <a:cubicBezTo>
                    <a:pt x="3028630" y="1345841"/>
                    <a:pt x="3093639" y="1311610"/>
                    <a:pt x="2987488" y="1332000"/>
                  </a:cubicBezTo>
                  <a:cubicBezTo>
                    <a:pt x="2881337" y="1352390"/>
                    <a:pt x="2760163" y="1316324"/>
                    <a:pt x="2642778" y="1332000"/>
                  </a:cubicBezTo>
                  <a:cubicBezTo>
                    <a:pt x="2525393" y="1347676"/>
                    <a:pt x="2194354" y="1313483"/>
                    <a:pt x="2068261" y="1332000"/>
                  </a:cubicBezTo>
                  <a:cubicBezTo>
                    <a:pt x="1942168" y="1350517"/>
                    <a:pt x="1739650" y="1279167"/>
                    <a:pt x="1608647" y="1332000"/>
                  </a:cubicBezTo>
                  <a:cubicBezTo>
                    <a:pt x="1477644" y="1384833"/>
                    <a:pt x="1366596" y="1284843"/>
                    <a:pt x="1149034" y="1332000"/>
                  </a:cubicBezTo>
                  <a:cubicBezTo>
                    <a:pt x="931472" y="1379157"/>
                    <a:pt x="815095" y="1327402"/>
                    <a:pt x="574517" y="1332000"/>
                  </a:cubicBezTo>
                  <a:cubicBezTo>
                    <a:pt x="333939" y="1336598"/>
                    <a:pt x="200992" y="1295440"/>
                    <a:pt x="0" y="1332000"/>
                  </a:cubicBezTo>
                  <a:cubicBezTo>
                    <a:pt x="-32643" y="1180559"/>
                    <a:pt x="28324" y="1129177"/>
                    <a:pt x="0" y="927960"/>
                  </a:cubicBezTo>
                  <a:cubicBezTo>
                    <a:pt x="-28324" y="726743"/>
                    <a:pt x="9269" y="691864"/>
                    <a:pt x="0" y="457320"/>
                  </a:cubicBezTo>
                  <a:cubicBezTo>
                    <a:pt x="-9269" y="222776"/>
                    <a:pt x="15074" y="160829"/>
                    <a:pt x="0" y="0"/>
                  </a:cubicBezTo>
                  <a:close/>
                </a:path>
                <a:path w="11490339" h="1332000" stroke="0" extrusionOk="0">
                  <a:moveTo>
                    <a:pt x="0" y="0"/>
                  </a:moveTo>
                  <a:cubicBezTo>
                    <a:pt x="341118" y="-32846"/>
                    <a:pt x="398751" y="39210"/>
                    <a:pt x="689420" y="0"/>
                  </a:cubicBezTo>
                  <a:cubicBezTo>
                    <a:pt x="980089" y="-39210"/>
                    <a:pt x="1100452" y="32615"/>
                    <a:pt x="1378841" y="0"/>
                  </a:cubicBezTo>
                  <a:cubicBezTo>
                    <a:pt x="1657230" y="-32615"/>
                    <a:pt x="1614462" y="1657"/>
                    <a:pt x="1838454" y="0"/>
                  </a:cubicBezTo>
                  <a:cubicBezTo>
                    <a:pt x="2062446" y="-1657"/>
                    <a:pt x="1991737" y="12694"/>
                    <a:pt x="2068261" y="0"/>
                  </a:cubicBezTo>
                  <a:cubicBezTo>
                    <a:pt x="2144785" y="-12694"/>
                    <a:pt x="2418306" y="67336"/>
                    <a:pt x="2642778" y="0"/>
                  </a:cubicBezTo>
                  <a:cubicBezTo>
                    <a:pt x="2867250" y="-67336"/>
                    <a:pt x="2829251" y="28911"/>
                    <a:pt x="2987488" y="0"/>
                  </a:cubicBezTo>
                  <a:cubicBezTo>
                    <a:pt x="3145725" y="-28911"/>
                    <a:pt x="3373890" y="19940"/>
                    <a:pt x="3562005" y="0"/>
                  </a:cubicBezTo>
                  <a:cubicBezTo>
                    <a:pt x="3750120" y="-19940"/>
                    <a:pt x="3890536" y="32974"/>
                    <a:pt x="4021619" y="0"/>
                  </a:cubicBezTo>
                  <a:cubicBezTo>
                    <a:pt x="4152702" y="-32974"/>
                    <a:pt x="4293990" y="12430"/>
                    <a:pt x="4366329" y="0"/>
                  </a:cubicBezTo>
                  <a:cubicBezTo>
                    <a:pt x="4438668" y="-12430"/>
                    <a:pt x="4572921" y="6782"/>
                    <a:pt x="4711039" y="0"/>
                  </a:cubicBezTo>
                  <a:cubicBezTo>
                    <a:pt x="4849157" y="-6782"/>
                    <a:pt x="5082978" y="41466"/>
                    <a:pt x="5400459" y="0"/>
                  </a:cubicBezTo>
                  <a:cubicBezTo>
                    <a:pt x="5717940" y="-41466"/>
                    <a:pt x="5564122" y="17826"/>
                    <a:pt x="5630266" y="0"/>
                  </a:cubicBezTo>
                  <a:cubicBezTo>
                    <a:pt x="5696410" y="-17826"/>
                    <a:pt x="6086252" y="19240"/>
                    <a:pt x="6434590" y="0"/>
                  </a:cubicBezTo>
                  <a:cubicBezTo>
                    <a:pt x="6782928" y="-19240"/>
                    <a:pt x="6987520" y="22209"/>
                    <a:pt x="7238914" y="0"/>
                  </a:cubicBezTo>
                  <a:cubicBezTo>
                    <a:pt x="7490308" y="-22209"/>
                    <a:pt x="7365963" y="9432"/>
                    <a:pt x="7468720" y="0"/>
                  </a:cubicBezTo>
                  <a:cubicBezTo>
                    <a:pt x="7571477" y="-9432"/>
                    <a:pt x="7966550" y="86946"/>
                    <a:pt x="8273044" y="0"/>
                  </a:cubicBezTo>
                  <a:cubicBezTo>
                    <a:pt x="8579538" y="-86946"/>
                    <a:pt x="8445753" y="29036"/>
                    <a:pt x="8617754" y="0"/>
                  </a:cubicBezTo>
                  <a:cubicBezTo>
                    <a:pt x="8789755" y="-29036"/>
                    <a:pt x="9011993" y="67457"/>
                    <a:pt x="9192271" y="0"/>
                  </a:cubicBezTo>
                  <a:cubicBezTo>
                    <a:pt x="9372549" y="-67457"/>
                    <a:pt x="9620612" y="8038"/>
                    <a:pt x="9881692" y="0"/>
                  </a:cubicBezTo>
                  <a:cubicBezTo>
                    <a:pt x="10142772" y="-8038"/>
                    <a:pt x="10062730" y="26181"/>
                    <a:pt x="10111498" y="0"/>
                  </a:cubicBezTo>
                  <a:cubicBezTo>
                    <a:pt x="10160266" y="-26181"/>
                    <a:pt x="10637506" y="81229"/>
                    <a:pt x="10800919" y="0"/>
                  </a:cubicBezTo>
                  <a:cubicBezTo>
                    <a:pt x="10964332" y="-81229"/>
                    <a:pt x="11316715" y="57125"/>
                    <a:pt x="11490339" y="0"/>
                  </a:cubicBezTo>
                  <a:cubicBezTo>
                    <a:pt x="11512302" y="201502"/>
                    <a:pt x="11481702" y="255281"/>
                    <a:pt x="11490339" y="417360"/>
                  </a:cubicBezTo>
                  <a:cubicBezTo>
                    <a:pt x="11498976" y="579439"/>
                    <a:pt x="11483980" y="727018"/>
                    <a:pt x="11490339" y="848040"/>
                  </a:cubicBezTo>
                  <a:cubicBezTo>
                    <a:pt x="11496698" y="969062"/>
                    <a:pt x="11470683" y="1228821"/>
                    <a:pt x="11490339" y="1332000"/>
                  </a:cubicBezTo>
                  <a:cubicBezTo>
                    <a:pt x="11281076" y="1404380"/>
                    <a:pt x="10991370" y="1307476"/>
                    <a:pt x="10800919" y="1332000"/>
                  </a:cubicBezTo>
                  <a:cubicBezTo>
                    <a:pt x="10610468" y="1356524"/>
                    <a:pt x="10351803" y="1299197"/>
                    <a:pt x="9996595" y="1332000"/>
                  </a:cubicBezTo>
                  <a:cubicBezTo>
                    <a:pt x="9641387" y="1364803"/>
                    <a:pt x="9658287" y="1287840"/>
                    <a:pt x="9536981" y="1332000"/>
                  </a:cubicBezTo>
                  <a:cubicBezTo>
                    <a:pt x="9415675" y="1376160"/>
                    <a:pt x="9290488" y="1304492"/>
                    <a:pt x="9192271" y="1332000"/>
                  </a:cubicBezTo>
                  <a:cubicBezTo>
                    <a:pt x="9094054" y="1359508"/>
                    <a:pt x="8680179" y="1261809"/>
                    <a:pt x="8502851" y="1332000"/>
                  </a:cubicBezTo>
                  <a:cubicBezTo>
                    <a:pt x="8325523" y="1402191"/>
                    <a:pt x="8371705" y="1306945"/>
                    <a:pt x="8273044" y="1332000"/>
                  </a:cubicBezTo>
                  <a:cubicBezTo>
                    <a:pt x="8174383" y="1357055"/>
                    <a:pt x="7925461" y="1302305"/>
                    <a:pt x="7583624" y="1332000"/>
                  </a:cubicBezTo>
                  <a:cubicBezTo>
                    <a:pt x="7241787" y="1361695"/>
                    <a:pt x="6944949" y="1314980"/>
                    <a:pt x="6779300" y="1332000"/>
                  </a:cubicBezTo>
                  <a:cubicBezTo>
                    <a:pt x="6613651" y="1349020"/>
                    <a:pt x="6442705" y="1273883"/>
                    <a:pt x="6204783" y="1332000"/>
                  </a:cubicBezTo>
                  <a:cubicBezTo>
                    <a:pt x="5966861" y="1390117"/>
                    <a:pt x="5784768" y="1312632"/>
                    <a:pt x="5515363" y="1332000"/>
                  </a:cubicBezTo>
                  <a:cubicBezTo>
                    <a:pt x="5245958" y="1351368"/>
                    <a:pt x="5179980" y="1328467"/>
                    <a:pt x="5055749" y="1332000"/>
                  </a:cubicBezTo>
                  <a:cubicBezTo>
                    <a:pt x="4931518" y="1335533"/>
                    <a:pt x="4896270" y="1309320"/>
                    <a:pt x="4825942" y="1332000"/>
                  </a:cubicBezTo>
                  <a:cubicBezTo>
                    <a:pt x="4755614" y="1354680"/>
                    <a:pt x="4299997" y="1299829"/>
                    <a:pt x="4021619" y="1332000"/>
                  </a:cubicBezTo>
                  <a:cubicBezTo>
                    <a:pt x="3743241" y="1364171"/>
                    <a:pt x="3826536" y="1310859"/>
                    <a:pt x="3676908" y="1332000"/>
                  </a:cubicBezTo>
                  <a:cubicBezTo>
                    <a:pt x="3527280" y="1353141"/>
                    <a:pt x="3139674" y="1283552"/>
                    <a:pt x="2987488" y="1332000"/>
                  </a:cubicBezTo>
                  <a:cubicBezTo>
                    <a:pt x="2835302" y="1380448"/>
                    <a:pt x="2764975" y="1318460"/>
                    <a:pt x="2642778" y="1332000"/>
                  </a:cubicBezTo>
                  <a:cubicBezTo>
                    <a:pt x="2520581" y="1345540"/>
                    <a:pt x="2318787" y="1291228"/>
                    <a:pt x="2183164" y="1332000"/>
                  </a:cubicBezTo>
                  <a:cubicBezTo>
                    <a:pt x="2047541" y="1372772"/>
                    <a:pt x="2055657" y="1328442"/>
                    <a:pt x="1953358" y="1332000"/>
                  </a:cubicBezTo>
                  <a:cubicBezTo>
                    <a:pt x="1851059" y="1335558"/>
                    <a:pt x="1732521" y="1321259"/>
                    <a:pt x="1608647" y="1332000"/>
                  </a:cubicBezTo>
                  <a:cubicBezTo>
                    <a:pt x="1484773" y="1342741"/>
                    <a:pt x="1159627" y="1303732"/>
                    <a:pt x="1034131" y="1332000"/>
                  </a:cubicBezTo>
                  <a:cubicBezTo>
                    <a:pt x="908635" y="1360268"/>
                    <a:pt x="777956" y="1303239"/>
                    <a:pt x="689420" y="1332000"/>
                  </a:cubicBezTo>
                  <a:cubicBezTo>
                    <a:pt x="600884" y="1360761"/>
                    <a:pt x="178387" y="1320164"/>
                    <a:pt x="0" y="1332000"/>
                  </a:cubicBezTo>
                  <a:cubicBezTo>
                    <a:pt x="-40182" y="1209533"/>
                    <a:pt x="28393" y="1098375"/>
                    <a:pt x="0" y="927960"/>
                  </a:cubicBezTo>
                  <a:cubicBezTo>
                    <a:pt x="-28393" y="757545"/>
                    <a:pt x="35553" y="581471"/>
                    <a:pt x="0" y="483960"/>
                  </a:cubicBezTo>
                  <a:cubicBezTo>
                    <a:pt x="-35553" y="386449"/>
                    <a:pt x="20178" y="230992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w="6350">
              <a:solidFill>
                <a:prstClr val="black"/>
              </a:solidFill>
              <a:extLst>
                <a:ext uri="{C807C97D-BFC1-408E-A445-0C87EB9F89A2}">
                  <ask:lineSketchStyleProps xmlns:ask="http://schemas.microsoft.com/office/drawing/2018/sketchyshapes" sd="218191836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4216400" marR="0" lvl="0" indent="-355600" algn="l" defTabSz="914400" rtl="0" eaLnBrk="1" fontAlgn="auto" latinLnBrk="0" hangingPunct="1">
                <a:lnSpc>
                  <a:spcPct val="107000"/>
                </a:lnSpc>
                <a:spcBef>
                  <a:spcPts val="120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 </a:t>
              </a:r>
              <a:r>
                <a: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Symbol" panose="05050102010706020507" pitchFamily="18" charset="2"/>
                </a:rPr>
                <a:t></a:t>
              </a:r>
              <a:r>
                <a:rPr lang="ru-RU" sz="3200" dirty="0">
                  <a:solidFill>
                    <a:prstClr val="black"/>
                  </a:solidFill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Arial" panose="020B0604020202020204" pitchFamily="34" charset="0"/>
                </a:rPr>
                <a:t>вид материи. То, из чего состоят физические тела.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Arial" panose="020B0604020202020204" pitchFamily="34" charset="0"/>
                </a:rPr>
                <a:t> 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Arial" panose="020B0604020202020204" pitchFamily="34" charset="0"/>
                </a:rPr>
                <a:t> 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 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 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  <p:sp>
          <p:nvSpPr>
            <p:cNvPr id="23" name="Надпись 3">
              <a:extLst>
                <a:ext uri="{FF2B5EF4-FFF2-40B4-BE49-F238E27FC236}">
                  <a16:creationId xmlns:a16="http://schemas.microsoft.com/office/drawing/2014/main" id="{9CBEED28-DCA3-1EE9-53A7-5ACE8C5B2B97}"/>
                </a:ext>
              </a:extLst>
            </p:cNvPr>
            <p:cNvSpPr txBox="1"/>
            <p:nvPr/>
          </p:nvSpPr>
          <p:spPr>
            <a:xfrm>
              <a:off x="199158" y="3166018"/>
              <a:ext cx="11490338" cy="1332000"/>
            </a:xfrm>
            <a:custGeom>
              <a:avLst/>
              <a:gdLst>
                <a:gd name="connsiteX0" fmla="*/ 0 w 11490338"/>
                <a:gd name="connsiteY0" fmla="*/ 0 h 1332000"/>
                <a:gd name="connsiteX1" fmla="*/ 804324 w 11490338"/>
                <a:gd name="connsiteY1" fmla="*/ 0 h 1332000"/>
                <a:gd name="connsiteX2" fmla="*/ 1149034 w 11490338"/>
                <a:gd name="connsiteY2" fmla="*/ 0 h 1332000"/>
                <a:gd name="connsiteX3" fmla="*/ 1838454 w 11490338"/>
                <a:gd name="connsiteY3" fmla="*/ 0 h 1332000"/>
                <a:gd name="connsiteX4" fmla="*/ 2642778 w 11490338"/>
                <a:gd name="connsiteY4" fmla="*/ 0 h 1332000"/>
                <a:gd name="connsiteX5" fmla="*/ 3447101 w 11490338"/>
                <a:gd name="connsiteY5" fmla="*/ 0 h 1332000"/>
                <a:gd name="connsiteX6" fmla="*/ 3906715 w 11490338"/>
                <a:gd name="connsiteY6" fmla="*/ 0 h 1332000"/>
                <a:gd name="connsiteX7" fmla="*/ 4366328 w 11490338"/>
                <a:gd name="connsiteY7" fmla="*/ 0 h 1332000"/>
                <a:gd name="connsiteX8" fmla="*/ 4825942 w 11490338"/>
                <a:gd name="connsiteY8" fmla="*/ 0 h 1332000"/>
                <a:gd name="connsiteX9" fmla="*/ 5630266 w 11490338"/>
                <a:gd name="connsiteY9" fmla="*/ 0 h 1332000"/>
                <a:gd name="connsiteX10" fmla="*/ 6089879 w 11490338"/>
                <a:gd name="connsiteY10" fmla="*/ 0 h 1332000"/>
                <a:gd name="connsiteX11" fmla="*/ 6434589 w 11490338"/>
                <a:gd name="connsiteY11" fmla="*/ 0 h 1332000"/>
                <a:gd name="connsiteX12" fmla="*/ 6894203 w 11490338"/>
                <a:gd name="connsiteY12" fmla="*/ 0 h 1332000"/>
                <a:gd name="connsiteX13" fmla="*/ 7238913 w 11490338"/>
                <a:gd name="connsiteY13" fmla="*/ 0 h 1332000"/>
                <a:gd name="connsiteX14" fmla="*/ 7698526 w 11490338"/>
                <a:gd name="connsiteY14" fmla="*/ 0 h 1332000"/>
                <a:gd name="connsiteX15" fmla="*/ 8043237 w 11490338"/>
                <a:gd name="connsiteY15" fmla="*/ 0 h 1332000"/>
                <a:gd name="connsiteX16" fmla="*/ 8273043 w 11490338"/>
                <a:gd name="connsiteY16" fmla="*/ 0 h 1332000"/>
                <a:gd name="connsiteX17" fmla="*/ 8847560 w 11490338"/>
                <a:gd name="connsiteY17" fmla="*/ 0 h 1332000"/>
                <a:gd name="connsiteX18" fmla="*/ 9077367 w 11490338"/>
                <a:gd name="connsiteY18" fmla="*/ 0 h 1332000"/>
                <a:gd name="connsiteX19" fmla="*/ 9422077 w 11490338"/>
                <a:gd name="connsiteY19" fmla="*/ 0 h 1332000"/>
                <a:gd name="connsiteX20" fmla="*/ 9996594 w 11490338"/>
                <a:gd name="connsiteY20" fmla="*/ 0 h 1332000"/>
                <a:gd name="connsiteX21" fmla="*/ 10686014 w 11490338"/>
                <a:gd name="connsiteY21" fmla="*/ 0 h 1332000"/>
                <a:gd name="connsiteX22" fmla="*/ 11490338 w 11490338"/>
                <a:gd name="connsiteY22" fmla="*/ 0 h 1332000"/>
                <a:gd name="connsiteX23" fmla="*/ 11490338 w 11490338"/>
                <a:gd name="connsiteY23" fmla="*/ 430680 h 1332000"/>
                <a:gd name="connsiteX24" fmla="*/ 11490338 w 11490338"/>
                <a:gd name="connsiteY24" fmla="*/ 848040 h 1332000"/>
                <a:gd name="connsiteX25" fmla="*/ 11490338 w 11490338"/>
                <a:gd name="connsiteY25" fmla="*/ 1332000 h 1332000"/>
                <a:gd name="connsiteX26" fmla="*/ 10915821 w 11490338"/>
                <a:gd name="connsiteY26" fmla="*/ 1332000 h 1332000"/>
                <a:gd name="connsiteX27" fmla="*/ 10226401 w 11490338"/>
                <a:gd name="connsiteY27" fmla="*/ 1332000 h 1332000"/>
                <a:gd name="connsiteX28" fmla="*/ 9536981 w 11490338"/>
                <a:gd name="connsiteY28" fmla="*/ 1332000 h 1332000"/>
                <a:gd name="connsiteX29" fmla="*/ 8732657 w 11490338"/>
                <a:gd name="connsiteY29" fmla="*/ 1332000 h 1332000"/>
                <a:gd name="connsiteX30" fmla="*/ 8158140 w 11490338"/>
                <a:gd name="connsiteY30" fmla="*/ 1332000 h 1332000"/>
                <a:gd name="connsiteX31" fmla="*/ 7928333 w 11490338"/>
                <a:gd name="connsiteY31" fmla="*/ 1332000 h 1332000"/>
                <a:gd name="connsiteX32" fmla="*/ 7353816 w 11490338"/>
                <a:gd name="connsiteY32" fmla="*/ 1332000 h 1332000"/>
                <a:gd name="connsiteX33" fmla="*/ 7124010 w 11490338"/>
                <a:gd name="connsiteY33" fmla="*/ 1332000 h 1332000"/>
                <a:gd name="connsiteX34" fmla="*/ 6549493 w 11490338"/>
                <a:gd name="connsiteY34" fmla="*/ 1332000 h 1332000"/>
                <a:gd name="connsiteX35" fmla="*/ 6319686 w 11490338"/>
                <a:gd name="connsiteY35" fmla="*/ 1332000 h 1332000"/>
                <a:gd name="connsiteX36" fmla="*/ 5515362 w 11490338"/>
                <a:gd name="connsiteY36" fmla="*/ 1332000 h 1332000"/>
                <a:gd name="connsiteX37" fmla="*/ 5285555 w 11490338"/>
                <a:gd name="connsiteY37" fmla="*/ 1332000 h 1332000"/>
                <a:gd name="connsiteX38" fmla="*/ 5055749 w 11490338"/>
                <a:gd name="connsiteY38" fmla="*/ 1332000 h 1332000"/>
                <a:gd name="connsiteX39" fmla="*/ 4825942 w 11490338"/>
                <a:gd name="connsiteY39" fmla="*/ 1332000 h 1332000"/>
                <a:gd name="connsiteX40" fmla="*/ 4021618 w 11490338"/>
                <a:gd name="connsiteY40" fmla="*/ 1332000 h 1332000"/>
                <a:gd name="connsiteX41" fmla="*/ 3791812 w 11490338"/>
                <a:gd name="connsiteY41" fmla="*/ 1332000 h 1332000"/>
                <a:gd name="connsiteX42" fmla="*/ 3447101 w 11490338"/>
                <a:gd name="connsiteY42" fmla="*/ 1332000 h 1332000"/>
                <a:gd name="connsiteX43" fmla="*/ 2872584 w 11490338"/>
                <a:gd name="connsiteY43" fmla="*/ 1332000 h 1332000"/>
                <a:gd name="connsiteX44" fmla="*/ 2412971 w 11490338"/>
                <a:gd name="connsiteY44" fmla="*/ 1332000 h 1332000"/>
                <a:gd name="connsiteX45" fmla="*/ 1838454 w 11490338"/>
                <a:gd name="connsiteY45" fmla="*/ 1332000 h 1332000"/>
                <a:gd name="connsiteX46" fmla="*/ 1378841 w 11490338"/>
                <a:gd name="connsiteY46" fmla="*/ 1332000 h 1332000"/>
                <a:gd name="connsiteX47" fmla="*/ 1149034 w 11490338"/>
                <a:gd name="connsiteY47" fmla="*/ 1332000 h 1332000"/>
                <a:gd name="connsiteX48" fmla="*/ 0 w 11490338"/>
                <a:gd name="connsiteY48" fmla="*/ 1332000 h 1332000"/>
                <a:gd name="connsiteX49" fmla="*/ 0 w 11490338"/>
                <a:gd name="connsiteY49" fmla="*/ 874680 h 1332000"/>
                <a:gd name="connsiteX50" fmla="*/ 0 w 11490338"/>
                <a:gd name="connsiteY50" fmla="*/ 470640 h 1332000"/>
                <a:gd name="connsiteX51" fmla="*/ 0 w 11490338"/>
                <a:gd name="connsiteY51" fmla="*/ 0 h 13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1490338" h="1332000" fill="none" extrusionOk="0">
                  <a:moveTo>
                    <a:pt x="0" y="0"/>
                  </a:moveTo>
                  <a:cubicBezTo>
                    <a:pt x="273599" y="-26683"/>
                    <a:pt x="503612" y="50981"/>
                    <a:pt x="804324" y="0"/>
                  </a:cubicBezTo>
                  <a:cubicBezTo>
                    <a:pt x="1105036" y="-50981"/>
                    <a:pt x="1040193" y="24626"/>
                    <a:pt x="1149034" y="0"/>
                  </a:cubicBezTo>
                  <a:cubicBezTo>
                    <a:pt x="1257875" y="-24626"/>
                    <a:pt x="1699591" y="7804"/>
                    <a:pt x="1838454" y="0"/>
                  </a:cubicBezTo>
                  <a:cubicBezTo>
                    <a:pt x="1977317" y="-7804"/>
                    <a:pt x="2303858" y="1354"/>
                    <a:pt x="2642778" y="0"/>
                  </a:cubicBezTo>
                  <a:cubicBezTo>
                    <a:pt x="2981698" y="-1354"/>
                    <a:pt x="3104381" y="79313"/>
                    <a:pt x="3447101" y="0"/>
                  </a:cubicBezTo>
                  <a:cubicBezTo>
                    <a:pt x="3789821" y="-79313"/>
                    <a:pt x="3790459" y="49593"/>
                    <a:pt x="3906715" y="0"/>
                  </a:cubicBezTo>
                  <a:cubicBezTo>
                    <a:pt x="4022971" y="-49593"/>
                    <a:pt x="4238536" y="20653"/>
                    <a:pt x="4366328" y="0"/>
                  </a:cubicBezTo>
                  <a:cubicBezTo>
                    <a:pt x="4494120" y="-20653"/>
                    <a:pt x="4681262" y="14093"/>
                    <a:pt x="4825942" y="0"/>
                  </a:cubicBezTo>
                  <a:cubicBezTo>
                    <a:pt x="4970622" y="-14093"/>
                    <a:pt x="5240546" y="38577"/>
                    <a:pt x="5630266" y="0"/>
                  </a:cubicBezTo>
                  <a:cubicBezTo>
                    <a:pt x="6019986" y="-38577"/>
                    <a:pt x="5891145" y="45296"/>
                    <a:pt x="6089879" y="0"/>
                  </a:cubicBezTo>
                  <a:cubicBezTo>
                    <a:pt x="6288613" y="-45296"/>
                    <a:pt x="6345119" y="20663"/>
                    <a:pt x="6434589" y="0"/>
                  </a:cubicBezTo>
                  <a:cubicBezTo>
                    <a:pt x="6524059" y="-20663"/>
                    <a:pt x="6675708" y="21168"/>
                    <a:pt x="6894203" y="0"/>
                  </a:cubicBezTo>
                  <a:cubicBezTo>
                    <a:pt x="7112698" y="-21168"/>
                    <a:pt x="7068037" y="27066"/>
                    <a:pt x="7238913" y="0"/>
                  </a:cubicBezTo>
                  <a:cubicBezTo>
                    <a:pt x="7409789" y="-27066"/>
                    <a:pt x="7541861" y="24400"/>
                    <a:pt x="7698526" y="0"/>
                  </a:cubicBezTo>
                  <a:cubicBezTo>
                    <a:pt x="7855191" y="-24400"/>
                    <a:pt x="7898683" y="27841"/>
                    <a:pt x="8043237" y="0"/>
                  </a:cubicBezTo>
                  <a:cubicBezTo>
                    <a:pt x="8187791" y="-27841"/>
                    <a:pt x="8224677" y="15942"/>
                    <a:pt x="8273043" y="0"/>
                  </a:cubicBezTo>
                  <a:cubicBezTo>
                    <a:pt x="8321409" y="-15942"/>
                    <a:pt x="8600129" y="37259"/>
                    <a:pt x="8847560" y="0"/>
                  </a:cubicBezTo>
                  <a:cubicBezTo>
                    <a:pt x="9094991" y="-37259"/>
                    <a:pt x="9003617" y="1407"/>
                    <a:pt x="9077367" y="0"/>
                  </a:cubicBezTo>
                  <a:cubicBezTo>
                    <a:pt x="9151117" y="-1407"/>
                    <a:pt x="9315111" y="11753"/>
                    <a:pt x="9422077" y="0"/>
                  </a:cubicBezTo>
                  <a:cubicBezTo>
                    <a:pt x="9529043" y="-11753"/>
                    <a:pt x="9789872" y="44822"/>
                    <a:pt x="9996594" y="0"/>
                  </a:cubicBezTo>
                  <a:cubicBezTo>
                    <a:pt x="10203316" y="-44822"/>
                    <a:pt x="10536694" y="31497"/>
                    <a:pt x="10686014" y="0"/>
                  </a:cubicBezTo>
                  <a:cubicBezTo>
                    <a:pt x="10835334" y="-31497"/>
                    <a:pt x="11195879" y="13915"/>
                    <a:pt x="11490338" y="0"/>
                  </a:cubicBezTo>
                  <a:cubicBezTo>
                    <a:pt x="11514495" y="164067"/>
                    <a:pt x="11483860" y="248955"/>
                    <a:pt x="11490338" y="430680"/>
                  </a:cubicBezTo>
                  <a:cubicBezTo>
                    <a:pt x="11496816" y="612405"/>
                    <a:pt x="11446603" y="753260"/>
                    <a:pt x="11490338" y="848040"/>
                  </a:cubicBezTo>
                  <a:cubicBezTo>
                    <a:pt x="11534073" y="942820"/>
                    <a:pt x="11471807" y="1217730"/>
                    <a:pt x="11490338" y="1332000"/>
                  </a:cubicBezTo>
                  <a:cubicBezTo>
                    <a:pt x="11221651" y="1345981"/>
                    <a:pt x="11164836" y="1315685"/>
                    <a:pt x="10915821" y="1332000"/>
                  </a:cubicBezTo>
                  <a:cubicBezTo>
                    <a:pt x="10666806" y="1348315"/>
                    <a:pt x="10376865" y="1249942"/>
                    <a:pt x="10226401" y="1332000"/>
                  </a:cubicBezTo>
                  <a:cubicBezTo>
                    <a:pt x="10075937" y="1414058"/>
                    <a:pt x="9742285" y="1257064"/>
                    <a:pt x="9536981" y="1332000"/>
                  </a:cubicBezTo>
                  <a:cubicBezTo>
                    <a:pt x="9331677" y="1406936"/>
                    <a:pt x="9101433" y="1257144"/>
                    <a:pt x="8732657" y="1332000"/>
                  </a:cubicBezTo>
                  <a:cubicBezTo>
                    <a:pt x="8363881" y="1406856"/>
                    <a:pt x="8421924" y="1293616"/>
                    <a:pt x="8158140" y="1332000"/>
                  </a:cubicBezTo>
                  <a:cubicBezTo>
                    <a:pt x="7894356" y="1370384"/>
                    <a:pt x="8015658" y="1320537"/>
                    <a:pt x="7928333" y="1332000"/>
                  </a:cubicBezTo>
                  <a:cubicBezTo>
                    <a:pt x="7841008" y="1343463"/>
                    <a:pt x="7618185" y="1279453"/>
                    <a:pt x="7353816" y="1332000"/>
                  </a:cubicBezTo>
                  <a:cubicBezTo>
                    <a:pt x="7089447" y="1384547"/>
                    <a:pt x="7190433" y="1323586"/>
                    <a:pt x="7124010" y="1332000"/>
                  </a:cubicBezTo>
                  <a:cubicBezTo>
                    <a:pt x="7057587" y="1340414"/>
                    <a:pt x="6744684" y="1276384"/>
                    <a:pt x="6549493" y="1332000"/>
                  </a:cubicBezTo>
                  <a:cubicBezTo>
                    <a:pt x="6354302" y="1387616"/>
                    <a:pt x="6378928" y="1307302"/>
                    <a:pt x="6319686" y="1332000"/>
                  </a:cubicBezTo>
                  <a:cubicBezTo>
                    <a:pt x="6260444" y="1356698"/>
                    <a:pt x="5914257" y="1301087"/>
                    <a:pt x="5515362" y="1332000"/>
                  </a:cubicBezTo>
                  <a:cubicBezTo>
                    <a:pt x="5116467" y="1362913"/>
                    <a:pt x="5363231" y="1304681"/>
                    <a:pt x="5285555" y="1332000"/>
                  </a:cubicBezTo>
                  <a:cubicBezTo>
                    <a:pt x="5207879" y="1359319"/>
                    <a:pt x="5116324" y="1325064"/>
                    <a:pt x="5055749" y="1332000"/>
                  </a:cubicBezTo>
                  <a:cubicBezTo>
                    <a:pt x="4995174" y="1338936"/>
                    <a:pt x="4902055" y="1310456"/>
                    <a:pt x="4825942" y="1332000"/>
                  </a:cubicBezTo>
                  <a:cubicBezTo>
                    <a:pt x="4749829" y="1353544"/>
                    <a:pt x="4251916" y="1322348"/>
                    <a:pt x="4021618" y="1332000"/>
                  </a:cubicBezTo>
                  <a:cubicBezTo>
                    <a:pt x="3791320" y="1341652"/>
                    <a:pt x="3859536" y="1324059"/>
                    <a:pt x="3791812" y="1332000"/>
                  </a:cubicBezTo>
                  <a:cubicBezTo>
                    <a:pt x="3724088" y="1339941"/>
                    <a:pt x="3584687" y="1303781"/>
                    <a:pt x="3447101" y="1332000"/>
                  </a:cubicBezTo>
                  <a:cubicBezTo>
                    <a:pt x="3309515" y="1360219"/>
                    <a:pt x="3104331" y="1295617"/>
                    <a:pt x="2872584" y="1332000"/>
                  </a:cubicBezTo>
                  <a:cubicBezTo>
                    <a:pt x="2640837" y="1368383"/>
                    <a:pt x="2583235" y="1319050"/>
                    <a:pt x="2412971" y="1332000"/>
                  </a:cubicBezTo>
                  <a:cubicBezTo>
                    <a:pt x="2242707" y="1344950"/>
                    <a:pt x="1991301" y="1280351"/>
                    <a:pt x="1838454" y="1332000"/>
                  </a:cubicBezTo>
                  <a:cubicBezTo>
                    <a:pt x="1685607" y="1383649"/>
                    <a:pt x="1505717" y="1316510"/>
                    <a:pt x="1378841" y="1332000"/>
                  </a:cubicBezTo>
                  <a:cubicBezTo>
                    <a:pt x="1251965" y="1347490"/>
                    <a:pt x="1259233" y="1325220"/>
                    <a:pt x="1149034" y="1332000"/>
                  </a:cubicBezTo>
                  <a:cubicBezTo>
                    <a:pt x="1038835" y="1338780"/>
                    <a:pt x="376248" y="1264547"/>
                    <a:pt x="0" y="1332000"/>
                  </a:cubicBezTo>
                  <a:cubicBezTo>
                    <a:pt x="-39845" y="1124898"/>
                    <a:pt x="16175" y="1010456"/>
                    <a:pt x="0" y="874680"/>
                  </a:cubicBezTo>
                  <a:cubicBezTo>
                    <a:pt x="-16175" y="738904"/>
                    <a:pt x="12818" y="564879"/>
                    <a:pt x="0" y="470640"/>
                  </a:cubicBezTo>
                  <a:cubicBezTo>
                    <a:pt x="-12818" y="376401"/>
                    <a:pt x="46940" y="159003"/>
                    <a:pt x="0" y="0"/>
                  </a:cubicBezTo>
                  <a:close/>
                </a:path>
                <a:path w="11490338" h="1332000" stroke="0" extrusionOk="0">
                  <a:moveTo>
                    <a:pt x="0" y="0"/>
                  </a:moveTo>
                  <a:cubicBezTo>
                    <a:pt x="250423" y="-20157"/>
                    <a:pt x="387096" y="50722"/>
                    <a:pt x="574517" y="0"/>
                  </a:cubicBezTo>
                  <a:cubicBezTo>
                    <a:pt x="761938" y="-50722"/>
                    <a:pt x="714867" y="19531"/>
                    <a:pt x="804324" y="0"/>
                  </a:cubicBezTo>
                  <a:cubicBezTo>
                    <a:pt x="893781" y="-19531"/>
                    <a:pt x="1208273" y="10270"/>
                    <a:pt x="1378841" y="0"/>
                  </a:cubicBezTo>
                  <a:cubicBezTo>
                    <a:pt x="1549409" y="-10270"/>
                    <a:pt x="1503634" y="25754"/>
                    <a:pt x="1608647" y="0"/>
                  </a:cubicBezTo>
                  <a:cubicBezTo>
                    <a:pt x="1713660" y="-25754"/>
                    <a:pt x="1869842" y="9788"/>
                    <a:pt x="1953357" y="0"/>
                  </a:cubicBezTo>
                  <a:cubicBezTo>
                    <a:pt x="2036872" y="-9788"/>
                    <a:pt x="2394160" y="26454"/>
                    <a:pt x="2527874" y="0"/>
                  </a:cubicBezTo>
                  <a:cubicBezTo>
                    <a:pt x="2661588" y="-26454"/>
                    <a:pt x="2676533" y="26842"/>
                    <a:pt x="2757681" y="0"/>
                  </a:cubicBezTo>
                  <a:cubicBezTo>
                    <a:pt x="2838829" y="-26842"/>
                    <a:pt x="3157261" y="67973"/>
                    <a:pt x="3447101" y="0"/>
                  </a:cubicBezTo>
                  <a:cubicBezTo>
                    <a:pt x="3736941" y="-67973"/>
                    <a:pt x="3988624" y="16031"/>
                    <a:pt x="4251425" y="0"/>
                  </a:cubicBezTo>
                  <a:cubicBezTo>
                    <a:pt x="4514226" y="-16031"/>
                    <a:pt x="4724185" y="62185"/>
                    <a:pt x="4940845" y="0"/>
                  </a:cubicBezTo>
                  <a:cubicBezTo>
                    <a:pt x="5157505" y="-62185"/>
                    <a:pt x="5113497" y="33458"/>
                    <a:pt x="5285555" y="0"/>
                  </a:cubicBezTo>
                  <a:cubicBezTo>
                    <a:pt x="5457613" y="-33458"/>
                    <a:pt x="5425294" y="804"/>
                    <a:pt x="5515362" y="0"/>
                  </a:cubicBezTo>
                  <a:cubicBezTo>
                    <a:pt x="5605430" y="-804"/>
                    <a:pt x="5814594" y="54098"/>
                    <a:pt x="6089879" y="0"/>
                  </a:cubicBezTo>
                  <a:cubicBezTo>
                    <a:pt x="6365164" y="-54098"/>
                    <a:pt x="6497946" y="89630"/>
                    <a:pt x="6894203" y="0"/>
                  </a:cubicBezTo>
                  <a:cubicBezTo>
                    <a:pt x="7290460" y="-89630"/>
                    <a:pt x="7424865" y="30608"/>
                    <a:pt x="7583623" y="0"/>
                  </a:cubicBezTo>
                  <a:cubicBezTo>
                    <a:pt x="7742381" y="-30608"/>
                    <a:pt x="8124830" y="23099"/>
                    <a:pt x="8387947" y="0"/>
                  </a:cubicBezTo>
                  <a:cubicBezTo>
                    <a:pt x="8651064" y="-23099"/>
                    <a:pt x="8734366" y="40199"/>
                    <a:pt x="8962464" y="0"/>
                  </a:cubicBezTo>
                  <a:cubicBezTo>
                    <a:pt x="9190562" y="-40199"/>
                    <a:pt x="9551003" y="66505"/>
                    <a:pt x="9766787" y="0"/>
                  </a:cubicBezTo>
                  <a:cubicBezTo>
                    <a:pt x="9982571" y="-66505"/>
                    <a:pt x="10279977" y="80651"/>
                    <a:pt x="10456208" y="0"/>
                  </a:cubicBezTo>
                  <a:cubicBezTo>
                    <a:pt x="10632439" y="-80651"/>
                    <a:pt x="10751737" y="21041"/>
                    <a:pt x="10915821" y="0"/>
                  </a:cubicBezTo>
                  <a:cubicBezTo>
                    <a:pt x="11079905" y="-21041"/>
                    <a:pt x="11229775" y="7593"/>
                    <a:pt x="11490338" y="0"/>
                  </a:cubicBezTo>
                  <a:cubicBezTo>
                    <a:pt x="11509979" y="150010"/>
                    <a:pt x="11447270" y="342094"/>
                    <a:pt x="11490338" y="457320"/>
                  </a:cubicBezTo>
                  <a:cubicBezTo>
                    <a:pt x="11533406" y="572546"/>
                    <a:pt x="11461490" y="756925"/>
                    <a:pt x="11490338" y="888000"/>
                  </a:cubicBezTo>
                  <a:cubicBezTo>
                    <a:pt x="11519186" y="1019075"/>
                    <a:pt x="11444905" y="1178515"/>
                    <a:pt x="11490338" y="1332000"/>
                  </a:cubicBezTo>
                  <a:cubicBezTo>
                    <a:pt x="11338556" y="1384753"/>
                    <a:pt x="11175419" y="1312869"/>
                    <a:pt x="11030724" y="1332000"/>
                  </a:cubicBezTo>
                  <a:cubicBezTo>
                    <a:pt x="10886029" y="1351131"/>
                    <a:pt x="10851720" y="1313272"/>
                    <a:pt x="10800918" y="1332000"/>
                  </a:cubicBezTo>
                  <a:cubicBezTo>
                    <a:pt x="10750116" y="1350728"/>
                    <a:pt x="10485332" y="1323601"/>
                    <a:pt x="10226401" y="1332000"/>
                  </a:cubicBezTo>
                  <a:cubicBezTo>
                    <a:pt x="9967470" y="1340399"/>
                    <a:pt x="9912436" y="1277605"/>
                    <a:pt x="9766787" y="1332000"/>
                  </a:cubicBezTo>
                  <a:cubicBezTo>
                    <a:pt x="9621138" y="1386395"/>
                    <a:pt x="9606157" y="1324042"/>
                    <a:pt x="9536981" y="1332000"/>
                  </a:cubicBezTo>
                  <a:cubicBezTo>
                    <a:pt x="9467805" y="1339958"/>
                    <a:pt x="9309309" y="1296767"/>
                    <a:pt x="9192270" y="1332000"/>
                  </a:cubicBezTo>
                  <a:cubicBezTo>
                    <a:pt x="9075231" y="1367233"/>
                    <a:pt x="8918706" y="1319645"/>
                    <a:pt x="8732657" y="1332000"/>
                  </a:cubicBezTo>
                  <a:cubicBezTo>
                    <a:pt x="8546608" y="1344355"/>
                    <a:pt x="8479271" y="1326860"/>
                    <a:pt x="8387947" y="1332000"/>
                  </a:cubicBezTo>
                  <a:cubicBezTo>
                    <a:pt x="8296623" y="1337140"/>
                    <a:pt x="8068092" y="1320345"/>
                    <a:pt x="7813430" y="1332000"/>
                  </a:cubicBezTo>
                  <a:cubicBezTo>
                    <a:pt x="7558768" y="1343655"/>
                    <a:pt x="7627819" y="1305959"/>
                    <a:pt x="7468720" y="1332000"/>
                  </a:cubicBezTo>
                  <a:cubicBezTo>
                    <a:pt x="7309621" y="1358041"/>
                    <a:pt x="7289067" y="1319773"/>
                    <a:pt x="7238913" y="1332000"/>
                  </a:cubicBezTo>
                  <a:cubicBezTo>
                    <a:pt x="7188759" y="1344227"/>
                    <a:pt x="6986646" y="1302735"/>
                    <a:pt x="6894203" y="1332000"/>
                  </a:cubicBezTo>
                  <a:cubicBezTo>
                    <a:pt x="6801760" y="1361265"/>
                    <a:pt x="6739535" y="1318522"/>
                    <a:pt x="6664396" y="1332000"/>
                  </a:cubicBezTo>
                  <a:cubicBezTo>
                    <a:pt x="6589257" y="1345478"/>
                    <a:pt x="6260570" y="1253032"/>
                    <a:pt x="5860072" y="1332000"/>
                  </a:cubicBezTo>
                  <a:cubicBezTo>
                    <a:pt x="5459574" y="1410968"/>
                    <a:pt x="5600332" y="1322122"/>
                    <a:pt x="5400459" y="1332000"/>
                  </a:cubicBezTo>
                  <a:cubicBezTo>
                    <a:pt x="5200586" y="1341878"/>
                    <a:pt x="4922914" y="1309319"/>
                    <a:pt x="4711039" y="1332000"/>
                  </a:cubicBezTo>
                  <a:cubicBezTo>
                    <a:pt x="4499164" y="1354681"/>
                    <a:pt x="4503544" y="1315899"/>
                    <a:pt x="4366328" y="1332000"/>
                  </a:cubicBezTo>
                  <a:cubicBezTo>
                    <a:pt x="4229112" y="1348101"/>
                    <a:pt x="4206683" y="1328915"/>
                    <a:pt x="4136522" y="1332000"/>
                  </a:cubicBezTo>
                  <a:cubicBezTo>
                    <a:pt x="4066361" y="1335085"/>
                    <a:pt x="3681506" y="1274707"/>
                    <a:pt x="3332198" y="1332000"/>
                  </a:cubicBezTo>
                  <a:cubicBezTo>
                    <a:pt x="2982890" y="1389293"/>
                    <a:pt x="2882548" y="1317477"/>
                    <a:pt x="2527874" y="1332000"/>
                  </a:cubicBezTo>
                  <a:cubicBezTo>
                    <a:pt x="2173200" y="1346523"/>
                    <a:pt x="2388584" y="1324462"/>
                    <a:pt x="2298068" y="1332000"/>
                  </a:cubicBezTo>
                  <a:cubicBezTo>
                    <a:pt x="2207552" y="1339538"/>
                    <a:pt x="2041546" y="1325448"/>
                    <a:pt x="1838454" y="1332000"/>
                  </a:cubicBezTo>
                  <a:cubicBezTo>
                    <a:pt x="1635362" y="1338552"/>
                    <a:pt x="1308393" y="1247555"/>
                    <a:pt x="1034130" y="1332000"/>
                  </a:cubicBezTo>
                  <a:cubicBezTo>
                    <a:pt x="759867" y="1416445"/>
                    <a:pt x="481577" y="1310536"/>
                    <a:pt x="0" y="1332000"/>
                  </a:cubicBezTo>
                  <a:cubicBezTo>
                    <a:pt x="-32999" y="1171154"/>
                    <a:pt x="27512" y="1125632"/>
                    <a:pt x="0" y="927960"/>
                  </a:cubicBezTo>
                  <a:cubicBezTo>
                    <a:pt x="-27512" y="730288"/>
                    <a:pt x="37198" y="664043"/>
                    <a:pt x="0" y="483960"/>
                  </a:cubicBezTo>
                  <a:cubicBezTo>
                    <a:pt x="-37198" y="303877"/>
                    <a:pt x="31328" y="20272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w="6350">
              <a:solidFill>
                <a:prstClr val="black"/>
              </a:solidFill>
              <a:extLst>
                <a:ext uri="{C807C97D-BFC1-408E-A445-0C87EB9F89A2}">
                  <ask:lineSketchStyleProps xmlns:ask="http://schemas.microsoft.com/office/drawing/2018/sketchyshapes" sd="65382223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4216400" marR="0" lvl="0" indent="-355600" algn="l" defTabSz="914400" rtl="0" eaLnBrk="1" fontAlgn="auto" latinLnBrk="0" hangingPunct="1">
                <a:lnSpc>
                  <a:spcPct val="105000"/>
                </a:lnSpc>
                <a:spcBef>
                  <a:spcPts val="120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  <a:sym typeface="Symbol" panose="05050102010706020507" pitchFamily="18" charset="2"/>
                </a:rPr>
                <a:t> 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Arial" panose="020B0604020202020204" pitchFamily="34" charset="0"/>
                </a:rPr>
                <a:t>количественная характеристика 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пространства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Arial" panose="020B0604020202020204" pitchFamily="34" charset="0"/>
                </a:rPr>
                <a:t>, занимаемого 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телом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Arial" panose="020B0604020202020204" pitchFamily="34" charset="0"/>
                </a:rPr>
                <a:t>.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Arial" panose="020B0604020202020204" pitchFamily="34" charset="0"/>
                </a:rPr>
                <a:t> 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Georgia" panose="02040502050405020303" pitchFamily="18" charset="0"/>
                  <a:ea typeface="Malgun Gothic" panose="020B0503020000020004" pitchFamily="34" charset="-127"/>
                  <a:cs typeface="Arial" panose="020B0604020202020204" pitchFamily="34" charset="0"/>
                </a:rPr>
                <a:t> 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 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 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  <p:sp>
          <p:nvSpPr>
            <p:cNvPr id="24" name="Надпись 63">
              <a:extLst>
                <a:ext uri="{FF2B5EF4-FFF2-40B4-BE49-F238E27FC236}">
                  <a16:creationId xmlns:a16="http://schemas.microsoft.com/office/drawing/2014/main" id="{C063DCC6-32AB-30BC-1CE6-94B22890D7E3}"/>
                </a:ext>
              </a:extLst>
            </p:cNvPr>
            <p:cNvSpPr txBox="1"/>
            <p:nvPr/>
          </p:nvSpPr>
          <p:spPr>
            <a:xfrm>
              <a:off x="1788103" y="51209"/>
              <a:ext cx="1040765" cy="132647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800" b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?</a:t>
              </a:r>
              <a:r>
                <a:rPr kumimoji="0" lang="ru-RU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Print" panose="02000600000000000000" pitchFamily="2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 </a:t>
              </a:r>
              <a:endPara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  <p:sp>
          <p:nvSpPr>
            <p:cNvPr id="27" name="Надпись 63">
              <a:extLst>
                <a:ext uri="{FF2B5EF4-FFF2-40B4-BE49-F238E27FC236}">
                  <a16:creationId xmlns:a16="http://schemas.microsoft.com/office/drawing/2014/main" id="{3CEBFA80-EFA6-580A-571C-0CFA74E08B1D}"/>
                </a:ext>
              </a:extLst>
            </p:cNvPr>
            <p:cNvSpPr txBox="1"/>
            <p:nvPr/>
          </p:nvSpPr>
          <p:spPr>
            <a:xfrm>
              <a:off x="1788103" y="1531993"/>
              <a:ext cx="1040765" cy="132647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800" b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?</a:t>
              </a:r>
              <a:r>
                <a:rPr kumimoji="0" lang="ru-RU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Print" panose="02000600000000000000" pitchFamily="2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 </a:t>
              </a:r>
              <a:endPara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  <p:sp>
          <p:nvSpPr>
            <p:cNvPr id="50" name="Надпись 63">
              <a:extLst>
                <a:ext uri="{FF2B5EF4-FFF2-40B4-BE49-F238E27FC236}">
                  <a16:creationId xmlns:a16="http://schemas.microsoft.com/office/drawing/2014/main" id="{A6BD3886-06B6-3426-163F-1A6357E217AA}"/>
                </a:ext>
              </a:extLst>
            </p:cNvPr>
            <p:cNvSpPr txBox="1"/>
            <p:nvPr/>
          </p:nvSpPr>
          <p:spPr>
            <a:xfrm>
              <a:off x="1788103" y="3012400"/>
              <a:ext cx="1040765" cy="132647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800" b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?</a:t>
              </a:r>
              <a:r>
                <a:rPr kumimoji="0" lang="ru-RU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Print" panose="02000600000000000000" pitchFamily="2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 </a:t>
              </a:r>
              <a:endPara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24651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4542</TotalTime>
  <Words>4086</Words>
  <Application>Microsoft Office PowerPoint</Application>
  <PresentationFormat>Широкоэкранный</PresentationFormat>
  <Paragraphs>1363</Paragraphs>
  <Slides>62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73" baseType="lpstr">
      <vt:lpstr>Cambria</vt:lpstr>
      <vt:lpstr>Arial Black</vt:lpstr>
      <vt:lpstr>Candara</vt:lpstr>
      <vt:lpstr>Segoe Print</vt:lpstr>
      <vt:lpstr>Arial</vt:lpstr>
      <vt:lpstr>Calibri</vt:lpstr>
      <vt:lpstr>Georgia</vt:lpstr>
      <vt:lpstr>Cambria Math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ПРИЛОЖЕНИЯ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Стонт</dc:creator>
  <cp:lastModifiedBy>Елена Стонт</cp:lastModifiedBy>
  <cp:revision>262</cp:revision>
  <dcterms:created xsi:type="dcterms:W3CDTF">2022-11-04T23:53:22Z</dcterms:created>
  <dcterms:modified xsi:type="dcterms:W3CDTF">2023-12-24T12:07:45Z</dcterms:modified>
</cp:coreProperties>
</file>