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9" r:id="rId2"/>
    <p:sldId id="290" r:id="rId3"/>
    <p:sldId id="321" r:id="rId4"/>
    <p:sldId id="322" r:id="rId5"/>
    <p:sldId id="323" r:id="rId6"/>
    <p:sldId id="325" r:id="rId7"/>
    <p:sldId id="338" r:id="rId8"/>
    <p:sldId id="326" r:id="rId9"/>
    <p:sldId id="327" r:id="rId10"/>
    <p:sldId id="328" r:id="rId11"/>
    <p:sldId id="35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9" r:id="rId20"/>
    <p:sldId id="340" r:id="rId21"/>
    <p:sldId id="341" r:id="rId22"/>
    <p:sldId id="342" r:id="rId23"/>
    <p:sldId id="343" r:id="rId24"/>
    <p:sldId id="344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63" r:id="rId34"/>
    <p:sldId id="364" r:id="rId35"/>
    <p:sldId id="336" r:id="rId36"/>
    <p:sldId id="337" r:id="rId37"/>
    <p:sldId id="353" r:id="rId38"/>
    <p:sldId id="354" r:id="rId39"/>
    <p:sldId id="355" r:id="rId40"/>
    <p:sldId id="356" r:id="rId41"/>
    <p:sldId id="359" r:id="rId42"/>
    <p:sldId id="360" r:id="rId43"/>
    <p:sldId id="361" r:id="rId44"/>
    <p:sldId id="357" r:id="rId45"/>
    <p:sldId id="362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691B279-30A7-4356-80C3-65EB5A489ECB}">
          <p14:sldIdLst>
            <p14:sldId id="259"/>
            <p14:sldId id="290"/>
            <p14:sldId id="321"/>
            <p14:sldId id="322"/>
            <p14:sldId id="323"/>
            <p14:sldId id="325"/>
            <p14:sldId id="338"/>
            <p14:sldId id="326"/>
            <p14:sldId id="327"/>
            <p14:sldId id="328"/>
            <p14:sldId id="358"/>
            <p14:sldId id="329"/>
            <p14:sldId id="330"/>
            <p14:sldId id="331"/>
            <p14:sldId id="332"/>
            <p14:sldId id="333"/>
            <p14:sldId id="334"/>
            <p14:sldId id="335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63"/>
            <p14:sldId id="364"/>
            <p14:sldId id="336"/>
            <p14:sldId id="337"/>
            <p14:sldId id="353"/>
            <p14:sldId id="354"/>
            <p14:sldId id="355"/>
            <p14:sldId id="356"/>
            <p14:sldId id="359"/>
            <p14:sldId id="360"/>
            <p14:sldId id="361"/>
            <p14:sldId id="357"/>
            <p14:sldId id="362"/>
          </p14:sldIdLst>
        </p14:section>
        <p14:section name="Раздел без заголовка" id="{92BF14F8-1D39-4FE6-8667-8B19F96B365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>
      <p:cViewPr varScale="1">
        <p:scale>
          <a:sx n="45" d="100"/>
          <a:sy n="45" d="100"/>
        </p:scale>
        <p:origin x="1433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E7E70-6205-4E6A-9FB3-2AE45CA815E4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88FD9-1318-48BE-B960-A481BB1EEF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60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920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730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42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653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8522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9672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1332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1432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687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257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69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21621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9319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941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7931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54517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6122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8695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7968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2812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5529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27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70688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095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6662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3563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4913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6496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295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7803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4089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19686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61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71377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973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83061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45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987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616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232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352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9663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88FD9-1318-48BE-B960-A481BB1EEF51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4447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62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98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14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66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14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271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783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78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9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823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47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4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C6E89-B0DE-42BE-95F3-897B813A5D50}" type="datetimeFigureOut">
              <a:rPr lang="ru-RU" smtClean="0"/>
              <a:t>22.12.2023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A147-F4E1-4475-811D-A5951D0092E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96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21804" y="476673"/>
            <a:ext cx="7772400" cy="3024335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ЛОГИКА</a:t>
            </a:r>
            <a:br>
              <a:rPr lang="ru-RU" sz="49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логического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3520432"/>
            <a:ext cx="8060940" cy="2304256"/>
          </a:xfrm>
        </p:spPr>
        <p:txBody>
          <a:bodyPr>
            <a:noAutofit/>
          </a:bodyPr>
          <a:lstStyle/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Учебная презентация по информатике</a:t>
            </a:r>
          </a:p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Автор:   </a:t>
            </a:r>
            <a:r>
              <a:rPr lang="ru-RU" alt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Звездина Вера</a:t>
            </a:r>
            <a:r>
              <a:rPr lang="ru-RU" alt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Алексеевна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информатики  </a:t>
            </a:r>
          </a:p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МБОУ  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Ивантеевка 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г.о.Пушкинский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Московской </a:t>
            </a:r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области</a:t>
            </a:r>
          </a:p>
          <a:p>
            <a:r>
              <a:rPr lang="ru-RU" alt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«Образовательный центр №1»              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115616" y="3473952"/>
            <a:ext cx="6984776" cy="0"/>
          </a:xfrm>
          <a:prstGeom prst="line">
            <a:avLst/>
          </a:prstGeom>
          <a:ln w="635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3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конъюнкция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умножение)</a:t>
            </a:r>
            <a:endParaRPr lang="ru-RU" sz="36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Таким образом,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>
                <a:solidFill>
                  <a:srgbClr val="0070C0"/>
                </a:solidFill>
              </a:rPr>
              <a:t>исключение  № 1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ru-RU" sz="4000" b="1" i="1" dirty="0">
                <a:solidFill>
                  <a:srgbClr val="C00000"/>
                </a:solidFill>
              </a:rPr>
              <a:t>Результат</a:t>
            </a:r>
            <a:r>
              <a:rPr lang="ru-RU" sz="4000" b="1" i="1" dirty="0">
                <a:solidFill>
                  <a:srgbClr val="FF0000"/>
                </a:solidFill>
              </a:rPr>
              <a:t> </a:t>
            </a:r>
            <a:r>
              <a:rPr lang="ru-RU" sz="4000" b="1" i="1" dirty="0">
                <a:solidFill>
                  <a:schemeClr val="tx1"/>
                </a:solidFill>
              </a:rPr>
              <a:t>операции</a:t>
            </a:r>
            <a:r>
              <a:rPr lang="ru-RU" sz="4000" b="1" i="1" dirty="0">
                <a:solidFill>
                  <a:srgbClr val="FF0000"/>
                </a:solidFill>
              </a:rPr>
              <a:t> </a:t>
            </a:r>
            <a:r>
              <a:rPr lang="ru-RU" sz="4000" b="1" i="1" dirty="0">
                <a:solidFill>
                  <a:srgbClr val="C00000"/>
                </a:solidFill>
              </a:rPr>
              <a:t>«</a:t>
            </a:r>
            <a:r>
              <a:rPr lang="ru-RU" sz="4000" b="1" i="1" dirty="0" smtClean="0">
                <a:solidFill>
                  <a:srgbClr val="C00000"/>
                </a:solidFill>
              </a:rPr>
              <a:t>И»</a:t>
            </a:r>
            <a:r>
              <a:rPr lang="ru-RU" sz="4000" b="1" i="1" dirty="0">
                <a:solidFill>
                  <a:srgbClr val="C00000"/>
                </a:solidFill>
              </a:rPr>
              <a:t>  </a:t>
            </a:r>
          </a:p>
          <a:p>
            <a:pPr>
              <a:spcBef>
                <a:spcPts val="0"/>
              </a:spcBef>
            </a:pPr>
            <a:r>
              <a:rPr lang="ru-RU" sz="4000" b="1" i="1" dirty="0" smtClean="0">
                <a:solidFill>
                  <a:srgbClr val="C00000"/>
                </a:solidFill>
              </a:rPr>
              <a:t>правдив </a:t>
            </a:r>
            <a:r>
              <a:rPr lang="ru-RU" sz="4000" b="1" i="1" dirty="0">
                <a:solidFill>
                  <a:srgbClr val="C00000"/>
                </a:solidFill>
              </a:rPr>
              <a:t>тогда и только тогда, когда все части выражения </a:t>
            </a:r>
            <a:r>
              <a:rPr lang="ru-RU" sz="4000" b="1" i="1" dirty="0" smtClean="0">
                <a:solidFill>
                  <a:srgbClr val="C00000"/>
                </a:solidFill>
              </a:rPr>
              <a:t>правда.</a:t>
            </a:r>
            <a:endParaRPr lang="ru-RU" sz="4000" b="1" dirty="0">
              <a:solidFill>
                <a:srgbClr val="C00000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61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конъюнкция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умножение)</a:t>
            </a:r>
            <a:endParaRPr lang="ru-RU" sz="36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Таким образом,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>
                <a:solidFill>
                  <a:srgbClr val="0070C0"/>
                </a:solidFill>
              </a:rPr>
              <a:t>исключение  № 1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ru-RU" sz="4000" b="1" i="1" dirty="0">
                <a:solidFill>
                  <a:schemeClr val="tx1"/>
                </a:solidFill>
              </a:rPr>
              <a:t>Результат</a:t>
            </a:r>
            <a:r>
              <a:rPr lang="ru-RU" sz="4000" b="1" i="1" dirty="0">
                <a:solidFill>
                  <a:srgbClr val="FF0000"/>
                </a:solidFill>
              </a:rPr>
              <a:t> </a:t>
            </a:r>
            <a:r>
              <a:rPr lang="ru-RU" sz="4000" b="1" i="1" dirty="0">
                <a:solidFill>
                  <a:schemeClr val="tx1"/>
                </a:solidFill>
              </a:rPr>
              <a:t>операции</a:t>
            </a:r>
            <a:r>
              <a:rPr lang="ru-RU" sz="4000" b="1" i="1" dirty="0">
                <a:solidFill>
                  <a:srgbClr val="FF0000"/>
                </a:solidFill>
              </a:rPr>
              <a:t> </a:t>
            </a:r>
            <a:r>
              <a:rPr lang="ru-RU" sz="4000" b="1" i="1" dirty="0" smtClean="0">
                <a:solidFill>
                  <a:srgbClr val="FF0000"/>
                </a:solidFill>
              </a:rPr>
              <a:t>И = 1</a:t>
            </a:r>
            <a:endParaRPr lang="ru-RU" sz="4000" b="1" i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ru-RU" sz="4000" i="1" dirty="0" smtClean="0">
                <a:solidFill>
                  <a:srgbClr val="C00000"/>
                </a:solidFill>
              </a:rPr>
              <a:t>(правда) </a:t>
            </a:r>
            <a:r>
              <a:rPr lang="ru-RU" sz="4000" b="1" i="1" dirty="0">
                <a:solidFill>
                  <a:srgbClr val="C00000"/>
                </a:solidFill>
              </a:rPr>
              <a:t>тогда и только тогда</a:t>
            </a:r>
            <a:r>
              <a:rPr lang="ru-RU" sz="4000" dirty="0">
                <a:solidFill>
                  <a:srgbClr val="C00000"/>
                </a:solidFill>
              </a:rPr>
              <a:t>, </a:t>
            </a:r>
            <a:r>
              <a:rPr lang="ru-RU" sz="4000" b="1" i="1" dirty="0">
                <a:solidFill>
                  <a:srgbClr val="C00000"/>
                </a:solidFill>
              </a:rPr>
              <a:t>когда</a:t>
            </a:r>
            <a:r>
              <a:rPr lang="ru-RU" sz="4000" dirty="0">
                <a:solidFill>
                  <a:srgbClr val="C00000"/>
                </a:solidFill>
              </a:rPr>
              <a:t> </a:t>
            </a:r>
            <a:r>
              <a:rPr lang="ru-RU" sz="4000" b="1" i="1" dirty="0">
                <a:solidFill>
                  <a:srgbClr val="C00000"/>
                </a:solidFill>
              </a:rPr>
              <a:t>все части выражения </a:t>
            </a:r>
            <a:r>
              <a:rPr lang="ru-RU" sz="4000" b="1" i="1" dirty="0" smtClean="0">
                <a:solidFill>
                  <a:srgbClr val="C00000"/>
                </a:solidFill>
              </a:rPr>
              <a:t>правда.</a:t>
            </a:r>
            <a:endParaRPr lang="ru-RU" sz="4000" b="1" dirty="0">
              <a:solidFill>
                <a:srgbClr val="C00000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ИЛИ: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дизъюнкция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сложение)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Обозначается </a:t>
            </a:r>
            <a:r>
              <a:rPr lang="ru-RU" b="1" dirty="0">
                <a:solidFill>
                  <a:schemeClr val="tx1"/>
                </a:solidFill>
              </a:rPr>
              <a:t>∨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например,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А </a:t>
            </a:r>
            <a:r>
              <a:rPr lang="ru-RU" b="1" dirty="0">
                <a:solidFill>
                  <a:srgbClr val="0070C0"/>
                </a:solidFill>
              </a:rPr>
              <a:t>∨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Результатом </a:t>
            </a:r>
            <a:r>
              <a:rPr lang="ru-RU" dirty="0">
                <a:solidFill>
                  <a:schemeClr val="tx1"/>
                </a:solidFill>
              </a:rPr>
              <a:t>выполнения дизъюнкции служит 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объединение множеств  А и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smtClean="0">
                <a:solidFill>
                  <a:schemeClr val="tx1"/>
                </a:solidFill>
              </a:rPr>
              <a:t> рис.3</a:t>
            </a:r>
            <a:r>
              <a:rPr lang="ru-RU" dirty="0">
                <a:solidFill>
                  <a:schemeClr val="tx1"/>
                </a:solidFill>
              </a:rPr>
              <a:t>  выделено  зеленым  цветом</a:t>
            </a:r>
            <a:r>
              <a:rPr lang="ru-RU" dirty="0" smtClean="0">
                <a:solidFill>
                  <a:schemeClr val="tx1"/>
                </a:solidFill>
              </a:rPr>
              <a:t>):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4293096"/>
            <a:ext cx="2652929" cy="180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1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400" b="1" dirty="0">
                <a:solidFill>
                  <a:srgbClr val="FF0000"/>
                </a:solidFill>
              </a:rPr>
              <a:t>ИЛИ:</a:t>
            </a:r>
            <a:r>
              <a:rPr lang="ru-RU" sz="4400" dirty="0">
                <a:solidFill>
                  <a:srgbClr val="FF0000"/>
                </a:solidFill>
              </a:rPr>
              <a:t> </a:t>
            </a:r>
            <a:r>
              <a:rPr lang="ru-RU" sz="4400" b="1" dirty="0">
                <a:solidFill>
                  <a:srgbClr val="C00000"/>
                </a:solidFill>
              </a:rPr>
              <a:t>дизъюнкция</a:t>
            </a:r>
          </a:p>
          <a:p>
            <a:pPr>
              <a:spcBef>
                <a:spcPts val="0"/>
              </a:spcBef>
            </a:pPr>
            <a:r>
              <a:rPr lang="ru-RU" sz="4000" b="1" dirty="0">
                <a:solidFill>
                  <a:srgbClr val="C00000"/>
                </a:solidFill>
              </a:rPr>
              <a:t> (логическое сложение)</a:t>
            </a:r>
            <a:endParaRPr lang="ru-RU" sz="400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</a:rPr>
              <a:t>При </a:t>
            </a:r>
            <a:r>
              <a:rPr lang="ru-RU" dirty="0">
                <a:solidFill>
                  <a:schemeClr val="tx1"/>
                </a:solidFill>
              </a:rPr>
              <a:t>этом точка не принадлежит </a:t>
            </a:r>
            <a:r>
              <a:rPr lang="ru-RU" dirty="0" smtClean="0">
                <a:solidFill>
                  <a:schemeClr val="tx1"/>
                </a:solidFill>
              </a:rPr>
              <a:t>объединению множеств </a:t>
            </a:r>
            <a:r>
              <a:rPr lang="ru-RU" b="1" i="1" dirty="0">
                <a:solidFill>
                  <a:srgbClr val="C00000"/>
                </a:solidFill>
              </a:rPr>
              <a:t>А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b="1" i="1" dirty="0">
                <a:solidFill>
                  <a:srgbClr val="C00000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,  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если </a:t>
            </a:r>
            <a:r>
              <a:rPr lang="ru-RU" dirty="0">
                <a:solidFill>
                  <a:schemeClr val="tx1"/>
                </a:solidFill>
              </a:rPr>
              <a:t> она  </a:t>
            </a:r>
            <a:r>
              <a:rPr lang="ru-RU" b="1" i="1" dirty="0">
                <a:solidFill>
                  <a:srgbClr val="C00000"/>
                </a:solidFill>
              </a:rPr>
              <a:t>не</a:t>
            </a:r>
            <a:r>
              <a:rPr lang="ru-RU" dirty="0">
                <a:solidFill>
                  <a:schemeClr val="tx1"/>
                </a:solidFill>
              </a:rPr>
              <a:t> принадлежит ни А, ни В: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             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    </a:t>
            </a:r>
            <a:r>
              <a:rPr lang="ru-RU" b="1" i="1" dirty="0">
                <a:solidFill>
                  <a:srgbClr val="C00000"/>
                </a:solidFill>
              </a:rPr>
              <a:t>А  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∨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 B = 0 при А=0  и В=0.</a:t>
            </a:r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Во </a:t>
            </a:r>
            <a:r>
              <a:rPr lang="ru-RU" dirty="0">
                <a:solidFill>
                  <a:schemeClr val="tx1"/>
                </a:solidFill>
              </a:rPr>
              <a:t>всех остальных случаях в результате применения выражения  </a:t>
            </a:r>
            <a:r>
              <a:rPr lang="ru-RU" b="1" i="1" dirty="0">
                <a:solidFill>
                  <a:srgbClr val="C00000"/>
                </a:solidFill>
              </a:rPr>
              <a:t>И</a:t>
            </a:r>
            <a:r>
              <a:rPr lang="ru-RU" dirty="0">
                <a:solidFill>
                  <a:schemeClr val="tx1"/>
                </a:solidFill>
              </a:rPr>
              <a:t>  получаем </a:t>
            </a:r>
            <a:r>
              <a:rPr lang="ru-RU" dirty="0" smtClean="0">
                <a:solidFill>
                  <a:schemeClr val="tx1"/>
                </a:solidFill>
              </a:rPr>
              <a:t>правду.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09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конъюнкция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умножение)</a:t>
            </a:r>
            <a:endParaRPr lang="ru-RU" sz="36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Таким образом,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>
                <a:solidFill>
                  <a:srgbClr val="0070C0"/>
                </a:solidFill>
              </a:rPr>
              <a:t>исключение  № </a:t>
            </a:r>
            <a:r>
              <a:rPr lang="ru-RU" b="1" dirty="0" smtClean="0">
                <a:solidFill>
                  <a:srgbClr val="0070C0"/>
                </a:solidFill>
              </a:rPr>
              <a:t>2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ru-RU" sz="4000" b="1" i="1" dirty="0" smtClean="0">
                <a:solidFill>
                  <a:schemeClr val="tx1"/>
                </a:solidFill>
              </a:rPr>
              <a:t>Результат операции </a:t>
            </a:r>
            <a:r>
              <a:rPr lang="ru-RU" sz="4000" b="1" i="1" dirty="0" smtClean="0">
                <a:solidFill>
                  <a:srgbClr val="FF0000"/>
                </a:solidFill>
              </a:rPr>
              <a:t>ИЛИ = 0</a:t>
            </a:r>
            <a:r>
              <a:rPr lang="ru-RU" sz="4000" b="1" i="1" dirty="0">
                <a:solidFill>
                  <a:srgbClr val="FF0000"/>
                </a:solidFill>
              </a:rPr>
              <a:t> </a:t>
            </a:r>
            <a:r>
              <a:rPr lang="ru-RU" sz="4000" b="1" i="1" dirty="0">
                <a:solidFill>
                  <a:srgbClr val="C00000"/>
                </a:solidFill>
              </a:rPr>
              <a:t> </a:t>
            </a:r>
            <a:endParaRPr lang="ru-RU" sz="4000" b="1" i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ru-RU" sz="4000" i="1" dirty="0" smtClean="0">
                <a:solidFill>
                  <a:srgbClr val="C00000"/>
                </a:solidFill>
              </a:rPr>
              <a:t>(ложь) </a:t>
            </a:r>
            <a:r>
              <a:rPr lang="ru-RU" sz="4000" b="1" i="1" dirty="0" smtClean="0">
                <a:solidFill>
                  <a:srgbClr val="C00000"/>
                </a:solidFill>
              </a:rPr>
              <a:t>тогда и только тогда, </a:t>
            </a:r>
            <a:r>
              <a:rPr lang="ru-RU" sz="4000" b="1" i="1" dirty="0">
                <a:solidFill>
                  <a:srgbClr val="C00000"/>
                </a:solidFill>
              </a:rPr>
              <a:t>когда </a:t>
            </a:r>
            <a:r>
              <a:rPr lang="ru-RU" sz="4000" b="1" i="1" dirty="0" smtClean="0">
                <a:solidFill>
                  <a:srgbClr val="C00000"/>
                </a:solidFill>
              </a:rPr>
              <a:t>все </a:t>
            </a:r>
            <a:r>
              <a:rPr lang="ru-RU" sz="4000" b="1" i="1" dirty="0">
                <a:solidFill>
                  <a:srgbClr val="C00000"/>
                </a:solidFill>
              </a:rPr>
              <a:t>части выражения </a:t>
            </a:r>
            <a:r>
              <a:rPr lang="ru-RU" sz="4000" b="1" i="1" dirty="0" smtClean="0">
                <a:solidFill>
                  <a:srgbClr val="C00000"/>
                </a:solidFill>
              </a:rPr>
              <a:t>ложны.</a:t>
            </a:r>
            <a:endParaRPr lang="ru-RU" sz="4000" b="1" dirty="0">
              <a:solidFill>
                <a:srgbClr val="C00000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8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052736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При </a:t>
            </a:r>
            <a:r>
              <a:rPr lang="ru-RU" sz="3600" dirty="0">
                <a:solidFill>
                  <a:schemeClr val="tx1"/>
                </a:solidFill>
              </a:rPr>
              <a:t>вычислении логических выражений следует помнить, что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логические </a:t>
            </a:r>
            <a:r>
              <a:rPr lang="ru-RU" sz="3600" b="1" i="1" dirty="0">
                <a:solidFill>
                  <a:srgbClr val="C00000"/>
                </a:solidFill>
              </a:rPr>
              <a:t>операции выполняются в следующем порядке: </a:t>
            </a:r>
            <a:r>
              <a:rPr lang="ru-RU" sz="3600" b="1" i="1" dirty="0" smtClean="0">
                <a:solidFill>
                  <a:srgbClr val="C00000"/>
                </a:solidFill>
              </a:rPr>
              <a:t> НЕ</a:t>
            </a:r>
            <a:r>
              <a:rPr lang="ru-RU" sz="3600" b="1" i="1" dirty="0">
                <a:solidFill>
                  <a:srgbClr val="C00000"/>
                </a:solidFill>
              </a:rPr>
              <a:t>,  И, ИЛИ</a:t>
            </a:r>
            <a:r>
              <a:rPr lang="ru-RU" sz="3600" dirty="0">
                <a:solidFill>
                  <a:schemeClr val="tx1"/>
                </a:solidFill>
              </a:rPr>
              <a:t>. 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Как </a:t>
            </a:r>
            <a:r>
              <a:rPr lang="ru-RU" sz="3600" dirty="0">
                <a:solidFill>
                  <a:schemeClr val="tx1"/>
                </a:solidFill>
              </a:rPr>
              <a:t>и в математике, </a:t>
            </a:r>
            <a:r>
              <a:rPr lang="ru-RU" sz="3600" b="1" i="1" dirty="0">
                <a:solidFill>
                  <a:srgbClr val="002060"/>
                </a:solidFill>
              </a:rPr>
              <a:t>скобки могут поменять последовательность</a:t>
            </a:r>
            <a:r>
              <a:rPr lang="ru-RU" sz="3600" dirty="0">
                <a:solidFill>
                  <a:schemeClr val="tx1"/>
                </a:solidFill>
              </a:rPr>
              <a:t> 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их </a:t>
            </a:r>
            <a:r>
              <a:rPr lang="ru-RU" sz="3600" dirty="0">
                <a:solidFill>
                  <a:schemeClr val="tx1"/>
                </a:solidFill>
              </a:rPr>
              <a:t>выполнения.</a:t>
            </a:r>
          </a:p>
        </p:txBody>
      </p:sp>
    </p:spTree>
    <p:extLst>
      <p:ext uri="{BB962C8B-B14F-4D97-AF65-F5344CB8AC3E}">
        <p14:creationId xmlns:p14="http://schemas.microsoft.com/office/powerpoint/2010/main" val="319729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ru-RU" sz="3600" dirty="0">
                <a:solidFill>
                  <a:schemeClr val="tx1"/>
                </a:solidFill>
              </a:rPr>
              <a:t>При этом  </a:t>
            </a:r>
            <a:r>
              <a:rPr lang="ru-RU" sz="3600" b="1" i="1" dirty="0">
                <a:solidFill>
                  <a:srgbClr val="C00000"/>
                </a:solidFill>
              </a:rPr>
              <a:t>любая операция</a:t>
            </a:r>
            <a:r>
              <a:rPr lang="ru-RU" sz="3600" i="1" dirty="0">
                <a:solidFill>
                  <a:schemeClr val="tx1"/>
                </a:solidFill>
              </a:rPr>
              <a:t>, </a:t>
            </a:r>
            <a:r>
              <a:rPr lang="ru-RU" sz="3600" i="1" dirty="0" smtClean="0">
                <a:solidFill>
                  <a:schemeClr val="tx1"/>
                </a:solidFill>
              </a:rPr>
              <a:t>которая</a:t>
            </a:r>
          </a:p>
          <a:p>
            <a:pPr>
              <a:spcBef>
                <a:spcPts val="600"/>
              </a:spcBef>
            </a:pPr>
            <a:r>
              <a:rPr lang="ru-RU" sz="3600" i="1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>
                <a:solidFill>
                  <a:srgbClr val="002060"/>
                </a:solidFill>
              </a:rPr>
              <a:t>выполняется последней</a:t>
            </a:r>
            <a:r>
              <a:rPr lang="ru-RU" sz="3600" i="1" dirty="0">
                <a:solidFill>
                  <a:schemeClr val="tx1"/>
                </a:solidFill>
              </a:rPr>
              <a:t>, </a:t>
            </a:r>
            <a:endParaRPr lang="ru-RU" sz="36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ru-RU" sz="3600" i="1" dirty="0" smtClean="0">
                <a:solidFill>
                  <a:schemeClr val="tx1"/>
                </a:solidFill>
              </a:rPr>
              <a:t>может </a:t>
            </a:r>
            <a:r>
              <a:rPr lang="ru-RU" sz="3600" b="1" i="1" dirty="0" smtClean="0">
                <a:solidFill>
                  <a:srgbClr val="C00000"/>
                </a:solidFill>
              </a:rPr>
              <a:t>перевернуть </a:t>
            </a:r>
            <a:r>
              <a:rPr lang="ru-RU" sz="3600" b="1" i="1" dirty="0">
                <a:solidFill>
                  <a:srgbClr val="C00000"/>
                </a:solidFill>
              </a:rPr>
              <a:t>результат</a:t>
            </a:r>
            <a:r>
              <a:rPr lang="ru-RU" sz="3600" i="1" dirty="0">
                <a:solidFill>
                  <a:schemeClr val="tx1"/>
                </a:solidFill>
              </a:rPr>
              <a:t>, </a:t>
            </a:r>
            <a:endParaRPr lang="ru-RU" sz="36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3600" i="1" dirty="0" smtClean="0">
                <a:solidFill>
                  <a:schemeClr val="tx1"/>
                </a:solidFill>
              </a:rPr>
              <a:t>а </a:t>
            </a:r>
            <a:r>
              <a:rPr lang="ru-RU" sz="3600" i="1" dirty="0">
                <a:solidFill>
                  <a:schemeClr val="tx1"/>
                </a:solidFill>
              </a:rPr>
              <a:t>операция </a:t>
            </a:r>
            <a:r>
              <a:rPr lang="ru-RU" sz="3600" b="1" i="1" dirty="0">
                <a:solidFill>
                  <a:srgbClr val="C00000"/>
                </a:solidFill>
              </a:rPr>
              <a:t>НЕ</a:t>
            </a:r>
            <a:r>
              <a:rPr lang="ru-RU" sz="3600" i="1" dirty="0">
                <a:solidFill>
                  <a:schemeClr val="tx1"/>
                </a:solidFill>
              </a:rPr>
              <a:t>, </a:t>
            </a:r>
            <a:endParaRPr lang="ru-RU" sz="3600" i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ru-RU" sz="3600" b="1" i="1" dirty="0" smtClean="0">
                <a:solidFill>
                  <a:srgbClr val="002060"/>
                </a:solidFill>
              </a:rPr>
              <a:t>стоящая</a:t>
            </a:r>
            <a:r>
              <a:rPr lang="ru-RU" sz="3600" i="1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>
                <a:solidFill>
                  <a:srgbClr val="002060"/>
                </a:solidFill>
              </a:rPr>
              <a:t>перед скобками</a:t>
            </a:r>
            <a:r>
              <a:rPr lang="ru-RU" sz="3600" i="1" dirty="0">
                <a:solidFill>
                  <a:schemeClr val="tx1"/>
                </a:solidFill>
              </a:rPr>
              <a:t>, </a:t>
            </a:r>
            <a:r>
              <a:rPr lang="ru-RU" sz="3600" b="1" i="1" dirty="0">
                <a:solidFill>
                  <a:srgbClr val="C00000"/>
                </a:solidFill>
              </a:rPr>
              <a:t>переворачивает результат, полученный в </a:t>
            </a:r>
            <a:r>
              <a:rPr lang="ru-RU" sz="3600" b="1" i="1" dirty="0" smtClean="0">
                <a:solidFill>
                  <a:srgbClr val="C00000"/>
                </a:solidFill>
              </a:rPr>
              <a:t>скобках.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Применяя все выше сказанное,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chemeClr val="tx1"/>
                </a:solidFill>
              </a:rPr>
              <a:t>будем </a:t>
            </a:r>
            <a:r>
              <a:rPr lang="ru-RU" sz="3600" b="1" i="1" dirty="0">
                <a:solidFill>
                  <a:schemeClr val="tx1"/>
                </a:solidFill>
              </a:rPr>
              <a:t>вычислять значение логического выражения </a:t>
            </a:r>
            <a:endParaRPr lang="ru-RU" sz="3600" b="1" i="1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от </a:t>
            </a:r>
            <a:r>
              <a:rPr lang="ru-RU" sz="3600" b="1" i="1" dirty="0">
                <a:solidFill>
                  <a:srgbClr val="C00000"/>
                </a:solidFill>
              </a:rPr>
              <a:t>последней операции к первой</a:t>
            </a:r>
            <a:r>
              <a:rPr lang="ru-RU" sz="3600" b="1" i="1" dirty="0">
                <a:solidFill>
                  <a:schemeClr val="tx1"/>
                </a:solidFill>
              </a:rPr>
              <a:t>, </a:t>
            </a:r>
            <a:endParaRPr lang="ru-RU" sz="3600" b="1" i="1" dirty="0" smtClean="0">
              <a:solidFill>
                <a:schemeClr val="tx1"/>
              </a:solidFill>
            </a:endParaRPr>
          </a:p>
          <a:p>
            <a:r>
              <a:rPr lang="ru-RU" sz="3600" b="1" i="1" dirty="0" smtClean="0">
                <a:solidFill>
                  <a:schemeClr val="tx1"/>
                </a:solidFill>
              </a:rPr>
              <a:t>используя </a:t>
            </a:r>
            <a:r>
              <a:rPr lang="ru-RU" sz="3600" b="1" i="1" dirty="0">
                <a:solidFill>
                  <a:schemeClr val="tx1"/>
                </a:solidFill>
              </a:rPr>
              <a:t>только</a:t>
            </a:r>
            <a:r>
              <a:rPr lang="ru-RU" sz="3600" b="1" i="1" dirty="0">
                <a:solidFill>
                  <a:srgbClr val="002060"/>
                </a:solidFill>
              </a:rPr>
              <a:t> два исключения </a:t>
            </a:r>
            <a:endParaRPr lang="ru-RU" sz="3600" b="1" i="1" dirty="0" smtClean="0">
              <a:solidFill>
                <a:srgbClr val="002060"/>
              </a:solidFill>
            </a:endParaRPr>
          </a:p>
          <a:p>
            <a:r>
              <a:rPr lang="ru-RU" sz="3600" b="1" i="1" dirty="0" smtClean="0">
                <a:solidFill>
                  <a:srgbClr val="002060"/>
                </a:solidFill>
              </a:rPr>
              <a:t>и </a:t>
            </a:r>
            <a:r>
              <a:rPr lang="ru-RU" sz="3600" b="1" i="1" dirty="0">
                <a:solidFill>
                  <a:srgbClr val="002060"/>
                </a:solidFill>
              </a:rPr>
              <a:t>не открывая </a:t>
            </a:r>
            <a:r>
              <a:rPr lang="ru-RU" sz="3600" b="1" i="1" dirty="0" smtClean="0">
                <a:solidFill>
                  <a:srgbClr val="002060"/>
                </a:solidFill>
              </a:rPr>
              <a:t>скобки.</a:t>
            </a:r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Пример 1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>Для ка­ко­го из приведённых зна­че­ний числа </a:t>
            </a:r>
            <a:r>
              <a:rPr lang="ru-RU" sz="3600" b="1" i="1" dirty="0">
                <a:solidFill>
                  <a:schemeClr val="tx2"/>
                </a:solidFill>
              </a:rPr>
              <a:t>X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dirty="0">
                <a:solidFill>
                  <a:schemeClr val="tx1"/>
                </a:solidFill>
              </a:rPr>
              <a:t>ложно высказывание: </a:t>
            </a:r>
          </a:p>
          <a:p>
            <a:r>
              <a:rPr lang="ru-RU" sz="3600" b="1" i="1" dirty="0" smtClean="0">
                <a:solidFill>
                  <a:srgbClr val="C00000"/>
                </a:solidFill>
              </a:rPr>
              <a:t>НЕ</a:t>
            </a:r>
            <a:r>
              <a:rPr lang="ru-RU" sz="3600" b="1" i="1" dirty="0">
                <a:solidFill>
                  <a:srgbClr val="C00000"/>
                </a:solidFill>
              </a:rPr>
              <a:t> (X &lt; 5) </a:t>
            </a:r>
            <a:r>
              <a:rPr lang="en-US" sz="3600" b="1" i="1" dirty="0" smtClean="0">
                <a:solidFill>
                  <a:srgbClr val="C00000"/>
                </a:solidFill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</a:rPr>
              <a:t>ИЛИ</a:t>
            </a:r>
            <a:r>
              <a:rPr lang="en-US" sz="3600" b="1" i="1" dirty="0" smtClean="0">
                <a:solidFill>
                  <a:srgbClr val="C00000"/>
                </a:solidFill>
              </a:rPr>
              <a:t> </a:t>
            </a:r>
            <a:r>
              <a:rPr lang="ru-RU" sz="3600" b="1" i="1" dirty="0">
                <a:solidFill>
                  <a:srgbClr val="C00000"/>
                </a:solidFill>
              </a:rPr>
              <a:t> (X &lt; 4) </a:t>
            </a:r>
            <a:r>
              <a:rPr lang="ru-RU" sz="3600" b="1" i="1" dirty="0" smtClean="0">
                <a:solidFill>
                  <a:srgbClr val="C00000"/>
                </a:solidFill>
              </a:rPr>
              <a:t>?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1) 6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tx1"/>
                </a:solidFill>
              </a:rPr>
              <a:t>  2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5       </a:t>
            </a:r>
            <a:r>
              <a:rPr lang="ru-RU" dirty="0" smtClean="0">
                <a:solidFill>
                  <a:schemeClr val="tx1"/>
                </a:solidFill>
              </a:rPr>
              <a:t>3) </a:t>
            </a:r>
            <a:r>
              <a:rPr lang="ru-RU" dirty="0" smtClean="0">
                <a:solidFill>
                  <a:schemeClr val="tx1"/>
                </a:solidFill>
              </a:rPr>
              <a:t>4        </a:t>
            </a:r>
            <a:r>
              <a:rPr lang="ru-RU" dirty="0" smtClean="0">
                <a:solidFill>
                  <a:schemeClr val="tx1"/>
                </a:solidFill>
              </a:rPr>
              <a:t>4) 3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339752" y="3933056"/>
            <a:ext cx="43924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95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Решение примера 1: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Последней операцией при вычислении этого выражения будет </a:t>
            </a:r>
            <a:r>
              <a:rPr lang="ru-RU" b="1" i="1" dirty="0">
                <a:solidFill>
                  <a:srgbClr val="C00000"/>
                </a:solidFill>
              </a:rPr>
              <a:t>ИЛИ</a:t>
            </a:r>
            <a:r>
              <a:rPr lang="ru-RU" dirty="0">
                <a:solidFill>
                  <a:schemeClr val="tx1"/>
                </a:solidFill>
              </a:rPr>
              <a:t>, а для нее действует исключение № 2.</a:t>
            </a:r>
          </a:p>
          <a:p>
            <a:r>
              <a:rPr lang="ru-RU" dirty="0">
                <a:solidFill>
                  <a:schemeClr val="tx1"/>
                </a:solidFill>
              </a:rPr>
              <a:t>Следовательно,</a:t>
            </a:r>
          </a:p>
          <a:p>
            <a:r>
              <a:rPr lang="ru-RU" dirty="0"/>
              <a:t> </a:t>
            </a:r>
            <a:r>
              <a:rPr lang="ru-RU" b="1" i="1" u="sng" dirty="0" smtClean="0">
                <a:solidFill>
                  <a:srgbClr val="0070C0"/>
                </a:solidFill>
              </a:rPr>
              <a:t>НЕ</a:t>
            </a:r>
            <a:r>
              <a:rPr lang="ru-RU" b="1" i="1" u="sng" dirty="0">
                <a:solidFill>
                  <a:srgbClr val="0070C0"/>
                </a:solidFill>
              </a:rPr>
              <a:t> (X </a:t>
            </a:r>
            <a:r>
              <a:rPr lang="ru-RU" b="1" i="1" u="sng" dirty="0" smtClean="0">
                <a:solidFill>
                  <a:srgbClr val="0070C0"/>
                </a:solidFill>
              </a:rPr>
              <a:t>&lt; 5)</a:t>
            </a:r>
            <a:r>
              <a:rPr lang="ru-RU" b="1" i="1" dirty="0">
                <a:solidFill>
                  <a:srgbClr val="0070C0"/>
                </a:solidFill>
              </a:rPr>
              <a:t>    ИЛИ     </a:t>
            </a:r>
            <a:r>
              <a:rPr lang="ru-RU" b="1" i="1" u="sng" dirty="0">
                <a:solidFill>
                  <a:srgbClr val="0070C0"/>
                </a:solidFill>
              </a:rPr>
              <a:t>(X </a:t>
            </a:r>
            <a:r>
              <a:rPr lang="ru-RU" b="1" i="1" u="sng" dirty="0" smtClean="0">
                <a:solidFill>
                  <a:srgbClr val="0070C0"/>
                </a:solidFill>
              </a:rPr>
              <a:t>&lt; 4) </a:t>
            </a:r>
            <a:r>
              <a:rPr lang="ru-RU" b="1" i="1" u="sng" dirty="0">
                <a:solidFill>
                  <a:srgbClr val="0070C0"/>
                </a:solidFill>
              </a:rPr>
              <a:t> </a:t>
            </a:r>
            <a:r>
              <a:rPr lang="ru-RU" b="1" i="1" u="sng" dirty="0" smtClean="0">
                <a:solidFill>
                  <a:srgbClr val="0070C0"/>
                </a:solidFill>
              </a:rPr>
              <a:t>  </a:t>
            </a:r>
            <a:r>
              <a:rPr lang="ru-RU" b="1" u="sng" dirty="0" smtClean="0">
                <a:solidFill>
                  <a:srgbClr val="0070C0"/>
                </a:solidFill>
              </a:rPr>
              <a:t>=</a:t>
            </a:r>
            <a:r>
              <a:rPr lang="ru-RU" b="1" i="1" u="sng" dirty="0" smtClean="0">
                <a:solidFill>
                  <a:srgbClr val="0070C0"/>
                </a:solidFill>
              </a:rPr>
              <a:t>   </a:t>
            </a:r>
            <a:r>
              <a:rPr lang="ru-RU" b="1" i="1" u="sng" dirty="0">
                <a:solidFill>
                  <a:srgbClr val="0070C0"/>
                </a:solidFill>
              </a:rPr>
              <a:t> 0</a:t>
            </a:r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pPr algn="l"/>
            <a:r>
              <a:rPr lang="ru-RU" dirty="0"/>
              <a:t> </a:t>
            </a:r>
            <a:r>
              <a:rPr lang="ru-RU" dirty="0" smtClean="0"/>
              <a:t>     </a:t>
            </a:r>
            <a:r>
              <a:rPr lang="ru-RU" dirty="0" smtClean="0">
                <a:solidFill>
                  <a:schemeClr val="tx1"/>
                </a:solidFill>
              </a:rPr>
              <a:t>при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 smtClean="0">
                <a:solidFill>
                  <a:schemeClr val="tx1"/>
                </a:solidFill>
              </a:rPr>
              <a:t>         </a:t>
            </a:r>
            <a:r>
              <a:rPr lang="ru-RU" b="1" i="1" u="sng" dirty="0" smtClean="0">
                <a:solidFill>
                  <a:schemeClr val="tx1"/>
                </a:solidFill>
              </a:rPr>
              <a:t>0</a:t>
            </a:r>
            <a:r>
              <a:rPr lang="ru-RU" b="1" i="1" dirty="0" smtClean="0">
                <a:solidFill>
                  <a:schemeClr val="tx1"/>
                </a:solidFill>
              </a:rPr>
              <a:t>        ИЛИ</a:t>
            </a:r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i="1" u="sng" dirty="0" smtClean="0">
                <a:solidFill>
                  <a:schemeClr val="tx1"/>
                </a:solidFill>
              </a:rPr>
              <a:t>0</a:t>
            </a:r>
            <a:r>
              <a:rPr lang="ru-RU" b="1" i="1" dirty="0" smtClean="0">
                <a:solidFill>
                  <a:schemeClr val="tx1"/>
                </a:solidFill>
              </a:rPr>
              <a:t>         </a:t>
            </a:r>
            <a:r>
              <a:rPr lang="ru-RU" b="1" dirty="0" smtClean="0">
                <a:solidFill>
                  <a:schemeClr val="tx1"/>
                </a:solidFill>
              </a:rPr>
              <a:t>=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  </a:t>
            </a:r>
            <a:r>
              <a:rPr lang="ru-RU" b="1" i="1" dirty="0">
                <a:solidFill>
                  <a:schemeClr val="tx1"/>
                </a:solidFill>
              </a:rPr>
              <a:t>0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26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6726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</a:rPr>
              <a:t>Для </a:t>
            </a:r>
            <a:r>
              <a:rPr lang="ru-RU" u="sng" dirty="0">
                <a:solidFill>
                  <a:schemeClr val="tx1"/>
                </a:solidFill>
              </a:rPr>
              <a:t>максимально быстрого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u="sng" dirty="0" smtClean="0">
                <a:solidFill>
                  <a:schemeClr val="tx1"/>
                </a:solidFill>
              </a:rPr>
              <a:t>однозначно </a:t>
            </a:r>
            <a:r>
              <a:rPr lang="ru-RU" u="sng" dirty="0">
                <a:solidFill>
                  <a:schemeClr val="tx1"/>
                </a:solidFill>
              </a:rPr>
              <a:t>верного</a:t>
            </a:r>
            <a:r>
              <a:rPr lang="ru-RU" dirty="0">
                <a:solidFill>
                  <a:schemeClr val="tx1"/>
                </a:solidFill>
              </a:rPr>
              <a:t> решения задач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</a:rPr>
              <a:t>будем </a:t>
            </a:r>
            <a:r>
              <a:rPr lang="ru-RU" dirty="0">
                <a:solidFill>
                  <a:schemeClr val="tx1"/>
                </a:solidFill>
              </a:rPr>
              <a:t>придерживаться принципа: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ru-RU" b="1" i="1" u="sng" dirty="0" smtClean="0">
                <a:solidFill>
                  <a:srgbClr val="002060"/>
                </a:solidFill>
              </a:rPr>
              <a:t>чем </a:t>
            </a:r>
            <a:r>
              <a:rPr lang="ru-RU" b="1" i="1" u="sng" dirty="0">
                <a:solidFill>
                  <a:srgbClr val="002060"/>
                </a:solidFill>
              </a:rPr>
              <a:t>меньше </a:t>
            </a:r>
            <a:r>
              <a:rPr lang="ru-RU" b="1" i="1" u="sng" dirty="0" smtClean="0">
                <a:solidFill>
                  <a:srgbClr val="002060"/>
                </a:solidFill>
              </a:rPr>
              <a:t>вычислений</a:t>
            </a:r>
            <a:r>
              <a:rPr lang="en-US" b="1" i="1" u="sng" dirty="0" smtClean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и другой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002060"/>
                </a:solidFill>
              </a:rPr>
              <a:t>работы мы делаем, 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b="1" i="1" u="sng" dirty="0" smtClean="0">
                <a:solidFill>
                  <a:srgbClr val="002060"/>
                </a:solidFill>
              </a:rPr>
              <a:t>тем </a:t>
            </a:r>
            <a:r>
              <a:rPr lang="ru-RU" b="1" i="1" u="sng" dirty="0">
                <a:solidFill>
                  <a:srgbClr val="002060"/>
                </a:solidFill>
              </a:rPr>
              <a:t>меньше времени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тратится 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spcBef>
                <a:spcPts val="60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на </a:t>
            </a:r>
            <a:r>
              <a:rPr lang="ru-RU" b="1" i="1" dirty="0">
                <a:solidFill>
                  <a:srgbClr val="002060"/>
                </a:solidFill>
              </a:rPr>
              <a:t>решение </a:t>
            </a:r>
            <a:r>
              <a:rPr lang="ru-RU" b="1" i="1" u="sng" dirty="0">
                <a:solidFill>
                  <a:srgbClr val="002060"/>
                </a:solidFill>
              </a:rPr>
              <a:t>и тем меньше</a:t>
            </a:r>
            <a:r>
              <a:rPr lang="ru-RU" b="1" i="1" dirty="0">
                <a:solidFill>
                  <a:srgbClr val="002060"/>
                </a:solidFill>
              </a:rPr>
              <a:t> вероятность </a:t>
            </a:r>
            <a:r>
              <a:rPr lang="ru-RU" b="1" i="1" dirty="0" smtClean="0">
                <a:solidFill>
                  <a:srgbClr val="002060"/>
                </a:solidFill>
              </a:rPr>
              <a:t>появления </a:t>
            </a:r>
            <a:r>
              <a:rPr lang="ru-RU" b="1" i="1" u="sng" dirty="0">
                <a:solidFill>
                  <a:srgbClr val="002060"/>
                </a:solidFill>
              </a:rPr>
              <a:t>ошибок </a:t>
            </a:r>
            <a:r>
              <a:rPr lang="ru-RU" b="1" i="1" dirty="0">
                <a:solidFill>
                  <a:srgbClr val="002060"/>
                </a:solidFill>
              </a:rPr>
              <a:t>в результате</a:t>
            </a:r>
            <a:r>
              <a:rPr lang="ru-RU" i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81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1: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spcBef>
                <a:spcPts val="1800"/>
              </a:spcBef>
            </a:pP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левой части выражения  тоже два действия. Разложим и их по порядку.  Последней здесь выполняется операция </a:t>
            </a:r>
            <a:r>
              <a:rPr lang="ru-RU" b="1" i="1" dirty="0">
                <a:solidFill>
                  <a:schemeClr val="tx1"/>
                </a:solidFill>
              </a:rPr>
              <a:t>НЕ</a:t>
            </a:r>
            <a:r>
              <a:rPr lang="ru-RU" dirty="0">
                <a:solidFill>
                  <a:schemeClr val="tx1"/>
                </a:solidFill>
              </a:rPr>
              <a:t>, которая переворачивает результат выполнения действия в скобках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sz="3600" dirty="0"/>
              <a:t> </a:t>
            </a:r>
            <a:r>
              <a:rPr lang="ru-RU" sz="3600" dirty="0" smtClean="0"/>
              <a:t>Т</a:t>
            </a:r>
            <a:r>
              <a:rPr lang="ru-RU" dirty="0" smtClean="0">
                <a:solidFill>
                  <a:schemeClr val="tx1"/>
                </a:solidFill>
              </a:rPr>
              <a:t>огда          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b="1" i="1" u="sng" dirty="0">
                <a:solidFill>
                  <a:srgbClr val="0070C0"/>
                </a:solidFill>
              </a:rPr>
              <a:t>НЕ (X &lt; 5)</a:t>
            </a:r>
            <a:r>
              <a:rPr lang="ru-RU" b="1" i="1" dirty="0">
                <a:solidFill>
                  <a:srgbClr val="0070C0"/>
                </a:solidFill>
              </a:rPr>
              <a:t> = 0 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      </a:t>
            </a:r>
            <a:r>
              <a:rPr lang="ru-RU" dirty="0" smtClean="0">
                <a:solidFill>
                  <a:schemeClr val="tx1"/>
                </a:solidFill>
              </a:rPr>
              <a:t>                      при </a:t>
            </a:r>
            <a:r>
              <a:rPr lang="ru-RU" dirty="0">
                <a:solidFill>
                  <a:schemeClr val="tx1"/>
                </a:solidFill>
              </a:rPr>
              <a:t>    </a:t>
            </a:r>
            <a:r>
              <a:rPr lang="ru-RU" i="1" dirty="0">
                <a:solidFill>
                  <a:schemeClr val="tx1"/>
                </a:solidFill>
              </a:rPr>
              <a:t>НЕ (   1   )</a:t>
            </a:r>
            <a:r>
              <a:rPr lang="ru-RU" dirty="0">
                <a:solidFill>
                  <a:schemeClr val="tx1"/>
                </a:solidFill>
              </a:rPr>
              <a:t>  =  </a:t>
            </a:r>
            <a:r>
              <a:rPr lang="ru-RU" i="1" dirty="0">
                <a:solidFill>
                  <a:schemeClr val="tx1"/>
                </a:solidFill>
              </a:rPr>
              <a:t>0</a:t>
            </a:r>
          </a:p>
          <a:p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2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1: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Отсюда </a:t>
            </a:r>
            <a:r>
              <a:rPr lang="ru-RU" dirty="0">
                <a:solidFill>
                  <a:schemeClr val="tx1"/>
                </a:solidFill>
              </a:rPr>
              <a:t>следует, что  </a:t>
            </a:r>
            <a:r>
              <a:rPr lang="ru-RU" dirty="0" smtClean="0">
                <a:solidFill>
                  <a:schemeClr val="tx1"/>
                </a:solidFill>
              </a:rPr>
              <a:t>выражение </a:t>
            </a:r>
            <a:r>
              <a:rPr lang="ru-RU" b="1" i="1" dirty="0" smtClean="0">
                <a:solidFill>
                  <a:schemeClr val="tx2"/>
                </a:solidFill>
              </a:rPr>
              <a:t>в левой скобке соответствует истине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а</a:t>
            </a:r>
            <a:r>
              <a:rPr lang="ru-RU" b="1" i="1" dirty="0">
                <a:solidFill>
                  <a:schemeClr val="tx2"/>
                </a:solidFill>
              </a:rPr>
              <a:t> в правой – лжи</a:t>
            </a:r>
            <a:r>
              <a:rPr lang="ru-RU" dirty="0">
                <a:solidFill>
                  <a:schemeClr val="tx1"/>
                </a:solidFill>
              </a:rPr>
              <a:t> (соответственно, </a:t>
            </a:r>
            <a:r>
              <a:rPr lang="ru-RU" dirty="0" smtClean="0">
                <a:solidFill>
                  <a:schemeClr val="tx1"/>
                </a:solidFill>
              </a:rPr>
              <a:t>при </a:t>
            </a:r>
            <a:r>
              <a:rPr lang="ru-RU" dirty="0">
                <a:solidFill>
                  <a:schemeClr val="tx1"/>
                </a:solidFill>
              </a:rPr>
              <a:t>открытии скобок переворачиваем математический знак на противоположный, не забывая и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про </a:t>
            </a:r>
            <a:r>
              <a:rPr lang="ru-RU" dirty="0">
                <a:solidFill>
                  <a:schemeClr val="tx1"/>
                </a:solidFill>
              </a:rPr>
              <a:t>знак «=»), т.е.    </a:t>
            </a:r>
            <a:r>
              <a:rPr lang="ru-RU" b="1" i="1" dirty="0">
                <a:solidFill>
                  <a:schemeClr val="tx2"/>
                </a:solidFill>
              </a:rPr>
              <a:t> </a:t>
            </a:r>
            <a:r>
              <a:rPr lang="ru-RU" b="1" i="1" dirty="0" smtClean="0">
                <a:solidFill>
                  <a:srgbClr val="0070C0"/>
                </a:solidFill>
              </a:rPr>
              <a:t>4 </a:t>
            </a:r>
            <a:r>
              <a:rPr lang="ru-RU" b="1" i="1" dirty="0">
                <a:solidFill>
                  <a:srgbClr val="0070C0"/>
                </a:solidFill>
              </a:rPr>
              <a:t>≤ Х &lt; </a:t>
            </a:r>
            <a:r>
              <a:rPr lang="ru-RU" b="1" i="1" dirty="0" smtClean="0">
                <a:solidFill>
                  <a:srgbClr val="0070C0"/>
                </a:solidFill>
              </a:rPr>
              <a:t>5</a:t>
            </a:r>
          </a:p>
          <a:p>
            <a:r>
              <a:rPr lang="ru-RU" i="1" u="sng" dirty="0" smtClean="0">
                <a:solidFill>
                  <a:schemeClr val="tx1"/>
                </a:solidFill>
              </a:rPr>
              <a:t>Ответ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r>
              <a:rPr lang="ru-RU" b="1" i="1" dirty="0" smtClean="0">
                <a:solidFill>
                  <a:schemeClr val="tx1"/>
                </a:solidFill>
              </a:rPr>
              <a:t>  </a:t>
            </a:r>
            <a:r>
              <a:rPr lang="ru-RU" b="1" i="1" dirty="0" smtClean="0">
                <a:solidFill>
                  <a:srgbClr val="002060"/>
                </a:solidFill>
              </a:rPr>
              <a:t>4   </a:t>
            </a:r>
            <a:r>
              <a:rPr lang="ru-RU" i="1" dirty="0" smtClean="0">
                <a:solidFill>
                  <a:srgbClr val="002060"/>
                </a:solidFill>
              </a:rPr>
              <a:t>(</a:t>
            </a:r>
            <a:r>
              <a:rPr lang="ru-RU" i="1" dirty="0" smtClean="0">
                <a:solidFill>
                  <a:schemeClr val="tx1"/>
                </a:solidFill>
              </a:rPr>
              <a:t>вариант 3)</a:t>
            </a:r>
            <a:endParaRPr lang="ru-RU" b="1" i="1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endParaRPr lang="ru-RU" b="1" i="1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1162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Пример 2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>Для ка­ко­го из приведённых зна­че­ний числа </a:t>
            </a:r>
            <a:r>
              <a:rPr lang="ru-RU" sz="3600" b="1" i="1" dirty="0">
                <a:solidFill>
                  <a:schemeClr val="tx2"/>
                </a:solidFill>
              </a:rPr>
              <a:t>X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dirty="0" smtClean="0">
                <a:solidFill>
                  <a:schemeClr val="tx1"/>
                </a:solidFill>
              </a:rPr>
              <a:t>истинно </a:t>
            </a:r>
            <a:r>
              <a:rPr lang="ru-RU" sz="3600" dirty="0">
                <a:solidFill>
                  <a:schemeClr val="tx1"/>
                </a:solidFill>
              </a:rPr>
              <a:t>высказывание: </a:t>
            </a:r>
          </a:p>
          <a:p>
            <a:r>
              <a:rPr lang="ru-RU" sz="3600" dirty="0"/>
              <a:t> </a:t>
            </a:r>
            <a:r>
              <a:rPr lang="ru-RU" sz="3600" b="1" i="1" dirty="0">
                <a:solidFill>
                  <a:schemeClr val="accent2"/>
                </a:solidFill>
              </a:rPr>
              <a:t>НЕ (X &lt; 7</a:t>
            </a:r>
            <a:r>
              <a:rPr lang="ru-RU" sz="3600" b="1" i="1" dirty="0" smtClean="0">
                <a:solidFill>
                  <a:schemeClr val="accent2"/>
                </a:solidFill>
              </a:rPr>
              <a:t>)  </a:t>
            </a:r>
            <a:r>
              <a:rPr lang="ru-RU" sz="3600" b="1" i="1" dirty="0">
                <a:solidFill>
                  <a:schemeClr val="accent2"/>
                </a:solidFill>
              </a:rPr>
              <a:t> </a:t>
            </a:r>
            <a:r>
              <a:rPr lang="ru-RU" sz="3600" b="1" i="1" dirty="0" smtClean="0">
                <a:solidFill>
                  <a:schemeClr val="accent2"/>
                </a:solidFill>
              </a:rPr>
              <a:t>И </a:t>
            </a:r>
            <a:r>
              <a:rPr lang="ru-RU" sz="3600" b="1" i="1" dirty="0">
                <a:solidFill>
                  <a:schemeClr val="accent2"/>
                </a:solidFill>
              </a:rPr>
              <a:t> </a:t>
            </a:r>
            <a:r>
              <a:rPr lang="ru-RU" sz="3600" b="1" i="1" dirty="0" smtClean="0">
                <a:solidFill>
                  <a:schemeClr val="accent2"/>
                </a:solidFill>
              </a:rPr>
              <a:t> (</a:t>
            </a:r>
            <a:r>
              <a:rPr lang="ru-RU" sz="3600" b="1" i="1" dirty="0">
                <a:solidFill>
                  <a:schemeClr val="accent2"/>
                </a:solidFill>
              </a:rPr>
              <a:t>X &lt; 8)?</a:t>
            </a:r>
            <a:endParaRPr lang="ru-RU" b="1" i="1" dirty="0" smtClean="0">
              <a:solidFill>
                <a:schemeClr val="accent2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1) 5     </a:t>
            </a:r>
            <a:r>
              <a:rPr lang="ru-RU" dirty="0" smtClean="0">
                <a:solidFill>
                  <a:schemeClr val="tx1"/>
                </a:solidFill>
              </a:rPr>
              <a:t>  2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6       </a:t>
            </a:r>
            <a:r>
              <a:rPr lang="ru-RU" dirty="0" smtClean="0">
                <a:solidFill>
                  <a:schemeClr val="tx1"/>
                </a:solidFill>
              </a:rPr>
              <a:t>3) </a:t>
            </a:r>
            <a:r>
              <a:rPr lang="ru-RU" dirty="0" smtClean="0">
                <a:solidFill>
                  <a:schemeClr val="tx1"/>
                </a:solidFill>
              </a:rPr>
              <a:t>7        </a:t>
            </a:r>
            <a:r>
              <a:rPr lang="ru-RU" dirty="0" smtClean="0">
                <a:solidFill>
                  <a:schemeClr val="tx1"/>
                </a:solidFill>
              </a:rPr>
              <a:t>4) 8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339752" y="4005064"/>
            <a:ext cx="43924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43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Решение примера 2: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Последней операцией при вычислении этого выражения будет </a:t>
            </a:r>
            <a:r>
              <a:rPr lang="ru-RU" b="1" i="1" dirty="0" smtClean="0">
                <a:solidFill>
                  <a:srgbClr val="C00000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а для нее действует исключение № </a:t>
            </a:r>
            <a:r>
              <a:rPr lang="ru-RU" dirty="0" smtClean="0">
                <a:solidFill>
                  <a:schemeClr val="tx1"/>
                </a:solidFill>
              </a:rPr>
              <a:t>1.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Следовательно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  <a:r>
              <a:rPr lang="ru-RU" b="1" dirty="0" smtClean="0"/>
              <a:t> 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>
                <a:solidFill>
                  <a:srgbClr val="0070C0"/>
                </a:solidFill>
              </a:rPr>
              <a:t> </a:t>
            </a:r>
            <a:r>
              <a:rPr lang="ru-RU" b="1" i="1" u="sng" dirty="0">
                <a:solidFill>
                  <a:srgbClr val="0070C0"/>
                </a:solidFill>
              </a:rPr>
              <a:t>НЕ (X &lt; 7</a:t>
            </a:r>
            <a:r>
              <a:rPr lang="ru-RU" b="1" i="1" u="sng" dirty="0" smtClean="0">
                <a:solidFill>
                  <a:srgbClr val="0070C0"/>
                </a:solidFill>
              </a:rPr>
              <a:t>)</a:t>
            </a:r>
            <a:r>
              <a:rPr lang="ru-RU" b="1" i="1" dirty="0">
                <a:solidFill>
                  <a:srgbClr val="0070C0"/>
                </a:solidFill>
              </a:rPr>
              <a:t>    </a:t>
            </a:r>
            <a:r>
              <a:rPr lang="ru-RU" b="1" i="1" dirty="0" smtClean="0">
                <a:solidFill>
                  <a:srgbClr val="0070C0"/>
                </a:solidFill>
              </a:rPr>
              <a:t>И</a:t>
            </a:r>
            <a:r>
              <a:rPr lang="ru-RU" b="1" i="1" dirty="0">
                <a:solidFill>
                  <a:srgbClr val="0070C0"/>
                </a:solidFill>
              </a:rPr>
              <a:t>     </a:t>
            </a:r>
            <a:r>
              <a:rPr lang="ru-RU" b="1" i="1" u="sng" dirty="0">
                <a:solidFill>
                  <a:srgbClr val="0070C0"/>
                </a:solidFill>
              </a:rPr>
              <a:t>(X &lt; </a:t>
            </a:r>
            <a:r>
              <a:rPr lang="ru-RU" b="1" i="1" u="sng" dirty="0" smtClean="0">
                <a:solidFill>
                  <a:srgbClr val="0070C0"/>
                </a:solidFill>
              </a:rPr>
              <a:t>8) </a:t>
            </a:r>
            <a:r>
              <a:rPr lang="ru-RU" b="1" i="1" u="sng" dirty="0">
                <a:solidFill>
                  <a:srgbClr val="0070C0"/>
                </a:solidFill>
              </a:rPr>
              <a:t>   </a:t>
            </a:r>
            <a:r>
              <a:rPr lang="ru-RU" b="1" u="sng" dirty="0">
                <a:solidFill>
                  <a:srgbClr val="0070C0"/>
                </a:solidFill>
              </a:rPr>
              <a:t>=</a:t>
            </a:r>
            <a:r>
              <a:rPr lang="ru-RU" b="1" i="1" u="sng" dirty="0">
                <a:solidFill>
                  <a:srgbClr val="0070C0"/>
                </a:solidFill>
              </a:rPr>
              <a:t>    </a:t>
            </a:r>
            <a:r>
              <a:rPr lang="ru-RU" b="1" i="1" u="sng" dirty="0" smtClean="0">
                <a:solidFill>
                  <a:srgbClr val="0070C0"/>
                </a:solidFill>
              </a:rPr>
              <a:t>1</a:t>
            </a:r>
            <a:r>
              <a:rPr lang="ru-RU" dirty="0">
                <a:solidFill>
                  <a:srgbClr val="0070C0"/>
                </a:solidFill>
              </a:rPr>
              <a:t> </a:t>
            </a:r>
          </a:p>
          <a:p>
            <a:pPr algn="l"/>
            <a:r>
              <a:rPr lang="ru-RU" dirty="0"/>
              <a:t>      </a:t>
            </a:r>
            <a:r>
              <a:rPr lang="ru-RU" dirty="0">
                <a:solidFill>
                  <a:schemeClr val="tx1"/>
                </a:solidFill>
              </a:rPr>
              <a:t>при</a:t>
            </a:r>
            <a:r>
              <a:rPr lang="ru-RU" b="1" dirty="0">
                <a:solidFill>
                  <a:schemeClr val="tx1"/>
                </a:solidFill>
              </a:rPr>
              <a:t>        </a:t>
            </a:r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ru-RU" b="1" i="1" u="sng" dirty="0" smtClean="0">
                <a:solidFill>
                  <a:schemeClr val="tx1"/>
                </a:solidFill>
              </a:rPr>
              <a:t>1</a:t>
            </a:r>
            <a:r>
              <a:rPr lang="ru-RU" b="1" i="1" dirty="0" smtClean="0">
                <a:solidFill>
                  <a:schemeClr val="tx1"/>
                </a:solidFill>
              </a:rPr>
              <a:t>           И</a:t>
            </a:r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i="1" u="sng" dirty="0" smtClean="0">
                <a:solidFill>
                  <a:schemeClr val="tx1"/>
                </a:solidFill>
              </a:rPr>
              <a:t>1</a:t>
            </a:r>
            <a:r>
              <a:rPr lang="ru-RU" b="1" i="1" dirty="0" smtClean="0">
                <a:solidFill>
                  <a:schemeClr val="tx1"/>
                </a:solidFill>
              </a:rPr>
              <a:t>         </a:t>
            </a:r>
            <a:r>
              <a:rPr lang="ru-RU" b="1" dirty="0">
                <a:solidFill>
                  <a:schemeClr val="tx1"/>
                </a:solidFill>
              </a:rPr>
              <a:t>=  </a:t>
            </a:r>
            <a:r>
              <a:rPr lang="ru-RU" b="1" i="1" dirty="0">
                <a:solidFill>
                  <a:schemeClr val="tx1"/>
                </a:solidFill>
              </a:rPr>
              <a:t>  </a:t>
            </a:r>
            <a:r>
              <a:rPr lang="ru-RU" b="1" i="1" dirty="0" smtClean="0">
                <a:solidFill>
                  <a:schemeClr val="tx1"/>
                </a:solidFill>
              </a:rPr>
              <a:t>1</a:t>
            </a:r>
            <a:endParaRPr lang="ru-RU" i="1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rgbClr val="002060"/>
                </a:solidFill>
              </a:rPr>
              <a:t> </a:t>
            </a:r>
          </a:p>
          <a:p>
            <a:pPr algn="l"/>
            <a:r>
              <a:rPr lang="ru-RU" dirty="0"/>
              <a:t> 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66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2: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 левой части выражения  тоже два действия, разложим и их по порядку. Последней здесь выполняется операция НЕ, которая переворачивает результат выполнения действия в скобках.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3600" dirty="0" smtClean="0"/>
              <a:t>Т</a:t>
            </a:r>
            <a:r>
              <a:rPr lang="ru-RU" dirty="0" smtClean="0">
                <a:solidFill>
                  <a:schemeClr val="tx1"/>
                </a:solidFill>
              </a:rPr>
              <a:t>огда     </a:t>
            </a:r>
            <a:r>
              <a:rPr lang="ru-RU" b="1" i="1" u="sng" dirty="0" smtClean="0">
                <a:solidFill>
                  <a:srgbClr val="0070C0"/>
                </a:solidFill>
              </a:rPr>
              <a:t>НЕ</a:t>
            </a:r>
            <a:r>
              <a:rPr lang="ru-RU" b="1" i="1" u="sng" dirty="0">
                <a:solidFill>
                  <a:srgbClr val="0070C0"/>
                </a:solidFill>
              </a:rPr>
              <a:t> (X &lt; </a:t>
            </a:r>
            <a:r>
              <a:rPr lang="ru-RU" b="1" i="1" u="sng" dirty="0" smtClean="0">
                <a:solidFill>
                  <a:srgbClr val="0070C0"/>
                </a:solidFill>
              </a:rPr>
              <a:t>7)</a:t>
            </a:r>
            <a:r>
              <a:rPr lang="ru-RU" b="1" i="1" dirty="0">
                <a:solidFill>
                  <a:srgbClr val="0070C0"/>
                </a:solidFill>
              </a:rPr>
              <a:t> = </a:t>
            </a:r>
            <a:r>
              <a:rPr lang="ru-RU" b="1" i="1" dirty="0" smtClean="0">
                <a:solidFill>
                  <a:srgbClr val="0070C0"/>
                </a:solidFill>
              </a:rPr>
              <a:t>1</a:t>
            </a:r>
            <a:r>
              <a:rPr lang="ru-RU" b="1" i="1" dirty="0">
                <a:solidFill>
                  <a:srgbClr val="0070C0"/>
                </a:solidFill>
              </a:rPr>
              <a:t> 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      </a:t>
            </a:r>
            <a:r>
              <a:rPr lang="ru-RU" dirty="0" smtClean="0">
                <a:solidFill>
                  <a:schemeClr val="tx1"/>
                </a:solidFill>
              </a:rPr>
              <a:t>                  при </a:t>
            </a:r>
            <a:r>
              <a:rPr lang="ru-RU" dirty="0">
                <a:solidFill>
                  <a:schemeClr val="tx1"/>
                </a:solidFill>
              </a:rPr>
              <a:t>    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НЕ </a:t>
            </a:r>
            <a:r>
              <a:rPr lang="ru-RU" i="1" dirty="0">
                <a:solidFill>
                  <a:schemeClr val="tx1"/>
                </a:solidFill>
              </a:rPr>
              <a:t>(   1   )</a:t>
            </a:r>
            <a:r>
              <a:rPr lang="ru-RU" dirty="0">
                <a:solidFill>
                  <a:schemeClr val="tx1"/>
                </a:solidFill>
              </a:rPr>
              <a:t>  = </a:t>
            </a:r>
            <a:r>
              <a:rPr lang="ru-RU" i="1" dirty="0" smtClean="0">
                <a:solidFill>
                  <a:schemeClr val="tx1"/>
                </a:solidFill>
              </a:rPr>
              <a:t>1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2:</a:t>
            </a:r>
            <a:endParaRPr lang="ru-RU" sz="3600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Отсюда следует, что  выражение </a:t>
            </a:r>
            <a:r>
              <a:rPr lang="ru-RU" b="1" i="1" dirty="0">
                <a:solidFill>
                  <a:srgbClr val="002060"/>
                </a:solidFill>
              </a:rPr>
              <a:t>в левой скобке соответствует лжи </a:t>
            </a:r>
            <a:endParaRPr lang="ru-RU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соответственно, при открытии скобок переворачиваем математический знак на противоположный, не забывая и про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знак </a:t>
            </a:r>
            <a:r>
              <a:rPr lang="ru-RU" dirty="0">
                <a:solidFill>
                  <a:schemeClr val="tx1"/>
                </a:solidFill>
              </a:rPr>
              <a:t>«=»), а в правой – истине т.е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chemeClr val="tx2"/>
                </a:solidFill>
              </a:rPr>
              <a:t> </a:t>
            </a:r>
            <a:r>
              <a:rPr lang="en-US" b="1" i="1" dirty="0" smtClean="0">
                <a:solidFill>
                  <a:schemeClr val="tx2"/>
                </a:solidFill>
              </a:rPr>
              <a:t>7</a:t>
            </a:r>
            <a:r>
              <a:rPr lang="ru-RU" b="1" i="1" dirty="0" smtClean="0">
                <a:solidFill>
                  <a:schemeClr val="tx2"/>
                </a:solidFill>
              </a:rPr>
              <a:t> </a:t>
            </a:r>
            <a:r>
              <a:rPr lang="ru-RU" b="1" dirty="0"/>
              <a:t> </a:t>
            </a:r>
            <a:r>
              <a:rPr lang="ru-RU" b="1" i="1" dirty="0">
                <a:solidFill>
                  <a:srgbClr val="0070C0"/>
                </a:solidFill>
              </a:rPr>
              <a:t>≤</a:t>
            </a:r>
            <a:r>
              <a:rPr lang="ru-RU" b="1" i="1" dirty="0" smtClean="0">
                <a:solidFill>
                  <a:schemeClr val="tx2"/>
                </a:solidFill>
              </a:rPr>
              <a:t> </a:t>
            </a:r>
            <a:r>
              <a:rPr lang="ru-RU" b="1" i="1" dirty="0">
                <a:solidFill>
                  <a:schemeClr val="tx2"/>
                </a:solidFill>
              </a:rPr>
              <a:t>Х &lt; </a:t>
            </a:r>
            <a:r>
              <a:rPr lang="en-US" b="1" i="1" dirty="0">
                <a:solidFill>
                  <a:schemeClr val="tx2"/>
                </a:solidFill>
              </a:rPr>
              <a:t>8</a:t>
            </a:r>
            <a:endParaRPr lang="ru-RU" b="1" i="1" dirty="0" smtClean="0">
              <a:solidFill>
                <a:schemeClr val="tx2"/>
              </a:solidFill>
            </a:endParaRPr>
          </a:p>
          <a:p>
            <a:r>
              <a:rPr lang="ru-RU" i="1" u="sng" dirty="0" smtClean="0">
                <a:solidFill>
                  <a:schemeClr val="tx1"/>
                </a:solidFill>
              </a:rPr>
              <a:t>Ответ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b="1" i="1" dirty="0" smtClean="0">
                <a:solidFill>
                  <a:srgbClr val="002060"/>
                </a:solidFill>
              </a:rPr>
              <a:t>7</a:t>
            </a:r>
            <a:r>
              <a:rPr lang="ru-RU" b="1" i="1" dirty="0" smtClean="0">
                <a:solidFill>
                  <a:srgbClr val="002060"/>
                </a:solidFill>
              </a:rPr>
              <a:t>  </a:t>
            </a:r>
            <a:r>
              <a:rPr lang="ru-RU" i="1" dirty="0" smtClean="0">
                <a:solidFill>
                  <a:schemeClr val="tx1"/>
                </a:solidFill>
              </a:rPr>
              <a:t>(</a:t>
            </a:r>
            <a:r>
              <a:rPr lang="ru-RU" i="1" dirty="0">
                <a:solidFill>
                  <a:schemeClr val="tx1"/>
                </a:solidFill>
              </a:rPr>
              <a:t>вариант</a:t>
            </a:r>
            <a:r>
              <a:rPr lang="ru-RU" i="1" dirty="0" smtClean="0">
                <a:solidFill>
                  <a:schemeClr val="tx1"/>
                </a:solidFill>
              </a:rPr>
              <a:t> 3)</a:t>
            </a:r>
            <a:endParaRPr lang="ru-RU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b="1" i="1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106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Пример </a:t>
            </a:r>
            <a:r>
              <a:rPr lang="en-US" sz="3600" b="1" u="sng" dirty="0" smtClean="0">
                <a:solidFill>
                  <a:srgbClr val="002060"/>
                </a:solidFill>
              </a:rPr>
              <a:t>3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>Для ка­ко­го из приведённых зна­че­ний числа </a:t>
            </a:r>
            <a:r>
              <a:rPr lang="ru-RU" sz="3600" b="1" i="1" dirty="0">
                <a:solidFill>
                  <a:schemeClr val="tx2"/>
                </a:solidFill>
              </a:rPr>
              <a:t>X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dirty="0" smtClean="0">
                <a:solidFill>
                  <a:schemeClr val="tx1"/>
                </a:solidFill>
              </a:rPr>
              <a:t>ложно </a:t>
            </a:r>
            <a:r>
              <a:rPr lang="ru-RU" sz="3600" dirty="0">
                <a:solidFill>
                  <a:schemeClr val="tx1"/>
                </a:solidFill>
              </a:rPr>
              <a:t>высказывание: 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l">
              <a:spcBef>
                <a:spcPts val="1200"/>
              </a:spcBef>
            </a:pPr>
            <a:r>
              <a:rPr lang="ru-RU" sz="3600" b="1" i="1" dirty="0">
                <a:solidFill>
                  <a:srgbClr val="C00000"/>
                </a:solidFill>
              </a:rPr>
              <a:t>НЕ ((Первая </a:t>
            </a:r>
            <a:r>
              <a:rPr lang="ru-RU" sz="3600" b="1" i="1" dirty="0" smtClean="0">
                <a:solidFill>
                  <a:srgbClr val="C00000"/>
                </a:solidFill>
              </a:rPr>
              <a:t>буква гласная</a:t>
            </a:r>
            <a:r>
              <a:rPr lang="ru-RU" sz="3600" b="1" i="1" dirty="0">
                <a:solidFill>
                  <a:srgbClr val="C00000"/>
                </a:solidFill>
              </a:rPr>
              <a:t>) </a:t>
            </a:r>
            <a:r>
              <a:rPr lang="ru-RU" sz="3600" b="1" i="1" dirty="0" smtClean="0">
                <a:solidFill>
                  <a:srgbClr val="C00000"/>
                </a:solidFill>
              </a:rPr>
              <a:t>  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          И</a:t>
            </a:r>
            <a:r>
              <a:rPr lang="ru-RU" sz="3600" b="1" i="1" dirty="0">
                <a:solidFill>
                  <a:srgbClr val="C00000"/>
                </a:solidFill>
              </a:rPr>
              <a:t> (Последняя буква согласная</a:t>
            </a:r>
            <a:r>
              <a:rPr lang="ru-RU" sz="3600" b="1" i="1" dirty="0" smtClean="0">
                <a:solidFill>
                  <a:srgbClr val="C00000"/>
                </a:solidFill>
              </a:rPr>
              <a:t>))? </a:t>
            </a:r>
            <a:endParaRPr lang="ru-RU" sz="3600" i="1" dirty="0">
              <a:solidFill>
                <a:srgbClr val="C00000"/>
              </a:solidFill>
            </a:endParaRPr>
          </a:p>
          <a:p>
            <a:r>
              <a:rPr lang="ru-RU" sz="3600" dirty="0"/>
              <a:t> </a:t>
            </a:r>
            <a:r>
              <a:rPr lang="ru-RU" dirty="0" smtClean="0">
                <a:solidFill>
                  <a:schemeClr val="tx1"/>
                </a:solidFill>
              </a:rPr>
              <a:t>1) Вера </a:t>
            </a:r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dirty="0" smtClean="0">
                <a:solidFill>
                  <a:schemeClr val="tx1"/>
                </a:solidFill>
              </a:rPr>
              <a:t>2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Степан  </a:t>
            </a: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Анна  </a:t>
            </a:r>
            <a:r>
              <a:rPr lang="ru-RU" dirty="0" smtClean="0">
                <a:solidFill>
                  <a:schemeClr val="tx1"/>
                </a:solidFill>
              </a:rPr>
              <a:t>     </a:t>
            </a:r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) Иван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27584" y="4797152"/>
            <a:ext cx="7569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7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Решение примера 3: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Запишем задание в виде схемы:</a:t>
            </a:r>
          </a:p>
          <a:p>
            <a:pPr algn="l"/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НЕ</a:t>
            </a:r>
            <a:r>
              <a:rPr lang="ru-RU" b="1" i="1" dirty="0">
                <a:solidFill>
                  <a:srgbClr val="0070C0"/>
                </a:solidFill>
              </a:rPr>
              <a:t> </a:t>
            </a:r>
            <a:r>
              <a:rPr lang="ru-RU" sz="4800" b="1" i="1" dirty="0" smtClean="0">
                <a:solidFill>
                  <a:srgbClr val="0070C0"/>
                </a:solidFill>
              </a:rPr>
              <a:t>(</a:t>
            </a:r>
            <a:r>
              <a:rPr lang="ru-RU" b="1" i="1" u="sng" dirty="0" smtClean="0">
                <a:solidFill>
                  <a:srgbClr val="0070C0"/>
                </a:solidFill>
              </a:rPr>
              <a:t>(</a:t>
            </a:r>
            <a:r>
              <a:rPr lang="ru-RU" b="1" i="1" u="sng" dirty="0">
                <a:solidFill>
                  <a:srgbClr val="0070C0"/>
                </a:solidFill>
              </a:rPr>
              <a:t>Первая буква гласная) </a:t>
            </a:r>
            <a:endParaRPr lang="ru-RU" b="1" i="1" u="sng" dirty="0" smtClean="0">
              <a:solidFill>
                <a:srgbClr val="0070C0"/>
              </a:solidFill>
            </a:endParaRPr>
          </a:p>
          <a:p>
            <a:pPr algn="l"/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          </a:t>
            </a:r>
            <a:r>
              <a:rPr lang="ru-RU" b="1" i="1" u="sng" dirty="0" smtClean="0">
                <a:solidFill>
                  <a:srgbClr val="0070C0"/>
                </a:solidFill>
              </a:rPr>
              <a:t>И</a:t>
            </a:r>
            <a:r>
              <a:rPr lang="ru-RU" b="1" i="1" u="sng" dirty="0">
                <a:solidFill>
                  <a:srgbClr val="0070C0"/>
                </a:solidFill>
              </a:rPr>
              <a:t> (Последняя буква согласная</a:t>
            </a:r>
            <a:r>
              <a:rPr lang="ru-RU" b="1" i="1" u="sng" dirty="0" smtClean="0">
                <a:solidFill>
                  <a:srgbClr val="0070C0"/>
                </a:solidFill>
              </a:rPr>
              <a:t>)</a:t>
            </a:r>
            <a:r>
              <a:rPr lang="ru-RU" sz="4800" b="1" i="1" dirty="0" smtClean="0">
                <a:solidFill>
                  <a:srgbClr val="0070C0"/>
                </a:solidFill>
              </a:rPr>
              <a:t>)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>
                <a:solidFill>
                  <a:srgbClr val="0070C0"/>
                </a:solidFill>
              </a:rPr>
              <a:t>= 0 </a:t>
            </a:r>
            <a:endParaRPr lang="ru-RU" i="1" dirty="0">
              <a:solidFill>
                <a:srgbClr val="0070C0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  при    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b="1" i="1" dirty="0" smtClean="0">
                <a:solidFill>
                  <a:schemeClr val="tx1"/>
                </a:solidFill>
              </a:rPr>
              <a:t>  </a:t>
            </a:r>
            <a:r>
              <a:rPr lang="ru-RU" b="1" i="1" u="sng" dirty="0" smtClean="0">
                <a:solidFill>
                  <a:schemeClr val="tx1"/>
                </a:solidFill>
              </a:rPr>
              <a:t>НЕ</a:t>
            </a:r>
            <a:r>
              <a:rPr lang="ru-RU" b="1" i="1" u="sng" dirty="0">
                <a:solidFill>
                  <a:schemeClr val="tx1"/>
                </a:solidFill>
              </a:rPr>
              <a:t>  </a:t>
            </a:r>
            <a:r>
              <a:rPr lang="ru-RU" sz="4800" b="1" i="1" u="sng" dirty="0" smtClean="0">
                <a:solidFill>
                  <a:schemeClr val="tx1"/>
                </a:solidFill>
              </a:rPr>
              <a:t>(</a:t>
            </a:r>
            <a:r>
              <a:rPr lang="ru-RU" b="1" i="1" u="sng" dirty="0" smtClean="0">
                <a:solidFill>
                  <a:schemeClr val="tx1"/>
                </a:solidFill>
              </a:rPr>
              <a:t>(</a:t>
            </a:r>
            <a:r>
              <a:rPr lang="ru-RU" b="1" i="1" u="sng" dirty="0">
                <a:solidFill>
                  <a:schemeClr val="tx1"/>
                </a:solidFill>
              </a:rPr>
              <a:t>        </a:t>
            </a:r>
            <a:r>
              <a:rPr lang="ru-RU" b="1" i="1" u="sng" dirty="0" smtClean="0">
                <a:solidFill>
                  <a:schemeClr val="tx1"/>
                </a:solidFill>
              </a:rPr>
              <a:t>      </a:t>
            </a:r>
            <a:r>
              <a:rPr lang="ru-RU" b="1" i="1" u="sng" dirty="0">
                <a:solidFill>
                  <a:schemeClr val="tx1"/>
                </a:solidFill>
              </a:rPr>
              <a:t>          </a:t>
            </a:r>
            <a:r>
              <a:rPr lang="ru-RU" b="1" i="1" u="sng" dirty="0" smtClean="0">
                <a:solidFill>
                  <a:schemeClr val="tx1"/>
                </a:solidFill>
              </a:rPr>
              <a:t>И </a:t>
            </a:r>
            <a:r>
              <a:rPr lang="ru-RU" b="1" i="1" u="sng" dirty="0">
                <a:solidFill>
                  <a:schemeClr val="tx1"/>
                </a:solidFill>
              </a:rPr>
              <a:t>= </a:t>
            </a:r>
            <a:r>
              <a:rPr lang="ru-RU" b="1" i="1" u="sng" dirty="0" smtClean="0">
                <a:solidFill>
                  <a:schemeClr val="tx1"/>
                </a:solidFill>
              </a:rPr>
              <a:t>1</a:t>
            </a:r>
            <a:r>
              <a:rPr lang="ru-RU" b="1" i="1" u="sng" dirty="0">
                <a:solidFill>
                  <a:schemeClr val="tx1"/>
                </a:solidFill>
              </a:rPr>
              <a:t>  </a:t>
            </a:r>
            <a:r>
              <a:rPr lang="ru-RU" b="1" i="1" u="sng" dirty="0" smtClean="0">
                <a:solidFill>
                  <a:schemeClr val="tx1"/>
                </a:solidFill>
              </a:rPr>
              <a:t>   </a:t>
            </a:r>
            <a:r>
              <a:rPr lang="ru-RU" b="1" i="1" u="sng" dirty="0">
                <a:solidFill>
                  <a:schemeClr val="tx1"/>
                </a:solidFill>
              </a:rPr>
              <a:t>                   </a:t>
            </a:r>
            <a:r>
              <a:rPr lang="ru-RU" b="1" i="1" u="sng" dirty="0" smtClean="0">
                <a:solidFill>
                  <a:schemeClr val="tx1"/>
                </a:solidFill>
              </a:rPr>
              <a:t>)</a:t>
            </a:r>
            <a:r>
              <a:rPr lang="ru-RU" sz="4800" b="1" i="1" u="sng" dirty="0" smtClean="0">
                <a:solidFill>
                  <a:schemeClr val="tx1"/>
                </a:solidFill>
              </a:rPr>
              <a:t>)</a:t>
            </a:r>
            <a:r>
              <a:rPr lang="ru-RU" b="1" i="1" dirty="0">
                <a:solidFill>
                  <a:schemeClr val="tx1"/>
                </a:solidFill>
              </a:rPr>
              <a:t> = </a:t>
            </a:r>
            <a:r>
              <a:rPr lang="ru-RU" b="1" i="1" dirty="0" smtClean="0">
                <a:solidFill>
                  <a:schemeClr val="tx1"/>
                </a:solidFill>
              </a:rPr>
              <a:t>0.</a:t>
            </a:r>
            <a:endParaRPr lang="ru-RU" b="1" i="1" dirty="0">
              <a:solidFill>
                <a:schemeClr val="tx1"/>
              </a:solidFill>
            </a:endParaRPr>
          </a:p>
          <a:p>
            <a:r>
              <a:rPr lang="ru-RU" i="1" dirty="0"/>
              <a:t/>
            </a:r>
            <a:br>
              <a:rPr lang="ru-RU" i="1" dirty="0"/>
            </a:br>
            <a:r>
              <a:rPr lang="ru-RU" dirty="0">
                <a:solidFill>
                  <a:srgbClr val="002060"/>
                </a:solidFill>
              </a:rPr>
              <a:t> </a:t>
            </a:r>
          </a:p>
          <a:p>
            <a:pPr algn="l"/>
            <a:r>
              <a:rPr lang="ru-RU" dirty="0"/>
              <a:t> 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76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3: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Последней в этом выражении 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будет выполняться операция </a:t>
            </a:r>
            <a:r>
              <a:rPr lang="ru-RU" b="1" i="1" dirty="0">
                <a:solidFill>
                  <a:srgbClr val="C00000"/>
                </a:solidFill>
              </a:rPr>
              <a:t>НЕ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тогда </a:t>
            </a:r>
            <a:r>
              <a:rPr lang="ru-RU" dirty="0">
                <a:solidFill>
                  <a:schemeClr val="tx1"/>
                </a:solidFill>
              </a:rPr>
              <a:t>для </a:t>
            </a:r>
            <a:r>
              <a:rPr lang="ru-RU" dirty="0" smtClean="0">
                <a:solidFill>
                  <a:schemeClr val="tx1"/>
                </a:solidFill>
              </a:rPr>
              <a:t>получения </a:t>
            </a:r>
            <a:r>
              <a:rPr lang="ru-RU" dirty="0">
                <a:solidFill>
                  <a:schemeClr val="tx1"/>
                </a:solidFill>
              </a:rPr>
              <a:t>лжи в результате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ее </a:t>
            </a:r>
            <a:r>
              <a:rPr lang="ru-RU" dirty="0">
                <a:solidFill>
                  <a:schemeClr val="tx1"/>
                </a:solidFill>
              </a:rPr>
              <a:t>выполнения в общих скобках должна  </a:t>
            </a:r>
            <a:r>
              <a:rPr lang="ru-RU" dirty="0" smtClean="0">
                <a:solidFill>
                  <a:schemeClr val="tx1"/>
                </a:solidFill>
              </a:rPr>
              <a:t>быть истина. </a:t>
            </a:r>
            <a:r>
              <a:rPr lang="ru-RU" dirty="0">
                <a:solidFill>
                  <a:schemeClr val="tx1"/>
                </a:solidFill>
              </a:rPr>
              <a:t>Поэтому применим для  решения выражения во внутренних скобках </a:t>
            </a:r>
            <a:r>
              <a:rPr lang="ru-RU" b="1" i="1" dirty="0">
                <a:solidFill>
                  <a:schemeClr val="tx1"/>
                </a:solidFill>
              </a:rPr>
              <a:t>исключение № </a:t>
            </a:r>
            <a:r>
              <a:rPr lang="ru-RU" b="1" i="1" dirty="0" smtClean="0">
                <a:solidFill>
                  <a:schemeClr val="tx1"/>
                </a:solidFill>
              </a:rPr>
              <a:t>1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35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35074" y="836040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3:</a:t>
            </a:r>
          </a:p>
          <a:p>
            <a:pPr algn="l">
              <a:spcBef>
                <a:spcPts val="1200"/>
              </a:spcBef>
            </a:pPr>
            <a:r>
              <a:rPr lang="ru-RU" b="1" i="1" dirty="0" smtClean="0">
                <a:solidFill>
                  <a:srgbClr val="0070C0"/>
                </a:solidFill>
              </a:rPr>
              <a:t>   </a:t>
            </a:r>
            <a:r>
              <a:rPr lang="ru-RU" dirty="0" smtClean="0">
                <a:solidFill>
                  <a:schemeClr val="tx1"/>
                </a:solidFill>
              </a:rPr>
              <a:t>Тогда выражение </a:t>
            </a: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rgbClr val="0070C0"/>
                </a:solidFill>
              </a:rPr>
              <a:t> (</a:t>
            </a:r>
            <a:r>
              <a:rPr lang="ru-RU" b="1" i="1" dirty="0">
                <a:solidFill>
                  <a:srgbClr val="0070C0"/>
                </a:solidFill>
              </a:rPr>
              <a:t>Первая буква гласная)  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ru-RU" b="1" i="1" dirty="0">
                <a:solidFill>
                  <a:srgbClr val="0070C0"/>
                </a:solidFill>
              </a:rPr>
              <a:t>       </a:t>
            </a:r>
            <a:r>
              <a:rPr lang="ru-RU" b="1" i="1" dirty="0" smtClean="0">
                <a:solidFill>
                  <a:srgbClr val="0070C0"/>
                </a:solidFill>
              </a:rPr>
              <a:t>    И</a:t>
            </a:r>
            <a:r>
              <a:rPr lang="ru-RU" b="1" i="1" dirty="0">
                <a:solidFill>
                  <a:srgbClr val="0070C0"/>
                </a:solidFill>
              </a:rPr>
              <a:t>  (Последняя буква согласная) = 1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когда </a:t>
            </a:r>
            <a:r>
              <a:rPr lang="ru-RU" dirty="0">
                <a:solidFill>
                  <a:schemeClr val="tx1"/>
                </a:solidFill>
              </a:rPr>
              <a:t>обе части выражения истинны, т.е. первая буква имени – </a:t>
            </a:r>
            <a:r>
              <a:rPr lang="ru-RU" dirty="0" smtClean="0">
                <a:solidFill>
                  <a:schemeClr val="tx1"/>
                </a:solidFill>
              </a:rPr>
              <a:t>гласная и последняя -  </a:t>
            </a:r>
            <a:r>
              <a:rPr lang="ru-RU" dirty="0">
                <a:solidFill>
                  <a:schemeClr val="tx1"/>
                </a:solidFill>
              </a:rPr>
              <a:t>согласная, что соответствует имени  </a:t>
            </a:r>
            <a:r>
              <a:rPr lang="ru-RU" b="1" i="1" dirty="0">
                <a:solidFill>
                  <a:srgbClr val="0070C0"/>
                </a:solidFill>
              </a:rPr>
              <a:t>Иван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b="1" i="1" dirty="0" smtClean="0">
              <a:solidFill>
                <a:schemeClr val="tx1"/>
              </a:solidFill>
            </a:endParaRPr>
          </a:p>
          <a:p>
            <a:r>
              <a:rPr lang="ru-RU" i="1" u="sng" dirty="0" smtClean="0">
                <a:solidFill>
                  <a:schemeClr val="tx1"/>
                </a:solidFill>
              </a:rPr>
              <a:t>Ответ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Иван  </a:t>
            </a:r>
            <a:r>
              <a:rPr lang="ru-RU" i="1" dirty="0" smtClean="0">
                <a:solidFill>
                  <a:schemeClr val="tx1"/>
                </a:solidFill>
              </a:rPr>
              <a:t>(вариант 4)</a:t>
            </a:r>
            <a:endParaRPr lang="ru-RU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b="1" i="1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107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Для более наглядного отображения логических отношений между 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ru-RU" dirty="0" smtClean="0">
                <a:solidFill>
                  <a:schemeClr val="tx1"/>
                </a:solidFill>
              </a:rPr>
              <a:t>множествами </a:t>
            </a:r>
            <a:r>
              <a:rPr lang="ru-RU" dirty="0">
                <a:solidFill>
                  <a:schemeClr val="tx1"/>
                </a:solidFill>
              </a:rPr>
              <a:t>точек  </a:t>
            </a:r>
            <a:r>
              <a:rPr lang="ru-RU" b="1" dirty="0">
                <a:solidFill>
                  <a:schemeClr val="tx1"/>
                </a:solidFill>
              </a:rPr>
              <a:t>А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b="1" dirty="0" smtClean="0">
                <a:solidFill>
                  <a:schemeClr val="tx1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  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будем</a:t>
            </a:r>
            <a:r>
              <a:rPr lang="ru-RU" dirty="0">
                <a:solidFill>
                  <a:schemeClr val="tx1"/>
                </a:solidFill>
              </a:rPr>
              <a:t> использовать геометрическую 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схему </a:t>
            </a:r>
            <a:r>
              <a:rPr lang="ru-RU" dirty="0">
                <a:solidFill>
                  <a:schemeClr val="tx1"/>
                </a:solidFill>
              </a:rPr>
              <a:t>в виде </a:t>
            </a:r>
            <a:r>
              <a:rPr lang="ru-RU" b="1" dirty="0" smtClean="0">
                <a:solidFill>
                  <a:schemeClr val="tx1"/>
                </a:solidFill>
              </a:rPr>
              <a:t>кругов </a:t>
            </a:r>
            <a:r>
              <a:rPr lang="ru-RU" b="1" dirty="0">
                <a:solidFill>
                  <a:schemeClr val="tx1"/>
                </a:solidFill>
              </a:rPr>
              <a:t>Эйлера </a:t>
            </a: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рис.1):</a:t>
            </a: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3875185"/>
            <a:ext cx="272378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4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Пример 4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3600" dirty="0">
                <a:solidFill>
                  <a:schemeClr val="tx1"/>
                </a:solidFill>
              </a:rPr>
              <a:t>Для ка­ко­го из приведённых зна­че­ний числа </a:t>
            </a:r>
            <a:r>
              <a:rPr lang="ru-RU" sz="3600" b="1" i="1" dirty="0">
                <a:solidFill>
                  <a:schemeClr val="tx2"/>
                </a:solidFill>
              </a:rPr>
              <a:t>X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dirty="0" smtClean="0">
                <a:solidFill>
                  <a:schemeClr val="tx1"/>
                </a:solidFill>
              </a:rPr>
              <a:t>ложно </a:t>
            </a:r>
            <a:r>
              <a:rPr lang="ru-RU" sz="3600" dirty="0">
                <a:solidFill>
                  <a:schemeClr val="tx1"/>
                </a:solidFill>
              </a:rPr>
              <a:t>высказывание: 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ru-RU" sz="3600" b="1" i="1" dirty="0">
                <a:solidFill>
                  <a:srgbClr val="C00000"/>
                </a:solidFill>
              </a:rPr>
              <a:t>(число &lt; 40) ИЛИ НЕ (число чётное)  ?</a:t>
            </a:r>
            <a:r>
              <a:rPr lang="ru-RU" sz="3600" b="1" i="1" dirty="0" smtClean="0">
                <a:solidFill>
                  <a:srgbClr val="C00000"/>
                </a:solidFill>
              </a:rPr>
              <a:t> </a:t>
            </a:r>
            <a:endParaRPr lang="ru-RU" sz="3600" i="1" dirty="0">
              <a:solidFill>
                <a:srgbClr val="C00000"/>
              </a:solidFill>
            </a:endParaRPr>
          </a:p>
          <a:p>
            <a:endParaRPr lang="ru-RU" sz="3600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137     </a:t>
            </a:r>
            <a:r>
              <a:rPr lang="ru-RU" dirty="0" smtClean="0">
                <a:solidFill>
                  <a:schemeClr val="tx1"/>
                </a:solidFill>
              </a:rPr>
              <a:t>  2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64 </a:t>
            </a:r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dirty="0" smtClean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9       </a:t>
            </a:r>
            <a:r>
              <a:rPr lang="ru-RU" dirty="0" smtClean="0">
                <a:solidFill>
                  <a:schemeClr val="tx1"/>
                </a:solidFill>
              </a:rPr>
              <a:t>4</a:t>
            </a:r>
            <a:r>
              <a:rPr lang="ru-RU" dirty="0">
                <a:solidFill>
                  <a:schemeClr val="tx1"/>
                </a:solidFill>
              </a:rPr>
              <a:t>) 8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99592" y="4509120"/>
            <a:ext cx="71287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4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Решение примера 4: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Последней в этом выражении выполняется операция </a:t>
            </a:r>
            <a:r>
              <a:rPr lang="ru-RU" b="1" i="1" dirty="0">
                <a:solidFill>
                  <a:srgbClr val="C00000"/>
                </a:solidFill>
              </a:rPr>
              <a:t>ИЛИ</a:t>
            </a:r>
            <a:r>
              <a:rPr lang="ru-RU" dirty="0">
                <a:solidFill>
                  <a:schemeClr val="tx1"/>
                </a:solidFill>
              </a:rPr>
              <a:t>, тогда применяем исключение № 2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Тогда </a:t>
            </a:r>
          </a:p>
          <a:p>
            <a:pPr algn="l"/>
            <a:r>
              <a:rPr lang="ru-RU" b="1" i="1" u="sng" dirty="0" smtClean="0">
                <a:solidFill>
                  <a:srgbClr val="0070C0"/>
                </a:solidFill>
              </a:rPr>
              <a:t>(</a:t>
            </a:r>
            <a:r>
              <a:rPr lang="ru-RU" b="1" i="1" u="sng" dirty="0">
                <a:solidFill>
                  <a:srgbClr val="0070C0"/>
                </a:solidFill>
              </a:rPr>
              <a:t>число &lt; 40)</a:t>
            </a:r>
            <a:r>
              <a:rPr lang="ru-RU" b="1" i="1" dirty="0">
                <a:solidFill>
                  <a:srgbClr val="0070C0"/>
                </a:solidFill>
              </a:rPr>
              <a:t>   ИЛИ   </a:t>
            </a:r>
            <a:r>
              <a:rPr lang="ru-RU" b="1" i="1" u="sng" dirty="0">
                <a:solidFill>
                  <a:srgbClr val="0070C0"/>
                </a:solidFill>
              </a:rPr>
              <a:t>НЕ (число чётное)</a:t>
            </a:r>
            <a:r>
              <a:rPr lang="ru-RU" b="1" i="1" dirty="0">
                <a:solidFill>
                  <a:srgbClr val="0070C0"/>
                </a:solidFill>
              </a:rPr>
              <a:t>  =  0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         </a:t>
            </a:r>
            <a:r>
              <a:rPr lang="ru-RU" b="1" i="1" dirty="0" smtClean="0">
                <a:solidFill>
                  <a:schemeClr val="tx1"/>
                </a:solidFill>
              </a:rPr>
              <a:t>0</a:t>
            </a:r>
            <a:r>
              <a:rPr lang="ru-RU" b="1" i="1" dirty="0">
                <a:solidFill>
                  <a:schemeClr val="tx1"/>
                </a:solidFill>
              </a:rPr>
              <a:t>          </a:t>
            </a:r>
            <a:r>
              <a:rPr lang="ru-RU" b="1" i="1" dirty="0" smtClean="0">
                <a:solidFill>
                  <a:schemeClr val="tx1"/>
                </a:solidFill>
              </a:rPr>
              <a:t>    ИЛИ </a:t>
            </a:r>
            <a:r>
              <a:rPr lang="ru-RU" b="1" i="1" dirty="0">
                <a:solidFill>
                  <a:schemeClr val="tx1"/>
                </a:solidFill>
              </a:rPr>
              <a:t>  </a:t>
            </a:r>
            <a:r>
              <a:rPr lang="ru-RU" b="1" i="1" dirty="0" smtClean="0">
                <a:solidFill>
                  <a:schemeClr val="tx1"/>
                </a:solidFill>
              </a:rPr>
              <a:t> НЕ </a:t>
            </a:r>
            <a:r>
              <a:rPr lang="ru-RU" b="1" i="1" dirty="0">
                <a:solidFill>
                  <a:schemeClr val="tx1"/>
                </a:solidFill>
              </a:rPr>
              <a:t>(   </a:t>
            </a: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b="1" i="1" dirty="0">
                <a:solidFill>
                  <a:schemeClr val="tx1"/>
                </a:solidFill>
              </a:rPr>
              <a:t>      1            )  =  </a:t>
            </a:r>
            <a:r>
              <a:rPr lang="ru-RU" b="1" i="1" dirty="0" smtClean="0">
                <a:solidFill>
                  <a:schemeClr val="tx1"/>
                </a:solidFill>
              </a:rPr>
              <a:t>0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 </a:t>
            </a:r>
          </a:p>
          <a:p>
            <a:pPr algn="l"/>
            <a:r>
              <a:rPr lang="ru-RU" dirty="0"/>
              <a:t> 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>
                <a:solidFill>
                  <a:srgbClr val="002060"/>
                </a:solidFill>
              </a:rPr>
              <a:t>Решение примера </a:t>
            </a:r>
            <a:r>
              <a:rPr lang="ru-RU" sz="3600" b="1" u="sng" dirty="0" smtClean="0">
                <a:solidFill>
                  <a:srgbClr val="002060"/>
                </a:solidFill>
              </a:rPr>
              <a:t>4: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Таким образом, получаем  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rgbClr val="0070C0"/>
                </a:solidFill>
              </a:rPr>
              <a:t>(число ≥ 40)  ИЛИ (число четное), </a:t>
            </a:r>
            <a:endParaRPr lang="ru-RU" b="1" i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что </a:t>
            </a:r>
            <a:r>
              <a:rPr lang="ru-RU" dirty="0">
                <a:solidFill>
                  <a:schemeClr val="tx1"/>
                </a:solidFill>
              </a:rPr>
              <a:t>соответствует числу 64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ru-RU" sz="34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i="1" u="sng" dirty="0" smtClean="0">
                <a:solidFill>
                  <a:schemeClr val="tx1"/>
                </a:solidFill>
              </a:rPr>
              <a:t>Ответ</a:t>
            </a:r>
            <a:r>
              <a:rPr lang="ru-RU" sz="3600" i="1" dirty="0">
                <a:solidFill>
                  <a:schemeClr val="tx1"/>
                </a:solidFill>
              </a:rPr>
              <a:t>: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</a:rPr>
              <a:t>64  </a:t>
            </a:r>
            <a:r>
              <a:rPr lang="ru-RU" sz="3600" i="1" dirty="0" smtClean="0">
                <a:solidFill>
                  <a:schemeClr val="tx1"/>
                </a:solidFill>
              </a:rPr>
              <a:t>(</a:t>
            </a:r>
            <a:r>
              <a:rPr lang="ru-RU" sz="3600" i="1" dirty="0">
                <a:solidFill>
                  <a:schemeClr val="tx1"/>
                </a:solidFill>
              </a:rPr>
              <a:t>вариант</a:t>
            </a:r>
            <a:r>
              <a:rPr lang="ru-RU" sz="3600" i="1" dirty="0" smtClean="0">
                <a:solidFill>
                  <a:schemeClr val="tx1"/>
                </a:solidFill>
              </a:rPr>
              <a:t> 2)</a:t>
            </a:r>
            <a:endParaRPr lang="ru-RU" sz="3600" i="1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61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Пример 5</a:t>
            </a:r>
            <a:endParaRPr lang="ru-RU" sz="3600" dirty="0">
              <a:solidFill>
                <a:srgbClr val="002060"/>
              </a:solidFill>
            </a:endParaRP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3600" dirty="0">
                <a:solidFill>
                  <a:schemeClr val="tx1"/>
                </a:solidFill>
              </a:rPr>
              <a:t>Напишите наименьшее число </a:t>
            </a:r>
            <a:r>
              <a:rPr lang="ru-RU" sz="3600" b="1" i="1" dirty="0" smtClean="0">
                <a:solidFill>
                  <a:schemeClr val="tx1"/>
                </a:solidFill>
              </a:rPr>
              <a:t>Х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>
                <a:solidFill>
                  <a:schemeClr val="tx1"/>
                </a:solidFill>
              </a:rPr>
              <a:t>для которого истинно высказывание: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(</a:t>
            </a:r>
            <a:r>
              <a:rPr lang="ru-RU" sz="3600" b="1" i="1" dirty="0">
                <a:solidFill>
                  <a:srgbClr val="C00000"/>
                </a:solidFill>
              </a:rPr>
              <a:t>x &gt; 16) И НЕ (x нечётное</a:t>
            </a:r>
            <a:r>
              <a:rPr lang="ru-RU" sz="3600" b="1" i="1" dirty="0" smtClean="0">
                <a:solidFill>
                  <a:srgbClr val="C00000"/>
                </a:solidFill>
              </a:rPr>
              <a:t>) ?</a:t>
            </a:r>
            <a:endParaRPr lang="ru-RU" sz="3600" i="1" dirty="0">
              <a:solidFill>
                <a:srgbClr val="C00000"/>
              </a:solidFill>
            </a:endParaRPr>
          </a:p>
          <a:p>
            <a:pPr>
              <a:spcBef>
                <a:spcPts val="1800"/>
              </a:spcBef>
              <a:spcAft>
                <a:spcPts val="1800"/>
              </a:spcAft>
            </a:pPr>
            <a:endParaRPr lang="ru-RU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87624" y="5157192"/>
            <a:ext cx="66247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08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u="sng" dirty="0" smtClean="0">
                <a:solidFill>
                  <a:srgbClr val="002060"/>
                </a:solidFill>
              </a:rPr>
              <a:t>Решение примера 5: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Если</a:t>
            </a:r>
            <a:r>
              <a:rPr lang="ru-RU" dirty="0">
                <a:solidFill>
                  <a:schemeClr val="tx1"/>
                </a:solidFill>
              </a:rPr>
              <a:t>  </a:t>
            </a:r>
            <a:r>
              <a:rPr lang="ru-RU" b="1" i="1" dirty="0">
                <a:solidFill>
                  <a:srgbClr val="0070C0"/>
                </a:solidFill>
              </a:rPr>
              <a:t>(x &gt; 16)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b="1" i="1" dirty="0">
                <a:solidFill>
                  <a:srgbClr val="0070C0"/>
                </a:solidFill>
              </a:rPr>
              <a:t>НЕ (x нечётное) </a:t>
            </a:r>
            <a:r>
              <a:rPr lang="ru-RU" b="1" i="1" dirty="0" smtClean="0">
                <a:solidFill>
                  <a:srgbClr val="0070C0"/>
                </a:solidFill>
              </a:rPr>
              <a:t>=1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                 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 то</a:t>
            </a:r>
            <a:r>
              <a:rPr lang="ru-RU" dirty="0">
                <a:solidFill>
                  <a:schemeClr val="tx1"/>
                </a:solidFill>
              </a:rPr>
              <a:t>   </a:t>
            </a:r>
            <a:r>
              <a:rPr lang="ru-RU" b="1" i="1" dirty="0">
                <a:solidFill>
                  <a:srgbClr val="0070C0"/>
                </a:solidFill>
              </a:rPr>
              <a:t>(х&gt;16)=1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 то </a:t>
            </a:r>
            <a:r>
              <a:rPr lang="ru-RU" dirty="0">
                <a:solidFill>
                  <a:schemeClr val="tx1"/>
                </a:solidFill>
              </a:rPr>
              <a:t>есть  </a:t>
            </a:r>
            <a:r>
              <a:rPr lang="ru-RU" b="1" i="1" dirty="0">
                <a:solidFill>
                  <a:schemeClr val="tx1"/>
                </a:solidFill>
              </a:rPr>
              <a:t>х ≥ 17</a:t>
            </a:r>
            <a:r>
              <a:rPr lang="ru-RU" dirty="0">
                <a:solidFill>
                  <a:schemeClr val="tx1"/>
                </a:solidFill>
              </a:rPr>
              <a:t>,   </a:t>
            </a:r>
          </a:p>
          <a:p>
            <a:r>
              <a:rPr lang="ru-RU" dirty="0">
                <a:solidFill>
                  <a:schemeClr val="tx1"/>
                </a:solidFill>
              </a:rPr>
              <a:t>и  </a:t>
            </a:r>
            <a:r>
              <a:rPr lang="ru-RU" b="1" i="1" dirty="0">
                <a:solidFill>
                  <a:srgbClr val="0070C0"/>
                </a:solidFill>
              </a:rPr>
              <a:t>НЕ(х нечетное)=1</a:t>
            </a:r>
            <a:r>
              <a:rPr lang="ru-RU" dirty="0">
                <a:solidFill>
                  <a:schemeClr val="tx1"/>
                </a:solidFill>
              </a:rPr>
              <a:t>, то есть  </a:t>
            </a:r>
            <a:r>
              <a:rPr lang="ru-RU" b="1" i="1" dirty="0">
                <a:solidFill>
                  <a:srgbClr val="002060"/>
                </a:solidFill>
              </a:rPr>
              <a:t>х - четное</a:t>
            </a:r>
            <a:r>
              <a:rPr lang="ru-RU" dirty="0">
                <a:solidFill>
                  <a:schemeClr val="tx1"/>
                </a:solidFill>
              </a:rPr>
              <a:t>. Тогда наименьшим четным числом будет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rgbClr val="C00000"/>
                </a:solidFill>
              </a:rPr>
              <a:t>Х = 18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i="1" u="sng" dirty="0">
                <a:solidFill>
                  <a:schemeClr val="tx1"/>
                </a:solidFill>
              </a:rPr>
              <a:t>Ответ</a:t>
            </a:r>
            <a:r>
              <a:rPr lang="ru-RU" i="1" dirty="0">
                <a:solidFill>
                  <a:schemeClr val="tx1"/>
                </a:solidFill>
              </a:rPr>
              <a:t>: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18</a:t>
            </a:r>
            <a:endParaRPr lang="ru-RU" dirty="0">
              <a:solidFill>
                <a:srgbClr val="002060"/>
              </a:solidFill>
            </a:endParaRPr>
          </a:p>
          <a:p>
            <a:pPr algn="l"/>
            <a:r>
              <a:rPr lang="ru-RU" dirty="0"/>
              <a:t> </a:t>
            </a:r>
            <a:endParaRPr lang="ru-RU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1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24744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3600" b="1" u="sng" dirty="0">
                <a:solidFill>
                  <a:srgbClr val="C00000"/>
                </a:solidFill>
              </a:rPr>
              <a:t>Желающим решать задачи, </a:t>
            </a:r>
            <a:endParaRPr lang="ru-RU" sz="3600" b="1" u="sng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3600" b="1" u="sng" dirty="0" smtClean="0">
                <a:solidFill>
                  <a:srgbClr val="C00000"/>
                </a:solidFill>
              </a:rPr>
              <a:t>открывая </a:t>
            </a:r>
            <a:r>
              <a:rPr lang="ru-RU" sz="3600" b="1" u="sng" dirty="0">
                <a:solidFill>
                  <a:srgbClr val="C00000"/>
                </a:solidFill>
              </a:rPr>
              <a:t>скобки в выражениях</a:t>
            </a:r>
            <a:r>
              <a:rPr lang="ru-RU" sz="3600" b="1" dirty="0">
                <a:solidFill>
                  <a:srgbClr val="C00000"/>
                </a:solidFill>
              </a:rPr>
              <a:t>, 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необходимо </a:t>
            </a:r>
            <a:r>
              <a:rPr lang="ru-RU" sz="3600" dirty="0">
                <a:solidFill>
                  <a:schemeClr val="tx1"/>
                </a:solidFill>
              </a:rPr>
              <a:t>знать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ru-RU" sz="4400" b="1" i="1" dirty="0" smtClean="0">
                <a:solidFill>
                  <a:srgbClr val="FF0000"/>
                </a:solidFill>
              </a:rPr>
              <a:t>законы алгебры логики,</a:t>
            </a:r>
          </a:p>
          <a:p>
            <a:pPr>
              <a:spcBef>
                <a:spcPts val="3600"/>
              </a:spcBef>
              <a:spcAft>
                <a:spcPts val="600"/>
              </a:spcAft>
            </a:pPr>
            <a:r>
              <a:rPr lang="ru-RU" sz="4000" b="1" i="1" dirty="0" smtClean="0">
                <a:solidFill>
                  <a:srgbClr val="0070C0"/>
                </a:solidFill>
              </a:rPr>
              <a:t>рассматриваемые далее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b="1" i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3600" b="1" dirty="0" smtClean="0">
              <a:solidFill>
                <a:schemeClr val="tx1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8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b="1" i="1" u="sng" dirty="0">
                <a:solidFill>
                  <a:srgbClr val="FF0000"/>
                </a:solidFill>
              </a:rPr>
              <a:t>Законы </a:t>
            </a:r>
            <a:r>
              <a:rPr lang="ru-RU" sz="3600" b="1" i="1" u="sng" dirty="0" err="1">
                <a:solidFill>
                  <a:srgbClr val="FF0000"/>
                </a:solidFill>
              </a:rPr>
              <a:t>рефлексивности</a:t>
            </a:r>
            <a:r>
              <a:rPr lang="ru-RU" sz="3600" b="1" i="1" dirty="0">
                <a:solidFill>
                  <a:srgbClr val="FF0000"/>
                </a:solidFill>
              </a:rPr>
              <a:t>: </a:t>
            </a:r>
            <a:r>
              <a:rPr lang="ru-RU" sz="3600" b="1" dirty="0">
                <a:solidFill>
                  <a:schemeClr val="tx1"/>
                </a:solidFill>
              </a:rPr>
              <a:t>  </a:t>
            </a:r>
          </a:p>
          <a:p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∧ </a:t>
            </a:r>
            <a:r>
              <a:rPr lang="ru-RU" sz="3600" b="1" i="1" dirty="0" smtClean="0">
                <a:solidFill>
                  <a:srgbClr val="0070C0"/>
                </a:solidFill>
              </a:rPr>
              <a:t> a </a:t>
            </a:r>
            <a:r>
              <a:rPr lang="ru-RU" sz="3600" b="1" i="1" dirty="0">
                <a:solidFill>
                  <a:srgbClr val="0070C0"/>
                </a:solidFill>
              </a:rPr>
              <a:t>= a</a:t>
            </a:r>
            <a:r>
              <a:rPr lang="ru-RU" sz="3600" b="1" dirty="0" smtClean="0">
                <a:solidFill>
                  <a:schemeClr val="tx1"/>
                </a:solidFill>
              </a:rPr>
              <a:t>, то </a:t>
            </a:r>
            <a:r>
              <a:rPr lang="ru-RU" sz="3600" b="1" dirty="0">
                <a:solidFill>
                  <a:schemeClr val="tx1"/>
                </a:solidFill>
              </a:rPr>
              <a:t>есть </a:t>
            </a:r>
            <a:r>
              <a:rPr lang="ru-RU" sz="3600" b="1" i="1" dirty="0">
                <a:solidFill>
                  <a:schemeClr val="tx1"/>
                </a:solidFill>
              </a:rPr>
              <a:t> </a:t>
            </a:r>
            <a:r>
              <a:rPr lang="ru-RU" sz="3600" b="1" i="1" dirty="0" smtClean="0">
                <a:solidFill>
                  <a:srgbClr val="C00000"/>
                </a:solidFill>
              </a:rPr>
              <a:t>0*0 = 0</a:t>
            </a:r>
            <a:r>
              <a:rPr lang="ru-RU" sz="3600" b="1" i="1" dirty="0" smtClean="0">
                <a:solidFill>
                  <a:schemeClr val="tx1"/>
                </a:solidFill>
              </a:rPr>
              <a:t>  </a:t>
            </a:r>
            <a:r>
              <a:rPr lang="ru-RU" sz="3600" b="1" dirty="0" smtClean="0">
                <a:solidFill>
                  <a:schemeClr val="tx1"/>
                </a:solidFill>
              </a:rPr>
              <a:t>или </a:t>
            </a:r>
            <a:r>
              <a:rPr lang="ru-RU" sz="3600" b="1" i="1" dirty="0">
                <a:solidFill>
                  <a:srgbClr val="C00000"/>
                </a:solidFill>
              </a:rPr>
              <a:t>1*1 = 1</a:t>
            </a:r>
          </a:p>
          <a:p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∨ </a:t>
            </a:r>
            <a:r>
              <a:rPr lang="ru-RU" sz="3600" b="1" i="1" dirty="0" smtClean="0">
                <a:solidFill>
                  <a:srgbClr val="0070C0"/>
                </a:solidFill>
              </a:rPr>
              <a:t> a </a:t>
            </a:r>
            <a:r>
              <a:rPr lang="ru-RU" sz="3600" b="1" i="1" dirty="0">
                <a:solidFill>
                  <a:srgbClr val="0070C0"/>
                </a:solidFill>
              </a:rPr>
              <a:t>= a</a:t>
            </a:r>
            <a:r>
              <a:rPr lang="ru-RU" sz="3600" b="1" dirty="0">
                <a:solidFill>
                  <a:schemeClr val="tx1"/>
                </a:solidFill>
              </a:rPr>
              <a:t>, то есть  </a:t>
            </a:r>
            <a:r>
              <a:rPr lang="ru-RU" sz="3600" b="1" i="1" dirty="0" smtClean="0">
                <a:solidFill>
                  <a:srgbClr val="C00000"/>
                </a:solidFill>
              </a:rPr>
              <a:t>0+0 = 0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b="1" dirty="0">
                <a:solidFill>
                  <a:schemeClr val="tx1"/>
                </a:solidFill>
              </a:rPr>
              <a:t> или </a:t>
            </a:r>
            <a:r>
              <a:rPr lang="ru-RU" sz="3600" b="1" i="1" dirty="0">
                <a:solidFill>
                  <a:srgbClr val="C00000"/>
                </a:solidFill>
              </a:rPr>
              <a:t>1+1 = 1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b="1" i="1" u="sng" dirty="0" smtClean="0">
                <a:solidFill>
                  <a:srgbClr val="FF0000"/>
                </a:solidFill>
              </a:rPr>
              <a:t>Законы </a:t>
            </a:r>
            <a:r>
              <a:rPr lang="ru-RU" sz="3600" b="1" i="1" u="sng" dirty="0">
                <a:solidFill>
                  <a:srgbClr val="FF0000"/>
                </a:solidFill>
              </a:rPr>
              <a:t>коммутативности</a:t>
            </a:r>
            <a:r>
              <a:rPr lang="ru-RU" sz="3600" b="1" i="1" dirty="0">
                <a:solidFill>
                  <a:srgbClr val="FF0000"/>
                </a:solidFill>
              </a:rPr>
              <a:t>:</a:t>
            </a:r>
            <a:r>
              <a:rPr lang="ru-RU" sz="3600" b="1" i="1" u="sng" dirty="0">
                <a:solidFill>
                  <a:srgbClr val="FF0000"/>
                </a:solidFill>
              </a:rPr>
              <a:t> </a:t>
            </a:r>
            <a:endParaRPr lang="ru-RU" sz="3600" b="1" i="1" dirty="0">
              <a:solidFill>
                <a:srgbClr val="FF0000"/>
              </a:solidFill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∧ </a:t>
            </a:r>
            <a:r>
              <a:rPr lang="ru-RU" sz="3600" b="1" i="1" dirty="0" smtClean="0">
                <a:solidFill>
                  <a:srgbClr val="0070C0"/>
                </a:solidFill>
              </a:rPr>
              <a:t> b </a:t>
            </a:r>
            <a:r>
              <a:rPr lang="ru-RU" sz="3600" b="1" i="1" dirty="0">
                <a:solidFill>
                  <a:srgbClr val="0070C0"/>
                </a:solidFill>
              </a:rPr>
              <a:t>= b ∧ </a:t>
            </a:r>
            <a:r>
              <a:rPr lang="ru-RU" sz="3600" b="1" i="1" dirty="0" smtClean="0">
                <a:solidFill>
                  <a:srgbClr val="0070C0"/>
                </a:solidFill>
              </a:rPr>
              <a:t> a</a:t>
            </a:r>
            <a:r>
              <a:rPr lang="ru-RU" sz="3600" b="1" dirty="0">
                <a:solidFill>
                  <a:schemeClr val="tx1"/>
                </a:solidFill>
              </a:rPr>
              <a:t>, то есть  </a:t>
            </a:r>
            <a:r>
              <a:rPr lang="ru-RU" sz="3600" b="1" i="1" dirty="0">
                <a:solidFill>
                  <a:srgbClr val="C00000"/>
                </a:solidFill>
              </a:rPr>
              <a:t>a*b = b*a</a:t>
            </a:r>
          </a:p>
          <a:p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∨ </a:t>
            </a:r>
            <a:r>
              <a:rPr lang="ru-RU" sz="3600" b="1" i="1" dirty="0" smtClean="0">
                <a:solidFill>
                  <a:srgbClr val="0070C0"/>
                </a:solidFill>
              </a:rPr>
              <a:t> b </a:t>
            </a:r>
            <a:r>
              <a:rPr lang="ru-RU" sz="3600" b="1" i="1" dirty="0">
                <a:solidFill>
                  <a:srgbClr val="0070C0"/>
                </a:solidFill>
              </a:rPr>
              <a:t>= b ∨ </a:t>
            </a:r>
            <a:r>
              <a:rPr lang="ru-RU" sz="3600" b="1" i="1" dirty="0" smtClean="0">
                <a:solidFill>
                  <a:srgbClr val="0070C0"/>
                </a:solidFill>
              </a:rPr>
              <a:t> a</a:t>
            </a:r>
            <a:r>
              <a:rPr lang="ru-RU" sz="3600" b="1" dirty="0">
                <a:solidFill>
                  <a:schemeClr val="tx1"/>
                </a:solidFill>
              </a:rPr>
              <a:t>, то есть  </a:t>
            </a:r>
            <a:r>
              <a:rPr lang="ru-RU" sz="3600" b="1" i="1" dirty="0" err="1">
                <a:solidFill>
                  <a:srgbClr val="C00000"/>
                </a:solidFill>
              </a:rPr>
              <a:t>b+b</a:t>
            </a:r>
            <a:r>
              <a:rPr lang="ru-RU" sz="3600" b="1" i="1" dirty="0">
                <a:solidFill>
                  <a:srgbClr val="C00000"/>
                </a:solidFill>
              </a:rPr>
              <a:t> = </a:t>
            </a:r>
            <a:r>
              <a:rPr lang="ru-RU" sz="3600" b="1" i="1" dirty="0" err="1">
                <a:solidFill>
                  <a:srgbClr val="C00000"/>
                </a:solidFill>
              </a:rPr>
              <a:t>b+a</a:t>
            </a:r>
            <a:endParaRPr lang="ru-RU" sz="3600" b="1" i="1" dirty="0">
              <a:solidFill>
                <a:srgbClr val="C00000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50844" y="3501008"/>
            <a:ext cx="60734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27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ru-RU" sz="3600" b="1" i="1" u="sng" dirty="0">
                <a:solidFill>
                  <a:srgbClr val="FF0000"/>
                </a:solidFill>
              </a:rPr>
              <a:t>Законы ассоциативности</a:t>
            </a:r>
            <a:r>
              <a:rPr lang="ru-RU" sz="3600" b="1" i="1" dirty="0">
                <a:solidFill>
                  <a:srgbClr val="FF0000"/>
                </a:solidFill>
              </a:rPr>
              <a:t>: </a:t>
            </a:r>
            <a:r>
              <a:rPr lang="ru-RU" sz="3600" b="1" i="1" dirty="0">
                <a:solidFill>
                  <a:schemeClr val="tx1"/>
                </a:solidFill>
              </a:rPr>
              <a:t> 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3600" b="1" i="1" dirty="0" smtClean="0">
                <a:solidFill>
                  <a:srgbClr val="0070C0"/>
                </a:solidFill>
              </a:rPr>
              <a:t>(</a:t>
            </a:r>
            <a:r>
              <a:rPr lang="ru-RU" sz="3600" b="1" i="1" dirty="0">
                <a:solidFill>
                  <a:srgbClr val="0070C0"/>
                </a:solidFill>
              </a:rPr>
              <a:t>a ∧ </a:t>
            </a:r>
            <a:r>
              <a:rPr lang="ru-RU" sz="3600" b="1" i="1" dirty="0" smtClean="0">
                <a:solidFill>
                  <a:srgbClr val="0070C0"/>
                </a:solidFill>
              </a:rPr>
              <a:t> b</a:t>
            </a:r>
            <a:r>
              <a:rPr lang="ru-RU" sz="3600" b="1" i="1" dirty="0">
                <a:solidFill>
                  <a:srgbClr val="0070C0"/>
                </a:solidFill>
              </a:rPr>
              <a:t>) ∧ </a:t>
            </a:r>
            <a:r>
              <a:rPr lang="ru-RU" sz="3600" b="1" i="1" dirty="0" smtClean="0">
                <a:solidFill>
                  <a:srgbClr val="0070C0"/>
                </a:solidFill>
              </a:rPr>
              <a:t> c </a:t>
            </a:r>
            <a:r>
              <a:rPr lang="ru-RU" sz="3600" b="1" i="1" dirty="0">
                <a:solidFill>
                  <a:srgbClr val="0070C0"/>
                </a:solidFill>
              </a:rPr>
              <a:t>= a </a:t>
            </a:r>
            <a:r>
              <a:rPr lang="ru-RU" sz="3600" b="1" i="1" dirty="0" smtClean="0">
                <a:solidFill>
                  <a:srgbClr val="0070C0"/>
                </a:solidFill>
              </a:rPr>
              <a:t>∧  </a:t>
            </a:r>
            <a:r>
              <a:rPr lang="ru-RU" sz="3600" b="1" i="1" dirty="0">
                <a:solidFill>
                  <a:srgbClr val="0070C0"/>
                </a:solidFill>
              </a:rPr>
              <a:t>(b ∧ </a:t>
            </a:r>
            <a:r>
              <a:rPr lang="ru-RU" sz="3600" b="1" i="1" dirty="0" smtClean="0">
                <a:solidFill>
                  <a:srgbClr val="0070C0"/>
                </a:solidFill>
              </a:rPr>
              <a:t> c</a:t>
            </a:r>
            <a:r>
              <a:rPr lang="ru-RU" sz="3600" b="1" i="1" dirty="0">
                <a:solidFill>
                  <a:srgbClr val="0070C0"/>
                </a:solidFill>
              </a:rPr>
              <a:t>)</a:t>
            </a:r>
            <a:r>
              <a:rPr lang="ru-RU" sz="3600" b="1" dirty="0">
                <a:solidFill>
                  <a:schemeClr val="tx1"/>
                </a:solidFill>
              </a:rPr>
              <a:t>, </a:t>
            </a:r>
            <a:r>
              <a:rPr lang="ru-RU" sz="3600" b="1" dirty="0" smtClean="0">
                <a:solidFill>
                  <a:schemeClr val="tx1"/>
                </a:solidFill>
              </a:rPr>
              <a:t>   (1)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chemeClr val="tx1"/>
                </a:solidFill>
              </a:rPr>
              <a:t>то </a:t>
            </a:r>
            <a:r>
              <a:rPr lang="ru-RU" sz="3600" b="1" dirty="0">
                <a:solidFill>
                  <a:schemeClr val="tx1"/>
                </a:solidFill>
              </a:rPr>
              <a:t>есть </a:t>
            </a:r>
            <a:r>
              <a:rPr lang="ru-RU" sz="3600" b="1" i="1" dirty="0">
                <a:solidFill>
                  <a:srgbClr val="C00000"/>
                </a:solidFill>
              </a:rPr>
              <a:t>(a*b) * c = 1 </a:t>
            </a:r>
            <a:r>
              <a:rPr lang="ru-RU" sz="3600" b="1" dirty="0">
                <a:solidFill>
                  <a:schemeClr val="tx1"/>
                </a:solidFill>
              </a:rPr>
              <a:t>при </a:t>
            </a:r>
            <a:r>
              <a:rPr lang="ru-RU" sz="3600" b="1" i="1" dirty="0">
                <a:solidFill>
                  <a:schemeClr val="tx1"/>
                </a:solidFill>
              </a:rPr>
              <a:t>a=b=c=1 </a:t>
            </a:r>
            <a:endParaRPr lang="ru-RU" sz="3600" b="1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sz="3600" b="1" dirty="0" smtClean="0">
                <a:solidFill>
                  <a:schemeClr val="tx1"/>
                </a:solidFill>
              </a:rPr>
              <a:t>или </a:t>
            </a:r>
            <a:r>
              <a:rPr lang="ru-RU" sz="3600" b="1" dirty="0">
                <a:solidFill>
                  <a:schemeClr val="tx1"/>
                </a:solidFill>
              </a:rPr>
              <a:t>равно </a:t>
            </a:r>
            <a:r>
              <a:rPr lang="ru-RU" sz="3600" b="1" i="1" dirty="0">
                <a:solidFill>
                  <a:srgbClr val="C00000"/>
                </a:solidFill>
              </a:rPr>
              <a:t>0</a:t>
            </a:r>
            <a:r>
              <a:rPr lang="ru-RU" sz="3600" b="1" dirty="0">
                <a:solidFill>
                  <a:schemeClr val="tx1"/>
                </a:solidFill>
              </a:rPr>
              <a:t> в противном случае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b="1" i="1" dirty="0" smtClean="0">
                <a:solidFill>
                  <a:srgbClr val="0070C0"/>
                </a:solidFill>
              </a:rPr>
              <a:t>(</a:t>
            </a:r>
            <a:r>
              <a:rPr lang="ru-RU" sz="3600" b="1" i="1" dirty="0">
                <a:solidFill>
                  <a:srgbClr val="0070C0"/>
                </a:solidFill>
              </a:rPr>
              <a:t>a ∨ </a:t>
            </a:r>
            <a:r>
              <a:rPr lang="ru-RU" sz="3600" b="1" i="1" dirty="0" smtClean="0">
                <a:solidFill>
                  <a:srgbClr val="0070C0"/>
                </a:solidFill>
              </a:rPr>
              <a:t> b</a:t>
            </a:r>
            <a:r>
              <a:rPr lang="ru-RU" sz="3600" b="1" i="1" dirty="0">
                <a:solidFill>
                  <a:srgbClr val="0070C0"/>
                </a:solidFill>
              </a:rPr>
              <a:t>) ∨ </a:t>
            </a:r>
            <a:r>
              <a:rPr lang="ru-RU" sz="3600" b="1" i="1" dirty="0" smtClean="0">
                <a:solidFill>
                  <a:srgbClr val="0070C0"/>
                </a:solidFill>
              </a:rPr>
              <a:t> c </a:t>
            </a:r>
            <a:r>
              <a:rPr lang="ru-RU" sz="3600" b="1" i="1" dirty="0">
                <a:solidFill>
                  <a:srgbClr val="0070C0"/>
                </a:solidFill>
              </a:rPr>
              <a:t>= a ∨ </a:t>
            </a:r>
            <a:r>
              <a:rPr lang="ru-RU" sz="3600" b="1" i="1" dirty="0" smtClean="0">
                <a:solidFill>
                  <a:srgbClr val="0070C0"/>
                </a:solidFill>
              </a:rPr>
              <a:t> (</a:t>
            </a:r>
            <a:r>
              <a:rPr lang="ru-RU" sz="3600" b="1" i="1" dirty="0">
                <a:solidFill>
                  <a:srgbClr val="0070C0"/>
                </a:solidFill>
              </a:rPr>
              <a:t>b </a:t>
            </a:r>
            <a:r>
              <a:rPr lang="ru-RU" sz="3600" b="1" i="1" dirty="0" smtClean="0">
                <a:solidFill>
                  <a:srgbClr val="0070C0"/>
                </a:solidFill>
              </a:rPr>
              <a:t>∨  </a:t>
            </a:r>
            <a:r>
              <a:rPr lang="ru-RU" sz="3600" b="1" i="1" dirty="0">
                <a:solidFill>
                  <a:srgbClr val="0070C0"/>
                </a:solidFill>
              </a:rPr>
              <a:t>c)</a:t>
            </a:r>
            <a:r>
              <a:rPr lang="ru-RU" sz="3600" b="1" dirty="0">
                <a:solidFill>
                  <a:schemeClr val="tx1"/>
                </a:solidFill>
              </a:rPr>
              <a:t>,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chemeClr val="tx1"/>
                </a:solidFill>
              </a:rPr>
              <a:t>то есть </a:t>
            </a:r>
            <a:r>
              <a:rPr lang="ru-RU" sz="3600" b="1" i="1" dirty="0" smtClean="0">
                <a:solidFill>
                  <a:srgbClr val="C00000"/>
                </a:solidFill>
              </a:rPr>
              <a:t>(</a:t>
            </a:r>
            <a:r>
              <a:rPr lang="ru-RU" sz="3600" b="1" i="1" dirty="0" err="1" smtClean="0">
                <a:solidFill>
                  <a:srgbClr val="C00000"/>
                </a:solidFill>
              </a:rPr>
              <a:t>a+b</a:t>
            </a:r>
            <a:r>
              <a:rPr lang="ru-RU" sz="3600" b="1" i="1" dirty="0" smtClean="0">
                <a:solidFill>
                  <a:srgbClr val="C00000"/>
                </a:solidFill>
              </a:rPr>
              <a:t>)+c = 0</a:t>
            </a:r>
            <a:r>
              <a:rPr lang="ru-RU" sz="3600" b="1" dirty="0" smtClean="0">
                <a:solidFill>
                  <a:schemeClr val="tx1"/>
                </a:solidFill>
              </a:rPr>
              <a:t> при </a:t>
            </a:r>
            <a:r>
              <a:rPr lang="ru-RU" sz="3600" b="1" i="1" dirty="0" smtClean="0">
                <a:solidFill>
                  <a:schemeClr val="tx1"/>
                </a:solidFill>
              </a:rPr>
              <a:t>a=b=c=0</a:t>
            </a:r>
            <a:r>
              <a:rPr lang="ru-RU" sz="3600" b="1" dirty="0" smtClean="0">
                <a:solidFill>
                  <a:schemeClr val="tx1"/>
                </a:solidFill>
              </a:rPr>
              <a:t>  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chemeClr val="tx1"/>
                </a:solidFill>
              </a:rPr>
              <a:t>или </a:t>
            </a:r>
            <a:r>
              <a:rPr lang="ru-RU" sz="3600" b="1" dirty="0">
                <a:solidFill>
                  <a:schemeClr val="tx1"/>
                </a:solidFill>
              </a:rPr>
              <a:t>равно </a:t>
            </a:r>
            <a:r>
              <a:rPr lang="ru-RU" sz="3600" b="1" i="1" dirty="0">
                <a:solidFill>
                  <a:srgbClr val="C00000"/>
                </a:solidFill>
              </a:rPr>
              <a:t>1</a:t>
            </a:r>
            <a:r>
              <a:rPr lang="ru-RU" sz="3600" b="1" dirty="0">
                <a:solidFill>
                  <a:schemeClr val="tx1"/>
                </a:solidFill>
              </a:rPr>
              <a:t> в противном случае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75656" y="3861048"/>
            <a:ext cx="604867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51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b="1" i="1" u="sng" dirty="0">
                <a:solidFill>
                  <a:srgbClr val="FF0000"/>
                </a:solidFill>
              </a:rPr>
              <a:t>Законы дистрибутивности: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3000"/>
              </a:spcBef>
              <a:spcAft>
                <a:spcPts val="1800"/>
              </a:spcAft>
            </a:pPr>
            <a:r>
              <a:rPr lang="en-US" sz="3600" b="1" i="1" dirty="0" smtClean="0">
                <a:solidFill>
                  <a:srgbClr val="0070C0"/>
                </a:solidFill>
              </a:rPr>
              <a:t>a </a:t>
            </a:r>
            <a:r>
              <a:rPr lang="en-US" sz="3600" b="1" i="1" dirty="0">
                <a:solidFill>
                  <a:srgbClr val="0070C0"/>
                </a:solidFill>
              </a:rPr>
              <a:t>∧ (b ∨ </a:t>
            </a:r>
            <a:r>
              <a:rPr lang="ru-RU" sz="3600" b="1" i="1" dirty="0" smtClean="0">
                <a:solidFill>
                  <a:srgbClr val="0070C0"/>
                </a:solidFill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c</a:t>
            </a:r>
            <a:r>
              <a:rPr lang="en-US" sz="3600" b="1" i="1" dirty="0">
                <a:solidFill>
                  <a:srgbClr val="0070C0"/>
                </a:solidFill>
              </a:rPr>
              <a:t>) = (a ∧ </a:t>
            </a:r>
            <a:r>
              <a:rPr lang="ru-RU" sz="3600" b="1" i="1" dirty="0" smtClean="0">
                <a:solidFill>
                  <a:srgbClr val="0070C0"/>
                </a:solidFill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b</a:t>
            </a:r>
            <a:r>
              <a:rPr lang="en-US" sz="3600" b="1" i="1" dirty="0">
                <a:solidFill>
                  <a:srgbClr val="0070C0"/>
                </a:solidFill>
              </a:rPr>
              <a:t>) ∨ (a </a:t>
            </a:r>
            <a:r>
              <a:rPr lang="en-US" sz="3600" b="1" i="1" dirty="0" smtClean="0">
                <a:solidFill>
                  <a:srgbClr val="0070C0"/>
                </a:solidFill>
              </a:rPr>
              <a:t>∧</a:t>
            </a:r>
            <a:r>
              <a:rPr lang="ru-RU" sz="3600" b="1" i="1" dirty="0" smtClean="0">
                <a:solidFill>
                  <a:srgbClr val="0070C0"/>
                </a:solidFill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</a:rPr>
              <a:t>c), </a:t>
            </a:r>
            <a:endParaRPr lang="ru-RU" sz="3600" b="1" i="1" dirty="0" smtClean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en-US" sz="3600" b="1" i="1" dirty="0" smtClean="0">
                <a:solidFill>
                  <a:srgbClr val="C00000"/>
                </a:solidFill>
              </a:rPr>
              <a:t>a</a:t>
            </a:r>
            <a:r>
              <a:rPr lang="en-US" sz="3600" b="1" i="1" dirty="0">
                <a:solidFill>
                  <a:srgbClr val="C00000"/>
                </a:solidFill>
              </a:rPr>
              <a:t>*(</a:t>
            </a:r>
            <a:r>
              <a:rPr lang="en-US" sz="3600" b="1" i="1" dirty="0" err="1">
                <a:solidFill>
                  <a:srgbClr val="C00000"/>
                </a:solidFill>
              </a:rPr>
              <a:t>b+c</a:t>
            </a:r>
            <a:r>
              <a:rPr lang="en-US" sz="3600" b="1" i="1" dirty="0">
                <a:solidFill>
                  <a:srgbClr val="C00000"/>
                </a:solidFill>
              </a:rPr>
              <a:t>) = (a*b) + (a*c)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иначе </a:t>
            </a:r>
            <a:r>
              <a:rPr lang="ru-RU" sz="3600" b="1" i="1" dirty="0" smtClean="0">
                <a:solidFill>
                  <a:srgbClr val="C00000"/>
                </a:solidFill>
              </a:rPr>
              <a:t>0</a:t>
            </a:r>
            <a:r>
              <a:rPr lang="ru-RU" sz="3600" b="1" i="1" dirty="0">
                <a:solidFill>
                  <a:srgbClr val="C00000"/>
                </a:solidFill>
              </a:rPr>
              <a:t>*(</a:t>
            </a:r>
            <a:r>
              <a:rPr lang="en-US" sz="3600" b="1" i="1" dirty="0" err="1">
                <a:solidFill>
                  <a:srgbClr val="C00000"/>
                </a:solidFill>
              </a:rPr>
              <a:t>bVc</a:t>
            </a:r>
            <a:r>
              <a:rPr lang="en-US" sz="3600" b="1" i="1" dirty="0">
                <a:solidFill>
                  <a:srgbClr val="C00000"/>
                </a:solidFill>
              </a:rPr>
              <a:t>) = 0 </a:t>
            </a:r>
            <a:endParaRPr lang="ru-RU" sz="3600" b="1" i="1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или </a:t>
            </a:r>
            <a:r>
              <a:rPr lang="ru-RU" sz="3600" b="1" i="1" dirty="0">
                <a:solidFill>
                  <a:srgbClr val="C00000"/>
                </a:solidFill>
              </a:rPr>
              <a:t>1*(</a:t>
            </a:r>
            <a:r>
              <a:rPr lang="en-US" sz="3600" b="1" i="1" dirty="0" err="1">
                <a:solidFill>
                  <a:srgbClr val="C00000"/>
                </a:solidFill>
              </a:rPr>
              <a:t>bVc</a:t>
            </a:r>
            <a:r>
              <a:rPr lang="en-US" sz="3600" b="1" i="1" dirty="0">
                <a:solidFill>
                  <a:srgbClr val="C00000"/>
                </a:solidFill>
              </a:rPr>
              <a:t>) = </a:t>
            </a:r>
            <a:r>
              <a:rPr lang="en-US" sz="3600" b="1" i="1" dirty="0" err="1" smtClean="0">
                <a:solidFill>
                  <a:srgbClr val="C00000"/>
                </a:solidFill>
              </a:rPr>
              <a:t>bVc</a:t>
            </a:r>
            <a:endParaRPr lang="ru-RU" sz="3600" i="1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3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b="1" i="1" u="sng" dirty="0">
                <a:solidFill>
                  <a:srgbClr val="FF0000"/>
                </a:solidFill>
              </a:rPr>
              <a:t>Законы дистрибутивности:</a:t>
            </a:r>
            <a:r>
              <a:rPr lang="ru-RU" sz="3600" b="1" i="1" dirty="0">
                <a:solidFill>
                  <a:srgbClr val="FF0000"/>
                </a:solidFill>
              </a:rPr>
              <a:t> 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3000"/>
              </a:spcBef>
              <a:spcAft>
                <a:spcPts val="1800"/>
              </a:spcAft>
            </a:pPr>
            <a:r>
              <a:rPr lang="en-US" sz="3600" b="1" i="1" dirty="0" smtClean="0">
                <a:solidFill>
                  <a:srgbClr val="0070C0"/>
                </a:solidFill>
              </a:rPr>
              <a:t>a ∨ (b ∧ </a:t>
            </a:r>
            <a:r>
              <a:rPr lang="ru-RU" sz="3600" b="1" i="1" dirty="0" smtClean="0">
                <a:solidFill>
                  <a:srgbClr val="0070C0"/>
                </a:solidFill>
              </a:rPr>
              <a:t> </a:t>
            </a:r>
            <a:r>
              <a:rPr lang="en-US" sz="3600" b="1" i="1" dirty="0" smtClean="0">
                <a:solidFill>
                  <a:srgbClr val="0070C0"/>
                </a:solidFill>
              </a:rPr>
              <a:t>c) = (a ∨ b) ∧ (a ∨ c)</a:t>
            </a:r>
            <a:r>
              <a:rPr lang="en-US" sz="3600" b="1" i="1" dirty="0" smtClean="0">
                <a:solidFill>
                  <a:srgbClr val="C00000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en-US" sz="3600" b="1" i="1" dirty="0">
                <a:solidFill>
                  <a:srgbClr val="C00000"/>
                </a:solidFill>
              </a:rPr>
              <a:t>a+(</a:t>
            </a:r>
            <a:r>
              <a:rPr lang="en-US" sz="3600" b="1" i="1" dirty="0" smtClean="0">
                <a:solidFill>
                  <a:srgbClr val="C00000"/>
                </a:solidFill>
              </a:rPr>
              <a:t>b*c) </a:t>
            </a:r>
            <a:r>
              <a:rPr lang="en-US" sz="3600" b="1" i="1" dirty="0">
                <a:solidFill>
                  <a:srgbClr val="C00000"/>
                </a:solidFill>
              </a:rPr>
              <a:t>= (</a:t>
            </a:r>
            <a:r>
              <a:rPr lang="en-US" sz="3600" b="1" i="1" dirty="0" err="1">
                <a:solidFill>
                  <a:srgbClr val="C00000"/>
                </a:solidFill>
              </a:rPr>
              <a:t>a+b</a:t>
            </a:r>
            <a:r>
              <a:rPr lang="en-US" sz="3600" b="1" i="1" dirty="0">
                <a:solidFill>
                  <a:srgbClr val="C00000"/>
                </a:solidFill>
              </a:rPr>
              <a:t>) * (</a:t>
            </a:r>
            <a:r>
              <a:rPr lang="en-US" sz="3600" b="1" i="1" dirty="0" err="1">
                <a:solidFill>
                  <a:srgbClr val="C00000"/>
                </a:solidFill>
              </a:rPr>
              <a:t>a+c</a:t>
            </a:r>
            <a:r>
              <a:rPr lang="en-US" sz="3600" b="1" i="1" dirty="0">
                <a:solidFill>
                  <a:srgbClr val="C00000"/>
                </a:solidFill>
              </a:rPr>
              <a:t>)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иначе</a:t>
            </a:r>
            <a:r>
              <a:rPr lang="ru-RU" sz="3600" b="1" i="1" dirty="0">
                <a:solidFill>
                  <a:srgbClr val="C00000"/>
                </a:solidFill>
              </a:rPr>
              <a:t> (1+</a:t>
            </a:r>
            <a:r>
              <a:rPr lang="en-US" sz="3600" b="1" i="1" dirty="0">
                <a:solidFill>
                  <a:srgbClr val="C00000"/>
                </a:solidFill>
              </a:rPr>
              <a:t>b)*(1+c) = 1 </a:t>
            </a:r>
            <a:endParaRPr lang="ru-RU" sz="3600" b="1" i="1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или </a:t>
            </a:r>
            <a:r>
              <a:rPr lang="ru-RU" sz="3600" b="1" i="1" dirty="0">
                <a:solidFill>
                  <a:srgbClr val="C00000"/>
                </a:solidFill>
              </a:rPr>
              <a:t>0+(</a:t>
            </a:r>
            <a:r>
              <a:rPr lang="en-US" sz="3600" b="1" i="1" dirty="0">
                <a:solidFill>
                  <a:srgbClr val="C00000"/>
                </a:solidFill>
              </a:rPr>
              <a:t>b*c) = b*c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45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1" dirty="0">
                <a:solidFill>
                  <a:schemeClr val="accent2"/>
                </a:solidFill>
              </a:rPr>
              <a:t>Точка принадлежит множеству 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если </a:t>
            </a:r>
            <a:r>
              <a:rPr lang="ru-RU" dirty="0">
                <a:solidFill>
                  <a:schemeClr val="tx1"/>
                </a:solidFill>
              </a:rPr>
              <a:t>она находится внутри круга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его ограничивающего, </a:t>
            </a:r>
            <a:r>
              <a:rPr lang="ru-RU" dirty="0" smtClean="0">
                <a:solidFill>
                  <a:schemeClr val="tx1"/>
                </a:solidFill>
              </a:rPr>
              <a:t>что записывается </a:t>
            </a:r>
            <a:r>
              <a:rPr lang="ru-RU" dirty="0">
                <a:solidFill>
                  <a:schemeClr val="tx1"/>
                </a:solidFill>
              </a:rPr>
              <a:t>в виде 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>
                <a:solidFill>
                  <a:schemeClr val="accent2"/>
                </a:solidFill>
              </a:rPr>
              <a:t>А=1</a:t>
            </a:r>
            <a:r>
              <a:rPr lang="ru-RU" dirty="0">
                <a:solidFill>
                  <a:schemeClr val="tx1"/>
                </a:solidFill>
              </a:rPr>
              <a:t> (истина), </a:t>
            </a:r>
            <a:r>
              <a:rPr lang="ru-RU" dirty="0" smtClean="0">
                <a:solidFill>
                  <a:schemeClr val="tx1"/>
                </a:solidFill>
              </a:rPr>
              <a:t>иначе </a:t>
            </a:r>
            <a:r>
              <a:rPr lang="ru-RU" b="1" i="1" dirty="0">
                <a:solidFill>
                  <a:schemeClr val="accent2"/>
                </a:solidFill>
              </a:rPr>
              <a:t>А=0</a:t>
            </a:r>
            <a:r>
              <a:rPr lang="ru-RU" dirty="0">
                <a:solidFill>
                  <a:schemeClr val="tx1"/>
                </a:solidFill>
              </a:rPr>
              <a:t> (ложь</a:t>
            </a:r>
            <a:r>
              <a:rPr lang="ru-RU" dirty="0" smtClean="0">
                <a:solidFill>
                  <a:schemeClr val="tx1"/>
                </a:solidFill>
              </a:rPr>
              <a:t>). </a:t>
            </a:r>
          </a:p>
          <a:p>
            <a:pPr>
              <a:spcBef>
                <a:spcPts val="0"/>
              </a:spcBef>
            </a:pPr>
            <a:endParaRPr lang="ru-RU" b="1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Следовательно, </a:t>
            </a:r>
            <a:r>
              <a:rPr lang="ru-RU" b="1" i="1" dirty="0" smtClean="0">
                <a:solidFill>
                  <a:srgbClr val="002060"/>
                </a:solidFill>
              </a:rPr>
              <a:t>результатом</a:t>
            </a:r>
            <a:r>
              <a:rPr lang="ru-RU" dirty="0">
                <a:solidFill>
                  <a:srgbClr val="002060"/>
                </a:solidFill>
              </a:rPr>
              <a:t> 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применения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002060"/>
                </a:solidFill>
              </a:rPr>
              <a:t>логических операций 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могут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002060"/>
                </a:solidFill>
              </a:rPr>
              <a:t>быть только </a:t>
            </a:r>
            <a:endParaRPr lang="en-US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rgbClr val="C00000"/>
                </a:solidFill>
              </a:rPr>
              <a:t>истина </a:t>
            </a:r>
            <a:r>
              <a:rPr lang="ru-RU" b="1" i="1" dirty="0">
                <a:solidFill>
                  <a:srgbClr val="002060"/>
                </a:solidFill>
              </a:rPr>
              <a:t>(1)</a:t>
            </a:r>
            <a:r>
              <a:rPr lang="ru-RU" dirty="0">
                <a:solidFill>
                  <a:srgbClr val="002060"/>
                </a:solidFill>
              </a:rPr>
              <a:t> или </a:t>
            </a:r>
            <a:r>
              <a:rPr lang="ru-RU" b="1" i="1" dirty="0">
                <a:solidFill>
                  <a:srgbClr val="C00000"/>
                </a:solidFill>
              </a:rPr>
              <a:t>ложь</a:t>
            </a:r>
            <a:r>
              <a:rPr lang="ru-RU" b="1" i="1" dirty="0">
                <a:solidFill>
                  <a:srgbClr val="002060"/>
                </a:solidFill>
              </a:rPr>
              <a:t> (0</a:t>
            </a:r>
            <a:r>
              <a:rPr lang="ru-RU" b="1" i="1" dirty="0" smtClean="0">
                <a:solidFill>
                  <a:srgbClr val="002060"/>
                </a:solidFill>
              </a:rPr>
              <a:t>)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7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b="1" i="1" u="sng" dirty="0" smtClean="0">
                <a:solidFill>
                  <a:srgbClr val="FF0000"/>
                </a:solidFill>
              </a:rPr>
              <a:t>Законы </a:t>
            </a:r>
            <a:r>
              <a:rPr lang="ru-RU" sz="3600" b="1" i="1" u="sng" dirty="0">
                <a:solidFill>
                  <a:srgbClr val="FF0000"/>
                </a:solidFill>
              </a:rPr>
              <a:t>поглощения:</a:t>
            </a:r>
            <a:endParaRPr lang="ru-RU" sz="3600" b="1" i="1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∧ (a ∨ b) = a</a:t>
            </a:r>
            <a:r>
              <a:rPr lang="ru-RU" sz="3600" dirty="0">
                <a:solidFill>
                  <a:schemeClr val="tx1"/>
                </a:solidFill>
              </a:rPr>
              <a:t>,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 </a:t>
            </a:r>
            <a:r>
              <a:rPr lang="ru-RU" sz="3600" b="1" i="1" dirty="0">
                <a:solidFill>
                  <a:srgbClr val="C00000"/>
                </a:solidFill>
              </a:rPr>
              <a:t>a*(</a:t>
            </a:r>
            <a:r>
              <a:rPr lang="ru-RU" sz="3600" b="1" i="1" dirty="0" err="1">
                <a:solidFill>
                  <a:srgbClr val="C00000"/>
                </a:solidFill>
              </a:rPr>
              <a:t>a+b</a:t>
            </a:r>
            <a:r>
              <a:rPr lang="ru-RU" sz="3600" b="1" i="1" dirty="0">
                <a:solidFill>
                  <a:srgbClr val="C00000"/>
                </a:solidFill>
              </a:rPr>
              <a:t>) равно 0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при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а=0 </a:t>
            </a:r>
            <a:r>
              <a:rPr lang="ru-RU" sz="3600" dirty="0" smtClean="0">
                <a:solidFill>
                  <a:schemeClr val="tx1"/>
                </a:solidFill>
              </a:rPr>
              <a:t>или</a:t>
            </a:r>
            <a:r>
              <a:rPr lang="ru-RU" sz="3600" b="1" i="1" dirty="0">
                <a:solidFill>
                  <a:srgbClr val="C00000"/>
                </a:solidFill>
              </a:rPr>
              <a:t> 1</a:t>
            </a:r>
            <a:r>
              <a:rPr lang="ru-RU" sz="3600" dirty="0">
                <a:solidFill>
                  <a:schemeClr val="tx1"/>
                </a:solidFill>
              </a:rPr>
              <a:t> – в обратном </a:t>
            </a:r>
            <a:r>
              <a:rPr lang="ru-RU" sz="3600" dirty="0" smtClean="0">
                <a:solidFill>
                  <a:schemeClr val="tx1"/>
                </a:solidFill>
              </a:rPr>
              <a:t>случае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∨ (a ∧ b) = a</a:t>
            </a:r>
            <a:r>
              <a:rPr lang="ru-RU" sz="3600" dirty="0">
                <a:solidFill>
                  <a:schemeClr val="tx1"/>
                </a:solidFill>
              </a:rPr>
              <a:t>,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 </a:t>
            </a:r>
            <a:r>
              <a:rPr lang="ru-RU" sz="3600" b="1" i="1" dirty="0">
                <a:solidFill>
                  <a:srgbClr val="C00000"/>
                </a:solidFill>
              </a:rPr>
              <a:t>a+(a*b)</a:t>
            </a:r>
            <a:r>
              <a:rPr lang="ru-RU" sz="3600" dirty="0">
                <a:solidFill>
                  <a:schemeClr val="tx1"/>
                </a:solidFill>
              </a:rPr>
              <a:t> равно </a:t>
            </a:r>
            <a:r>
              <a:rPr lang="ru-RU" sz="3600" b="1" i="1" dirty="0">
                <a:solidFill>
                  <a:srgbClr val="C00000"/>
                </a:solidFill>
              </a:rPr>
              <a:t>1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при</a:t>
            </a:r>
            <a:r>
              <a:rPr lang="ru-RU" sz="3600" b="1" i="1" dirty="0">
                <a:solidFill>
                  <a:srgbClr val="C00000"/>
                </a:solidFill>
              </a:rPr>
              <a:t> а=1</a:t>
            </a:r>
            <a:r>
              <a:rPr lang="ru-RU" sz="3600" dirty="0">
                <a:solidFill>
                  <a:schemeClr val="tx1"/>
                </a:solidFill>
              </a:rPr>
              <a:t> или </a:t>
            </a:r>
            <a:r>
              <a:rPr lang="ru-RU" sz="3600" b="1" i="1" dirty="0">
                <a:solidFill>
                  <a:srgbClr val="C00000"/>
                </a:solidFill>
              </a:rPr>
              <a:t>0</a:t>
            </a:r>
            <a:r>
              <a:rPr lang="ru-RU" sz="3600" dirty="0">
                <a:solidFill>
                  <a:schemeClr val="tx1"/>
                </a:solidFill>
              </a:rPr>
              <a:t> – в обратном случае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sz="3600" b="1" i="1" dirty="0">
              <a:solidFill>
                <a:srgbClr val="0070C0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87624" y="3717032"/>
            <a:ext cx="67687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90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5020" y="1196752"/>
            <a:ext cx="7848872" cy="4752528"/>
          </a:xfrm>
        </p:spPr>
        <p:txBody>
          <a:bodyPr>
            <a:noAutofit/>
          </a:bodyPr>
          <a:lstStyle/>
          <a:p>
            <a:r>
              <a:rPr lang="ru-RU" sz="3600" b="1" i="1" u="sng" dirty="0" smtClean="0">
                <a:solidFill>
                  <a:srgbClr val="FF0000"/>
                </a:solidFill>
              </a:rPr>
              <a:t>Законы </a:t>
            </a:r>
            <a:r>
              <a:rPr lang="ru-RU" sz="3600" b="1" i="1" u="sng" dirty="0">
                <a:solidFill>
                  <a:srgbClr val="FF0000"/>
                </a:solidFill>
              </a:rPr>
              <a:t>поглощения:</a:t>
            </a:r>
            <a:endParaRPr lang="ru-RU" sz="3600" b="1" i="1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∧ (a ∨ </a:t>
            </a:r>
            <a:r>
              <a:rPr lang="ru-RU" sz="3600" b="1" i="1" dirty="0" smtClean="0">
                <a:solidFill>
                  <a:srgbClr val="0070C0"/>
                </a:solidFill>
              </a:rPr>
              <a:t> b</a:t>
            </a:r>
            <a:r>
              <a:rPr lang="ru-RU" sz="3600" b="1" i="1" dirty="0">
                <a:solidFill>
                  <a:srgbClr val="0070C0"/>
                </a:solidFill>
              </a:rPr>
              <a:t>) = a</a:t>
            </a:r>
            <a:r>
              <a:rPr lang="ru-RU" sz="3600" dirty="0">
                <a:solidFill>
                  <a:schemeClr val="tx1"/>
                </a:solidFill>
              </a:rPr>
              <a:t>,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 </a:t>
            </a:r>
            <a:r>
              <a:rPr lang="ru-RU" sz="3600" b="1" i="1" dirty="0">
                <a:solidFill>
                  <a:srgbClr val="C00000"/>
                </a:solidFill>
              </a:rPr>
              <a:t>a*(</a:t>
            </a:r>
            <a:r>
              <a:rPr lang="ru-RU" sz="3600" b="1" i="1" dirty="0" err="1">
                <a:solidFill>
                  <a:srgbClr val="C00000"/>
                </a:solidFill>
              </a:rPr>
              <a:t>a+b</a:t>
            </a:r>
            <a:r>
              <a:rPr lang="ru-RU" sz="3600" b="1" i="1" dirty="0">
                <a:solidFill>
                  <a:srgbClr val="C00000"/>
                </a:solidFill>
              </a:rPr>
              <a:t>) равно 0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при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а=0 </a:t>
            </a:r>
            <a:r>
              <a:rPr lang="ru-RU" sz="3600" dirty="0" smtClean="0">
                <a:solidFill>
                  <a:schemeClr val="tx1"/>
                </a:solidFill>
              </a:rPr>
              <a:t>или</a:t>
            </a:r>
            <a:r>
              <a:rPr lang="ru-RU" sz="3600" b="1" i="1" dirty="0">
                <a:solidFill>
                  <a:srgbClr val="C00000"/>
                </a:solidFill>
              </a:rPr>
              <a:t> 1</a:t>
            </a:r>
            <a:r>
              <a:rPr lang="ru-RU" sz="3600" dirty="0">
                <a:solidFill>
                  <a:schemeClr val="tx1"/>
                </a:solidFill>
              </a:rPr>
              <a:t> – в обратном </a:t>
            </a:r>
            <a:r>
              <a:rPr lang="ru-RU" sz="3600" dirty="0" smtClean="0">
                <a:solidFill>
                  <a:schemeClr val="tx1"/>
                </a:solidFill>
              </a:rPr>
              <a:t>случае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a </a:t>
            </a:r>
            <a:r>
              <a:rPr lang="ru-RU" sz="3600" b="1" i="1" dirty="0">
                <a:solidFill>
                  <a:srgbClr val="0070C0"/>
                </a:solidFill>
              </a:rPr>
              <a:t>∨ (a ∧ </a:t>
            </a:r>
            <a:r>
              <a:rPr lang="ru-RU" sz="3600" b="1" i="1" dirty="0" smtClean="0">
                <a:solidFill>
                  <a:srgbClr val="0070C0"/>
                </a:solidFill>
              </a:rPr>
              <a:t> b</a:t>
            </a:r>
            <a:r>
              <a:rPr lang="ru-RU" sz="3600" b="1" i="1" dirty="0">
                <a:solidFill>
                  <a:srgbClr val="0070C0"/>
                </a:solidFill>
              </a:rPr>
              <a:t>) = a</a:t>
            </a:r>
            <a:r>
              <a:rPr lang="ru-RU" sz="3600" dirty="0">
                <a:solidFill>
                  <a:schemeClr val="tx1"/>
                </a:solidFill>
              </a:rPr>
              <a:t>,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 </a:t>
            </a:r>
            <a:r>
              <a:rPr lang="ru-RU" sz="3600" b="1" i="1" dirty="0">
                <a:solidFill>
                  <a:srgbClr val="C00000"/>
                </a:solidFill>
              </a:rPr>
              <a:t>a+(a*b)</a:t>
            </a:r>
            <a:r>
              <a:rPr lang="ru-RU" sz="3600" dirty="0">
                <a:solidFill>
                  <a:schemeClr val="tx1"/>
                </a:solidFill>
              </a:rPr>
              <a:t> равно </a:t>
            </a:r>
            <a:r>
              <a:rPr lang="ru-RU" sz="3600" b="1" i="1" dirty="0">
                <a:solidFill>
                  <a:srgbClr val="C00000"/>
                </a:solidFill>
              </a:rPr>
              <a:t>1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при</a:t>
            </a:r>
            <a:r>
              <a:rPr lang="ru-RU" sz="3600" b="1" i="1" dirty="0">
                <a:solidFill>
                  <a:srgbClr val="C00000"/>
                </a:solidFill>
              </a:rPr>
              <a:t> а=1</a:t>
            </a:r>
            <a:r>
              <a:rPr lang="ru-RU" sz="3600" dirty="0">
                <a:solidFill>
                  <a:schemeClr val="tx1"/>
                </a:solidFill>
              </a:rPr>
              <a:t> или </a:t>
            </a:r>
            <a:r>
              <a:rPr lang="ru-RU" sz="3600" b="1" i="1" dirty="0">
                <a:solidFill>
                  <a:srgbClr val="C00000"/>
                </a:solidFill>
              </a:rPr>
              <a:t>0</a:t>
            </a:r>
            <a:r>
              <a:rPr lang="ru-RU" sz="3600" dirty="0">
                <a:solidFill>
                  <a:schemeClr val="tx1"/>
                </a:solidFill>
              </a:rPr>
              <a:t> – в обратном случае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sz="3600" b="1" i="1" dirty="0">
              <a:solidFill>
                <a:srgbClr val="0070C0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87624" y="3717032"/>
            <a:ext cx="67687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97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24744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ru-RU" sz="3600" b="1" i="1" u="sng" dirty="0" smtClean="0">
                <a:solidFill>
                  <a:srgbClr val="FF0000"/>
                </a:solidFill>
              </a:rPr>
              <a:t>Закон </a:t>
            </a:r>
            <a:r>
              <a:rPr lang="ru-RU" sz="3600" b="1" i="1" u="sng" dirty="0">
                <a:solidFill>
                  <a:srgbClr val="FF0000"/>
                </a:solidFill>
              </a:rPr>
              <a:t>отрицания </a:t>
            </a:r>
            <a:r>
              <a:rPr lang="ru-RU" sz="3600" b="1" i="1" u="sng" dirty="0" err="1" smtClean="0">
                <a:solidFill>
                  <a:srgbClr val="FF0000"/>
                </a:solidFill>
              </a:rPr>
              <a:t>отрицания</a:t>
            </a:r>
            <a:endParaRPr lang="ru-RU" sz="3600" b="1" i="1" u="sng" dirty="0" smtClean="0">
              <a:solidFill>
                <a:srgbClr val="FF0000"/>
              </a:solidFill>
            </a:endParaRPr>
          </a:p>
          <a:p>
            <a:pPr>
              <a:spcBef>
                <a:spcPts val="3600"/>
              </a:spcBef>
              <a:spcAft>
                <a:spcPts val="600"/>
              </a:spcAft>
            </a:pPr>
            <a:r>
              <a:rPr lang="ru-RU" sz="3600" b="1" i="1" dirty="0" smtClean="0">
                <a:solidFill>
                  <a:srgbClr val="C00000"/>
                </a:solidFill>
              </a:rPr>
              <a:t>(двойного отрицания):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ru-RU" sz="3600" b="1" i="1" dirty="0">
                <a:solidFill>
                  <a:srgbClr val="0070C0"/>
                </a:solidFill>
              </a:rPr>
              <a:t>¬ (¬ a) = a, то есть  -(-a) = </a:t>
            </a:r>
            <a:r>
              <a:rPr lang="ru-RU" sz="3600" b="1" i="1" dirty="0" smtClean="0">
                <a:solidFill>
                  <a:srgbClr val="0070C0"/>
                </a:solidFill>
              </a:rPr>
              <a:t>a,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ru-RU" sz="3600" b="1" dirty="0" smtClean="0">
                <a:solidFill>
                  <a:schemeClr val="tx1"/>
                </a:solidFill>
              </a:rPr>
              <a:t>то </a:t>
            </a:r>
            <a:r>
              <a:rPr lang="ru-RU" sz="3600" b="1" dirty="0">
                <a:solidFill>
                  <a:schemeClr val="tx1"/>
                </a:solidFill>
              </a:rPr>
              <a:t>есть </a:t>
            </a:r>
            <a:r>
              <a:rPr lang="ru-RU" sz="3600" b="1" i="1" dirty="0">
                <a:solidFill>
                  <a:schemeClr val="tx1"/>
                </a:solidFill>
              </a:rPr>
              <a:t> </a:t>
            </a:r>
            <a:r>
              <a:rPr lang="ru-RU" sz="3600" b="1" i="1" dirty="0" smtClean="0">
                <a:solidFill>
                  <a:srgbClr val="C00000"/>
                </a:solidFill>
              </a:rPr>
              <a:t>-(-0) = 0 или  -(-1) = 1</a:t>
            </a:r>
            <a:endParaRPr lang="en-US" sz="3600" b="1" i="1" dirty="0" smtClean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sz="3600" b="1" i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ru-RU" sz="3600" b="1" dirty="0" smtClean="0">
              <a:solidFill>
                <a:schemeClr val="tx1"/>
              </a:solidFill>
            </a:endParaRPr>
          </a:p>
          <a:p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3600" dirty="0" smtClean="0">
              <a:solidFill>
                <a:schemeClr val="tx1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  <a:p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u="sng" dirty="0"/>
              <a:t>Законы ассоциативности: </a:t>
            </a:r>
            <a:r>
              <a:rPr lang="ru-RU" sz="3600" b="1" dirty="0"/>
              <a:t> </a:t>
            </a:r>
            <a:endParaRPr lang="ru-RU" sz="3600" dirty="0"/>
          </a:p>
          <a:p>
            <a:r>
              <a:rPr lang="ru-RU" sz="3600" b="1" dirty="0"/>
              <a:t>               (a ∧ b) ∧ c = a ∧ (b ∧ c)</a:t>
            </a:r>
            <a:r>
              <a:rPr lang="ru-RU" sz="3600" dirty="0"/>
              <a:t>, то есть</a:t>
            </a:r>
            <a:r>
              <a:rPr lang="ru-RU" sz="3600" b="1" dirty="0"/>
              <a:t> (a*b) * c = 1 </a:t>
            </a:r>
            <a:r>
              <a:rPr lang="ru-RU" sz="3600" dirty="0"/>
              <a:t>при</a:t>
            </a:r>
            <a:r>
              <a:rPr lang="ru-RU" sz="3600" b="1" dirty="0"/>
              <a:t> a=b=c=1 </a:t>
            </a:r>
            <a:r>
              <a:rPr lang="ru-RU" sz="3600" dirty="0"/>
              <a:t>или равно</a:t>
            </a:r>
            <a:r>
              <a:rPr lang="ru-RU" sz="3600" b="1" dirty="0"/>
              <a:t> 0</a:t>
            </a:r>
            <a:r>
              <a:rPr lang="ru-RU" sz="3600" dirty="0"/>
              <a:t> в противном случае</a:t>
            </a:r>
          </a:p>
          <a:p>
            <a:r>
              <a:rPr lang="ru-RU" sz="3600" b="1" dirty="0"/>
              <a:t>               (a ∨ b) ∨ c = a ∨ (b ∨ c)</a:t>
            </a:r>
            <a:r>
              <a:rPr lang="ru-RU" sz="3600" dirty="0"/>
              <a:t>, то есть</a:t>
            </a:r>
            <a:r>
              <a:rPr lang="ru-RU" sz="3600" b="1" dirty="0"/>
              <a:t> (</a:t>
            </a:r>
            <a:r>
              <a:rPr lang="ru-RU" sz="3600" b="1" dirty="0" err="1"/>
              <a:t>a+b</a:t>
            </a:r>
            <a:r>
              <a:rPr lang="ru-RU" sz="3600" b="1" dirty="0"/>
              <a:t>)+c = 0 </a:t>
            </a:r>
            <a:r>
              <a:rPr lang="ru-RU" sz="3600" dirty="0"/>
              <a:t>при</a:t>
            </a:r>
            <a:r>
              <a:rPr lang="ru-RU" sz="3600" b="1" dirty="0"/>
              <a:t> a=b=c=0  </a:t>
            </a:r>
            <a:r>
              <a:rPr lang="ru-RU" sz="3600" dirty="0"/>
              <a:t>или равно</a:t>
            </a:r>
            <a:r>
              <a:rPr lang="ru-RU" sz="3600" b="1" dirty="0"/>
              <a:t> 1</a:t>
            </a:r>
            <a:r>
              <a:rPr lang="ru-RU" sz="3600" dirty="0"/>
              <a:t> в противном случае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u="sng" dirty="0"/>
              <a:t>Законы дистрибутивности:</a:t>
            </a:r>
            <a:r>
              <a:rPr lang="ru-RU" sz="3600" b="1" dirty="0"/>
              <a:t>  </a:t>
            </a:r>
            <a:endParaRPr lang="ru-RU" sz="3600" dirty="0"/>
          </a:p>
          <a:p>
            <a:r>
              <a:rPr lang="ru-RU" sz="3600" b="1" dirty="0"/>
              <a:t>               a ∧ (b ∨ c) = (a ∧ b) ∨ (a ∧ c)</a:t>
            </a:r>
            <a:r>
              <a:rPr lang="ru-RU" sz="3600" dirty="0"/>
              <a:t>, то есть</a:t>
            </a:r>
            <a:r>
              <a:rPr lang="ru-RU" sz="3600" b="1" dirty="0"/>
              <a:t>  a*(</a:t>
            </a:r>
            <a:r>
              <a:rPr lang="ru-RU" sz="3600" b="1" dirty="0" err="1"/>
              <a:t>b+c</a:t>
            </a:r>
            <a:r>
              <a:rPr lang="ru-RU" sz="3600" b="1" dirty="0"/>
              <a:t>) = (a*b) + (a*c)</a:t>
            </a:r>
            <a:r>
              <a:rPr lang="ru-RU" sz="3600" dirty="0"/>
              <a:t>, то есть</a:t>
            </a:r>
            <a:r>
              <a:rPr lang="ru-RU" sz="3600" b="1" dirty="0"/>
              <a:t> 0*(</a:t>
            </a:r>
            <a:r>
              <a:rPr lang="ru-RU" sz="3600" b="1" dirty="0" err="1"/>
              <a:t>bVc</a:t>
            </a:r>
            <a:r>
              <a:rPr lang="ru-RU" sz="3600" b="1" dirty="0"/>
              <a:t>) = 0 </a:t>
            </a:r>
            <a:r>
              <a:rPr lang="ru-RU" sz="3600" dirty="0"/>
              <a:t>или </a:t>
            </a:r>
            <a:r>
              <a:rPr lang="ru-RU" sz="3600" b="1" dirty="0"/>
              <a:t>1*(</a:t>
            </a:r>
            <a:r>
              <a:rPr lang="ru-RU" sz="3600" b="1" dirty="0" err="1"/>
              <a:t>bVc</a:t>
            </a:r>
            <a:r>
              <a:rPr lang="ru-RU" sz="3600" b="1" dirty="0"/>
              <a:t>) = </a:t>
            </a:r>
            <a:r>
              <a:rPr lang="ru-RU" sz="3600" b="1" dirty="0" err="1"/>
              <a:t>bVc</a:t>
            </a:r>
            <a:endParaRPr lang="ru-RU" sz="3600" dirty="0"/>
          </a:p>
          <a:p>
            <a:r>
              <a:rPr lang="ru-RU" sz="3600" b="1" dirty="0"/>
              <a:t>               a ∨ (b ∧ c) = (a ∨ b) ∧ (a ∨ c) </a:t>
            </a:r>
            <a:r>
              <a:rPr lang="ru-RU" sz="3600" dirty="0"/>
              <a:t>, то есть</a:t>
            </a:r>
            <a:r>
              <a:rPr lang="ru-RU" sz="3600" b="1" dirty="0"/>
              <a:t> a+(b*c) = (</a:t>
            </a:r>
            <a:r>
              <a:rPr lang="ru-RU" sz="3600" b="1" dirty="0" err="1"/>
              <a:t>a+b</a:t>
            </a:r>
            <a:r>
              <a:rPr lang="ru-RU" sz="3600" b="1" dirty="0"/>
              <a:t>) * (</a:t>
            </a:r>
            <a:r>
              <a:rPr lang="ru-RU" sz="3600" b="1" dirty="0" err="1"/>
              <a:t>a+c</a:t>
            </a:r>
            <a:r>
              <a:rPr lang="ru-RU" sz="3600" b="1" dirty="0"/>
              <a:t>)</a:t>
            </a:r>
            <a:r>
              <a:rPr lang="ru-RU" sz="3600" dirty="0"/>
              <a:t>, то есть </a:t>
            </a:r>
            <a:r>
              <a:rPr lang="ru-RU" sz="3600" b="1" dirty="0"/>
              <a:t>(1+b)*(1+c) = 1</a:t>
            </a:r>
            <a:r>
              <a:rPr lang="ru-RU" sz="3600" dirty="0"/>
              <a:t> или </a:t>
            </a:r>
            <a:r>
              <a:rPr lang="ru-RU" sz="3600" b="1" dirty="0"/>
              <a:t>0+(b*c) = b*c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u="sng" dirty="0"/>
              <a:t>Закон отрицания </a:t>
            </a:r>
            <a:r>
              <a:rPr lang="ru-RU" sz="3600" b="1" u="sng" dirty="0" err="1"/>
              <a:t>отрицания</a:t>
            </a:r>
            <a:r>
              <a:rPr lang="ru-RU" sz="3600" b="1" u="sng" dirty="0"/>
              <a:t>:</a:t>
            </a:r>
            <a:r>
              <a:rPr lang="ru-RU" sz="3600" b="1" dirty="0"/>
              <a:t>   </a:t>
            </a:r>
            <a:endParaRPr lang="ru-RU" sz="3600" dirty="0"/>
          </a:p>
          <a:p>
            <a:r>
              <a:rPr lang="ru-RU" sz="3600" b="1" dirty="0"/>
              <a:t>                ¬ (¬ a) = a,</a:t>
            </a:r>
            <a:r>
              <a:rPr lang="ru-RU" sz="3600" dirty="0"/>
              <a:t> то есть</a:t>
            </a:r>
            <a:r>
              <a:rPr lang="ru-RU" sz="3600" b="1" dirty="0"/>
              <a:t>  -(-a) = a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u="sng" dirty="0"/>
              <a:t>Законы поглощения:</a:t>
            </a:r>
            <a:endParaRPr lang="ru-RU" sz="3600" dirty="0"/>
          </a:p>
          <a:p>
            <a:r>
              <a:rPr lang="ru-RU" sz="3600" b="1" dirty="0"/>
              <a:t>                a ∧ (a ∨ b) = a</a:t>
            </a:r>
            <a:r>
              <a:rPr lang="ru-RU" sz="3600" dirty="0"/>
              <a:t>, то есть</a:t>
            </a:r>
            <a:r>
              <a:rPr lang="ru-RU" sz="3600" b="1" dirty="0"/>
              <a:t> a*(</a:t>
            </a:r>
            <a:r>
              <a:rPr lang="ru-RU" sz="3600" b="1" dirty="0" err="1"/>
              <a:t>a+b</a:t>
            </a:r>
            <a:r>
              <a:rPr lang="ru-RU" sz="3600" b="1" dirty="0"/>
              <a:t>) </a:t>
            </a:r>
            <a:r>
              <a:rPr lang="ru-RU" sz="3600" dirty="0"/>
              <a:t>равно</a:t>
            </a:r>
            <a:r>
              <a:rPr lang="ru-RU" sz="3600" b="1" dirty="0"/>
              <a:t> 0 </a:t>
            </a:r>
            <a:r>
              <a:rPr lang="ru-RU" sz="3600" dirty="0"/>
              <a:t>при</a:t>
            </a:r>
            <a:r>
              <a:rPr lang="ru-RU" sz="3600" b="1" dirty="0"/>
              <a:t> а=0 </a:t>
            </a:r>
            <a:r>
              <a:rPr lang="ru-RU" sz="3600" dirty="0"/>
              <a:t>или</a:t>
            </a:r>
            <a:r>
              <a:rPr lang="ru-RU" sz="3600" b="1" dirty="0"/>
              <a:t> 1 </a:t>
            </a:r>
            <a:r>
              <a:rPr lang="ru-RU" sz="3600" dirty="0"/>
              <a:t>– в обратном случае</a:t>
            </a:r>
            <a:r>
              <a:rPr lang="ru-RU" sz="3600" b="1" dirty="0"/>
              <a:t>.</a:t>
            </a:r>
            <a:endParaRPr lang="ru-RU" sz="3600" dirty="0"/>
          </a:p>
          <a:p>
            <a:r>
              <a:rPr lang="ru-RU" sz="3600" b="1" dirty="0"/>
              <a:t>                a ∨ (a ∧ b) = a, </a:t>
            </a:r>
            <a:r>
              <a:rPr lang="ru-RU" sz="3600" dirty="0"/>
              <a:t>то есть</a:t>
            </a:r>
            <a:r>
              <a:rPr lang="ru-RU" sz="3600" b="1" dirty="0"/>
              <a:t> a+(a*b) </a:t>
            </a:r>
            <a:r>
              <a:rPr lang="ru-RU" sz="3600" dirty="0"/>
              <a:t>равно</a:t>
            </a:r>
            <a:r>
              <a:rPr lang="ru-RU" sz="3600" b="1" dirty="0"/>
              <a:t> 1 </a:t>
            </a:r>
            <a:r>
              <a:rPr lang="ru-RU" sz="3600" dirty="0"/>
              <a:t>при</a:t>
            </a:r>
            <a:r>
              <a:rPr lang="ru-RU" sz="3600" b="1" dirty="0"/>
              <a:t> а=1 </a:t>
            </a:r>
            <a:r>
              <a:rPr lang="ru-RU" sz="3600" dirty="0"/>
              <a:t>или</a:t>
            </a:r>
            <a:r>
              <a:rPr lang="ru-RU" sz="3600" b="1" dirty="0"/>
              <a:t> 0 –</a:t>
            </a:r>
            <a:r>
              <a:rPr lang="ru-RU" sz="3600" dirty="0"/>
              <a:t> в обратном случае.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u="sng" dirty="0"/>
              <a:t>Законы де Моргана:</a:t>
            </a:r>
            <a:endParaRPr lang="ru-RU" sz="3600" dirty="0"/>
          </a:p>
          <a:p>
            <a:r>
              <a:rPr lang="ru-RU" sz="3600" b="1" dirty="0"/>
              <a:t>                ¬ (a ∧ b) = ¬ a ∨ ¬ b, </a:t>
            </a:r>
            <a:r>
              <a:rPr lang="ru-RU" sz="3600" dirty="0"/>
              <a:t>то есть</a:t>
            </a:r>
            <a:r>
              <a:rPr lang="ru-RU" sz="3600" b="1" dirty="0"/>
              <a:t> 0 </a:t>
            </a:r>
            <a:r>
              <a:rPr lang="ru-RU" sz="3600" dirty="0"/>
              <a:t>при </a:t>
            </a:r>
            <a:r>
              <a:rPr lang="ru-RU" sz="3600" b="1" dirty="0"/>
              <a:t>a=b=1 и =1 – </a:t>
            </a:r>
            <a:r>
              <a:rPr lang="ru-RU" sz="3600" dirty="0"/>
              <a:t>в обратном случае.</a:t>
            </a:r>
          </a:p>
          <a:p>
            <a:r>
              <a:rPr lang="ru-RU" sz="3600" b="1" dirty="0"/>
              <a:t>                ¬ (a ∨ b) = ¬ a ∧ ¬ b, </a:t>
            </a:r>
            <a:r>
              <a:rPr lang="ru-RU" sz="3600" dirty="0"/>
              <a:t>то есть</a:t>
            </a:r>
            <a:r>
              <a:rPr lang="ru-RU" sz="3600" b="1" dirty="0"/>
              <a:t>  -(1) = 0</a:t>
            </a:r>
            <a:r>
              <a:rPr lang="ru-RU" sz="3600" dirty="0"/>
              <a:t> или</a:t>
            </a:r>
            <a:r>
              <a:rPr lang="ru-RU" sz="3600" b="1" dirty="0"/>
              <a:t> –(0) = 1,</a:t>
            </a:r>
            <a:r>
              <a:rPr lang="ru-RU" sz="3600" dirty="0"/>
              <a:t> то есть</a:t>
            </a:r>
            <a:r>
              <a:rPr lang="ru-RU" sz="3600" b="1" dirty="0"/>
              <a:t>  =  0 при а=1 или b=1 и 1 </a:t>
            </a:r>
            <a:r>
              <a:rPr lang="ru-RU" sz="3600" dirty="0"/>
              <a:t>– в обратном случае.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i="1" u="sng" dirty="0"/>
              <a:t>Другими словами: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dirty="0"/>
              <a:t>Если перед скобкой стоит знак НЕ, то при открытии скобок следует менять на противоположные все знаки (стоящие перед выражениями "+" на "-" и наоборот) и логические операции ("И" на "ИЛИ" и наоборот):</a:t>
            </a: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dirty="0"/>
              <a:t>                 ¬ (А &amp; В) = (¬ А) V (¬ В),</a:t>
            </a:r>
            <a:r>
              <a:rPr lang="ru-RU" sz="3600" dirty="0"/>
              <a:t> то есть</a:t>
            </a:r>
            <a:r>
              <a:rPr lang="ru-RU" sz="3600" b="1" dirty="0"/>
              <a:t> НЕ (А И В) = (НЕ А) ИЛИ (НЕ В)</a:t>
            </a:r>
            <a:endParaRPr lang="ru-RU" sz="3600" dirty="0"/>
          </a:p>
          <a:p>
            <a:r>
              <a:rPr lang="ru-RU" sz="3600" b="1" dirty="0"/>
              <a:t>                 ¬( А V  В) = (¬ А) &amp; (¬ В), то есть НЕ (А ИЛИ В) = (НЕ А) И (НЕ В)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dirty="0"/>
              <a:t>Например,</a:t>
            </a:r>
          </a:p>
          <a:p>
            <a:r>
              <a:rPr lang="ru-RU" sz="3600" b="1" dirty="0"/>
              <a:t> </a:t>
            </a:r>
            <a:endParaRPr lang="ru-RU" sz="3600" dirty="0"/>
          </a:p>
          <a:p>
            <a:r>
              <a:rPr lang="ru-RU" sz="3600" b="1" dirty="0"/>
              <a:t>       НЕ ((Первая буква гласная) И (Последняя буква согласная)) = </a:t>
            </a:r>
            <a:endParaRPr lang="ru-RU" sz="3600" dirty="0"/>
          </a:p>
          <a:p>
            <a:r>
              <a:rPr lang="ru-RU" sz="3600" b="1" dirty="0"/>
              <a:t>                                          =НЕ (Первая буква гласная) ИЛИ НЕ (Последняя буква согласная)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dirty="0"/>
              <a:t>        </a:t>
            </a:r>
            <a:r>
              <a:rPr lang="ru-RU" sz="3600" dirty="0"/>
              <a:t>При открытии скобок с математическими сравнениями внутри </a:t>
            </a:r>
            <a:r>
              <a:rPr lang="ru-RU" sz="3600" b="1" dirty="0"/>
              <a:t>следует помнить, что знаков сравнения всего три: &gt; (больше),  &lt; (меньше) и = (равно</a:t>
            </a:r>
            <a:r>
              <a:rPr lang="ru-RU" sz="3600" dirty="0"/>
              <a:t>), и при открытии скобок с отрицанием перед ними следует менять эти знаки на противоположные, то есть в случае простого сравнения</a:t>
            </a:r>
            <a:br>
              <a:rPr lang="ru-RU" sz="3600" dirty="0"/>
            </a:br>
            <a:r>
              <a:rPr lang="ru-RU" sz="3600" b="1" dirty="0"/>
              <a:t>             НЕ (&gt;, больше) = (&lt; , меньше), НЕ (&lt; , меньше) = (&gt; , больше), Не (= , равно) = (&lt;&gt; , неравно),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а в случае сложного сравнения (использования сочетания двух знаков) заменяем один используемый знак на два оставшихся, то есть:</a:t>
            </a:r>
          </a:p>
          <a:p>
            <a:r>
              <a:rPr lang="ru-RU" sz="3600" b="1" dirty="0"/>
              <a:t>            НЕ ( &gt; ) заменяется на (&lt;=)</a:t>
            </a:r>
            <a:endParaRPr lang="ru-RU" sz="3600" dirty="0"/>
          </a:p>
          <a:p>
            <a:r>
              <a:rPr lang="ru-RU" sz="3600" b="1" dirty="0"/>
              <a:t>            НЕ ( &lt; ) заменяется на (&gt;=)</a:t>
            </a:r>
            <a:endParaRPr lang="ru-RU" sz="3600" dirty="0"/>
          </a:p>
          <a:p>
            <a:r>
              <a:rPr lang="ru-RU" sz="3600" b="1" dirty="0"/>
              <a:t>            НЕ (=) заменяется на два знака (&lt;&gt;),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dirty="0"/>
              <a:t>а два используемых знака из трех на один оставшийся, то есть:</a:t>
            </a:r>
            <a:br>
              <a:rPr lang="ru-RU" sz="3600" dirty="0"/>
            </a:br>
            <a:r>
              <a:rPr lang="ru-RU" sz="3600" b="1" dirty="0"/>
              <a:t>            НЕ ( ≥  или  &gt;= больше или равно) заменяется на (&lt;)</a:t>
            </a:r>
            <a:endParaRPr lang="ru-RU" sz="3600" dirty="0"/>
          </a:p>
          <a:p>
            <a:r>
              <a:rPr lang="ru-RU" sz="3600" b="1" dirty="0"/>
              <a:t>            НЕ ( ≤  или  &lt;= больше или равно) заменяется на (&gt;)</a:t>
            </a:r>
            <a:endParaRPr lang="ru-RU" sz="3600" dirty="0"/>
          </a:p>
          <a:p>
            <a:r>
              <a:rPr lang="ru-RU" sz="3600" b="1" dirty="0"/>
              <a:t>            НЕ (=) заменяется на (&lt;&gt;).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  <a:p>
            <a:r>
              <a:rPr lang="ru-RU" sz="3600" b="1" dirty="0"/>
              <a:t>Главное здесь – не забывать про строгое равенство – знак «=»!</a:t>
            </a:r>
            <a:endParaRPr lang="ru-RU" sz="3600" dirty="0"/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1763688" y="4869160"/>
            <a:ext cx="5544616" cy="5448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97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980728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1" u="sng" dirty="0">
                <a:solidFill>
                  <a:srgbClr val="FF0000"/>
                </a:solidFill>
              </a:rPr>
              <a:t>Законы де Моргана:</a:t>
            </a:r>
            <a:endParaRPr lang="ru-RU" sz="3600" b="1" i="1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¬ </a:t>
            </a:r>
            <a:r>
              <a:rPr lang="ru-RU" sz="3600" b="1" i="1" dirty="0">
                <a:solidFill>
                  <a:srgbClr val="0070C0"/>
                </a:solidFill>
              </a:rPr>
              <a:t>(a ∧ b) = ¬ a ∨ ¬ b</a:t>
            </a:r>
            <a:r>
              <a:rPr lang="ru-RU" sz="3600" b="1" dirty="0">
                <a:solidFill>
                  <a:schemeClr val="tx1"/>
                </a:solidFill>
              </a:rPr>
              <a:t>, 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0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dirty="0">
                <a:solidFill>
                  <a:schemeClr val="tx1"/>
                </a:solidFill>
              </a:rPr>
              <a:t>при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a=b=1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sz="3600" dirty="0" smtClean="0">
                <a:solidFill>
                  <a:schemeClr val="tx1"/>
                </a:solidFill>
              </a:rPr>
              <a:t>и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i="1" dirty="0" smtClean="0">
                <a:solidFill>
                  <a:srgbClr val="C00000"/>
                </a:solidFill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</a:rPr>
              <a:t>1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– в обратном случае.</a:t>
            </a:r>
          </a:p>
          <a:p>
            <a:pPr>
              <a:spcBef>
                <a:spcPts val="60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¬ </a:t>
            </a:r>
            <a:r>
              <a:rPr lang="ru-RU" sz="3600" b="1" i="1" dirty="0">
                <a:solidFill>
                  <a:srgbClr val="0070C0"/>
                </a:solidFill>
              </a:rPr>
              <a:t>(a ∨ b) = ¬ a ∧ ¬ b</a:t>
            </a:r>
            <a:r>
              <a:rPr lang="ru-RU" sz="3600" b="1" dirty="0">
                <a:solidFill>
                  <a:schemeClr val="tx1"/>
                </a:solidFill>
              </a:rPr>
              <a:t>, 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иначе</a:t>
            </a:r>
            <a:r>
              <a:rPr lang="ru-RU" sz="3600" dirty="0">
                <a:solidFill>
                  <a:schemeClr val="tx1"/>
                </a:solidFill>
              </a:rPr>
              <a:t> 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-(1) = 0</a:t>
            </a:r>
            <a:r>
              <a:rPr lang="ru-RU" sz="3600" dirty="0">
                <a:solidFill>
                  <a:schemeClr val="tx1"/>
                </a:solidFill>
              </a:rPr>
              <a:t> или</a:t>
            </a: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–(0) = 1</a:t>
            </a:r>
            <a:r>
              <a:rPr lang="ru-RU" sz="3600" b="1" dirty="0">
                <a:solidFill>
                  <a:schemeClr val="tx1"/>
                </a:solidFill>
              </a:rPr>
              <a:t>, 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то </a:t>
            </a:r>
            <a:r>
              <a:rPr lang="ru-RU" sz="3600" dirty="0">
                <a:solidFill>
                  <a:schemeClr val="tx1"/>
                </a:solidFill>
              </a:rPr>
              <a:t>есть  =</a:t>
            </a:r>
            <a:r>
              <a:rPr lang="ru-RU" sz="3600" b="1" dirty="0">
                <a:solidFill>
                  <a:schemeClr val="tx1"/>
                </a:solidFill>
              </a:rPr>
              <a:t>  </a:t>
            </a:r>
            <a:r>
              <a:rPr lang="ru-RU" sz="3600" b="1" i="1" dirty="0">
                <a:solidFill>
                  <a:srgbClr val="C00000"/>
                </a:solidFill>
              </a:rPr>
              <a:t>0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при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i="1" dirty="0">
                <a:solidFill>
                  <a:srgbClr val="C00000"/>
                </a:solidFill>
              </a:rPr>
              <a:t>а=1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или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b="1" i="1" dirty="0">
                <a:solidFill>
                  <a:srgbClr val="C00000"/>
                </a:solidFill>
              </a:rPr>
              <a:t>b=1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и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>
                <a:solidFill>
                  <a:srgbClr val="C00000"/>
                </a:solidFill>
              </a:rPr>
              <a:t>1 </a:t>
            </a:r>
            <a:r>
              <a:rPr lang="ru-RU" sz="3600" dirty="0">
                <a:solidFill>
                  <a:schemeClr val="tx1"/>
                </a:solidFill>
              </a:rPr>
              <a:t>– в обратном случае.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sz="3600" b="1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1853184" y="3212976"/>
            <a:ext cx="5239096" cy="5448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10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980728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1" u="sng" dirty="0" smtClean="0">
                <a:solidFill>
                  <a:srgbClr val="FF0000"/>
                </a:solidFill>
              </a:rPr>
              <a:t>Также необходимо помнить, что</a:t>
            </a: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при </a:t>
            </a:r>
            <a:r>
              <a:rPr lang="ru-RU" sz="3600" dirty="0">
                <a:solidFill>
                  <a:schemeClr val="tx1"/>
                </a:solidFill>
              </a:rPr>
              <a:t>открытии скобок с </a:t>
            </a:r>
            <a:r>
              <a:rPr lang="ru-RU" sz="3600" b="1" i="1" dirty="0">
                <a:solidFill>
                  <a:srgbClr val="C00000"/>
                </a:solidFill>
              </a:rPr>
              <a:t>математическими сравнениями </a:t>
            </a:r>
            <a:r>
              <a:rPr lang="ru-RU" sz="3600" dirty="0">
                <a:solidFill>
                  <a:schemeClr val="tx1"/>
                </a:solidFill>
              </a:rPr>
              <a:t>внутри следует помнить, что </a:t>
            </a:r>
            <a:r>
              <a:rPr lang="ru-RU" sz="3600" b="1" i="1" dirty="0">
                <a:solidFill>
                  <a:schemeClr val="tx1"/>
                </a:solidFill>
              </a:rPr>
              <a:t>знаков сравнения всего три</a:t>
            </a:r>
            <a:r>
              <a:rPr lang="ru-RU" sz="3600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600"/>
              </a:spcBef>
            </a:pPr>
            <a:r>
              <a:rPr lang="ru-RU" sz="3600" b="1" dirty="0">
                <a:solidFill>
                  <a:schemeClr val="tx1"/>
                </a:solidFill>
              </a:rPr>
              <a:t> </a:t>
            </a:r>
            <a:r>
              <a:rPr lang="ru-RU" sz="3600" b="1" dirty="0" smtClean="0">
                <a:solidFill>
                  <a:srgbClr val="0070C0"/>
                </a:solidFill>
              </a:rPr>
              <a:t>&gt; (больше)</a:t>
            </a:r>
            <a:r>
              <a:rPr lang="ru-RU" sz="3600" b="1" dirty="0">
                <a:solidFill>
                  <a:srgbClr val="002060"/>
                </a:solidFill>
              </a:rPr>
              <a:t> </a:t>
            </a:r>
            <a:r>
              <a:rPr lang="ru-RU" sz="3600" b="1" dirty="0" smtClean="0">
                <a:solidFill>
                  <a:schemeClr val="tx1"/>
                </a:solidFill>
              </a:rPr>
              <a:t>, </a:t>
            </a:r>
          </a:p>
          <a:p>
            <a:pPr>
              <a:spcBef>
                <a:spcPts val="600"/>
              </a:spcBef>
            </a:pPr>
            <a:r>
              <a:rPr lang="ru-RU" sz="3600" b="1" dirty="0" smtClean="0">
                <a:solidFill>
                  <a:srgbClr val="0070C0"/>
                </a:solidFill>
              </a:rPr>
              <a:t>&lt;</a:t>
            </a:r>
            <a:r>
              <a:rPr lang="ru-RU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 </a:t>
            </a:r>
            <a:r>
              <a:rPr lang="ru-RU" sz="3600" b="1" dirty="0" smtClean="0">
                <a:solidFill>
                  <a:srgbClr val="0070C0"/>
                </a:solidFill>
              </a:rPr>
              <a:t>(меньше),</a:t>
            </a:r>
          </a:p>
          <a:p>
            <a:pPr>
              <a:spcBef>
                <a:spcPts val="600"/>
              </a:spcBef>
            </a:pPr>
            <a:r>
              <a:rPr lang="ru-RU" sz="3600" b="1" dirty="0" smtClean="0">
                <a:solidFill>
                  <a:srgbClr val="0070C0"/>
                </a:solidFill>
              </a:rPr>
              <a:t> =  (равно).</a:t>
            </a:r>
            <a:endParaRPr lang="ru-RU" sz="3600" dirty="0" smtClean="0">
              <a:solidFill>
                <a:srgbClr val="0070C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 </a:t>
            </a:r>
            <a:endParaRPr lang="ru-RU" sz="3600" b="1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1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0"/>
            <a:ext cx="7848872" cy="475252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C00000"/>
                </a:solidFill>
              </a:rPr>
              <a:t>Тогда </a:t>
            </a:r>
            <a:r>
              <a:rPr lang="ru-RU" sz="3600" b="1" i="1" dirty="0">
                <a:solidFill>
                  <a:srgbClr val="C00000"/>
                </a:solidFill>
              </a:rPr>
              <a:t>при открытии скобок :</a:t>
            </a: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НЕ </a:t>
            </a:r>
            <a:r>
              <a:rPr lang="ru-RU" sz="3600" b="1" i="1" dirty="0">
                <a:solidFill>
                  <a:srgbClr val="0070C0"/>
                </a:solidFill>
              </a:rPr>
              <a:t>( &gt; )</a:t>
            </a:r>
            <a:r>
              <a:rPr lang="ru-RU" sz="3600" dirty="0">
                <a:solidFill>
                  <a:schemeClr val="tx1"/>
                </a:solidFill>
              </a:rPr>
              <a:t> заменяется на </a:t>
            </a:r>
            <a:r>
              <a:rPr lang="ru-RU" sz="3600" b="1" i="1" dirty="0" smtClean="0">
                <a:solidFill>
                  <a:srgbClr val="0070C0"/>
                </a:solidFill>
              </a:rPr>
              <a:t>( </a:t>
            </a:r>
            <a:r>
              <a:rPr lang="ru-RU" sz="3600" b="1" dirty="0" smtClean="0">
                <a:solidFill>
                  <a:srgbClr val="0070C0"/>
                </a:solidFill>
              </a:rPr>
              <a:t>≤</a:t>
            </a:r>
            <a:r>
              <a:rPr lang="ru-RU" sz="3600" b="1" i="1" dirty="0" smtClean="0">
                <a:solidFill>
                  <a:srgbClr val="0070C0"/>
                </a:solidFill>
              </a:rPr>
              <a:t> )</a:t>
            </a:r>
            <a:r>
              <a:rPr lang="ru-RU" sz="3600" dirty="0" smtClean="0">
                <a:solidFill>
                  <a:schemeClr val="tx1"/>
                </a:solidFill>
              </a:rPr>
              <a:t>,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НЕ </a:t>
            </a:r>
            <a:r>
              <a:rPr lang="ru-RU" sz="3600" b="1" i="1" dirty="0">
                <a:solidFill>
                  <a:srgbClr val="0070C0"/>
                </a:solidFill>
              </a:rPr>
              <a:t>( &lt; ) </a:t>
            </a:r>
            <a:r>
              <a:rPr lang="ru-RU" sz="3600" dirty="0">
                <a:solidFill>
                  <a:schemeClr val="tx1"/>
                </a:solidFill>
              </a:rPr>
              <a:t>заменяется на </a:t>
            </a:r>
            <a:r>
              <a:rPr lang="ru-RU" sz="3600" b="1" i="1" dirty="0" smtClean="0">
                <a:solidFill>
                  <a:srgbClr val="0070C0"/>
                </a:solidFill>
              </a:rPr>
              <a:t>(&gt;=)</a:t>
            </a:r>
            <a:r>
              <a:rPr lang="ru-RU" sz="3600" dirty="0" smtClean="0">
                <a:solidFill>
                  <a:schemeClr val="tx1"/>
                </a:solidFill>
              </a:rPr>
              <a:t>,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НЕ </a:t>
            </a:r>
            <a:r>
              <a:rPr lang="ru-RU" sz="3600" b="1" i="1" dirty="0">
                <a:solidFill>
                  <a:srgbClr val="0070C0"/>
                </a:solidFill>
              </a:rPr>
              <a:t>(=) </a:t>
            </a:r>
            <a:r>
              <a:rPr lang="ru-RU" sz="3600" dirty="0">
                <a:solidFill>
                  <a:schemeClr val="tx1"/>
                </a:solidFill>
              </a:rPr>
              <a:t>заменяется на два знака </a:t>
            </a:r>
            <a:r>
              <a:rPr lang="ru-RU" sz="3600" b="1" i="1" dirty="0" smtClean="0">
                <a:solidFill>
                  <a:srgbClr val="0070C0"/>
                </a:solidFill>
              </a:rPr>
              <a:t>(&lt;&gt;)</a:t>
            </a:r>
          </a:p>
          <a:p>
            <a:pPr>
              <a:spcBef>
                <a:spcPts val="0"/>
              </a:spcBef>
            </a:pPr>
            <a:r>
              <a:rPr lang="ru-RU" sz="3600" i="1" dirty="0" smtClean="0">
                <a:solidFill>
                  <a:schemeClr val="tx1"/>
                </a:solidFill>
              </a:rPr>
              <a:t>и наоборот:</a:t>
            </a: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3600" b="1" i="1" dirty="0" smtClean="0">
                <a:solidFill>
                  <a:srgbClr val="0070C0"/>
                </a:solidFill>
              </a:rPr>
              <a:t>НЕ </a:t>
            </a:r>
            <a:r>
              <a:rPr lang="ru-RU" sz="3600" b="1" i="1" dirty="0">
                <a:solidFill>
                  <a:srgbClr val="0070C0"/>
                </a:solidFill>
              </a:rPr>
              <a:t>( ≥  </a:t>
            </a:r>
            <a:r>
              <a:rPr lang="ru-RU" sz="3600" b="1" i="1" dirty="0" smtClean="0">
                <a:solidFill>
                  <a:srgbClr val="0070C0"/>
                </a:solidFill>
              </a:rPr>
              <a:t>)  </a:t>
            </a:r>
            <a:r>
              <a:rPr lang="ru-RU" sz="3600" dirty="0" smtClean="0">
                <a:solidFill>
                  <a:schemeClr val="tx1"/>
                </a:solidFill>
              </a:rPr>
              <a:t>заменяется </a:t>
            </a:r>
            <a:r>
              <a:rPr lang="ru-RU" sz="3600" dirty="0">
                <a:solidFill>
                  <a:schemeClr val="tx1"/>
                </a:solidFill>
              </a:rPr>
              <a:t>на </a:t>
            </a:r>
            <a:r>
              <a:rPr lang="ru-RU" sz="3600" b="1" i="1" dirty="0" smtClean="0">
                <a:solidFill>
                  <a:srgbClr val="0070C0"/>
                </a:solidFill>
              </a:rPr>
              <a:t>(&lt;)</a:t>
            </a:r>
            <a:r>
              <a:rPr lang="ru-RU" sz="3600" dirty="0" smtClean="0">
                <a:solidFill>
                  <a:schemeClr val="tx1"/>
                </a:solidFill>
              </a:rPr>
              <a:t>,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НЕ </a:t>
            </a:r>
            <a:r>
              <a:rPr lang="ru-RU" sz="3600" b="1" i="1" dirty="0">
                <a:solidFill>
                  <a:srgbClr val="0070C0"/>
                </a:solidFill>
              </a:rPr>
              <a:t>( </a:t>
            </a:r>
            <a:r>
              <a:rPr lang="ru-RU" sz="3600" b="1" i="1" dirty="0" smtClean="0">
                <a:solidFill>
                  <a:srgbClr val="0070C0"/>
                </a:solidFill>
              </a:rPr>
              <a:t>≤ )  </a:t>
            </a:r>
            <a:r>
              <a:rPr lang="ru-RU" sz="3600" dirty="0">
                <a:solidFill>
                  <a:schemeClr val="tx1"/>
                </a:solidFill>
              </a:rPr>
              <a:t>заменяется на </a:t>
            </a:r>
            <a:r>
              <a:rPr lang="ru-RU" sz="3600" b="1" i="1" dirty="0" smtClean="0">
                <a:solidFill>
                  <a:srgbClr val="0070C0"/>
                </a:solidFill>
              </a:rPr>
              <a:t>(&gt;)</a:t>
            </a:r>
            <a:r>
              <a:rPr lang="ru-RU" sz="3600" dirty="0" smtClean="0">
                <a:solidFill>
                  <a:schemeClr val="tx1"/>
                </a:solidFill>
              </a:rPr>
              <a:t>,</a:t>
            </a:r>
            <a:endParaRPr lang="ru-RU" sz="36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rgbClr val="0070C0"/>
                </a:solidFill>
              </a:rPr>
              <a:t>НЕ (</a:t>
            </a:r>
            <a:r>
              <a:rPr lang="ru-RU" sz="3600" b="1" i="1" dirty="0">
                <a:solidFill>
                  <a:srgbClr val="0070C0"/>
                </a:solidFill>
              </a:rPr>
              <a:t>&lt;&gt;</a:t>
            </a:r>
            <a:r>
              <a:rPr lang="ru-RU" sz="3600" b="1" i="1" dirty="0" smtClean="0">
                <a:solidFill>
                  <a:srgbClr val="0070C0"/>
                </a:solidFill>
              </a:rPr>
              <a:t>) </a:t>
            </a:r>
            <a:r>
              <a:rPr lang="ru-RU" sz="3600" dirty="0">
                <a:solidFill>
                  <a:schemeClr val="tx1"/>
                </a:solidFill>
              </a:rPr>
              <a:t>заменяется на </a:t>
            </a:r>
            <a:r>
              <a:rPr lang="ru-RU" sz="3600" b="1" i="1" dirty="0" smtClean="0">
                <a:solidFill>
                  <a:srgbClr val="0070C0"/>
                </a:solidFill>
              </a:rPr>
              <a:t>(=)</a:t>
            </a:r>
            <a:r>
              <a:rPr lang="ru-RU" sz="3600" dirty="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</a:rPr>
              <a:t>Главное – не забывать про знак «=»!</a:t>
            </a:r>
            <a:endParaRPr lang="ru-RU" sz="3600" i="1" dirty="0" smtClean="0">
              <a:solidFill>
                <a:srgbClr val="C00000"/>
              </a:solidFill>
            </a:endParaRPr>
          </a:p>
          <a:p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ru-RU" sz="3600" b="1" i="1" dirty="0">
              <a:solidFill>
                <a:schemeClr val="tx1"/>
              </a:solidFill>
            </a:endParaRPr>
          </a:p>
          <a:p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3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1196752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Базовые </a:t>
            </a:r>
            <a:r>
              <a:rPr lang="ru-RU" sz="4000" b="1" dirty="0">
                <a:solidFill>
                  <a:srgbClr val="FF0000"/>
                </a:solidFill>
              </a:rPr>
              <a:t>логические операции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при помощи которых строятся логические выражения: </a:t>
            </a:r>
          </a:p>
          <a:p>
            <a:pPr algn="l"/>
            <a:r>
              <a:rPr lang="ru-RU" b="1" i="1" dirty="0" smtClean="0">
                <a:solidFill>
                  <a:srgbClr val="FF0000"/>
                </a:solidFill>
              </a:rPr>
              <a:t>          НЕ  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smtClean="0">
                <a:solidFill>
                  <a:schemeClr val="tx1"/>
                </a:solidFill>
              </a:rPr>
              <a:t>-</a:t>
            </a:r>
            <a:r>
              <a:rPr lang="ru-RU" b="1" i="1" dirty="0" smtClean="0">
                <a:solidFill>
                  <a:schemeClr val="tx1"/>
                </a:solidFill>
              </a:rPr>
              <a:t>   </a:t>
            </a:r>
            <a:r>
              <a:rPr lang="ru-RU" b="1" i="1" dirty="0" smtClean="0">
                <a:solidFill>
                  <a:srgbClr val="002060"/>
                </a:solidFill>
              </a:rPr>
              <a:t>инверсия</a:t>
            </a:r>
            <a:r>
              <a:rPr lang="ru-RU" dirty="0" smtClean="0">
                <a:solidFill>
                  <a:schemeClr val="tx1"/>
                </a:solidFill>
              </a:rPr>
              <a:t> (</a:t>
            </a:r>
            <a:r>
              <a:rPr lang="ru-RU" dirty="0">
                <a:solidFill>
                  <a:schemeClr val="tx1"/>
                </a:solidFill>
              </a:rPr>
              <a:t>отрицание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;</a:t>
            </a:r>
            <a:endParaRPr lang="en-US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rgbClr val="FF0000"/>
                </a:solidFill>
              </a:rPr>
              <a:t>          И    </a:t>
            </a:r>
            <a:r>
              <a:rPr lang="ru-RU" b="1" i="1" dirty="0" smtClean="0">
                <a:solidFill>
                  <a:schemeClr val="tx1"/>
                </a:solidFill>
              </a:rPr>
              <a:t>  </a:t>
            </a:r>
            <a:r>
              <a:rPr lang="en-US" b="1" i="1" dirty="0" smtClean="0">
                <a:solidFill>
                  <a:schemeClr val="tx1"/>
                </a:solidFill>
              </a:rPr>
              <a:t>-</a:t>
            </a:r>
            <a:r>
              <a:rPr lang="ru-RU" b="1" i="1" dirty="0">
                <a:solidFill>
                  <a:schemeClr val="tx1"/>
                </a:solidFill>
              </a:rPr>
              <a:t> </a:t>
            </a:r>
            <a:r>
              <a:rPr lang="ru-RU" b="1" i="1" dirty="0" smtClean="0">
                <a:solidFill>
                  <a:schemeClr val="tx1"/>
                </a:solidFill>
              </a:rPr>
              <a:t>  </a:t>
            </a:r>
            <a:r>
              <a:rPr lang="ru-RU" b="1" i="1" dirty="0" smtClean="0">
                <a:solidFill>
                  <a:srgbClr val="002060"/>
                </a:solidFill>
              </a:rPr>
              <a:t>конъюнкция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                        (</a:t>
            </a:r>
            <a:r>
              <a:rPr lang="ru-RU" dirty="0">
                <a:solidFill>
                  <a:schemeClr val="tx1"/>
                </a:solidFill>
              </a:rPr>
              <a:t>логическое </a:t>
            </a:r>
            <a:r>
              <a:rPr lang="ru-RU" dirty="0" smtClean="0">
                <a:solidFill>
                  <a:schemeClr val="tx1"/>
                </a:solidFill>
              </a:rPr>
              <a:t> умножение)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  <a:endParaRPr lang="en-US" i="1" dirty="0" smtClean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b="1" i="1" dirty="0" smtClean="0">
                <a:solidFill>
                  <a:srgbClr val="FF0000"/>
                </a:solidFill>
              </a:rPr>
              <a:t>          ИЛИ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b="1" i="1" dirty="0" smtClean="0">
                <a:solidFill>
                  <a:srgbClr val="002060"/>
                </a:solidFill>
              </a:rPr>
              <a:t>дизъюнкция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  <a:p>
            <a:pPr algn="l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                              (</a:t>
            </a:r>
            <a:r>
              <a:rPr lang="ru-RU" dirty="0">
                <a:solidFill>
                  <a:schemeClr val="tx1"/>
                </a:solidFill>
              </a:rPr>
              <a:t>логическое </a:t>
            </a:r>
            <a:r>
              <a:rPr lang="ru-RU" dirty="0" smtClean="0">
                <a:solidFill>
                  <a:schemeClr val="tx1"/>
                </a:solidFill>
              </a:rPr>
              <a:t>сложение).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980728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4000" b="1" dirty="0">
                <a:solidFill>
                  <a:srgbClr val="FF0000"/>
                </a:solidFill>
              </a:rPr>
              <a:t>НЕ: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>
                <a:solidFill>
                  <a:srgbClr val="C00000"/>
                </a:solidFill>
              </a:rPr>
              <a:t>инверсия (отрицание)</a:t>
            </a:r>
            <a:endParaRPr lang="ru-RU" sz="400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>
                <a:solidFill>
                  <a:schemeClr val="tx1"/>
                </a:solidFill>
              </a:rPr>
              <a:t>Обозначается знаком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¬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00"/>
              </a:spcBef>
            </a:pPr>
            <a:r>
              <a:rPr lang="ru-RU" sz="3600" b="1" dirty="0" smtClean="0">
                <a:solidFill>
                  <a:schemeClr val="tx1"/>
                </a:solidFill>
              </a:rPr>
              <a:t>(</a:t>
            </a:r>
            <a:r>
              <a:rPr lang="ru-RU" sz="3600" dirty="0" smtClean="0">
                <a:solidFill>
                  <a:schemeClr val="tx1"/>
                </a:solidFill>
              </a:rPr>
              <a:t>например</a:t>
            </a:r>
            <a:r>
              <a:rPr lang="ru-RU" sz="3600" dirty="0">
                <a:solidFill>
                  <a:schemeClr val="tx1"/>
                </a:solidFill>
              </a:rPr>
              <a:t>, </a:t>
            </a:r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</a:rPr>
              <a:t>¬А</a:t>
            </a:r>
            <a:r>
              <a:rPr lang="ru-RU" sz="3600" dirty="0" smtClean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ts val="600"/>
              </a:spcBef>
            </a:pP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Результат применения:  </a:t>
            </a:r>
            <a:endParaRPr lang="ru-RU" sz="3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600" dirty="0">
                <a:solidFill>
                  <a:srgbClr val="C00000"/>
                </a:solidFill>
              </a:rPr>
              <a:t> </a:t>
            </a:r>
            <a:r>
              <a:rPr lang="ru-RU" sz="3600" b="1" i="1" dirty="0">
                <a:solidFill>
                  <a:srgbClr val="C00000"/>
                </a:solidFill>
              </a:rPr>
              <a:t>¬1 = 0</a:t>
            </a:r>
            <a:r>
              <a:rPr lang="ru-RU" sz="3600" dirty="0">
                <a:solidFill>
                  <a:srgbClr val="C00000"/>
                </a:solidFill>
              </a:rPr>
              <a:t>,  </a:t>
            </a:r>
            <a:r>
              <a:rPr lang="ru-RU" sz="3600" b="1" i="1" dirty="0">
                <a:solidFill>
                  <a:srgbClr val="C00000"/>
                </a:solidFill>
              </a:rPr>
              <a:t>¬0 = 1</a:t>
            </a:r>
            <a:r>
              <a:rPr lang="ru-RU" sz="3600" dirty="0">
                <a:solidFill>
                  <a:schemeClr val="tx1"/>
                </a:solidFill>
              </a:rPr>
              <a:t>,     </a:t>
            </a:r>
          </a:p>
          <a:p>
            <a:pPr>
              <a:spcBef>
                <a:spcPts val="0"/>
              </a:spcBef>
            </a:pPr>
            <a:r>
              <a:rPr lang="ru-RU" sz="3600" dirty="0">
                <a:solidFill>
                  <a:schemeClr val="tx1"/>
                </a:solidFill>
              </a:rPr>
              <a:t>т.е. </a:t>
            </a:r>
            <a:r>
              <a:rPr lang="ru-RU" sz="3600" b="1" i="1" dirty="0">
                <a:solidFill>
                  <a:srgbClr val="002060"/>
                </a:solidFill>
              </a:rPr>
              <a:t>истина превращается в ложь, </a:t>
            </a:r>
          </a:p>
          <a:p>
            <a:pPr>
              <a:spcBef>
                <a:spcPts val="0"/>
              </a:spcBef>
            </a:pPr>
            <a:r>
              <a:rPr lang="ru-RU" sz="3600" b="1" i="1" dirty="0">
                <a:solidFill>
                  <a:srgbClr val="002060"/>
                </a:solidFill>
              </a:rPr>
              <a:t>а ложь – в истину.  </a:t>
            </a:r>
          </a:p>
          <a:p>
            <a:endParaRPr lang="ru-RU" sz="36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980728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4000" b="1" dirty="0">
                <a:solidFill>
                  <a:srgbClr val="FF0000"/>
                </a:solidFill>
              </a:rPr>
              <a:t>НЕ: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>
                <a:solidFill>
                  <a:srgbClr val="C00000"/>
                </a:solidFill>
              </a:rPr>
              <a:t>инверсия (отрицание)</a:t>
            </a:r>
            <a:endParaRPr lang="ru-RU" sz="400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Обозначается знаком 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¬</a:t>
            </a:r>
            <a:r>
              <a:rPr lang="ru-RU" b="1" dirty="0" smtClean="0">
                <a:solidFill>
                  <a:schemeClr val="tx1"/>
                </a:solidFill>
              </a:rPr>
              <a:t>   (</a:t>
            </a:r>
            <a:r>
              <a:rPr lang="ru-RU" dirty="0" smtClean="0">
                <a:solidFill>
                  <a:schemeClr val="tx1"/>
                </a:solidFill>
              </a:rPr>
              <a:t>например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¬А</a:t>
            </a:r>
            <a:r>
              <a:rPr lang="ru-RU" dirty="0">
                <a:solidFill>
                  <a:schemeClr val="tx1"/>
                </a:solidFill>
              </a:rPr>
              <a:t>). Результат применения:  </a:t>
            </a:r>
            <a:r>
              <a:rPr lang="ru-RU" dirty="0">
                <a:solidFill>
                  <a:srgbClr val="C00000"/>
                </a:solidFill>
              </a:rPr>
              <a:t> </a:t>
            </a:r>
            <a:r>
              <a:rPr lang="ru-RU" b="1" i="1" dirty="0">
                <a:solidFill>
                  <a:srgbClr val="C00000"/>
                </a:solidFill>
              </a:rPr>
              <a:t>¬1 = 0</a:t>
            </a:r>
            <a:r>
              <a:rPr lang="ru-RU" dirty="0">
                <a:solidFill>
                  <a:srgbClr val="C00000"/>
                </a:solidFill>
              </a:rPr>
              <a:t>,  </a:t>
            </a:r>
            <a:r>
              <a:rPr lang="ru-RU" b="1" i="1" dirty="0">
                <a:solidFill>
                  <a:srgbClr val="C00000"/>
                </a:solidFill>
              </a:rPr>
              <a:t>¬0 = 1</a:t>
            </a:r>
            <a:r>
              <a:rPr lang="ru-RU" dirty="0">
                <a:solidFill>
                  <a:schemeClr val="tx1"/>
                </a:solidFill>
              </a:rPr>
              <a:t>,    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т.е. истина превращается в ложь,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а ложь – в истину.  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Будем  говорить,  что  </a:t>
            </a:r>
          </a:p>
          <a:p>
            <a:pPr>
              <a:spcBef>
                <a:spcPts val="0"/>
              </a:spcBef>
            </a:pPr>
            <a:r>
              <a:rPr lang="ru-RU" b="1" i="1" dirty="0">
                <a:solidFill>
                  <a:srgbClr val="002060"/>
                </a:solidFill>
              </a:rPr>
              <a:t>операция  НЕ (¬)  </a:t>
            </a:r>
            <a:r>
              <a:rPr lang="ru-RU" b="1" i="1" dirty="0" smtClean="0">
                <a:solidFill>
                  <a:srgbClr val="002060"/>
                </a:solidFill>
              </a:rPr>
              <a:t>переворачивает </a:t>
            </a: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результат выражения</a:t>
            </a:r>
          </a:p>
          <a:p>
            <a:pPr>
              <a:spcBef>
                <a:spcPts val="0"/>
              </a:spcBef>
            </a:pPr>
            <a:r>
              <a:rPr lang="ru-RU" b="1" i="1" dirty="0" smtClean="0">
                <a:solidFill>
                  <a:srgbClr val="002060"/>
                </a:solidFill>
              </a:rPr>
              <a:t> (значение переменной).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конъюнкция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умножение)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solidFill>
                  <a:schemeClr val="tx1"/>
                </a:solidFill>
              </a:rPr>
              <a:t>Обозначается</a:t>
            </a:r>
            <a:r>
              <a:rPr lang="ru-RU" dirty="0">
                <a:solidFill>
                  <a:schemeClr val="tx1"/>
                </a:solidFill>
              </a:rPr>
              <a:t>  знаками 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∧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либо &amp;</a:t>
            </a:r>
            <a:r>
              <a:rPr lang="ru-RU" dirty="0">
                <a:solidFill>
                  <a:schemeClr val="tx1"/>
                </a:solidFill>
              </a:rPr>
              <a:t>, 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например, </a:t>
            </a:r>
            <a:r>
              <a:rPr lang="ru-RU" b="1" dirty="0">
                <a:solidFill>
                  <a:srgbClr val="002060"/>
                </a:solidFill>
              </a:rPr>
              <a:t>А </a:t>
            </a:r>
            <a:r>
              <a:rPr lang="ru-RU" b="1" dirty="0">
                <a:solidFill>
                  <a:schemeClr val="tx1"/>
                </a:solidFill>
              </a:rPr>
              <a:t>∧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 либо </a:t>
            </a:r>
            <a:r>
              <a:rPr lang="ru-RU" b="1" dirty="0">
                <a:solidFill>
                  <a:schemeClr val="tx2"/>
                </a:solidFill>
              </a:rPr>
              <a:t>А &amp; В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ts val="0"/>
              </a:spcBef>
            </a:pPr>
            <a:r>
              <a:rPr lang="ru-RU" dirty="0"/>
              <a:t> </a:t>
            </a:r>
            <a:r>
              <a:rPr lang="ru-RU" dirty="0">
                <a:solidFill>
                  <a:schemeClr val="tx1"/>
                </a:solidFill>
              </a:rPr>
              <a:t>Результатом выполнения конъюнкции </a:t>
            </a:r>
            <a:r>
              <a:rPr lang="ru-RU" dirty="0" smtClean="0">
                <a:solidFill>
                  <a:schemeClr val="tx1"/>
                </a:solidFill>
              </a:rPr>
              <a:t>служит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пересечение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 множеств  А и  В</a:t>
            </a:r>
            <a:r>
              <a:rPr lang="ru-RU" b="1" i="1" dirty="0">
                <a:solidFill>
                  <a:schemeClr val="tx1"/>
                </a:solidFill>
              </a:rPr>
              <a:t> </a:t>
            </a:r>
            <a:endParaRPr lang="ru-RU" b="1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на рис.2  выделено желтым  цветом</a:t>
            </a:r>
            <a:r>
              <a:rPr lang="ru-RU" dirty="0" smtClean="0">
                <a:solidFill>
                  <a:schemeClr val="tx1"/>
                </a:solidFill>
              </a:rPr>
              <a:t>): </a:t>
            </a:r>
          </a:p>
          <a:p>
            <a:pPr>
              <a:spcBef>
                <a:spcPts val="0"/>
              </a:spcBef>
            </a:pP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96" y="4437112"/>
            <a:ext cx="2592288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24984" y="188640"/>
            <a:ext cx="7772400" cy="648071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Значение логического выражения</a:t>
            </a:r>
            <a:endParaRPr lang="ru-RU" sz="2400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24984" y="836711"/>
            <a:ext cx="7848872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4000" b="1" dirty="0" smtClean="0">
                <a:solidFill>
                  <a:srgbClr val="FF0000"/>
                </a:solidFill>
              </a:rPr>
              <a:t>И:</a:t>
            </a:r>
            <a:r>
              <a:rPr lang="ru-RU" sz="4000" dirty="0">
                <a:solidFill>
                  <a:srgbClr val="FF0000"/>
                </a:solidFill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</a:rPr>
              <a:t>конъюнкция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>
                <a:solidFill>
                  <a:srgbClr val="C00000"/>
                </a:solidFill>
              </a:rPr>
              <a:t>(логическое </a:t>
            </a:r>
            <a:r>
              <a:rPr lang="ru-RU" sz="3600" b="1" dirty="0" smtClean="0">
                <a:solidFill>
                  <a:srgbClr val="C00000"/>
                </a:solidFill>
              </a:rPr>
              <a:t>умножение)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При этом </a:t>
            </a:r>
            <a:r>
              <a:rPr lang="ru-RU" dirty="0" smtClean="0">
                <a:solidFill>
                  <a:schemeClr val="tx1"/>
                </a:solidFill>
              </a:rPr>
              <a:t>точка принадлежит   </a:t>
            </a:r>
            <a:r>
              <a:rPr lang="ru-RU" dirty="0">
                <a:solidFill>
                  <a:schemeClr val="tx1"/>
                </a:solidFill>
              </a:rPr>
              <a:t> 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пересечению</a:t>
            </a:r>
            <a:r>
              <a:rPr lang="ru-RU" dirty="0">
                <a:solidFill>
                  <a:schemeClr val="tx1"/>
                </a:solidFill>
              </a:rPr>
              <a:t> множеств </a:t>
            </a:r>
            <a:r>
              <a:rPr lang="ru-RU" b="1" i="1" dirty="0">
                <a:solidFill>
                  <a:srgbClr val="C00000"/>
                </a:solidFill>
              </a:rPr>
              <a:t>А</a:t>
            </a:r>
            <a:r>
              <a:rPr lang="ru-RU" dirty="0">
                <a:solidFill>
                  <a:schemeClr val="tx1"/>
                </a:solidFill>
              </a:rPr>
              <a:t> и </a:t>
            </a:r>
            <a:r>
              <a:rPr lang="ru-RU" b="1" i="1" dirty="0">
                <a:solidFill>
                  <a:srgbClr val="C00000"/>
                </a:solidFill>
              </a:rPr>
              <a:t>В</a:t>
            </a:r>
            <a:r>
              <a:rPr lang="ru-RU" dirty="0">
                <a:solidFill>
                  <a:schemeClr val="tx1"/>
                </a:solidFill>
              </a:rPr>
              <a:t>, если она принадлежит одновременно обоим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множествам: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</a:rPr>
              <a:t> </a:t>
            </a:r>
            <a:r>
              <a:rPr lang="ru-RU" b="1" i="1" dirty="0">
                <a:solidFill>
                  <a:srgbClr val="C00000"/>
                </a:solidFill>
              </a:rPr>
              <a:t>А &amp; B = 1 при А=1 и </a:t>
            </a:r>
            <a:r>
              <a:rPr lang="ru-RU" b="1" i="1" dirty="0" smtClean="0">
                <a:solidFill>
                  <a:srgbClr val="C00000"/>
                </a:solidFill>
              </a:rPr>
              <a:t>В=1.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Во всех остальных случаях в результате применения выражения  </a:t>
            </a:r>
            <a:r>
              <a:rPr lang="ru-RU" b="1" i="1" dirty="0">
                <a:solidFill>
                  <a:srgbClr val="C00000"/>
                </a:solidFill>
              </a:rPr>
              <a:t>И</a:t>
            </a:r>
            <a:r>
              <a:rPr lang="ru-RU" dirty="0">
                <a:solidFill>
                  <a:schemeClr val="tx1"/>
                </a:solidFill>
              </a:rPr>
              <a:t>  получаем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ложь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5178</TotalTime>
  <Words>691</Words>
  <Application>Microsoft Office PowerPoint</Application>
  <PresentationFormat>Экран (4:3)</PresentationFormat>
  <Paragraphs>434</Paragraphs>
  <Slides>45</Slides>
  <Notes>42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9" baseType="lpstr">
      <vt:lpstr>Arial</vt:lpstr>
      <vt:lpstr>Calibri</vt:lpstr>
      <vt:lpstr>Times New Roman</vt:lpstr>
      <vt:lpstr>Тема Office</vt:lpstr>
      <vt:lpstr>МАТЕМАТИЧЕСКАЯ ЛОГИКА 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  <vt:lpstr>Значение логического выражения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VERA</dc:creator>
  <cp:lastModifiedBy>Учетная запись Майкрософт</cp:lastModifiedBy>
  <cp:revision>202</cp:revision>
  <dcterms:created xsi:type="dcterms:W3CDTF">2020-07-27T17:10:23Z</dcterms:created>
  <dcterms:modified xsi:type="dcterms:W3CDTF">2023-12-22T10:24:00Z</dcterms:modified>
</cp:coreProperties>
</file>