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83" r:id="rId15"/>
    <p:sldId id="282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9" d="100"/>
          <a:sy n="69" d="100"/>
        </p:scale>
        <p:origin x="-224" y="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CD16-EFFA-43D1-875B-6F6495C7F1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8B0B-0427-496B-868F-6ED2FDA5A4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67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CD16-EFFA-43D1-875B-6F6495C7F1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8B0B-0427-496B-868F-6ED2FDA5A4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393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CD16-EFFA-43D1-875B-6F6495C7F1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8B0B-0427-496B-868F-6ED2FDA5A4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66364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CD16-EFFA-43D1-875B-6F6495C7F1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8B0B-0427-496B-868F-6ED2FDA5A4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311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CD16-EFFA-43D1-875B-6F6495C7F1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8B0B-0427-496B-868F-6ED2FDA5A4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73260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CD16-EFFA-43D1-875B-6F6495C7F1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8B0B-0427-496B-868F-6ED2FDA5A4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588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CD16-EFFA-43D1-875B-6F6495C7F1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8B0B-0427-496B-868F-6ED2FDA5A4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9464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CD16-EFFA-43D1-875B-6F6495C7F1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8B0B-0427-496B-868F-6ED2FDA5A4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28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CD16-EFFA-43D1-875B-6F6495C7F1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8B0B-0427-496B-868F-6ED2FDA5A4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836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CD16-EFFA-43D1-875B-6F6495C7F1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8B0B-0427-496B-868F-6ED2FDA5A4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242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CD16-EFFA-43D1-875B-6F6495C7F1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8B0B-0427-496B-868F-6ED2FDA5A4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206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CD16-EFFA-43D1-875B-6F6495C7F1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8B0B-0427-496B-868F-6ED2FDA5A4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334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CD16-EFFA-43D1-875B-6F6495C7F1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8B0B-0427-496B-868F-6ED2FDA5A4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182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CD16-EFFA-43D1-875B-6F6495C7F1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8B0B-0427-496B-868F-6ED2FDA5A4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22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CD16-EFFA-43D1-875B-6F6495C7F1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8B0B-0427-496B-868F-6ED2FDA5A4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298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CD16-EFFA-43D1-875B-6F6495C7F1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8B0B-0427-496B-868F-6ED2FDA5A4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3192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FCD16-EFFA-43D1-875B-6F6495C7F1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BDF8B0B-0427-496B-868F-6ED2FDA5A4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657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ege_biologiya_ot_serdca" TargetMode="External"/><Relationship Id="rId2" Type="http://schemas.openxmlformats.org/officeDocument/2006/relationships/hyperlink" Target="https://multiurok.ru/files/rieshieniie-zadach-po-tiemie-zakon-khardi-vainbier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ГЕНЫ В ПОПУЛЯЦИЯХ:</a:t>
            </a:r>
            <a:br>
              <a:rPr lang="ru-RU" dirty="0"/>
            </a:br>
            <a:r>
              <a:rPr lang="ru-RU" dirty="0"/>
              <a:t>ВЕЛИКОЕ РАВНОВЕСИЕ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6" y="4050833"/>
            <a:ext cx="8755519" cy="2696196"/>
          </a:xfrm>
        </p:spPr>
        <p:txBody>
          <a:bodyPr>
            <a:normAutofit/>
          </a:bodyPr>
          <a:lstStyle/>
          <a:p>
            <a:r>
              <a:rPr lang="ru-RU" dirty="0" smtClean="0"/>
              <a:t>Решение задач на применение закона Харди-</a:t>
            </a:r>
            <a:r>
              <a:rPr lang="ru-RU" dirty="0" err="1" smtClean="0"/>
              <a:t>Вайнберга</a:t>
            </a:r>
            <a:endParaRPr lang="ru-RU" dirty="0" smtClean="0"/>
          </a:p>
          <a:p>
            <a:r>
              <a:rPr lang="ru-RU" dirty="0" smtClean="0"/>
              <a:t>Декабрь, 2023, </a:t>
            </a:r>
            <a:r>
              <a:rPr lang="ru-RU" dirty="0" err="1" smtClean="0"/>
              <a:t>г.Владикавказ</a:t>
            </a:r>
            <a:endParaRPr lang="ru-RU" dirty="0" smtClean="0"/>
          </a:p>
          <a:p>
            <a:r>
              <a:rPr lang="ru-RU" dirty="0" smtClean="0"/>
              <a:t>Методический семинар Муниципального МО учителей биологии</a:t>
            </a:r>
          </a:p>
          <a:p>
            <a:r>
              <a:rPr lang="ru-RU" dirty="0" err="1" smtClean="0"/>
              <a:t>Абаева</a:t>
            </a:r>
            <a:r>
              <a:rPr lang="ru-RU" dirty="0" smtClean="0"/>
              <a:t> </a:t>
            </a:r>
            <a:r>
              <a:rPr lang="ru-RU" dirty="0" err="1" smtClean="0"/>
              <a:t>Мадина</a:t>
            </a:r>
            <a:r>
              <a:rPr lang="ru-RU" dirty="0" smtClean="0"/>
              <a:t> Борисовна – учитель высшей категории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141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287" y="213064"/>
            <a:ext cx="12067713" cy="140267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Шестой тип заданий. </a:t>
            </a:r>
            <a:r>
              <a:rPr lang="ru-RU" sz="2000" b="1" dirty="0"/>
              <a:t>В условиях дается частота встречаемости признака в виде</a:t>
            </a:r>
            <a:br>
              <a:rPr lang="ru-RU" sz="2000" b="1" dirty="0"/>
            </a:br>
            <a:r>
              <a:rPr lang="ru-RU" sz="2000" b="1" dirty="0"/>
              <a:t>соотношения чисел. Нужно определить генетическую структуру популяции и</a:t>
            </a:r>
            <a:br>
              <a:rPr lang="ru-RU" sz="2000" b="1" dirty="0"/>
            </a:br>
            <a:r>
              <a:rPr lang="ru-RU" sz="2000" b="1" dirty="0"/>
              <a:t>идентифицировать популяцию </a:t>
            </a:r>
            <a:br>
              <a:rPr lang="ru-RU" sz="2000" b="1" dirty="0"/>
            </a:b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697" y="1447060"/>
            <a:ext cx="11638625" cy="5149049"/>
          </a:xfrm>
        </p:spPr>
        <p:txBody>
          <a:bodyPr/>
          <a:lstStyle/>
          <a:p>
            <a:r>
              <a:rPr lang="ru-RU" sz="3600" i="1" dirty="0"/>
              <a:t>В популяциях людей в Танзании альбинизм встречается с </a:t>
            </a:r>
            <a:r>
              <a:rPr lang="ru-RU" sz="3600" i="1" dirty="0" smtClean="0"/>
              <a:t>частотой 1:1400</a:t>
            </a:r>
            <a:r>
              <a:rPr lang="ru-RU" sz="3600" i="1" dirty="0"/>
              <a:t>. Определите генетическую структуру популяции. Находится ли она в </a:t>
            </a:r>
            <a:r>
              <a:rPr lang="ru-RU" sz="3600" i="1" dirty="0" smtClean="0"/>
              <a:t>равновесии </a:t>
            </a:r>
            <a:r>
              <a:rPr lang="ru-RU" sz="3600" i="1" dirty="0" err="1" smtClean="0"/>
              <a:t>Харди-Вайнберга</a:t>
            </a:r>
            <a:r>
              <a:rPr lang="ru-RU" sz="3600" i="1" dirty="0"/>
              <a:t>? Ответ поясните</a:t>
            </a:r>
            <a:r>
              <a:rPr lang="ru-RU" sz="3600" i="1" dirty="0" smtClean="0"/>
              <a:t>.</a:t>
            </a:r>
          </a:p>
          <a:p>
            <a:r>
              <a:rPr lang="ru-RU" i="1" dirty="0" smtClean="0">
                <a:hlinkClick r:id="rId2" action="ppaction://hlinksldjump"/>
              </a:rPr>
              <a:t>Анализ условий задания: ген альбинизма является </a:t>
            </a:r>
            <a:r>
              <a:rPr lang="ru-RU" i="1" dirty="0" err="1" smtClean="0">
                <a:hlinkClick r:id="rId2" action="ppaction://hlinksldjump"/>
              </a:rPr>
              <a:t>рецессивн</a:t>
            </a:r>
            <a:r>
              <a:rPr lang="ru-RU" i="1" dirty="0" smtClean="0">
                <a:hlinkClick r:id="rId2" action="ppaction://hlinksldjump"/>
              </a:rPr>
              <a:t>...</a:t>
            </a:r>
            <a:r>
              <a:rPr lang="ru-RU" i="1" dirty="0"/>
              <a:t/>
            </a:r>
            <a:br>
              <a:rPr lang="ru-RU" i="1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654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285" y="147960"/>
            <a:ext cx="11387419" cy="172522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Седьмой тип </a:t>
            </a:r>
            <a:r>
              <a:rPr lang="ru-RU" b="1" dirty="0" smtClean="0"/>
              <a:t>заданий</a:t>
            </a:r>
            <a:br>
              <a:rPr lang="ru-RU" b="1" dirty="0" smtClean="0"/>
            </a:br>
            <a:r>
              <a:rPr lang="ru-RU" b="1" dirty="0" smtClean="0"/>
              <a:t>Задания </a:t>
            </a:r>
            <a:r>
              <a:rPr lang="ru-RU" b="1" dirty="0"/>
              <a:t>на неравновесную популяцию</a:t>
            </a:r>
            <a:r>
              <a:rPr lang="ru-RU" dirty="0"/>
              <a:t>: </a:t>
            </a:r>
            <a:r>
              <a:rPr lang="ru-RU" sz="2000" dirty="0"/>
              <a:t>дается </a:t>
            </a:r>
            <a:r>
              <a:rPr lang="ru-RU" sz="2000" dirty="0" smtClean="0"/>
              <a:t>количество особей </a:t>
            </a:r>
            <a:r>
              <a:rPr lang="ru-RU" sz="2000" dirty="0"/>
              <a:t>с определенными признаками. Нужно </a:t>
            </a:r>
            <a:r>
              <a:rPr lang="ru-RU" sz="2000" dirty="0" smtClean="0"/>
              <a:t>найти частоты </a:t>
            </a:r>
            <a:r>
              <a:rPr lang="ru-RU" sz="2000" dirty="0"/>
              <a:t>аллелей, частоты всех </a:t>
            </a:r>
            <a:r>
              <a:rPr lang="ru-RU" sz="2000" dirty="0" smtClean="0"/>
              <a:t>генотипов при </a:t>
            </a:r>
            <a:r>
              <a:rPr lang="ru-RU" sz="2000" dirty="0"/>
              <a:t>условии равновесности популяции, количество поколений через которое </a:t>
            </a:r>
            <a:r>
              <a:rPr lang="ru-RU" sz="2000" dirty="0" smtClean="0"/>
              <a:t>наступит равновесное </a:t>
            </a:r>
            <a:r>
              <a:rPr lang="ru-RU" sz="2000" dirty="0"/>
              <a:t>состояние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554" y="1873187"/>
            <a:ext cx="11647502" cy="4776187"/>
          </a:xfrm>
        </p:spPr>
        <p:txBody>
          <a:bodyPr/>
          <a:lstStyle/>
          <a:p>
            <a:r>
              <a:rPr lang="ru-RU" b="1" dirty="0"/>
              <a:t>Теория и советы по выполнению заданий на неравновесную популяцию.</a:t>
            </a:r>
            <a:br>
              <a:rPr lang="ru-RU" b="1" dirty="0"/>
            </a:br>
            <a:r>
              <a:rPr lang="ru-RU" dirty="0"/>
              <a:t>В заданиях открыто не пишется, что она не находится в состоянии </a:t>
            </a:r>
            <a:r>
              <a:rPr lang="ru-RU" dirty="0" smtClean="0"/>
              <a:t>равновесия Харди-Вайнберга</a:t>
            </a:r>
            <a:r>
              <a:rPr lang="ru-RU" dirty="0"/>
              <a:t>. Надо самим это «увидеть» в условиях задания. Так как популяция </a:t>
            </a:r>
            <a:r>
              <a:rPr lang="ru-RU" dirty="0" smtClean="0"/>
              <a:t>не находится </a:t>
            </a:r>
            <a:r>
              <a:rPr lang="ru-RU" dirty="0"/>
              <a:t>в равновесном состоянии </a:t>
            </a:r>
            <a:r>
              <a:rPr lang="ru-RU" b="1" dirty="0"/>
              <a:t>НЕЛЬЗЯ</a:t>
            </a:r>
            <a:r>
              <a:rPr lang="ru-RU" dirty="0"/>
              <a:t> применять уравнение Харди-Вайнберга.</a:t>
            </a:r>
            <a:br>
              <a:rPr lang="ru-RU" dirty="0"/>
            </a:br>
            <a:r>
              <a:rPr lang="ru-RU" dirty="0"/>
              <a:t>Частоты генотипов рассчитываются исходя из численности особей, а частоты </a:t>
            </a:r>
            <a:r>
              <a:rPr lang="ru-RU" dirty="0" smtClean="0"/>
              <a:t>аллелей рассчитываем </a:t>
            </a:r>
            <a:r>
              <a:rPr lang="ru-RU" dirty="0"/>
              <a:t>исходя из общего количества аллелей и количества особей с определенными</a:t>
            </a:r>
            <a:br>
              <a:rPr lang="ru-RU" dirty="0"/>
            </a:br>
            <a:r>
              <a:rPr lang="ru-RU" dirty="0"/>
              <a:t>генотипами </a:t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208" y="4007349"/>
            <a:ext cx="6796327" cy="2384573"/>
          </a:xfrm>
          <a:prstGeom prst="rect">
            <a:avLst/>
          </a:prstGeom>
        </p:spPr>
      </p:pic>
      <p:sp>
        <p:nvSpPr>
          <p:cNvPr id="5" name="Овал 4"/>
          <p:cNvSpPr/>
          <p:nvPr/>
        </p:nvSpPr>
        <p:spPr>
          <a:xfrm>
            <a:off x="7169189" y="3641604"/>
            <a:ext cx="4877809" cy="311606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/>
              <a:t>закон Пирсона</a:t>
            </a:r>
            <a:r>
              <a:rPr lang="ru-RU" i="1" dirty="0"/>
              <a:t>: </a:t>
            </a:r>
            <a:r>
              <a:rPr lang="ru-RU" dirty="0"/>
              <a:t>при любом</a:t>
            </a:r>
            <a:br>
              <a:rPr lang="ru-RU" dirty="0"/>
            </a:br>
            <a:r>
              <a:rPr lang="ru-RU" dirty="0"/>
              <a:t>исходном соотношении частот </a:t>
            </a:r>
            <a:r>
              <a:rPr lang="ru-RU" dirty="0" err="1"/>
              <a:t>гомозигот</a:t>
            </a:r>
            <a:r>
              <a:rPr lang="ru-RU" dirty="0"/>
              <a:t> и </a:t>
            </a:r>
            <a:r>
              <a:rPr lang="ru-RU" dirty="0" err="1"/>
              <a:t>гетерозигот</a:t>
            </a:r>
            <a:r>
              <a:rPr lang="ru-RU" dirty="0"/>
              <a:t> </a:t>
            </a:r>
            <a:r>
              <a:rPr lang="ru-RU" dirty="0" smtClean="0"/>
              <a:t>при первом</a:t>
            </a:r>
            <a:r>
              <a:rPr lang="ru-RU" dirty="0"/>
              <a:t> </a:t>
            </a:r>
            <a:r>
              <a:rPr lang="ru-RU" dirty="0" smtClean="0"/>
              <a:t>скрещивании внутри популяции устанавливается состояние равновесия, если исходные </a:t>
            </a:r>
            <a:r>
              <a:rPr lang="ru-RU" dirty="0"/>
              <a:t>частоты аллелей одинаковы у обоих полов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31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7868" y="447869"/>
            <a:ext cx="11744131" cy="6410131"/>
          </a:xfrm>
        </p:spPr>
        <p:txBody>
          <a:bodyPr>
            <a:normAutofit lnSpcReduction="10000"/>
          </a:bodyPr>
          <a:lstStyle/>
          <a:p>
            <a:r>
              <a:rPr lang="ru-RU" sz="3200" dirty="0"/>
              <a:t>27</a:t>
            </a:r>
            <a:r>
              <a:rPr lang="ru-RU" sz="3200" i="1" dirty="0"/>
              <a:t>. В популяции норок темная окраска </a:t>
            </a:r>
            <a:r>
              <a:rPr lang="ru-RU" sz="3200" i="1" dirty="0" err="1"/>
              <a:t>неполностью</a:t>
            </a:r>
            <a:r>
              <a:rPr lang="ru-RU" sz="3200" i="1" dirty="0"/>
              <a:t> доминирует над</a:t>
            </a:r>
            <a:br>
              <a:rPr lang="ru-RU" sz="3200" i="1" dirty="0"/>
            </a:br>
            <a:r>
              <a:rPr lang="ru-RU" sz="3200" i="1" dirty="0"/>
              <a:t>белой, и она состоит только из гомозиготных особей: 70 </a:t>
            </a:r>
            <a:r>
              <a:rPr lang="ru-RU" sz="3200" i="1" dirty="0" smtClean="0"/>
              <a:t>особей имеют </a:t>
            </a:r>
            <a:r>
              <a:rPr lang="ru-RU" sz="3200" i="1" dirty="0"/>
              <a:t>темную </a:t>
            </a:r>
            <a:r>
              <a:rPr lang="ru-RU" sz="3200" i="1" dirty="0" smtClean="0"/>
              <a:t>окраску, 33-белую </a:t>
            </a:r>
            <a:r>
              <a:rPr lang="ru-RU" sz="3200" i="1" dirty="0"/>
              <a:t>окраску. Рассчитайте частоты аллелей темной и белой окрасок в </a:t>
            </a:r>
            <a:r>
              <a:rPr lang="ru-RU" sz="3200" i="1" dirty="0" smtClean="0"/>
              <a:t>популяции. Какими </a:t>
            </a:r>
            <a:r>
              <a:rPr lang="ru-RU" sz="3200" i="1" dirty="0"/>
              <a:t>были бы частоты всех генотипов, если бы популяция находилась в </a:t>
            </a:r>
            <a:r>
              <a:rPr lang="ru-RU" sz="3200" i="1" dirty="0" smtClean="0"/>
              <a:t>равновесии? Если </a:t>
            </a:r>
            <a:r>
              <a:rPr lang="ru-RU" sz="3200" i="1" dirty="0"/>
              <a:t>представить, что все условия равновесной популяции начнут выполняться, то </a:t>
            </a:r>
            <a:r>
              <a:rPr lang="ru-RU" sz="3200" i="1" dirty="0" smtClean="0"/>
              <a:t>за сколько </a:t>
            </a:r>
            <a:r>
              <a:rPr lang="ru-RU" sz="3200" i="1" dirty="0"/>
              <a:t>поколений популяция придёт в равновесие? Какой процент серых норок появится </a:t>
            </a:r>
            <a:r>
              <a:rPr lang="ru-RU" sz="3200" i="1" dirty="0" smtClean="0"/>
              <a:t>в популяции </a:t>
            </a:r>
            <a:r>
              <a:rPr lang="ru-RU" sz="3200" i="1" dirty="0"/>
              <a:t>в первом поколении? Ответ поясните</a:t>
            </a:r>
            <a:r>
              <a:rPr lang="ru-RU" sz="3200" dirty="0"/>
              <a:t> </a:t>
            </a:r>
            <a:endParaRPr lang="ru-RU" sz="3200" dirty="0" smtClean="0"/>
          </a:p>
          <a:p>
            <a:r>
              <a:rPr lang="ru-RU" dirty="0" smtClean="0">
                <a:hlinkClick r:id="rId2" action="ppaction://hlinksldjump"/>
              </a:rPr>
              <a:t>Слайд 27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403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Список использованных материалов и источников: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Л.Н. </a:t>
            </a:r>
            <a:r>
              <a:rPr lang="ru-RU" dirty="0" err="1"/>
              <a:t>Песецкая</a:t>
            </a:r>
            <a:r>
              <a:rPr lang="ru-RU" dirty="0"/>
              <a:t>, Г.Г. Гончаренко, Н.Н. Острейко. Сборник задач по генетике, Гомель, 2002.</a:t>
            </a:r>
          </a:p>
          <a:p>
            <a:r>
              <a:rPr lang="ru-RU" dirty="0"/>
              <a:t>2. О. В. Гончаров. Генетика. Задачи. Саратов, издательство «Лицей», 2005</a:t>
            </a:r>
          </a:p>
          <a:p>
            <a:r>
              <a:rPr lang="ru-RU" dirty="0"/>
              <a:t>3. </a:t>
            </a:r>
            <a:r>
              <a:rPr lang="ru-RU" dirty="0" err="1"/>
              <a:t>А.А.Синюшин</a:t>
            </a:r>
            <a:r>
              <a:rPr lang="ru-RU" dirty="0"/>
              <a:t>. Решение задач по генетике. Москва. Лаборатория знаний, 2019.</a:t>
            </a:r>
          </a:p>
          <a:p>
            <a:r>
              <a:rPr lang="ru-RU" dirty="0"/>
              <a:t>4. Методические рекомендации для учителей, подготовленные на основе анализа </a:t>
            </a:r>
            <a:r>
              <a:rPr lang="ru-RU" dirty="0" smtClean="0"/>
              <a:t>типичных ошибок </a:t>
            </a:r>
            <a:r>
              <a:rPr lang="ru-RU" dirty="0"/>
              <a:t>участников ЕГЭ 2023 года по биологии, 2023.</a:t>
            </a:r>
          </a:p>
          <a:p>
            <a:r>
              <a:rPr lang="ru-RU" dirty="0"/>
              <a:t>5. Евтушенко Антонина </a:t>
            </a:r>
            <a:r>
              <a:rPr lang="ru-RU" dirty="0" smtClean="0"/>
              <a:t>Геннадьевна. </a:t>
            </a:r>
            <a:r>
              <a:rPr lang="ru-RU" dirty="0" smtClean="0">
                <a:hlinkClick r:id="rId2"/>
              </a:rPr>
              <a:t>https</a:t>
            </a:r>
            <a:r>
              <a:rPr lang="ru-RU" dirty="0">
                <a:hlinkClick r:id="rId2"/>
              </a:rPr>
              <a:t>://</a:t>
            </a:r>
            <a:r>
              <a:rPr lang="ru-RU" dirty="0" smtClean="0">
                <a:hlinkClick r:id="rId2"/>
              </a:rPr>
              <a:t>multiurok.ru/files/rieshieniie-zadach-po-tiemie-zakon-khardi-vainbier.html</a:t>
            </a:r>
            <a:endParaRPr lang="en-US" dirty="0"/>
          </a:p>
          <a:p>
            <a:r>
              <a:rPr lang="ru-RU" dirty="0"/>
              <a:t>6. Методичка </a:t>
            </a:r>
            <a:r>
              <a:rPr lang="ru-RU" dirty="0" err="1"/>
              <a:t>Шаймухаметовой</a:t>
            </a:r>
            <a:r>
              <a:rPr lang="ru-RU" dirty="0"/>
              <a:t> </a:t>
            </a:r>
            <a:r>
              <a:rPr lang="ru-RU" dirty="0" err="1" smtClean="0"/>
              <a:t>Маян</a:t>
            </a:r>
            <a:r>
              <a:rPr lang="en-US" dirty="0"/>
              <a:t> </a:t>
            </a:r>
            <a:r>
              <a:rPr lang="ru-RU" dirty="0" err="1" smtClean="0"/>
              <a:t>Амировны</a:t>
            </a:r>
            <a:r>
              <a:rPr lang="ru-RU" dirty="0" smtClean="0"/>
              <a:t>.</a:t>
            </a:r>
            <a:r>
              <a:rPr lang="en-US" smtClean="0"/>
              <a:t> </a:t>
            </a:r>
            <a:r>
              <a:rPr lang="ru-RU" smtClean="0">
                <a:hlinkClick r:id="rId3"/>
              </a:rPr>
              <a:t>https</a:t>
            </a:r>
            <a:r>
              <a:rPr lang="ru-RU" dirty="0">
                <a:hlinkClick r:id="rId3"/>
              </a:rPr>
              <a:t>://vk.com/ege_biologiya_ot_serdca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923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9626" y="0"/>
            <a:ext cx="11032761" cy="1320800"/>
          </a:xfrm>
        </p:spPr>
        <p:txBody>
          <a:bodyPr>
            <a:normAutofit/>
          </a:bodyPr>
          <a:lstStyle/>
          <a:p>
            <a:pPr algn="ctr"/>
            <a:r>
              <a:rPr lang="en-US" sz="7200" dirty="0" smtClean="0"/>
              <a:t>let's study biology</a:t>
            </a:r>
            <a:endParaRPr lang="ru-RU" sz="7200" dirty="0"/>
          </a:p>
        </p:txBody>
      </p:sp>
      <p:pic>
        <p:nvPicPr>
          <p:cNvPr id="4" name="Содержимое 3" descr="Banner_PopulationGenetic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4557" y="1528997"/>
            <a:ext cx="10972799" cy="532900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000" dirty="0" smtClean="0">
                <a:hlinkClick r:id="rId2" action="ppaction://hlinksldjump"/>
              </a:rPr>
              <a:t>Первый тип заданий Дается общее количество особей и </a:t>
            </a:r>
            <a:r>
              <a:rPr lang="ru-RU" sz="1000" dirty="0" err="1" smtClean="0">
                <a:hlinkClick r:id="rId2" action="ppaction://hlinksldjump"/>
              </a:rPr>
              <a:t>количе</a:t>
            </a:r>
            <a:r>
              <a:rPr lang="ru-RU" sz="1000" dirty="0" smtClean="0">
                <a:hlinkClick r:id="rId2" action="ppaction://hlinksldjump"/>
              </a:rPr>
              <a:t>...</a:t>
            </a:r>
            <a:endParaRPr lang="ru-RU" sz="10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1334125"/>
            <a:ext cx="12116333" cy="4557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71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17241"/>
            <a:ext cx="12352814" cy="654075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i="1" dirty="0"/>
              <a:t>Схема решения задачи включает следующие элементы</a:t>
            </a:r>
            <a:r>
              <a:rPr lang="ru-RU" dirty="0"/>
              <a:t>: </a:t>
            </a:r>
            <a:endParaRPr lang="ru-RU" dirty="0" smtClean="0"/>
          </a:p>
          <a:p>
            <a:r>
              <a:rPr lang="ru-RU" sz="2800" dirty="0" smtClean="0"/>
              <a:t>1)частота </a:t>
            </a:r>
            <a:r>
              <a:rPr lang="ru-RU" sz="2800" dirty="0"/>
              <a:t>растений с ярко-красной окраской венчика (частота генотипа </a:t>
            </a:r>
            <a:r>
              <a:rPr lang="ru-RU" sz="2800" dirty="0" smtClean="0"/>
              <a:t>АА - р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) </a:t>
            </a:r>
            <a:r>
              <a:rPr lang="ru-RU" sz="2800" dirty="0"/>
              <a:t>составляет 6/150 = 0,04; </a:t>
            </a:r>
            <a:endParaRPr lang="ru-RU" sz="2800" dirty="0" smtClean="0"/>
          </a:p>
          <a:p>
            <a:r>
              <a:rPr lang="ru-RU" sz="2800" dirty="0" smtClean="0"/>
              <a:t>2</a:t>
            </a:r>
            <a:r>
              <a:rPr lang="ru-RU" sz="2800" dirty="0"/>
              <a:t>) красную окраску имеют растения с генотипом АА, в равновесной популяции доля таких растений составляет </a:t>
            </a:r>
            <a:r>
              <a:rPr lang="ru-RU" sz="2800" dirty="0" smtClean="0"/>
              <a:t>р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 </a:t>
            </a:r>
          </a:p>
          <a:p>
            <a:r>
              <a:rPr lang="ru-RU" sz="2800" dirty="0" smtClean="0"/>
              <a:t>3</a:t>
            </a:r>
            <a:r>
              <a:rPr lang="ru-RU" sz="2800" dirty="0"/>
              <a:t>) частота </a:t>
            </a:r>
            <a:r>
              <a:rPr lang="ru-RU" sz="2800" dirty="0" err="1"/>
              <a:t>аллеля</a:t>
            </a:r>
            <a:r>
              <a:rPr lang="ru-RU" sz="2800" dirty="0"/>
              <a:t> p(А) в популяции составляет </a:t>
            </a:r>
            <a:r>
              <a:rPr lang="en-US" sz="2800" dirty="0" smtClean="0"/>
              <a:t>p = √0.04 = </a:t>
            </a:r>
            <a:r>
              <a:rPr lang="ru-RU" sz="2800" dirty="0" smtClean="0"/>
              <a:t>0,2 </a:t>
            </a:r>
          </a:p>
          <a:p>
            <a:r>
              <a:rPr lang="ru-RU" sz="2800" dirty="0" smtClean="0"/>
              <a:t>4</a:t>
            </a:r>
            <a:r>
              <a:rPr lang="ru-RU" sz="2800" dirty="0"/>
              <a:t>) частота </a:t>
            </a:r>
            <a:r>
              <a:rPr lang="ru-RU" sz="2800" dirty="0" err="1"/>
              <a:t>аллеля</a:t>
            </a:r>
            <a:r>
              <a:rPr lang="ru-RU" sz="2800" dirty="0"/>
              <a:t> q(а) в популяции составляет </a:t>
            </a:r>
            <a:r>
              <a:rPr lang="en-US" sz="2800" dirty="0" smtClean="0"/>
              <a:t>q = </a:t>
            </a:r>
            <a:r>
              <a:rPr lang="ru-RU" sz="2800" dirty="0" smtClean="0"/>
              <a:t>1 </a:t>
            </a:r>
            <a:r>
              <a:rPr lang="ru-RU" sz="2800" dirty="0"/>
              <a:t>– p = 0,8 (1-0,2=0,8); </a:t>
            </a:r>
            <a:endParaRPr lang="ru-RU" sz="2800" dirty="0" smtClean="0"/>
          </a:p>
          <a:p>
            <a:r>
              <a:rPr lang="ru-RU" sz="2800" dirty="0" smtClean="0"/>
              <a:t>5</a:t>
            </a:r>
            <a:r>
              <a:rPr lang="ru-RU" sz="2800" dirty="0"/>
              <a:t>) частота генотипа </a:t>
            </a:r>
            <a:r>
              <a:rPr lang="ru-RU" sz="2800" dirty="0" err="1"/>
              <a:t>Аа</a:t>
            </a:r>
            <a:r>
              <a:rPr lang="ru-RU" sz="2800" dirty="0"/>
              <a:t> (розовая окраска) в равновесной популяции составляет = 2pq = 0,32 (2 х 0,2 х 0,8 =0,32) </a:t>
            </a:r>
            <a:endParaRPr lang="ru-RU" sz="2800" dirty="0" smtClean="0"/>
          </a:p>
          <a:p>
            <a:r>
              <a:rPr lang="ru-RU" sz="2800" dirty="0" smtClean="0"/>
              <a:t>6</a:t>
            </a:r>
            <a:r>
              <a:rPr lang="ru-RU" sz="2800" dirty="0"/>
              <a:t>) частота генотипа </a:t>
            </a:r>
            <a:r>
              <a:rPr lang="ru-RU" sz="2800" dirty="0" err="1"/>
              <a:t>аа</a:t>
            </a:r>
            <a:r>
              <a:rPr lang="ru-RU" sz="2800" dirty="0"/>
              <a:t> (белая окраска) в равновесной популяции </a:t>
            </a:r>
            <a:r>
              <a:rPr lang="ru-RU" sz="2800" dirty="0" smtClean="0"/>
              <a:t>q</a:t>
            </a:r>
            <a:r>
              <a:rPr lang="ru-RU" sz="2800" baseline="30000" dirty="0" smtClean="0"/>
              <a:t>2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  = 0,64</a:t>
            </a:r>
          </a:p>
          <a:p>
            <a:r>
              <a:rPr lang="ru-RU" sz="1500" dirty="0" smtClean="0">
                <a:hlinkClick r:id="rId2" action="ppaction://hlinksldjump"/>
              </a:rPr>
              <a:t>Первый тип заданий Дается общее количество особей и </a:t>
            </a:r>
            <a:r>
              <a:rPr lang="ru-RU" sz="1500" dirty="0" err="1" smtClean="0">
                <a:hlinkClick r:id="rId2" action="ppaction://hlinksldjump"/>
              </a:rPr>
              <a:t>количе</a:t>
            </a:r>
            <a:r>
              <a:rPr lang="ru-RU" sz="1500" dirty="0" smtClean="0">
                <a:hlinkClick r:id="rId2" action="ppaction://hlinksldjump"/>
              </a:rPr>
              <a:t>...</a:t>
            </a:r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253212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7951"/>
            <a:ext cx="12261495" cy="669004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i="1" dirty="0"/>
              <a:t>Схема решения задачи включает следующие элементы:</a:t>
            </a:r>
          </a:p>
          <a:p>
            <a:r>
              <a:rPr lang="ru-RU" sz="2400" dirty="0"/>
              <a:t>1) Зелёную окраску семян имеют растения с генотипом </a:t>
            </a:r>
            <a:r>
              <a:rPr lang="ru-RU" sz="2400" dirty="0" err="1"/>
              <a:t>аа</a:t>
            </a:r>
            <a:endParaRPr lang="ru-RU" sz="2400" dirty="0"/>
          </a:p>
          <a:p>
            <a:r>
              <a:rPr lang="ru-RU" sz="2400" dirty="0"/>
              <a:t>2) Частота генотипа </a:t>
            </a:r>
            <a:r>
              <a:rPr lang="ru-RU" sz="2400" dirty="0" err="1"/>
              <a:t>аа</a:t>
            </a:r>
            <a:r>
              <a:rPr lang="ru-RU" sz="2400" dirty="0"/>
              <a:t> </a:t>
            </a:r>
            <a:r>
              <a:rPr lang="ru-RU" sz="2400" dirty="0" smtClean="0"/>
              <a:t>q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 </a:t>
            </a:r>
            <a:r>
              <a:rPr lang="ru-RU" sz="2400" dirty="0"/>
              <a:t>составляет 0,16 (112:700=0,16)</a:t>
            </a:r>
          </a:p>
          <a:p>
            <a:r>
              <a:rPr lang="ru-RU" sz="2400" dirty="0"/>
              <a:t>3) Частота </a:t>
            </a:r>
            <a:r>
              <a:rPr lang="ru-RU" sz="2400" dirty="0" err="1"/>
              <a:t>аллеля</a:t>
            </a:r>
            <a:r>
              <a:rPr lang="ru-RU" sz="2400" dirty="0"/>
              <a:t> зеленой окраски q в популяции составляет 0,4 (√0,16=0,4)</a:t>
            </a:r>
          </a:p>
          <a:p>
            <a:r>
              <a:rPr lang="ru-RU" sz="2400" dirty="0"/>
              <a:t>4) Частота </a:t>
            </a:r>
            <a:r>
              <a:rPr lang="ru-RU" sz="2400" dirty="0" err="1"/>
              <a:t>аллеля</a:t>
            </a:r>
            <a:r>
              <a:rPr lang="ru-RU" sz="2400" dirty="0"/>
              <a:t> желтой окраски в популяции составляет </a:t>
            </a:r>
            <a:r>
              <a:rPr lang="ru-RU" sz="2400" dirty="0" smtClean="0"/>
              <a:t>p = </a:t>
            </a:r>
            <a:r>
              <a:rPr lang="ru-RU" sz="2400" dirty="0"/>
              <a:t>1 − 0,4 = 0,6. </a:t>
            </a:r>
            <a:endParaRPr lang="ru-RU" sz="2400" dirty="0" smtClean="0"/>
          </a:p>
          <a:p>
            <a:r>
              <a:rPr lang="ru-RU" sz="2400" dirty="0" smtClean="0"/>
              <a:t>5</a:t>
            </a:r>
            <a:r>
              <a:rPr lang="ru-RU" sz="2400" dirty="0"/>
              <a:t>) Частота генотипа AA (жёлтая окраска) в равновесной популяции равна 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    p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 </a:t>
            </a:r>
            <a:r>
              <a:rPr lang="ru-RU" sz="2400" dirty="0"/>
              <a:t>= 0,36</a:t>
            </a:r>
          </a:p>
          <a:p>
            <a:r>
              <a:rPr lang="ru-RU" sz="2400" dirty="0"/>
              <a:t>6</a:t>
            </a:r>
            <a:r>
              <a:rPr lang="ru-RU" sz="2400" dirty="0" smtClean="0"/>
              <a:t>) Частота </a:t>
            </a:r>
            <a:r>
              <a:rPr lang="ru-RU" sz="2400" dirty="0"/>
              <a:t>генотипа </a:t>
            </a:r>
            <a:r>
              <a:rPr lang="ru-RU" sz="2400" dirty="0" err="1"/>
              <a:t>Аа</a:t>
            </a:r>
            <a:r>
              <a:rPr lang="ru-RU" sz="2400" dirty="0"/>
              <a:t> (жёлтая окраска семян) в равновесной популяции равна 0,48 (</a:t>
            </a:r>
            <a:r>
              <a:rPr lang="ru-RU" sz="2400" dirty="0" smtClean="0"/>
              <a:t>2pq(</a:t>
            </a:r>
            <a:r>
              <a:rPr lang="ru-RU" sz="2400" dirty="0" err="1" smtClean="0"/>
              <a:t>Аа</a:t>
            </a:r>
            <a:r>
              <a:rPr lang="ru-RU" sz="2400" dirty="0"/>
              <a:t>) = 2 х 0,6 </a:t>
            </a:r>
            <a:r>
              <a:rPr lang="ru-RU" sz="2400" dirty="0" err="1"/>
              <a:t>х</a:t>
            </a:r>
            <a:r>
              <a:rPr lang="ru-RU" sz="2400" dirty="0"/>
              <a:t> </a:t>
            </a:r>
            <a:r>
              <a:rPr lang="ru-RU" sz="2400" dirty="0" smtClean="0"/>
              <a:t>0,4)</a:t>
            </a:r>
          </a:p>
          <a:p>
            <a:r>
              <a:rPr lang="ru-RU" sz="2400" dirty="0" smtClean="0"/>
              <a:t>7) Особей </a:t>
            </a:r>
            <a:r>
              <a:rPr lang="ru-RU" sz="2400" dirty="0"/>
              <a:t>с доминантным признаком 84</a:t>
            </a:r>
            <a:r>
              <a:rPr lang="ru-RU" sz="2400" dirty="0" smtClean="0"/>
              <a:t>% (0,36 + 0,48)</a:t>
            </a:r>
            <a:endParaRPr lang="ru-RU" sz="2400" dirty="0"/>
          </a:p>
          <a:p>
            <a:r>
              <a:rPr lang="ru-RU" sz="2400" dirty="0"/>
              <a:t>8</a:t>
            </a:r>
            <a:r>
              <a:rPr lang="ru-RU" sz="2400" dirty="0" smtClean="0"/>
              <a:t>) Доминантный </a:t>
            </a:r>
            <a:r>
              <a:rPr lang="ru-RU" sz="2400" dirty="0"/>
              <a:t>признак проявляется в </a:t>
            </a:r>
            <a:r>
              <a:rPr lang="ru-RU" sz="2400" dirty="0" smtClean="0"/>
              <a:t>доминантной </a:t>
            </a:r>
            <a:r>
              <a:rPr lang="ru-RU" sz="2400" dirty="0" err="1" smtClean="0"/>
              <a:t>гомозиготе</a:t>
            </a:r>
            <a:r>
              <a:rPr lang="ru-RU" sz="2400" dirty="0" smtClean="0"/>
              <a:t> </a:t>
            </a:r>
            <a:r>
              <a:rPr lang="ru-RU" sz="2400" dirty="0"/>
              <a:t>и </a:t>
            </a:r>
            <a:r>
              <a:rPr lang="ru-RU" sz="2400" dirty="0" err="1"/>
              <a:t>гетерозиготе</a:t>
            </a:r>
            <a:r>
              <a:rPr lang="ru-RU" sz="2400" dirty="0"/>
              <a:t> (</a:t>
            </a:r>
            <a:r>
              <a:rPr lang="ru-RU" sz="2400" dirty="0" smtClean="0"/>
              <a:t>р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 + 2р</a:t>
            </a:r>
            <a:r>
              <a:rPr lang="en-US" sz="2400" dirty="0" smtClean="0"/>
              <a:t>q)</a:t>
            </a:r>
            <a:endParaRPr lang="ru-RU" sz="2400" dirty="0" smtClean="0"/>
          </a:p>
          <a:p>
            <a:r>
              <a:rPr lang="ru-RU" sz="1400" dirty="0" smtClean="0">
                <a:hlinkClick r:id="rId2" action="ppaction://hlinksldjump"/>
              </a:rPr>
              <a:t>Первый тип заданий Дается общее количество особей и </a:t>
            </a:r>
            <a:r>
              <a:rPr lang="ru-RU" sz="1400" dirty="0" err="1" smtClean="0">
                <a:hlinkClick r:id="rId2" action="ppaction://hlinksldjump"/>
              </a:rPr>
              <a:t>количе</a:t>
            </a:r>
            <a:r>
              <a:rPr lang="ru-RU" sz="1400" dirty="0" smtClean="0">
                <a:hlinkClick r:id="rId2" action="ppaction://hlinksldjump"/>
              </a:rPr>
              <a:t>...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52242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5232" y="242597"/>
            <a:ext cx="11846767" cy="64194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Схема решения задачи включает следующие элементы:</a:t>
            </a:r>
            <a:r>
              <a:rPr lang="ru-RU" dirty="0"/>
              <a:t> </a:t>
            </a:r>
            <a:endParaRPr lang="en-US" dirty="0" smtClean="0"/>
          </a:p>
          <a:p>
            <a:r>
              <a:rPr lang="ru-RU" sz="3200" dirty="0" smtClean="0"/>
              <a:t>1</a:t>
            </a:r>
            <a:r>
              <a:rPr lang="ru-RU" sz="3200" dirty="0"/>
              <a:t>) красная окраска проявляется в </a:t>
            </a:r>
            <a:r>
              <a:rPr lang="ru-RU" sz="3200" dirty="0" err="1"/>
              <a:t>гомозиготе</a:t>
            </a:r>
            <a:r>
              <a:rPr lang="ru-RU" sz="3200" dirty="0"/>
              <a:t> АА </a:t>
            </a:r>
            <a:endParaRPr lang="en-US" sz="3200" dirty="0" smtClean="0"/>
          </a:p>
          <a:p>
            <a:r>
              <a:rPr lang="ru-RU" sz="3200" dirty="0" smtClean="0"/>
              <a:t>2)</a:t>
            </a:r>
            <a:r>
              <a:rPr lang="en-US" sz="3200" dirty="0" smtClean="0"/>
              <a:t> </a:t>
            </a:r>
            <a:r>
              <a:rPr lang="ru-RU" sz="3200" dirty="0" smtClean="0"/>
              <a:t>по </a:t>
            </a:r>
            <a:r>
              <a:rPr lang="ru-RU" sz="3200" dirty="0"/>
              <a:t>частоте встречаемости красных цветков находим частоту генотипа </a:t>
            </a:r>
            <a:r>
              <a:rPr lang="ru-RU" sz="3200" dirty="0" smtClean="0"/>
              <a:t>р</a:t>
            </a:r>
            <a:r>
              <a:rPr lang="ru-RU" sz="3200" baseline="30000" dirty="0" smtClean="0"/>
              <a:t>2</a:t>
            </a:r>
            <a:r>
              <a:rPr lang="ru-RU" sz="3200" dirty="0" smtClean="0"/>
              <a:t>(180/900) = </a:t>
            </a:r>
            <a:r>
              <a:rPr lang="ru-RU" sz="3200" dirty="0"/>
              <a:t>0,2 </a:t>
            </a:r>
            <a:endParaRPr lang="en-US" sz="3200" dirty="0" smtClean="0"/>
          </a:p>
          <a:p>
            <a:r>
              <a:rPr lang="ru-RU" sz="3200" dirty="0" smtClean="0"/>
              <a:t>3</a:t>
            </a:r>
            <a:r>
              <a:rPr lang="ru-RU" sz="3200" dirty="0"/>
              <a:t>) По частоте генотипа АА находим частоту </a:t>
            </a:r>
            <a:r>
              <a:rPr lang="ru-RU" sz="3200" dirty="0" smtClean="0"/>
              <a:t>доминантного </a:t>
            </a:r>
            <a:r>
              <a:rPr lang="ru-RU" sz="3200" dirty="0" err="1"/>
              <a:t>аллеля</a:t>
            </a:r>
            <a:r>
              <a:rPr lang="ru-RU" sz="3200" dirty="0"/>
              <a:t> </a:t>
            </a:r>
            <a:r>
              <a:rPr lang="ru-RU" sz="3200" dirty="0" err="1" smtClean="0"/>
              <a:t>р</a:t>
            </a:r>
            <a:r>
              <a:rPr lang="en-US" sz="3200" dirty="0" smtClean="0"/>
              <a:t> </a:t>
            </a:r>
            <a:r>
              <a:rPr lang="ru-RU" sz="3200" dirty="0" smtClean="0"/>
              <a:t>=</a:t>
            </a:r>
            <a:r>
              <a:rPr lang="en-US" sz="3200" dirty="0" smtClean="0"/>
              <a:t> </a:t>
            </a:r>
            <a:r>
              <a:rPr lang="ru-RU" sz="3200" dirty="0" smtClean="0"/>
              <a:t>√</a:t>
            </a:r>
            <a:r>
              <a:rPr lang="ru-RU" sz="3200" dirty="0"/>
              <a:t>0,2 </a:t>
            </a:r>
            <a:r>
              <a:rPr lang="ru-RU" sz="3200" dirty="0" smtClean="0"/>
              <a:t>=</a:t>
            </a:r>
            <a:r>
              <a:rPr lang="en-US" sz="3200" dirty="0" smtClean="0"/>
              <a:t> </a:t>
            </a:r>
            <a:r>
              <a:rPr lang="ru-RU" sz="3200" dirty="0" smtClean="0"/>
              <a:t>0,44 </a:t>
            </a:r>
            <a:endParaRPr lang="en-US" sz="3200" dirty="0" smtClean="0"/>
          </a:p>
          <a:p>
            <a:r>
              <a:rPr lang="ru-RU" sz="3200" dirty="0" smtClean="0"/>
              <a:t>4)</a:t>
            </a:r>
            <a:r>
              <a:rPr lang="en-US" sz="3200" dirty="0"/>
              <a:t> </a:t>
            </a:r>
            <a:r>
              <a:rPr lang="ru-RU" sz="3200" dirty="0" smtClean="0"/>
              <a:t>Зная </a:t>
            </a:r>
            <a:r>
              <a:rPr lang="ru-RU" sz="3200" dirty="0"/>
              <a:t>р, по формуле р+q=1 находим </a:t>
            </a:r>
            <a:r>
              <a:rPr lang="ru-RU" sz="3200" dirty="0" err="1" smtClean="0"/>
              <a:t>q</a:t>
            </a:r>
            <a:r>
              <a:rPr lang="en-US" sz="3200" dirty="0" smtClean="0"/>
              <a:t> </a:t>
            </a:r>
            <a:r>
              <a:rPr lang="ru-RU" sz="3200" dirty="0" smtClean="0"/>
              <a:t>=</a:t>
            </a:r>
            <a:r>
              <a:rPr lang="en-US" sz="3200" dirty="0" smtClean="0"/>
              <a:t> </a:t>
            </a:r>
            <a:r>
              <a:rPr lang="ru-RU" sz="3200" dirty="0" smtClean="0"/>
              <a:t>1-0,44</a:t>
            </a:r>
            <a:r>
              <a:rPr lang="en-US" sz="3200" dirty="0" smtClean="0"/>
              <a:t> </a:t>
            </a:r>
            <a:r>
              <a:rPr lang="ru-RU" sz="3200" dirty="0" smtClean="0"/>
              <a:t>=</a:t>
            </a:r>
            <a:r>
              <a:rPr lang="en-US" sz="3200" dirty="0" smtClean="0"/>
              <a:t> </a:t>
            </a:r>
            <a:r>
              <a:rPr lang="ru-RU" sz="3200" dirty="0" smtClean="0"/>
              <a:t>0,56 </a:t>
            </a:r>
            <a:endParaRPr lang="en-US" sz="3200" dirty="0" smtClean="0"/>
          </a:p>
          <a:p>
            <a:r>
              <a:rPr lang="ru-RU" sz="3200" dirty="0" smtClean="0"/>
              <a:t>5)</a:t>
            </a:r>
            <a:r>
              <a:rPr lang="en-US" sz="3200" dirty="0"/>
              <a:t> </a:t>
            </a:r>
            <a:r>
              <a:rPr lang="ru-RU" sz="3200" dirty="0" smtClean="0"/>
              <a:t>Находим </a:t>
            </a:r>
            <a:r>
              <a:rPr lang="ru-RU" sz="3200" dirty="0"/>
              <a:t>частоту генотипа </a:t>
            </a:r>
            <a:r>
              <a:rPr lang="ru-RU" sz="3200" dirty="0" err="1"/>
              <a:t>аа</a:t>
            </a:r>
            <a:r>
              <a:rPr lang="ru-RU" sz="3200" dirty="0"/>
              <a:t>: </a:t>
            </a:r>
            <a:r>
              <a:rPr lang="ru-RU" sz="3200" dirty="0" smtClean="0"/>
              <a:t>q</a:t>
            </a:r>
            <a:r>
              <a:rPr lang="ru-RU" sz="3200" baseline="30000" dirty="0" smtClean="0"/>
              <a:t>2</a:t>
            </a:r>
            <a:r>
              <a:rPr lang="ru-RU" sz="3200" dirty="0" smtClean="0"/>
              <a:t> =</a:t>
            </a:r>
            <a:r>
              <a:rPr lang="en-US" sz="3200" dirty="0" smtClean="0"/>
              <a:t> (</a:t>
            </a:r>
            <a:r>
              <a:rPr lang="ru-RU" sz="3200" dirty="0" smtClean="0"/>
              <a:t>0,56</a:t>
            </a:r>
            <a:r>
              <a:rPr lang="en-US" sz="3200" dirty="0" smtClean="0"/>
              <a:t>)</a:t>
            </a:r>
            <a:r>
              <a:rPr lang="ru-RU" sz="3600" dirty="0" smtClean="0"/>
              <a:t>2</a:t>
            </a:r>
            <a:r>
              <a:rPr lang="ru-RU" sz="3200" dirty="0" smtClean="0"/>
              <a:t> =</a:t>
            </a:r>
            <a:r>
              <a:rPr lang="en-US" sz="3200" dirty="0" smtClean="0"/>
              <a:t> </a:t>
            </a:r>
            <a:r>
              <a:rPr lang="ru-RU" sz="3200" dirty="0" smtClean="0"/>
              <a:t>0,31 </a:t>
            </a:r>
            <a:endParaRPr lang="en-US" sz="3200" dirty="0" smtClean="0"/>
          </a:p>
          <a:p>
            <a:r>
              <a:rPr lang="ru-RU" sz="3200" dirty="0" smtClean="0"/>
              <a:t>6)</a:t>
            </a:r>
            <a:r>
              <a:rPr lang="en-US" sz="3200" dirty="0" smtClean="0"/>
              <a:t> </a:t>
            </a:r>
            <a:r>
              <a:rPr lang="ru-RU" sz="3200" dirty="0" smtClean="0"/>
              <a:t>Находим </a:t>
            </a:r>
            <a:r>
              <a:rPr lang="ru-RU" sz="3200" dirty="0"/>
              <a:t>частоту гетерозиготного генотипа </a:t>
            </a: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  2рq(</a:t>
            </a:r>
            <a:r>
              <a:rPr lang="ru-RU" sz="3200" dirty="0" err="1" smtClean="0"/>
              <a:t>Аа</a:t>
            </a:r>
            <a:r>
              <a:rPr lang="ru-RU" sz="3200" dirty="0"/>
              <a:t>)= 2 х 0,44 х </a:t>
            </a:r>
            <a:r>
              <a:rPr lang="ru-RU" sz="3200" dirty="0" smtClean="0"/>
              <a:t>0,56</a:t>
            </a:r>
            <a:r>
              <a:rPr lang="en-US" sz="3200" dirty="0" smtClean="0"/>
              <a:t> </a:t>
            </a:r>
            <a:r>
              <a:rPr lang="ru-RU" sz="3200" dirty="0" smtClean="0"/>
              <a:t>=</a:t>
            </a:r>
            <a:r>
              <a:rPr lang="en-US" sz="3200" dirty="0" smtClean="0"/>
              <a:t> </a:t>
            </a:r>
            <a:r>
              <a:rPr lang="ru-RU" sz="3200" dirty="0" smtClean="0"/>
              <a:t>0,4</a:t>
            </a:r>
            <a:r>
              <a:rPr lang="en-US" sz="3200" dirty="0" smtClean="0"/>
              <a:t>9</a:t>
            </a:r>
            <a:endParaRPr lang="ru-RU" sz="3200" dirty="0" smtClean="0"/>
          </a:p>
          <a:p>
            <a:r>
              <a:rPr lang="ru-RU" sz="1400" dirty="0" smtClean="0">
                <a:hlinkClick r:id="rId2" action="ppaction://hlinksldjump"/>
              </a:rPr>
              <a:t>Первый тип заданий Дается общее количество особей и </a:t>
            </a:r>
            <a:r>
              <a:rPr lang="ru-RU" sz="1400" dirty="0" err="1" smtClean="0">
                <a:hlinkClick r:id="rId2" action="ppaction://hlinksldjump"/>
              </a:rPr>
              <a:t>количе</a:t>
            </a:r>
            <a:r>
              <a:rPr lang="ru-RU" sz="1400" dirty="0" smtClean="0">
                <a:hlinkClick r:id="rId2" action="ppaction://hlinksldjump"/>
              </a:rPr>
              <a:t>.</a:t>
            </a:r>
            <a:r>
              <a:rPr lang="ru-RU" sz="3200" dirty="0" smtClean="0">
                <a:hlinkClick r:id="rId2" action="ppaction://hlinksldjump"/>
              </a:rPr>
              <a:t>..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23901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273" y="186612"/>
            <a:ext cx="11430000" cy="645678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/>
              <a:t>Схема решения задачи включает следующие элементы: </a:t>
            </a:r>
            <a:endParaRPr lang="en-US" b="1" dirty="0" smtClean="0"/>
          </a:p>
          <a:p>
            <a:r>
              <a:rPr lang="ru-RU" sz="3200" dirty="0" smtClean="0"/>
              <a:t>1) </a:t>
            </a:r>
            <a:r>
              <a:rPr lang="ru-RU" sz="3200" dirty="0"/>
              <a:t>частота генотипа </a:t>
            </a:r>
            <a:r>
              <a:rPr lang="ru-RU" sz="3200" dirty="0" err="1"/>
              <a:t>аа</a:t>
            </a:r>
            <a:r>
              <a:rPr lang="ru-RU" sz="3200" dirty="0"/>
              <a:t>: </a:t>
            </a:r>
            <a:r>
              <a:rPr lang="ru-RU" sz="3200" dirty="0" smtClean="0"/>
              <a:t>q</a:t>
            </a:r>
            <a:r>
              <a:rPr lang="ru-RU" sz="3200" baseline="30000" dirty="0" smtClean="0"/>
              <a:t>2</a:t>
            </a:r>
            <a:r>
              <a:rPr lang="ru-RU" sz="3200" dirty="0" smtClean="0"/>
              <a:t> </a:t>
            </a:r>
            <a:r>
              <a:rPr lang="ru-RU" sz="3200" dirty="0"/>
              <a:t>= 4/100 = 0,04 </a:t>
            </a:r>
            <a:endParaRPr lang="en-US" sz="3200" dirty="0" smtClean="0"/>
          </a:p>
          <a:p>
            <a:r>
              <a:rPr lang="ru-RU" sz="3200" dirty="0" smtClean="0"/>
              <a:t>2</a:t>
            </a:r>
            <a:r>
              <a:rPr lang="ru-RU" sz="3200" dirty="0"/>
              <a:t>) частота рецессивного </a:t>
            </a:r>
            <a:r>
              <a:rPr lang="ru-RU" sz="3200" dirty="0" err="1"/>
              <a:t>аллеля</a:t>
            </a:r>
            <a:r>
              <a:rPr lang="ru-RU" sz="3200" dirty="0"/>
              <a:t>: q (а) = √0,04 = 0,2 </a:t>
            </a:r>
            <a:endParaRPr lang="en-US" sz="3200" dirty="0" smtClean="0"/>
          </a:p>
          <a:p>
            <a:r>
              <a:rPr lang="ru-RU" sz="3200" dirty="0" smtClean="0"/>
              <a:t>3</a:t>
            </a:r>
            <a:r>
              <a:rPr lang="ru-RU" sz="3200" dirty="0"/>
              <a:t>) частота доминантного </a:t>
            </a:r>
            <a:r>
              <a:rPr lang="ru-RU" sz="3200" dirty="0" err="1"/>
              <a:t>аллеля</a:t>
            </a:r>
            <a:r>
              <a:rPr lang="ru-RU" sz="3200" dirty="0"/>
              <a:t>: р(А) = 1 – 0,2 = 0,8 </a:t>
            </a:r>
            <a:endParaRPr lang="en-US" sz="3200" dirty="0" smtClean="0"/>
          </a:p>
          <a:p>
            <a:r>
              <a:rPr lang="ru-RU" sz="3200" dirty="0" smtClean="0"/>
              <a:t>4</a:t>
            </a:r>
            <a:r>
              <a:rPr lang="ru-RU" sz="3200" dirty="0"/>
              <a:t>) частота генотипа АА: </a:t>
            </a:r>
            <a:r>
              <a:rPr lang="ru-RU" sz="3200" dirty="0" smtClean="0"/>
              <a:t>р</a:t>
            </a:r>
            <a:r>
              <a:rPr lang="ru-RU" sz="3200" baseline="30000" dirty="0" smtClean="0"/>
              <a:t>2</a:t>
            </a:r>
            <a:r>
              <a:rPr lang="ru-RU" sz="3200" dirty="0" smtClean="0"/>
              <a:t> </a:t>
            </a:r>
            <a:r>
              <a:rPr lang="ru-RU" sz="3200" dirty="0"/>
              <a:t>= 0,8 х0,8=0,64 </a:t>
            </a:r>
            <a:endParaRPr lang="en-US" sz="3200" dirty="0" smtClean="0"/>
          </a:p>
          <a:p>
            <a:r>
              <a:rPr lang="ru-RU" sz="3200" dirty="0" smtClean="0"/>
              <a:t>5</a:t>
            </a:r>
            <a:r>
              <a:rPr lang="ru-RU" sz="3200" dirty="0"/>
              <a:t>) частота гетерозиготного генотипа 2рq = 2 х 0,2 х 0,8 = 0,32, или 32%; </a:t>
            </a:r>
            <a:endParaRPr lang="en-US" sz="3200" dirty="0" smtClean="0"/>
          </a:p>
          <a:p>
            <a:r>
              <a:rPr lang="ru-RU" sz="3200" dirty="0" smtClean="0"/>
              <a:t>6</a:t>
            </a:r>
            <a:r>
              <a:rPr lang="ru-RU" sz="3200" dirty="0"/>
              <a:t>) носители гена альбинизма всегда имеют генотип </a:t>
            </a:r>
            <a:r>
              <a:rPr lang="ru-RU" sz="3200" dirty="0" err="1" smtClean="0"/>
              <a:t>Аа</a:t>
            </a:r>
            <a:r>
              <a:rPr lang="ru-RU" sz="3200" dirty="0" smtClean="0"/>
              <a:t> </a:t>
            </a:r>
            <a:endParaRPr lang="en-US" sz="3200" dirty="0" smtClean="0"/>
          </a:p>
          <a:p>
            <a:r>
              <a:rPr lang="ru-RU" sz="3200" dirty="0" smtClean="0"/>
              <a:t>7) определяем </a:t>
            </a:r>
            <a:r>
              <a:rPr lang="ru-RU" sz="3200" dirty="0"/>
              <a:t>количество </a:t>
            </a:r>
            <a:r>
              <a:rPr lang="ru-RU" sz="3200" dirty="0" err="1"/>
              <a:t>гетерозигот</a:t>
            </a:r>
            <a:r>
              <a:rPr lang="ru-RU" sz="3200" dirty="0"/>
              <a:t>: </a:t>
            </a:r>
            <a:endParaRPr lang="ru-RU" sz="3200" dirty="0" smtClean="0"/>
          </a:p>
          <a:p>
            <a:r>
              <a:rPr lang="ru-RU" sz="3200" dirty="0" smtClean="0"/>
              <a:t>500 </a:t>
            </a:r>
            <a:r>
              <a:rPr lang="ru-RU" sz="3200" dirty="0"/>
              <a:t>особей – 100% </a:t>
            </a:r>
            <a:endParaRPr lang="ru-RU" sz="3200" dirty="0" smtClean="0"/>
          </a:p>
          <a:p>
            <a:pPr marL="0" indent="0">
              <a:buNone/>
            </a:pPr>
            <a:r>
              <a:rPr lang="ru-RU" sz="3200" dirty="0"/>
              <a:t> </a:t>
            </a:r>
            <a:r>
              <a:rPr lang="ru-RU" sz="3200" dirty="0" smtClean="0"/>
              <a:t>      x </a:t>
            </a:r>
            <a:r>
              <a:rPr lang="ru-RU" sz="3200" dirty="0"/>
              <a:t>особей – 32%; </a:t>
            </a:r>
            <a:endParaRPr lang="ru-RU" sz="3200" dirty="0" smtClean="0"/>
          </a:p>
          <a:p>
            <a:pPr marL="0" indent="0">
              <a:buNone/>
            </a:pPr>
            <a:r>
              <a:rPr lang="ru-RU" sz="3200" dirty="0"/>
              <a:t> </a:t>
            </a:r>
            <a:r>
              <a:rPr lang="ru-RU" sz="3200" dirty="0" smtClean="0"/>
              <a:t>       x </a:t>
            </a:r>
            <a:r>
              <a:rPr lang="ru-RU" sz="3200" dirty="0"/>
              <a:t>= 160 носителей гена </a:t>
            </a:r>
            <a:r>
              <a:rPr lang="ru-RU" sz="3200" dirty="0" smtClean="0"/>
              <a:t>альбинизма</a:t>
            </a:r>
          </a:p>
          <a:p>
            <a:pPr marL="0" indent="0">
              <a:buNone/>
            </a:pPr>
            <a:r>
              <a:rPr lang="ru-RU" sz="1500" dirty="0" smtClean="0">
                <a:hlinkClick r:id="rId2" action="ppaction://hlinksldjump"/>
              </a:rPr>
              <a:t>Второй тип заданий В условиях даются процентные значения о...</a:t>
            </a:r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311668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Популяционная генетика может дать ответы на такие вопросы: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42041" y="1722269"/>
            <a:ext cx="11070455" cy="5135731"/>
          </a:xfrm>
        </p:spPr>
        <p:txBody>
          <a:bodyPr>
            <a:noAutofit/>
          </a:bodyPr>
          <a:lstStyle/>
          <a:p>
            <a:r>
              <a:rPr lang="ru-RU" sz="2000" dirty="0"/>
              <a:t>Каков генофонд популяции и насколько он разнообразен аллелями?</a:t>
            </a:r>
          </a:p>
          <a:p>
            <a:r>
              <a:rPr lang="ru-RU" sz="2000" dirty="0" smtClean="0"/>
              <a:t>Каким </a:t>
            </a:r>
            <a:r>
              <a:rPr lang="ru-RU" sz="2000" dirty="0"/>
              <a:t>образом в популяциях сохраняются и поддерживаются разные аллели генов?</a:t>
            </a:r>
          </a:p>
          <a:p>
            <a:r>
              <a:rPr lang="ru-RU" sz="2000" dirty="0" smtClean="0"/>
              <a:t>Почему </a:t>
            </a:r>
            <a:r>
              <a:rPr lang="ru-RU" sz="2000" dirty="0"/>
              <a:t>рецессивные аллели не вытесняются доминантными аллелями?</a:t>
            </a:r>
          </a:p>
          <a:p>
            <a:r>
              <a:rPr lang="ru-RU" sz="2000" dirty="0" smtClean="0"/>
              <a:t>Чем </a:t>
            </a:r>
            <a:r>
              <a:rPr lang="ru-RU" sz="2000" dirty="0"/>
              <a:t>отличаются генофонды рядом обитающих и географически </a:t>
            </a:r>
            <a:r>
              <a:rPr lang="ru-RU" sz="2000" dirty="0" smtClean="0"/>
              <a:t>разделенных популяций </a:t>
            </a:r>
            <a:r>
              <a:rPr lang="ru-RU" sz="2000" dirty="0"/>
              <a:t>одного вида и между родственными и не родственными видами?</a:t>
            </a:r>
          </a:p>
          <a:p>
            <a:r>
              <a:rPr lang="ru-RU" sz="2000" dirty="0" smtClean="0"/>
              <a:t>Как </a:t>
            </a:r>
            <a:r>
              <a:rPr lang="ru-RU" sz="2000" dirty="0"/>
              <a:t>под действием экологических факторов среды может измениться </a:t>
            </a:r>
            <a:r>
              <a:rPr lang="ru-RU" sz="2000" dirty="0" smtClean="0"/>
              <a:t>генофонд популяции</a:t>
            </a:r>
            <a:r>
              <a:rPr lang="ru-RU" sz="2000" dirty="0"/>
              <a:t>?</a:t>
            </a:r>
          </a:p>
          <a:p>
            <a:r>
              <a:rPr lang="ru-RU" sz="2000" dirty="0" smtClean="0"/>
              <a:t>Как </a:t>
            </a:r>
            <a:r>
              <a:rPr lang="ru-RU" sz="2000" dirty="0"/>
              <a:t>может измениться генофонд популяции под влиянием факторов эволюции?</a:t>
            </a:r>
          </a:p>
          <a:p>
            <a:r>
              <a:rPr lang="ru-RU" sz="2000" dirty="0" smtClean="0"/>
              <a:t>Как </a:t>
            </a:r>
            <a:r>
              <a:rPr lang="ru-RU" sz="2000" dirty="0"/>
              <a:t>распространяются в популяции наследственные заболевания?</a:t>
            </a:r>
          </a:p>
        </p:txBody>
      </p:sp>
    </p:spTree>
    <p:extLst>
      <p:ext uri="{BB962C8B-B14F-4D97-AF65-F5344CB8AC3E}">
        <p14:creationId xmlns:p14="http://schemas.microsoft.com/office/powerpoint/2010/main" val="358799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297" y="158621"/>
            <a:ext cx="12620342" cy="653142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b="1" dirty="0"/>
              <a:t>Схема решения задачи включает следующие элементы: </a:t>
            </a:r>
            <a:endParaRPr lang="ru-RU" b="1" dirty="0" smtClean="0"/>
          </a:p>
          <a:p>
            <a:r>
              <a:rPr lang="ru-RU" sz="2800" dirty="0" smtClean="0"/>
              <a:t>1</a:t>
            </a:r>
            <a:r>
              <a:rPr lang="ru-RU" sz="2800" dirty="0"/>
              <a:t>) курчавые волосы проявляются только в </a:t>
            </a:r>
            <a:r>
              <a:rPr lang="ru-RU" sz="2800" dirty="0" err="1"/>
              <a:t>гомозиготе</a:t>
            </a:r>
            <a:r>
              <a:rPr lang="ru-RU" sz="2800" dirty="0"/>
              <a:t> АА </a:t>
            </a:r>
            <a:endParaRPr lang="ru-RU" sz="2800" dirty="0" smtClean="0"/>
          </a:p>
          <a:p>
            <a:r>
              <a:rPr lang="ru-RU" sz="2800" dirty="0" smtClean="0"/>
              <a:t>2</a:t>
            </a:r>
            <a:r>
              <a:rPr lang="ru-RU" sz="2800" dirty="0"/>
              <a:t>) частота генотипа АА: </a:t>
            </a:r>
            <a:r>
              <a:rPr lang="ru-RU" sz="2800" dirty="0" smtClean="0"/>
              <a:t>р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 </a:t>
            </a:r>
            <a:r>
              <a:rPr lang="ru-RU" sz="2800" dirty="0"/>
              <a:t>= 12/100 = 0,12 </a:t>
            </a:r>
            <a:endParaRPr lang="ru-RU" sz="2800" dirty="0" smtClean="0"/>
          </a:p>
          <a:p>
            <a:r>
              <a:rPr lang="ru-RU" sz="2800" dirty="0" smtClean="0"/>
              <a:t>3</a:t>
            </a:r>
            <a:r>
              <a:rPr lang="ru-RU" sz="2800" dirty="0"/>
              <a:t>) частота доминантного </a:t>
            </a:r>
            <a:r>
              <a:rPr lang="ru-RU" sz="2800" dirty="0" err="1"/>
              <a:t>аллеля</a:t>
            </a:r>
            <a:r>
              <a:rPr lang="ru-RU" sz="2800" dirty="0"/>
              <a:t>: р(А) = √0,12= 0,34 </a:t>
            </a:r>
            <a:endParaRPr lang="ru-RU" sz="2800" dirty="0" smtClean="0"/>
          </a:p>
          <a:p>
            <a:r>
              <a:rPr lang="ru-RU" sz="2800" dirty="0" smtClean="0"/>
              <a:t>4</a:t>
            </a:r>
            <a:r>
              <a:rPr lang="ru-RU" sz="2800" dirty="0"/>
              <a:t>) частота рецессивного </a:t>
            </a:r>
            <a:r>
              <a:rPr lang="ru-RU" sz="2800" dirty="0" err="1"/>
              <a:t>аллеля</a:t>
            </a:r>
            <a:r>
              <a:rPr lang="ru-RU" sz="2800" dirty="0"/>
              <a:t> </a:t>
            </a:r>
            <a:r>
              <a:rPr lang="ru-RU" sz="2800" dirty="0" err="1"/>
              <a:t>q</a:t>
            </a:r>
            <a:r>
              <a:rPr lang="ru-RU" sz="2800" dirty="0"/>
              <a:t>(а</a:t>
            </a:r>
            <a:r>
              <a:rPr lang="ru-RU" sz="2800" dirty="0" smtClean="0"/>
              <a:t>)</a:t>
            </a:r>
            <a:r>
              <a:rPr lang="en-US" sz="2800" dirty="0" smtClean="0"/>
              <a:t> </a:t>
            </a:r>
            <a:r>
              <a:rPr lang="ru-RU" sz="2800" dirty="0" smtClean="0"/>
              <a:t>=</a:t>
            </a:r>
            <a:r>
              <a:rPr lang="en-US" sz="2800" dirty="0" smtClean="0"/>
              <a:t> </a:t>
            </a:r>
            <a:r>
              <a:rPr lang="ru-RU" sz="2800" dirty="0" smtClean="0"/>
              <a:t>1-0,34</a:t>
            </a:r>
            <a:r>
              <a:rPr lang="en-US" sz="2800" dirty="0" smtClean="0"/>
              <a:t> </a:t>
            </a:r>
            <a:r>
              <a:rPr lang="ru-RU" sz="2800" dirty="0" smtClean="0"/>
              <a:t>=</a:t>
            </a:r>
            <a:r>
              <a:rPr lang="en-US" sz="2800" dirty="0" smtClean="0"/>
              <a:t> </a:t>
            </a:r>
            <a:r>
              <a:rPr lang="ru-RU" sz="2800" dirty="0" smtClean="0"/>
              <a:t>0,66 </a:t>
            </a:r>
          </a:p>
          <a:p>
            <a:r>
              <a:rPr lang="ru-RU" sz="2800" dirty="0" smtClean="0"/>
              <a:t>5) частота </a:t>
            </a:r>
            <a:r>
              <a:rPr lang="ru-RU" sz="2800" dirty="0"/>
              <a:t>генотипа </a:t>
            </a:r>
            <a:r>
              <a:rPr lang="ru-RU" sz="2800" dirty="0" err="1"/>
              <a:t>аа</a:t>
            </a:r>
            <a:r>
              <a:rPr lang="ru-RU" sz="2800" dirty="0"/>
              <a:t>: </a:t>
            </a:r>
            <a:r>
              <a:rPr lang="ru-RU" sz="2800" dirty="0" smtClean="0"/>
              <a:t>q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 =</a:t>
            </a:r>
            <a:r>
              <a:rPr lang="en-US" sz="2800" dirty="0" smtClean="0"/>
              <a:t> (</a:t>
            </a:r>
            <a:r>
              <a:rPr lang="ru-RU" sz="2800" dirty="0" smtClean="0"/>
              <a:t>0,66</a:t>
            </a:r>
            <a:r>
              <a:rPr lang="en-US" sz="2800" dirty="0" smtClean="0"/>
              <a:t>)</a:t>
            </a:r>
            <a:r>
              <a:rPr lang="ru-RU" sz="2800" dirty="0" smtClean="0"/>
              <a:t> 2</a:t>
            </a:r>
            <a:r>
              <a:rPr lang="en-US" sz="2800" dirty="0" smtClean="0"/>
              <a:t> </a:t>
            </a:r>
            <a:r>
              <a:rPr lang="ru-RU" sz="2800" dirty="0" smtClean="0"/>
              <a:t>=</a:t>
            </a:r>
            <a:r>
              <a:rPr lang="en-US" sz="2800" dirty="0" smtClean="0"/>
              <a:t> </a:t>
            </a:r>
            <a:r>
              <a:rPr lang="ru-RU" sz="2800" dirty="0" smtClean="0"/>
              <a:t>0,43 </a:t>
            </a:r>
          </a:p>
          <a:p>
            <a:r>
              <a:rPr lang="ru-RU" sz="2800" dirty="0" smtClean="0"/>
              <a:t>6</a:t>
            </a:r>
            <a:r>
              <a:rPr lang="ru-RU" sz="2800" dirty="0"/>
              <a:t>) частота гетерозиготного генотипа 2рq = 2 х 0,34 х 0,66 = 0,45 </a:t>
            </a:r>
            <a:endParaRPr lang="ru-RU" sz="2800" dirty="0" smtClean="0"/>
          </a:p>
          <a:p>
            <a:r>
              <a:rPr lang="ru-RU" sz="2800" dirty="0" smtClean="0"/>
              <a:t>7</a:t>
            </a:r>
            <a:r>
              <a:rPr lang="ru-RU" sz="2800" dirty="0"/>
              <a:t>) количество людей с курчавыми </a:t>
            </a:r>
            <a:r>
              <a:rPr lang="ru-RU" sz="2800" dirty="0" smtClean="0"/>
              <a:t>волосами: </a:t>
            </a:r>
          </a:p>
          <a:p>
            <a:pPr>
              <a:buNone/>
            </a:pPr>
            <a:r>
              <a:rPr lang="ru-RU" sz="2800" dirty="0" smtClean="0"/>
              <a:t>       750 </a:t>
            </a:r>
            <a:r>
              <a:rPr lang="ru-RU" sz="2800" dirty="0"/>
              <a:t>– </a:t>
            </a:r>
            <a:r>
              <a:rPr lang="ru-RU" sz="2800" dirty="0" smtClean="0"/>
              <a:t>100%</a:t>
            </a:r>
          </a:p>
          <a:p>
            <a:pPr>
              <a:buNone/>
            </a:pPr>
            <a:r>
              <a:rPr lang="ru-RU" sz="2800" dirty="0" smtClean="0"/>
              <a:t>           </a:t>
            </a:r>
            <a:r>
              <a:rPr lang="ru-RU" sz="2800" dirty="0" err="1" smtClean="0"/>
              <a:t>x</a:t>
            </a:r>
            <a:r>
              <a:rPr lang="ru-RU" sz="2800" dirty="0" smtClean="0"/>
              <a:t> </a:t>
            </a:r>
            <a:r>
              <a:rPr lang="ru-RU" sz="2800" dirty="0"/>
              <a:t>– </a:t>
            </a:r>
            <a:r>
              <a:rPr lang="ru-RU" sz="2800" dirty="0" smtClean="0"/>
              <a:t>12%                             </a:t>
            </a:r>
            <a:r>
              <a:rPr lang="ru-RU" sz="2800" dirty="0" err="1" smtClean="0"/>
              <a:t>x</a:t>
            </a:r>
            <a:r>
              <a:rPr lang="ru-RU" sz="2800" dirty="0" smtClean="0"/>
              <a:t> </a:t>
            </a:r>
            <a:r>
              <a:rPr lang="ru-RU" sz="2800" dirty="0"/>
              <a:t>= 90 чел </a:t>
            </a:r>
            <a:endParaRPr lang="ru-RU" sz="2800" dirty="0" smtClean="0"/>
          </a:p>
          <a:p>
            <a:r>
              <a:rPr lang="ru-RU" sz="2800" dirty="0" smtClean="0"/>
              <a:t>8) </a:t>
            </a:r>
            <a:r>
              <a:rPr lang="ru-RU" sz="2800" dirty="0"/>
              <a:t>количество людей с прямыми волосами</a:t>
            </a:r>
            <a:r>
              <a:rPr lang="ru-RU" sz="2800" dirty="0" smtClean="0"/>
              <a:t>: </a:t>
            </a:r>
          </a:p>
          <a:p>
            <a:pPr>
              <a:buNone/>
            </a:pPr>
            <a:r>
              <a:rPr lang="ru-RU" sz="2800" dirty="0" smtClean="0"/>
              <a:t>        750 </a:t>
            </a:r>
            <a:r>
              <a:rPr lang="ru-RU" sz="2800" dirty="0"/>
              <a:t>– </a:t>
            </a:r>
            <a:r>
              <a:rPr lang="ru-RU" sz="2800" dirty="0" smtClean="0"/>
              <a:t>100%</a:t>
            </a:r>
          </a:p>
          <a:p>
            <a:pPr>
              <a:buNone/>
            </a:pPr>
            <a:r>
              <a:rPr lang="ru-RU" sz="2800" dirty="0" smtClean="0"/>
              <a:t>           </a:t>
            </a:r>
            <a:r>
              <a:rPr lang="ru-RU" sz="2800" dirty="0" err="1" smtClean="0"/>
              <a:t>x</a:t>
            </a:r>
            <a:r>
              <a:rPr lang="ru-RU" sz="2800" dirty="0" smtClean="0"/>
              <a:t> – 43%                             </a:t>
            </a:r>
            <a:r>
              <a:rPr lang="ru-RU" sz="2800" dirty="0" err="1" smtClean="0"/>
              <a:t>x</a:t>
            </a:r>
            <a:r>
              <a:rPr lang="ru-RU" sz="2800" dirty="0" smtClean="0"/>
              <a:t> </a:t>
            </a:r>
            <a:r>
              <a:rPr lang="ru-RU" sz="2800" dirty="0"/>
              <a:t>= 322 чел </a:t>
            </a:r>
            <a:endParaRPr lang="ru-RU" sz="2800" dirty="0" smtClean="0"/>
          </a:p>
          <a:p>
            <a:r>
              <a:rPr lang="ru-RU" sz="2800" dirty="0" smtClean="0"/>
              <a:t>9</a:t>
            </a:r>
            <a:r>
              <a:rPr lang="ru-RU" sz="2800" dirty="0"/>
              <a:t>) количество людей с волнистыми волосами</a:t>
            </a:r>
            <a:r>
              <a:rPr lang="ru-RU" sz="2800" dirty="0" smtClean="0"/>
              <a:t>: </a:t>
            </a:r>
          </a:p>
          <a:p>
            <a:pPr>
              <a:buNone/>
            </a:pPr>
            <a:r>
              <a:rPr lang="ru-RU" sz="2800" dirty="0" smtClean="0"/>
              <a:t>         750 </a:t>
            </a:r>
            <a:r>
              <a:rPr lang="ru-RU" sz="2800" dirty="0"/>
              <a:t>– </a:t>
            </a:r>
            <a:r>
              <a:rPr lang="ru-RU" sz="2800" dirty="0" smtClean="0"/>
              <a:t>100%</a:t>
            </a:r>
          </a:p>
          <a:p>
            <a:pPr>
              <a:buNone/>
            </a:pPr>
            <a:r>
              <a:rPr lang="ru-RU" sz="2800" dirty="0" smtClean="0"/>
              <a:t>             </a:t>
            </a:r>
            <a:r>
              <a:rPr lang="ru-RU" sz="2800" dirty="0" err="1" smtClean="0"/>
              <a:t>x</a:t>
            </a:r>
            <a:r>
              <a:rPr lang="ru-RU" sz="2800" dirty="0" smtClean="0"/>
              <a:t> – 45%                            </a:t>
            </a:r>
            <a:r>
              <a:rPr lang="ru-RU" sz="2800" dirty="0" err="1" smtClean="0"/>
              <a:t>x</a:t>
            </a:r>
            <a:r>
              <a:rPr lang="ru-RU" sz="2800" dirty="0" smtClean="0"/>
              <a:t> </a:t>
            </a:r>
            <a:r>
              <a:rPr lang="ru-RU" sz="2800" dirty="0"/>
              <a:t>= 338 </a:t>
            </a:r>
            <a:r>
              <a:rPr lang="ru-RU" sz="2800" dirty="0" smtClean="0"/>
              <a:t>чел</a:t>
            </a:r>
          </a:p>
          <a:p>
            <a:r>
              <a:rPr lang="ru-RU" sz="1400" dirty="0" smtClean="0">
                <a:hlinkClick r:id="rId2" action="ppaction://hlinksldjump"/>
              </a:rPr>
              <a:t>Второй тип заданий В условиях даются процентные значения о...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89306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1303172" cy="1116564"/>
          </a:xfrm>
        </p:spPr>
        <p:txBody>
          <a:bodyPr>
            <a:normAutofit fontScale="90000"/>
          </a:bodyPr>
          <a:lstStyle/>
          <a:p>
            <a:pPr marL="342900" lvl="0" indent="-342900">
              <a:spcBef>
                <a:spcPts val="1000"/>
              </a:spcBef>
            </a:pPr>
            <a:r>
              <a:rPr lang="ru-RU" sz="1800" b="1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Примечание: </a:t>
            </a:r>
            <a:r>
              <a:rPr lang="ru-RU" sz="18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дети по «умолчанию», должны знать, что полидактилия доминантный ген. И здесь есть подвох: те, кто это не помнит, может решить, что полидактилия -рецессивный ген (ведь у большинства людей пять пальцев!) и найти носителей гена неправильно. Поэтому </a:t>
            </a:r>
            <a:r>
              <a:rPr lang="ru-RU" sz="1800" b="1" i="1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надо детям по генетике человека давать перечень доминантных и рецессивных генов у человека </a:t>
            </a:r>
            <a:br>
              <a:rPr lang="ru-RU" sz="1800" b="1" i="1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5192" y="1726164"/>
            <a:ext cx="11495314" cy="49452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Схема решения задачи включает следующие элементы: </a:t>
            </a:r>
            <a:endParaRPr lang="ru-RU" b="1" dirty="0" smtClean="0"/>
          </a:p>
          <a:p>
            <a:r>
              <a:rPr lang="ru-RU" sz="2400" dirty="0" smtClean="0"/>
              <a:t>1</a:t>
            </a:r>
            <a:r>
              <a:rPr lang="ru-RU" sz="2400" dirty="0"/>
              <a:t>) частота полидактилии (АА + </a:t>
            </a:r>
            <a:r>
              <a:rPr lang="ru-RU" sz="2400" dirty="0" err="1"/>
              <a:t>Аа</a:t>
            </a:r>
            <a:r>
              <a:rPr lang="ru-RU" sz="2400" dirty="0"/>
              <a:t>) = 0,0015 (1,5/1000) </a:t>
            </a:r>
            <a:endParaRPr lang="ru-RU" sz="2400" dirty="0" smtClean="0"/>
          </a:p>
          <a:p>
            <a:r>
              <a:rPr lang="ru-RU" sz="2400" dirty="0" smtClean="0"/>
              <a:t>2</a:t>
            </a:r>
            <a:r>
              <a:rPr lang="ru-RU" sz="2400" dirty="0"/>
              <a:t>) частота </a:t>
            </a:r>
            <a:r>
              <a:rPr lang="ru-RU" sz="2400" dirty="0" err="1"/>
              <a:t>пятипалости</a:t>
            </a:r>
            <a:r>
              <a:rPr lang="ru-RU" sz="2400" dirty="0"/>
              <a:t> </a:t>
            </a:r>
            <a:r>
              <a:rPr lang="ru-RU" sz="2400" dirty="0" smtClean="0"/>
              <a:t>q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(</a:t>
            </a:r>
            <a:r>
              <a:rPr lang="ru-RU" sz="2400" dirty="0" err="1" smtClean="0"/>
              <a:t>аа</a:t>
            </a:r>
            <a:r>
              <a:rPr lang="ru-RU" sz="2400" dirty="0"/>
              <a:t>) </a:t>
            </a:r>
            <a:r>
              <a:rPr lang="ru-RU" sz="2400" dirty="0" smtClean="0"/>
              <a:t>= 1- 0,0015 = 0,9985 </a:t>
            </a:r>
          </a:p>
          <a:p>
            <a:r>
              <a:rPr lang="ru-RU" sz="2400" dirty="0" smtClean="0"/>
              <a:t>3</a:t>
            </a:r>
            <a:r>
              <a:rPr lang="ru-RU" sz="2400" dirty="0"/>
              <a:t>) частота </a:t>
            </a:r>
            <a:r>
              <a:rPr lang="ru-RU" sz="2400" dirty="0" err="1"/>
              <a:t>аллеля</a:t>
            </a:r>
            <a:r>
              <a:rPr lang="ru-RU" sz="2400" dirty="0"/>
              <a:t> а q = √ </a:t>
            </a:r>
            <a:r>
              <a:rPr lang="ru-RU" sz="2400" dirty="0" smtClean="0"/>
              <a:t>0,9985 = </a:t>
            </a:r>
            <a:r>
              <a:rPr lang="ru-RU" sz="2400" dirty="0"/>
              <a:t>0,9992 </a:t>
            </a:r>
            <a:endParaRPr lang="ru-RU" sz="2400" dirty="0" smtClean="0"/>
          </a:p>
          <a:p>
            <a:r>
              <a:rPr lang="ru-RU" sz="2400" dirty="0" smtClean="0"/>
              <a:t>4</a:t>
            </a:r>
            <a:r>
              <a:rPr lang="ru-RU" sz="2400" dirty="0"/>
              <a:t>) частота </a:t>
            </a:r>
            <a:r>
              <a:rPr lang="ru-RU" sz="2400" dirty="0" err="1"/>
              <a:t>аллеля</a:t>
            </a:r>
            <a:r>
              <a:rPr lang="ru-RU" sz="2400" dirty="0"/>
              <a:t> </a:t>
            </a:r>
            <a:r>
              <a:rPr lang="ru-RU" sz="2400" dirty="0" smtClean="0"/>
              <a:t>А р = </a:t>
            </a:r>
            <a:r>
              <a:rPr lang="ru-RU" sz="2400" dirty="0"/>
              <a:t>1- </a:t>
            </a:r>
            <a:r>
              <a:rPr lang="ru-RU" sz="2400" dirty="0" smtClean="0"/>
              <a:t>0,9992 = </a:t>
            </a:r>
            <a:r>
              <a:rPr lang="ru-RU" sz="2400" dirty="0"/>
              <a:t>0,0008 </a:t>
            </a:r>
            <a:endParaRPr lang="ru-RU" sz="2400" dirty="0" smtClean="0"/>
          </a:p>
          <a:p>
            <a:r>
              <a:rPr lang="ru-RU" sz="2400" dirty="0" smtClean="0"/>
              <a:t>4</a:t>
            </a:r>
            <a:r>
              <a:rPr lang="ru-RU" sz="2400" dirty="0"/>
              <a:t>) частота генотипа </a:t>
            </a:r>
            <a:r>
              <a:rPr lang="ru-RU" sz="2400" dirty="0" smtClean="0"/>
              <a:t>р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(АА</a:t>
            </a:r>
            <a:r>
              <a:rPr lang="ru-RU" sz="2400" dirty="0"/>
              <a:t>) = 0,00000064 </a:t>
            </a:r>
            <a:endParaRPr lang="ru-RU" sz="2400" dirty="0" smtClean="0"/>
          </a:p>
          <a:p>
            <a:r>
              <a:rPr lang="ru-RU" sz="2400" dirty="0" smtClean="0"/>
              <a:t>5</a:t>
            </a:r>
            <a:r>
              <a:rPr lang="ru-RU" sz="2400" dirty="0"/>
              <a:t>) носители рецессивного гена всегда имеют генотип </a:t>
            </a:r>
            <a:r>
              <a:rPr lang="ru-RU" sz="2400" dirty="0" err="1"/>
              <a:t>Аа</a:t>
            </a:r>
            <a:r>
              <a:rPr lang="ru-RU" sz="2400" dirty="0"/>
              <a:t> </a:t>
            </a:r>
            <a:endParaRPr lang="ru-RU" sz="2400" dirty="0" smtClean="0"/>
          </a:p>
          <a:p>
            <a:r>
              <a:rPr lang="ru-RU" sz="2400" dirty="0" smtClean="0"/>
              <a:t>6</a:t>
            </a:r>
            <a:r>
              <a:rPr lang="ru-RU" sz="2400" dirty="0"/>
              <a:t>) частота </a:t>
            </a:r>
            <a:r>
              <a:rPr lang="ru-RU" sz="2400" dirty="0" err="1"/>
              <a:t>гетерозигот</a:t>
            </a:r>
            <a:r>
              <a:rPr lang="ru-RU" sz="2400" dirty="0"/>
              <a:t> 2рq (</a:t>
            </a:r>
            <a:r>
              <a:rPr lang="ru-RU" sz="2400" dirty="0" err="1"/>
              <a:t>Аа</a:t>
            </a:r>
            <a:r>
              <a:rPr lang="ru-RU" sz="2400" dirty="0"/>
              <a:t>) = 0,00159 (2 х 0,9992 х 0,0008) </a:t>
            </a:r>
            <a:endParaRPr lang="ru-RU" sz="2400" dirty="0" smtClean="0"/>
          </a:p>
          <a:p>
            <a:r>
              <a:rPr lang="ru-RU" sz="2400" dirty="0" smtClean="0"/>
              <a:t>7</a:t>
            </a:r>
            <a:r>
              <a:rPr lang="ru-RU" sz="2400" dirty="0"/>
              <a:t>) процент носителей рецессивного гена составляет 0,159% (0,00159 </a:t>
            </a:r>
            <a:r>
              <a:rPr lang="ru-RU" sz="2400" dirty="0" smtClean="0"/>
              <a:t>х100)</a:t>
            </a:r>
          </a:p>
          <a:p>
            <a:r>
              <a:rPr lang="ru-RU" sz="1400" dirty="0" smtClean="0">
                <a:hlinkClick r:id="rId2" action="ppaction://hlinksldjump"/>
              </a:rPr>
              <a:t>Третий тип заданий В условиях дается частота встречаемости...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62430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594339" cy="65594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/>
              <a:t>Схема решения задачи включает следующие элементы: </a:t>
            </a:r>
            <a:endParaRPr lang="ru-RU" b="1" dirty="0" smtClean="0"/>
          </a:p>
          <a:p>
            <a:r>
              <a:rPr lang="ru-RU" sz="2800" dirty="0" smtClean="0"/>
              <a:t>1</a:t>
            </a:r>
            <a:r>
              <a:rPr lang="ru-RU" sz="2800" dirty="0"/>
              <a:t>) частота генотипа </a:t>
            </a:r>
            <a:r>
              <a:rPr lang="ru-RU" sz="2800" dirty="0" err="1"/>
              <a:t>аа</a:t>
            </a:r>
            <a:r>
              <a:rPr lang="ru-RU" sz="2800" dirty="0"/>
              <a:t> </a:t>
            </a:r>
            <a:r>
              <a:rPr lang="ru-RU" sz="2800" dirty="0" smtClean="0"/>
              <a:t>q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 </a:t>
            </a:r>
            <a:r>
              <a:rPr lang="ru-RU" sz="2800" dirty="0"/>
              <a:t>= 1/10000 = 0,0001 </a:t>
            </a:r>
            <a:endParaRPr lang="ru-RU" sz="2800" dirty="0" smtClean="0"/>
          </a:p>
          <a:p>
            <a:r>
              <a:rPr lang="ru-RU" sz="2800" dirty="0" smtClean="0"/>
              <a:t>2</a:t>
            </a:r>
            <a:r>
              <a:rPr lang="ru-RU" sz="2800" dirty="0"/>
              <a:t>) частота </a:t>
            </a:r>
            <a:r>
              <a:rPr lang="ru-RU" sz="2800" dirty="0" err="1"/>
              <a:t>аллеля</a:t>
            </a:r>
            <a:r>
              <a:rPr lang="ru-RU" sz="2800" dirty="0"/>
              <a:t> а q = 0,01. </a:t>
            </a:r>
            <a:endParaRPr lang="ru-RU" sz="2800" dirty="0" smtClean="0"/>
          </a:p>
          <a:p>
            <a:r>
              <a:rPr lang="ru-RU" sz="2800" dirty="0" smtClean="0"/>
              <a:t>3</a:t>
            </a:r>
            <a:r>
              <a:rPr lang="ru-RU" sz="2800" dirty="0"/>
              <a:t>) частота </a:t>
            </a:r>
            <a:r>
              <a:rPr lang="ru-RU" sz="2800" dirty="0" err="1"/>
              <a:t>аллеля</a:t>
            </a:r>
            <a:r>
              <a:rPr lang="ru-RU" sz="2800" dirty="0"/>
              <a:t> </a:t>
            </a:r>
            <a:r>
              <a:rPr lang="ru-RU" sz="2800" dirty="0" smtClean="0"/>
              <a:t>А р </a:t>
            </a:r>
            <a:r>
              <a:rPr lang="ru-RU" sz="2800" dirty="0"/>
              <a:t>= 1 - q = 1 - 0,01 = 0,99. </a:t>
            </a:r>
            <a:endParaRPr lang="ru-RU" sz="2800" dirty="0" smtClean="0"/>
          </a:p>
          <a:p>
            <a:r>
              <a:rPr lang="ru-RU" sz="2800" dirty="0" smtClean="0"/>
              <a:t>4</a:t>
            </a:r>
            <a:r>
              <a:rPr lang="ru-RU" sz="2800" dirty="0"/>
              <a:t>) частота генотипа </a:t>
            </a:r>
            <a:r>
              <a:rPr lang="ru-RU" sz="2800" dirty="0" err="1"/>
              <a:t>Аа</a:t>
            </a:r>
            <a:r>
              <a:rPr lang="ru-RU" sz="2800" dirty="0"/>
              <a:t> 2рq = 2 </a:t>
            </a:r>
            <a:r>
              <a:rPr lang="ru-RU" sz="2800" dirty="0" smtClean="0"/>
              <a:t>∙ </a:t>
            </a:r>
            <a:r>
              <a:rPr lang="ru-RU" sz="2800" dirty="0"/>
              <a:t>0,99 </a:t>
            </a:r>
            <a:r>
              <a:rPr lang="ru-RU" sz="2800" dirty="0" smtClean="0"/>
              <a:t>∙ </a:t>
            </a:r>
            <a:r>
              <a:rPr lang="ru-RU" sz="2800" dirty="0"/>
              <a:t>0,01 = 0,0198 </a:t>
            </a:r>
            <a:endParaRPr lang="ru-RU" sz="2800" dirty="0" smtClean="0"/>
          </a:p>
          <a:p>
            <a:r>
              <a:rPr lang="ru-RU" sz="2800" dirty="0" smtClean="0"/>
              <a:t>5</a:t>
            </a:r>
            <a:r>
              <a:rPr lang="ru-RU" sz="2800" dirty="0"/>
              <a:t>) частота генотипа АА </a:t>
            </a:r>
            <a:r>
              <a:rPr lang="ru-RU" sz="2800" dirty="0" smtClean="0"/>
              <a:t>р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 = 0,99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 = 0,98 </a:t>
            </a:r>
          </a:p>
          <a:p>
            <a:r>
              <a:rPr lang="ru-RU" sz="2800" dirty="0" smtClean="0"/>
              <a:t>6</a:t>
            </a:r>
            <a:r>
              <a:rPr lang="ru-RU" sz="2800" dirty="0"/>
              <a:t>) частота людей с отсутствием </a:t>
            </a:r>
            <a:r>
              <a:rPr lang="ru-RU" sz="2800" dirty="0" err="1"/>
              <a:t>галактоземии</a:t>
            </a:r>
            <a:r>
              <a:rPr lang="ru-RU" sz="2800" dirty="0"/>
              <a:t> 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             </a:t>
            </a:r>
            <a:r>
              <a:rPr lang="ru-RU" sz="2800" dirty="0" smtClean="0"/>
              <a:t>р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 + 2рq = 0,98 + 0,0198 = 0,9998 </a:t>
            </a:r>
          </a:p>
          <a:p>
            <a:r>
              <a:rPr lang="ru-RU" sz="2800" dirty="0" smtClean="0"/>
              <a:t>7) частота </a:t>
            </a:r>
            <a:r>
              <a:rPr lang="ru-RU" sz="2800" dirty="0"/>
              <a:t>людей с </a:t>
            </a:r>
            <a:r>
              <a:rPr lang="ru-RU" sz="2800" dirty="0" err="1"/>
              <a:t>галактоземией</a:t>
            </a:r>
            <a:r>
              <a:rPr lang="ru-RU" sz="2800" dirty="0"/>
              <a:t> </a:t>
            </a:r>
            <a:r>
              <a:rPr lang="ru-RU" sz="2800" dirty="0" smtClean="0"/>
              <a:t>q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 = 0,0001</a:t>
            </a:r>
          </a:p>
          <a:p>
            <a:r>
              <a:rPr lang="ru-RU" sz="2800" dirty="0"/>
              <a:t>8</a:t>
            </a:r>
            <a:r>
              <a:rPr lang="ru-RU" sz="2800" dirty="0" smtClean="0"/>
              <a:t>) носители </a:t>
            </a:r>
            <a:r>
              <a:rPr lang="ru-RU" sz="2800" dirty="0" err="1"/>
              <a:t>галактоземии</a:t>
            </a:r>
            <a:r>
              <a:rPr lang="ru-RU" sz="2800" dirty="0"/>
              <a:t> имеют генотип </a:t>
            </a:r>
            <a:r>
              <a:rPr lang="ru-RU" sz="2800" dirty="0" err="1"/>
              <a:t>Аа</a:t>
            </a:r>
            <a:r>
              <a:rPr lang="ru-RU" sz="2800" dirty="0"/>
              <a:t> </a:t>
            </a:r>
            <a:endParaRPr lang="ru-RU" sz="2800" dirty="0" smtClean="0"/>
          </a:p>
          <a:p>
            <a:r>
              <a:rPr lang="ru-RU" sz="2800" dirty="0" smtClean="0"/>
              <a:t>9) частота </a:t>
            </a:r>
            <a:r>
              <a:rPr lang="ru-RU" sz="2800" dirty="0" err="1"/>
              <a:t>гетерозигот</a:t>
            </a:r>
            <a:r>
              <a:rPr lang="ru-RU" sz="2800" dirty="0"/>
              <a:t> равна </a:t>
            </a:r>
            <a:r>
              <a:rPr lang="ru-RU" sz="2800" dirty="0" smtClean="0"/>
              <a:t>0,0198 (≈2</a:t>
            </a:r>
            <a:r>
              <a:rPr lang="ru-RU" sz="2800" dirty="0"/>
              <a:t>% людей являются носителями гена </a:t>
            </a:r>
            <a:r>
              <a:rPr lang="ru-RU" sz="2800" dirty="0" err="1" smtClean="0"/>
              <a:t>галактоземии</a:t>
            </a:r>
            <a:r>
              <a:rPr lang="ru-RU" sz="2800" dirty="0" smtClean="0"/>
              <a:t>)</a:t>
            </a:r>
          </a:p>
          <a:p>
            <a:r>
              <a:rPr lang="ru-RU" sz="1400" dirty="0" smtClean="0">
                <a:hlinkClick r:id="rId2" action="ppaction://hlinksldjump"/>
              </a:rPr>
              <a:t>Третий тип заданий В условиях дается частота встречаемости...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05628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9290" y="177283"/>
            <a:ext cx="11775232" cy="657808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/>
              <a:t>Схема решения задачи включает следующие элементы: </a:t>
            </a:r>
            <a:endParaRPr lang="ru-RU" b="1" dirty="0" smtClean="0"/>
          </a:p>
          <a:p>
            <a:r>
              <a:rPr lang="ru-RU" sz="2800" dirty="0" smtClean="0"/>
              <a:t>1</a:t>
            </a:r>
            <a:r>
              <a:rPr lang="ru-RU" sz="2800" dirty="0"/>
              <a:t>) частота генотипа </a:t>
            </a:r>
            <a:r>
              <a:rPr lang="ru-RU" sz="2800" dirty="0" smtClean="0"/>
              <a:t>р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 </a:t>
            </a:r>
            <a:r>
              <a:rPr lang="ru-RU" sz="2800" dirty="0"/>
              <a:t>(АА) =0,64 (64/100) </a:t>
            </a:r>
            <a:endParaRPr lang="ru-RU" sz="2800" dirty="0" smtClean="0"/>
          </a:p>
          <a:p>
            <a:r>
              <a:rPr lang="ru-RU" sz="2800" dirty="0" smtClean="0"/>
              <a:t>2) </a:t>
            </a:r>
            <a:r>
              <a:rPr lang="ru-RU" sz="2800" dirty="0"/>
              <a:t>частота генотипа </a:t>
            </a:r>
            <a:r>
              <a:rPr lang="ru-RU" sz="2800" dirty="0" smtClean="0"/>
              <a:t>q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 </a:t>
            </a:r>
            <a:r>
              <a:rPr lang="ru-RU" sz="2800" dirty="0"/>
              <a:t>(</a:t>
            </a:r>
            <a:r>
              <a:rPr lang="ru-RU" sz="2800" dirty="0" err="1"/>
              <a:t>аа</a:t>
            </a:r>
            <a:r>
              <a:rPr lang="ru-RU" sz="2800" dirty="0"/>
              <a:t>)= 0,16 (16/100) </a:t>
            </a:r>
            <a:endParaRPr lang="ru-RU" sz="2800" dirty="0" smtClean="0"/>
          </a:p>
          <a:p>
            <a:r>
              <a:rPr lang="ru-RU" sz="2800" dirty="0" smtClean="0"/>
              <a:t>3</a:t>
            </a:r>
            <a:r>
              <a:rPr lang="ru-RU" sz="2800" dirty="0"/>
              <a:t>) частота </a:t>
            </a:r>
            <a:r>
              <a:rPr lang="ru-RU" sz="2800" dirty="0" err="1"/>
              <a:t>аллеля</a:t>
            </a:r>
            <a:r>
              <a:rPr lang="ru-RU" sz="2800" dirty="0"/>
              <a:t> А </a:t>
            </a:r>
            <a:r>
              <a:rPr lang="ru-RU" sz="2800" dirty="0" smtClean="0"/>
              <a:t>р = </a:t>
            </a:r>
            <a:r>
              <a:rPr lang="ru-RU" sz="2800" dirty="0"/>
              <a:t>0,8 (√0,64) </a:t>
            </a:r>
            <a:endParaRPr lang="ru-RU" sz="2800" dirty="0" smtClean="0"/>
          </a:p>
          <a:p>
            <a:r>
              <a:rPr lang="ru-RU" sz="2800" dirty="0" smtClean="0"/>
              <a:t>4</a:t>
            </a:r>
            <a:r>
              <a:rPr lang="ru-RU" sz="2800" dirty="0"/>
              <a:t>) частота </a:t>
            </a:r>
            <a:r>
              <a:rPr lang="ru-RU" sz="2800" dirty="0" err="1"/>
              <a:t>аллеля</a:t>
            </a:r>
            <a:r>
              <a:rPr lang="ru-RU" sz="2800" dirty="0"/>
              <a:t> а </a:t>
            </a:r>
            <a:r>
              <a:rPr lang="ru-RU" sz="2800" dirty="0" smtClean="0"/>
              <a:t>q = </a:t>
            </a:r>
            <a:r>
              <a:rPr lang="ru-RU" sz="2800" dirty="0"/>
              <a:t>0,4 (√0,16) </a:t>
            </a:r>
            <a:endParaRPr lang="ru-RU" sz="2800" dirty="0" smtClean="0"/>
          </a:p>
          <a:p>
            <a:r>
              <a:rPr lang="ru-RU" sz="2800" dirty="0" smtClean="0"/>
              <a:t>5</a:t>
            </a:r>
            <a:r>
              <a:rPr lang="ru-RU" sz="2800" dirty="0"/>
              <a:t>) частота генотипа </a:t>
            </a:r>
            <a:r>
              <a:rPr lang="ru-RU" sz="2800" dirty="0" err="1"/>
              <a:t>Аа</a:t>
            </a:r>
            <a:r>
              <a:rPr lang="ru-RU" sz="2800" dirty="0"/>
              <a:t> 2рq = 0,64 </a:t>
            </a:r>
            <a:endParaRPr lang="ru-RU" sz="2800" dirty="0" smtClean="0"/>
          </a:p>
          <a:p>
            <a:r>
              <a:rPr lang="ru-RU" sz="2800" dirty="0"/>
              <a:t>6</a:t>
            </a:r>
            <a:r>
              <a:rPr lang="ru-RU" sz="2800" dirty="0" smtClean="0"/>
              <a:t>) по </a:t>
            </a:r>
            <a:r>
              <a:rPr lang="ru-RU" sz="2800" dirty="0"/>
              <a:t>закону Харди </a:t>
            </a:r>
            <a:r>
              <a:rPr lang="ru-RU" sz="2800" dirty="0" err="1"/>
              <a:t>Вайнберга</a:t>
            </a:r>
            <a:r>
              <a:rPr lang="ru-RU" sz="2800" dirty="0"/>
              <a:t> сумма частот аллелей и сумма частот генотипов должна быть равна 1 </a:t>
            </a: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(</a:t>
            </a:r>
            <a:r>
              <a:rPr lang="ru-RU" sz="2800" dirty="0"/>
              <a:t>р(А)+q(а)=1 и </a:t>
            </a:r>
            <a:r>
              <a:rPr lang="ru-RU" sz="2800" dirty="0" smtClean="0"/>
              <a:t>р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(АА</a:t>
            </a:r>
            <a:r>
              <a:rPr lang="ru-RU" sz="2800" dirty="0"/>
              <a:t>) + 2рq(</a:t>
            </a:r>
            <a:r>
              <a:rPr lang="ru-RU" sz="2800" dirty="0" err="1"/>
              <a:t>Аа</a:t>
            </a:r>
            <a:r>
              <a:rPr lang="ru-RU" sz="2800" dirty="0"/>
              <a:t>) + </a:t>
            </a:r>
            <a:r>
              <a:rPr lang="ru-RU" sz="2800" dirty="0" smtClean="0"/>
              <a:t>q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(</a:t>
            </a:r>
            <a:r>
              <a:rPr lang="ru-RU" sz="2800" dirty="0" err="1" smtClean="0"/>
              <a:t>аа</a:t>
            </a:r>
            <a:r>
              <a:rPr lang="ru-RU" sz="2800" dirty="0"/>
              <a:t>)=1) </a:t>
            </a:r>
            <a:endParaRPr lang="ru-RU" sz="2800" dirty="0" smtClean="0"/>
          </a:p>
          <a:p>
            <a:r>
              <a:rPr lang="ru-RU" sz="2800" dirty="0" smtClean="0"/>
              <a:t>7</a:t>
            </a:r>
            <a:r>
              <a:rPr lang="ru-RU" sz="2800" dirty="0"/>
              <a:t>) в данной популяции сумма частот аллелей равна 1,2 (0,8+0,4) и сумма частот генотипов равна 1,44(2 х 0,64 х 0,16) </a:t>
            </a:r>
            <a:endParaRPr lang="ru-RU" sz="2800" dirty="0" smtClean="0"/>
          </a:p>
          <a:p>
            <a:r>
              <a:rPr lang="ru-RU" sz="2800" dirty="0" smtClean="0"/>
              <a:t>8) данная </a:t>
            </a:r>
            <a:r>
              <a:rPr lang="ru-RU" sz="2800" dirty="0"/>
              <a:t>популяция не находится в состоянии равновесия </a:t>
            </a:r>
            <a:r>
              <a:rPr lang="ru-RU" sz="2800" dirty="0" err="1" smtClean="0"/>
              <a:t>Харди-Вайнберга</a:t>
            </a:r>
            <a:endParaRPr lang="ru-RU" sz="2800" dirty="0" smtClean="0"/>
          </a:p>
          <a:p>
            <a:r>
              <a:rPr lang="ru-RU" sz="1400" dirty="0" smtClean="0">
                <a:hlinkClick r:id="rId2" action="ppaction://hlinksldjump"/>
              </a:rPr>
              <a:t>Четвертый тип заданий В условиях даются проценты генотипов...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42338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6611" y="121298"/>
            <a:ext cx="11709919" cy="667138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/>
              <a:t>Схема решения задачи включает следующие элементы: </a:t>
            </a:r>
            <a:endParaRPr lang="ru-RU" b="1" dirty="0" smtClean="0"/>
          </a:p>
          <a:p>
            <a:r>
              <a:rPr lang="ru-RU" sz="2800" dirty="0" smtClean="0"/>
              <a:t>1</a:t>
            </a:r>
            <a:r>
              <a:rPr lang="ru-RU" sz="2800" dirty="0"/>
              <a:t>) частота генотипа АА </a:t>
            </a:r>
            <a:r>
              <a:rPr lang="ru-RU" sz="2800" dirty="0" smtClean="0"/>
              <a:t>р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 = 0,49 </a:t>
            </a:r>
            <a:r>
              <a:rPr lang="ru-RU" sz="2800" dirty="0"/>
              <a:t>(</a:t>
            </a:r>
            <a:r>
              <a:rPr lang="ru-RU" sz="2800" dirty="0" smtClean="0"/>
              <a:t>49/100)</a:t>
            </a:r>
          </a:p>
          <a:p>
            <a:r>
              <a:rPr lang="ru-RU" sz="2800" dirty="0" smtClean="0"/>
              <a:t>2</a:t>
            </a:r>
            <a:r>
              <a:rPr lang="ru-RU" sz="2800" dirty="0"/>
              <a:t>) частота генотипа </a:t>
            </a:r>
            <a:r>
              <a:rPr lang="ru-RU" sz="2800" dirty="0" err="1"/>
              <a:t>аа</a:t>
            </a:r>
            <a:r>
              <a:rPr lang="ru-RU" sz="2800" dirty="0"/>
              <a:t> </a:t>
            </a:r>
            <a:r>
              <a:rPr lang="ru-RU" sz="2800" dirty="0" smtClean="0"/>
              <a:t>q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 </a:t>
            </a:r>
            <a:r>
              <a:rPr lang="ru-RU" sz="2800" dirty="0"/>
              <a:t>= 0,36 (36/100) </a:t>
            </a:r>
            <a:endParaRPr lang="ru-RU" sz="2800" dirty="0" smtClean="0"/>
          </a:p>
          <a:p>
            <a:r>
              <a:rPr lang="ru-RU" sz="2800" dirty="0" smtClean="0"/>
              <a:t>3</a:t>
            </a:r>
            <a:r>
              <a:rPr lang="ru-RU" sz="2800" dirty="0"/>
              <a:t>) частота </a:t>
            </a:r>
            <a:r>
              <a:rPr lang="ru-RU" sz="2800" dirty="0" err="1"/>
              <a:t>аллеля</a:t>
            </a:r>
            <a:r>
              <a:rPr lang="ru-RU" sz="2800" dirty="0"/>
              <a:t> А </a:t>
            </a:r>
            <a:r>
              <a:rPr lang="ru-RU" sz="2800" dirty="0" smtClean="0"/>
              <a:t>р = </a:t>
            </a:r>
            <a:r>
              <a:rPr lang="ru-RU" sz="2800" dirty="0"/>
              <a:t>0,7 (√0,49) </a:t>
            </a:r>
            <a:endParaRPr lang="ru-RU" sz="2800" dirty="0" smtClean="0"/>
          </a:p>
          <a:p>
            <a:r>
              <a:rPr lang="ru-RU" sz="2800" dirty="0" smtClean="0"/>
              <a:t>4</a:t>
            </a:r>
            <a:r>
              <a:rPr lang="ru-RU" sz="2800" dirty="0"/>
              <a:t>) частота </a:t>
            </a:r>
            <a:r>
              <a:rPr lang="ru-RU" sz="2800" dirty="0" err="1"/>
              <a:t>аллеля</a:t>
            </a:r>
            <a:r>
              <a:rPr lang="ru-RU" sz="2800" dirty="0"/>
              <a:t> а </a:t>
            </a:r>
            <a:r>
              <a:rPr lang="ru-RU" sz="2800" dirty="0" smtClean="0"/>
              <a:t>q = </a:t>
            </a:r>
            <a:r>
              <a:rPr lang="ru-RU" sz="2800" dirty="0"/>
              <a:t>0,6 (√0,36) </a:t>
            </a:r>
            <a:endParaRPr lang="ru-RU" sz="2800" dirty="0" smtClean="0"/>
          </a:p>
          <a:p>
            <a:r>
              <a:rPr lang="ru-RU" sz="2800" dirty="0" smtClean="0"/>
              <a:t>5</a:t>
            </a:r>
            <a:r>
              <a:rPr lang="ru-RU" sz="2800" dirty="0"/>
              <a:t>) частота генотипа </a:t>
            </a:r>
            <a:r>
              <a:rPr lang="ru-RU" sz="2800" dirty="0" err="1"/>
              <a:t>Аа</a:t>
            </a:r>
            <a:r>
              <a:rPr lang="ru-RU" sz="2800" dirty="0"/>
              <a:t> 2рq = 0,84 </a:t>
            </a:r>
            <a:endParaRPr lang="ru-RU" sz="2800" dirty="0" smtClean="0"/>
          </a:p>
          <a:p>
            <a:r>
              <a:rPr lang="ru-RU" sz="2800" dirty="0" smtClean="0"/>
              <a:t>6) по </a:t>
            </a:r>
            <a:r>
              <a:rPr lang="ru-RU" sz="2800" dirty="0"/>
              <a:t>закону Харди </a:t>
            </a:r>
            <a:r>
              <a:rPr lang="ru-RU" sz="2800" dirty="0" err="1"/>
              <a:t>Вайнберга</a:t>
            </a:r>
            <a:r>
              <a:rPr lang="ru-RU" sz="2800" dirty="0"/>
              <a:t> сумма частот аллелей и сумма частот генотипов должна быть равна 1 </a:t>
            </a: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(</a:t>
            </a:r>
            <a:r>
              <a:rPr lang="ru-RU" sz="2800" dirty="0"/>
              <a:t>р(А)+q(а)=1 и </a:t>
            </a:r>
            <a:r>
              <a:rPr lang="ru-RU" sz="2800" dirty="0" smtClean="0"/>
              <a:t>р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(АА</a:t>
            </a:r>
            <a:r>
              <a:rPr lang="ru-RU" sz="2800" dirty="0"/>
              <a:t>) + </a:t>
            </a:r>
            <a:r>
              <a:rPr lang="ru-RU" sz="2800" dirty="0" smtClean="0"/>
              <a:t>2рq(</a:t>
            </a:r>
            <a:r>
              <a:rPr lang="ru-RU" sz="2800" dirty="0" err="1" smtClean="0"/>
              <a:t>Аа</a:t>
            </a:r>
            <a:r>
              <a:rPr lang="ru-RU" sz="2800" dirty="0"/>
              <a:t>) + </a:t>
            </a:r>
            <a:r>
              <a:rPr lang="ru-RU" sz="2800" dirty="0" smtClean="0"/>
              <a:t>q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(</a:t>
            </a:r>
            <a:r>
              <a:rPr lang="ru-RU" sz="2800" dirty="0" err="1" smtClean="0"/>
              <a:t>аа</a:t>
            </a:r>
            <a:r>
              <a:rPr lang="ru-RU" sz="2800" dirty="0"/>
              <a:t>)=1) </a:t>
            </a:r>
            <a:endParaRPr lang="ru-RU" sz="2800" dirty="0" smtClean="0"/>
          </a:p>
          <a:p>
            <a:r>
              <a:rPr lang="ru-RU" sz="2800" dirty="0" smtClean="0"/>
              <a:t>7</a:t>
            </a:r>
            <a:r>
              <a:rPr lang="ru-RU" sz="2800" dirty="0"/>
              <a:t>) </a:t>
            </a:r>
            <a:r>
              <a:rPr lang="ru-RU" sz="2800" dirty="0" smtClean="0"/>
              <a:t>в </a:t>
            </a:r>
            <a:r>
              <a:rPr lang="ru-RU" sz="2800" dirty="0"/>
              <a:t>данной популяции сумма частот аллелей равна 1,3 (0,7+0,6) и сумма частот генотипов равна 1,69(0,49 +0,84 х 0,36) </a:t>
            </a:r>
            <a:endParaRPr lang="ru-RU" sz="2800" dirty="0" smtClean="0"/>
          </a:p>
          <a:p>
            <a:r>
              <a:rPr lang="ru-RU" sz="2800" dirty="0" smtClean="0"/>
              <a:t>8) данная </a:t>
            </a:r>
            <a:r>
              <a:rPr lang="ru-RU" sz="2800" dirty="0"/>
              <a:t>популяция не находится в состоянии равновесия </a:t>
            </a:r>
            <a:endParaRPr lang="ru-RU" sz="2800" dirty="0" smtClean="0"/>
          </a:p>
          <a:p>
            <a:r>
              <a:rPr lang="ru-RU" sz="1400" dirty="0" smtClean="0">
                <a:hlinkClick r:id="rId2" action="ppaction://hlinksldjump"/>
              </a:rPr>
              <a:t>Четвертый тип заданий В условиях даются проценты генотипов..</a:t>
            </a:r>
            <a:r>
              <a:rPr lang="ru-RU" sz="2800" dirty="0" smtClean="0">
                <a:hlinkClick r:id="rId2" action="ppaction://hlinksldjump"/>
              </a:rPr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6140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281" y="130629"/>
            <a:ext cx="12092473" cy="6550089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Схема решения задачи включает следующие элементы: </a:t>
            </a:r>
            <a:endParaRPr lang="ru-RU" b="1" dirty="0" smtClean="0"/>
          </a:p>
          <a:p>
            <a:r>
              <a:rPr lang="ru-RU" sz="2400" dirty="0" smtClean="0"/>
              <a:t>1) находим </a:t>
            </a:r>
            <a:r>
              <a:rPr lang="ru-RU" sz="2400" dirty="0"/>
              <a:t>общее число частей: 9+6+1= 16 </a:t>
            </a:r>
            <a:endParaRPr lang="ru-RU" sz="2400" dirty="0" smtClean="0"/>
          </a:p>
          <a:p>
            <a:r>
              <a:rPr lang="ru-RU" sz="2400" dirty="0" smtClean="0"/>
              <a:t>2</a:t>
            </a:r>
            <a:r>
              <a:rPr lang="ru-RU" sz="2400" dirty="0"/>
              <a:t>) частота генотипа </a:t>
            </a:r>
            <a:r>
              <a:rPr lang="ru-RU" sz="2400" dirty="0" smtClean="0"/>
              <a:t>q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(</a:t>
            </a:r>
            <a:r>
              <a:rPr lang="ru-RU" sz="2400" dirty="0" err="1" smtClean="0"/>
              <a:t>аа</a:t>
            </a:r>
            <a:r>
              <a:rPr lang="ru-RU" sz="2400" dirty="0" smtClean="0"/>
              <a:t>) = </a:t>
            </a:r>
            <a:r>
              <a:rPr lang="ru-RU" sz="2400" dirty="0"/>
              <a:t>1/16 = 0,0625 </a:t>
            </a:r>
            <a:endParaRPr lang="ru-RU" sz="2400" dirty="0" smtClean="0"/>
          </a:p>
          <a:p>
            <a:r>
              <a:rPr lang="ru-RU" sz="2400" dirty="0" smtClean="0"/>
              <a:t>3</a:t>
            </a:r>
            <a:r>
              <a:rPr lang="ru-RU" sz="2400" dirty="0"/>
              <a:t>) частота </a:t>
            </a:r>
            <a:r>
              <a:rPr lang="ru-RU" sz="2400" dirty="0" err="1"/>
              <a:t>аллеля</a:t>
            </a:r>
            <a:r>
              <a:rPr lang="ru-RU" sz="2400" dirty="0"/>
              <a:t> а  </a:t>
            </a:r>
            <a:r>
              <a:rPr lang="ru-RU" sz="2400" dirty="0" smtClean="0"/>
              <a:t>q </a:t>
            </a:r>
            <a:r>
              <a:rPr lang="ru-RU" sz="2400" dirty="0"/>
              <a:t>= </a:t>
            </a:r>
            <a:r>
              <a:rPr lang="ru-RU" sz="2400" dirty="0" smtClean="0"/>
              <a:t>√0,0625 = 0,25 </a:t>
            </a:r>
            <a:r>
              <a:rPr lang="ru-RU" sz="2400" dirty="0"/>
              <a:t>(25%) </a:t>
            </a:r>
            <a:endParaRPr lang="ru-RU" sz="2400" dirty="0" smtClean="0"/>
          </a:p>
          <a:p>
            <a:r>
              <a:rPr lang="ru-RU" sz="2400" dirty="0" smtClean="0"/>
              <a:t>4</a:t>
            </a:r>
            <a:r>
              <a:rPr lang="ru-RU" sz="2400" dirty="0"/>
              <a:t>) частота генотипа </a:t>
            </a:r>
            <a:r>
              <a:rPr lang="ru-RU" sz="2400" dirty="0" smtClean="0"/>
              <a:t> р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(АА) = </a:t>
            </a:r>
            <a:r>
              <a:rPr lang="ru-RU" sz="2400" dirty="0"/>
              <a:t>9/16= 0,5625 </a:t>
            </a:r>
            <a:endParaRPr lang="ru-RU" sz="2400" dirty="0" smtClean="0"/>
          </a:p>
          <a:p>
            <a:r>
              <a:rPr lang="ru-RU" sz="2400" dirty="0" smtClean="0"/>
              <a:t>5</a:t>
            </a:r>
            <a:r>
              <a:rPr lang="ru-RU" sz="2400" dirty="0"/>
              <a:t>) частота </a:t>
            </a:r>
            <a:r>
              <a:rPr lang="ru-RU" sz="2400" dirty="0" err="1"/>
              <a:t>аллеля</a:t>
            </a:r>
            <a:r>
              <a:rPr lang="ru-RU" sz="2400" dirty="0"/>
              <a:t> </a:t>
            </a:r>
            <a:r>
              <a:rPr lang="ru-RU" sz="2400" dirty="0" smtClean="0"/>
              <a:t>А  p </a:t>
            </a:r>
            <a:r>
              <a:rPr lang="ru-RU" sz="2400" dirty="0"/>
              <a:t>= 1 – 0,25 = 0,75 (75%) </a:t>
            </a:r>
            <a:endParaRPr lang="ru-RU" sz="2400" dirty="0" smtClean="0"/>
          </a:p>
          <a:p>
            <a:r>
              <a:rPr lang="ru-RU" sz="2400" dirty="0" smtClean="0"/>
              <a:t>6</a:t>
            </a:r>
            <a:r>
              <a:rPr lang="ru-RU" sz="2400" dirty="0"/>
              <a:t>) частота </a:t>
            </a:r>
            <a:r>
              <a:rPr lang="ru-RU" sz="2400" dirty="0" err="1"/>
              <a:t>гетерозигот</a:t>
            </a:r>
            <a:r>
              <a:rPr lang="ru-RU" sz="2400" dirty="0"/>
              <a:t> 2рq (</a:t>
            </a:r>
            <a:r>
              <a:rPr lang="ru-RU" sz="2400" dirty="0" err="1"/>
              <a:t>Аа</a:t>
            </a:r>
            <a:r>
              <a:rPr lang="ru-RU" sz="2400" dirty="0"/>
              <a:t>) = 2 х 0,25 х </a:t>
            </a:r>
            <a:r>
              <a:rPr lang="ru-RU" sz="2400" dirty="0" smtClean="0"/>
              <a:t>0,75 = 0,375 </a:t>
            </a:r>
            <a:r>
              <a:rPr lang="ru-RU" sz="2400" dirty="0"/>
              <a:t>(или </a:t>
            </a:r>
            <a:r>
              <a:rPr lang="ru-RU" sz="2400" dirty="0" smtClean="0"/>
              <a:t>6\16 = 0,375</a:t>
            </a:r>
            <a:r>
              <a:rPr lang="ru-RU" sz="2400" dirty="0"/>
              <a:t>) </a:t>
            </a:r>
            <a:endParaRPr lang="ru-RU" sz="2400" dirty="0" smtClean="0"/>
          </a:p>
          <a:p>
            <a:r>
              <a:rPr lang="ru-RU" sz="2400" dirty="0" smtClean="0"/>
              <a:t>7) по </a:t>
            </a:r>
            <a:r>
              <a:rPr lang="ru-RU" sz="2400" dirty="0"/>
              <a:t>закону Харди </a:t>
            </a:r>
            <a:r>
              <a:rPr lang="ru-RU" sz="2400" dirty="0" err="1"/>
              <a:t>Вайнберга</a:t>
            </a:r>
            <a:r>
              <a:rPr lang="ru-RU" sz="2400" dirty="0"/>
              <a:t> сумма частот аллелей и сумма частот генотипов должна быть равна 1 </a:t>
            </a:r>
            <a:endParaRPr lang="ru-RU" sz="2400" dirty="0" smtClean="0"/>
          </a:p>
          <a:p>
            <a:pPr algn="ctr">
              <a:buNone/>
            </a:pPr>
            <a:r>
              <a:rPr lang="ru-RU" sz="2400" dirty="0" smtClean="0"/>
              <a:t>(</a:t>
            </a:r>
            <a:r>
              <a:rPr lang="ru-RU" sz="2400" dirty="0"/>
              <a:t>р(А)+q(а)=1 и </a:t>
            </a:r>
            <a:r>
              <a:rPr lang="ru-RU" sz="2400" dirty="0" smtClean="0"/>
              <a:t>р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(АА</a:t>
            </a:r>
            <a:r>
              <a:rPr lang="ru-RU" sz="2400" dirty="0"/>
              <a:t>) + </a:t>
            </a:r>
            <a:r>
              <a:rPr lang="ru-RU" sz="2400" dirty="0" smtClean="0"/>
              <a:t>2рq(</a:t>
            </a:r>
            <a:r>
              <a:rPr lang="ru-RU" sz="2400" dirty="0" err="1" smtClean="0"/>
              <a:t>Аа</a:t>
            </a:r>
            <a:r>
              <a:rPr lang="ru-RU" sz="2400" dirty="0"/>
              <a:t>) + </a:t>
            </a:r>
            <a:r>
              <a:rPr lang="ru-RU" sz="2400" dirty="0" smtClean="0"/>
              <a:t>q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(</a:t>
            </a:r>
            <a:r>
              <a:rPr lang="ru-RU" sz="2400" dirty="0" err="1" smtClean="0"/>
              <a:t>аа</a:t>
            </a:r>
            <a:r>
              <a:rPr lang="ru-RU" sz="2400" dirty="0"/>
              <a:t>)=1) </a:t>
            </a:r>
            <a:endParaRPr lang="ru-RU" sz="2400" dirty="0" smtClean="0"/>
          </a:p>
          <a:p>
            <a:r>
              <a:rPr lang="ru-RU" sz="2400" dirty="0" smtClean="0"/>
              <a:t>8) сумма </a:t>
            </a:r>
            <a:r>
              <a:rPr lang="ru-RU" sz="2400" dirty="0"/>
              <a:t>частот аллелей </a:t>
            </a:r>
            <a:r>
              <a:rPr lang="ru-RU" sz="2400" dirty="0" err="1"/>
              <a:t>р+q</a:t>
            </a:r>
            <a:r>
              <a:rPr lang="ru-RU" sz="2400" dirty="0"/>
              <a:t> </a:t>
            </a:r>
            <a:r>
              <a:rPr lang="ru-RU" sz="2400" dirty="0" smtClean="0"/>
              <a:t>= 0,75+0,25 = 1</a:t>
            </a:r>
            <a:r>
              <a:rPr lang="ru-RU" sz="2400" dirty="0"/>
              <a:t>, сумма частот генотипов равна </a:t>
            </a:r>
            <a:r>
              <a:rPr lang="ru-RU" sz="2400" dirty="0" smtClean="0"/>
              <a:t>1 </a:t>
            </a:r>
          </a:p>
          <a:p>
            <a:r>
              <a:rPr lang="ru-RU" sz="2400" dirty="0" smtClean="0"/>
              <a:t>9</a:t>
            </a:r>
            <a:r>
              <a:rPr lang="ru-RU" sz="2400" dirty="0"/>
              <a:t>) </a:t>
            </a:r>
            <a:r>
              <a:rPr lang="ru-RU" sz="2400" dirty="0" smtClean="0"/>
              <a:t>популяция </a:t>
            </a:r>
            <a:r>
              <a:rPr lang="ru-RU" sz="2400" dirty="0"/>
              <a:t>находится в равновесии </a:t>
            </a:r>
            <a:r>
              <a:rPr lang="ru-RU" sz="2400" dirty="0" err="1" smtClean="0"/>
              <a:t>Харди-Вайнберга</a:t>
            </a:r>
            <a:endParaRPr lang="ru-RU" sz="2400" dirty="0" smtClean="0"/>
          </a:p>
          <a:p>
            <a:r>
              <a:rPr lang="ru-RU" sz="1400" dirty="0" smtClean="0">
                <a:hlinkClick r:id="rId2" action="ppaction://hlinksldjump"/>
              </a:rPr>
              <a:t>Пятый тип заданий В условиях даются соотношения генотипов....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53334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3935" y="167951"/>
            <a:ext cx="11663265" cy="655942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Схема решения задачи включает следующие элементы: </a:t>
            </a:r>
            <a:endParaRPr lang="ru-RU" b="1" dirty="0" smtClean="0"/>
          </a:p>
          <a:p>
            <a:r>
              <a:rPr lang="ru-RU" sz="2400" dirty="0" smtClean="0"/>
              <a:t>1) находим </a:t>
            </a:r>
            <a:r>
              <a:rPr lang="ru-RU" sz="2400" dirty="0"/>
              <a:t>общее число частей: 409+460+129=998 </a:t>
            </a:r>
            <a:endParaRPr lang="ru-RU" sz="2400" dirty="0" smtClean="0"/>
          </a:p>
          <a:p>
            <a:r>
              <a:rPr lang="ru-RU" sz="2400" dirty="0" smtClean="0"/>
              <a:t>2</a:t>
            </a:r>
            <a:r>
              <a:rPr lang="ru-RU" sz="2400" dirty="0"/>
              <a:t>) частота генотипа </a:t>
            </a:r>
            <a:r>
              <a:rPr lang="ru-RU" sz="2400" dirty="0" smtClean="0"/>
              <a:t>q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(</a:t>
            </a:r>
            <a:r>
              <a:rPr lang="ru-RU" sz="2400" dirty="0" err="1" smtClean="0"/>
              <a:t>аа</a:t>
            </a:r>
            <a:r>
              <a:rPr lang="ru-RU" sz="2400" dirty="0" smtClean="0"/>
              <a:t>) = </a:t>
            </a:r>
            <a:r>
              <a:rPr lang="ru-RU" sz="2400" dirty="0"/>
              <a:t>129/998 = 0,13 </a:t>
            </a:r>
            <a:endParaRPr lang="ru-RU" sz="2400" dirty="0" smtClean="0"/>
          </a:p>
          <a:p>
            <a:r>
              <a:rPr lang="ru-RU" sz="2400" dirty="0" smtClean="0"/>
              <a:t>3</a:t>
            </a:r>
            <a:r>
              <a:rPr lang="ru-RU" sz="2400" dirty="0"/>
              <a:t>) частота </a:t>
            </a:r>
            <a:r>
              <a:rPr lang="ru-RU" sz="2400" dirty="0" err="1"/>
              <a:t>аллеля</a:t>
            </a:r>
            <a:r>
              <a:rPr lang="ru-RU" sz="2400" dirty="0"/>
              <a:t> а </a:t>
            </a:r>
            <a:r>
              <a:rPr lang="ru-RU" sz="2400" dirty="0" smtClean="0"/>
              <a:t>q </a:t>
            </a:r>
            <a:r>
              <a:rPr lang="ru-RU" sz="2400" dirty="0"/>
              <a:t>= √</a:t>
            </a:r>
            <a:r>
              <a:rPr lang="ru-RU" sz="2400" dirty="0" smtClean="0"/>
              <a:t>0,13 = 0,36 </a:t>
            </a:r>
          </a:p>
          <a:p>
            <a:r>
              <a:rPr lang="ru-RU" sz="2400" dirty="0" smtClean="0"/>
              <a:t>4</a:t>
            </a:r>
            <a:r>
              <a:rPr lang="ru-RU" sz="2400" dirty="0"/>
              <a:t>) частота </a:t>
            </a:r>
            <a:r>
              <a:rPr lang="ru-RU" sz="2400" dirty="0" err="1"/>
              <a:t>аллеля</a:t>
            </a:r>
            <a:r>
              <a:rPr lang="ru-RU" sz="2400" dirty="0"/>
              <a:t> </a:t>
            </a:r>
            <a:r>
              <a:rPr lang="ru-RU" sz="2400" dirty="0" smtClean="0"/>
              <a:t>А p </a:t>
            </a:r>
            <a:r>
              <a:rPr lang="ru-RU" sz="2400" dirty="0"/>
              <a:t>= 1 – </a:t>
            </a:r>
            <a:r>
              <a:rPr lang="ru-RU" sz="2400" dirty="0" smtClean="0"/>
              <a:t>0,36 </a:t>
            </a:r>
            <a:r>
              <a:rPr lang="ru-RU" sz="2400" dirty="0"/>
              <a:t>= 0,64 </a:t>
            </a:r>
            <a:endParaRPr lang="ru-RU" sz="2400" dirty="0" smtClean="0"/>
          </a:p>
          <a:p>
            <a:r>
              <a:rPr lang="ru-RU" sz="2400" dirty="0" smtClean="0"/>
              <a:t>5</a:t>
            </a:r>
            <a:r>
              <a:rPr lang="ru-RU" sz="2400" dirty="0"/>
              <a:t>) частота генотипа </a:t>
            </a:r>
            <a:r>
              <a:rPr lang="ru-RU" sz="2400" dirty="0" smtClean="0"/>
              <a:t>р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(АА) = (0,64)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  = 0,41 </a:t>
            </a:r>
          </a:p>
          <a:p>
            <a:r>
              <a:rPr lang="ru-RU" sz="2400" dirty="0" smtClean="0"/>
              <a:t>6</a:t>
            </a:r>
            <a:r>
              <a:rPr lang="ru-RU" sz="2400" dirty="0"/>
              <a:t>) частота </a:t>
            </a:r>
            <a:r>
              <a:rPr lang="ru-RU" sz="2400" dirty="0" err="1"/>
              <a:t>гетерозигот</a:t>
            </a:r>
            <a:r>
              <a:rPr lang="ru-RU" sz="2400" dirty="0"/>
              <a:t> 2рq (</a:t>
            </a:r>
            <a:r>
              <a:rPr lang="ru-RU" sz="2400" dirty="0" err="1"/>
              <a:t>Аа</a:t>
            </a:r>
            <a:r>
              <a:rPr lang="ru-RU" sz="2400" dirty="0"/>
              <a:t>) = 2 х 0,36 х </a:t>
            </a:r>
            <a:r>
              <a:rPr lang="ru-RU" sz="2400" dirty="0" smtClean="0"/>
              <a:t>0,64 = 0,4608 </a:t>
            </a:r>
            <a:r>
              <a:rPr lang="ru-RU" sz="2400" dirty="0"/>
              <a:t>(или </a:t>
            </a:r>
            <a:r>
              <a:rPr lang="ru-RU" sz="2400" dirty="0" smtClean="0"/>
              <a:t>460/998 = 0,46) </a:t>
            </a:r>
          </a:p>
          <a:p>
            <a:r>
              <a:rPr lang="ru-RU" sz="2400" dirty="0" smtClean="0"/>
              <a:t>7)</a:t>
            </a:r>
            <a:r>
              <a:rPr lang="ru-RU" sz="2400" dirty="0"/>
              <a:t> </a:t>
            </a:r>
            <a:r>
              <a:rPr lang="ru-RU" sz="2400" dirty="0" smtClean="0"/>
              <a:t>по </a:t>
            </a:r>
            <a:r>
              <a:rPr lang="ru-RU" sz="2400" dirty="0"/>
              <a:t>закону Харди </a:t>
            </a:r>
            <a:r>
              <a:rPr lang="ru-RU" sz="2400" dirty="0" err="1"/>
              <a:t>Вайнберга</a:t>
            </a:r>
            <a:r>
              <a:rPr lang="ru-RU" sz="2400" dirty="0"/>
              <a:t> сумма частот аллелей и сумма частот генотипов должна быть равна 1 </a:t>
            </a:r>
            <a:endParaRPr lang="ru-RU" sz="2400" dirty="0" smtClean="0"/>
          </a:p>
          <a:p>
            <a:pPr algn="ctr">
              <a:buNone/>
            </a:pPr>
            <a:r>
              <a:rPr lang="ru-RU" sz="2400" dirty="0" smtClean="0"/>
              <a:t>(</a:t>
            </a:r>
            <a:r>
              <a:rPr lang="ru-RU" sz="2400" dirty="0"/>
              <a:t>р(А)+q(а)=1 и </a:t>
            </a:r>
            <a:r>
              <a:rPr lang="ru-RU" sz="2400" dirty="0" smtClean="0"/>
              <a:t>р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(АА</a:t>
            </a:r>
            <a:r>
              <a:rPr lang="ru-RU" sz="2400" dirty="0"/>
              <a:t>) + </a:t>
            </a:r>
            <a:r>
              <a:rPr lang="ru-RU" sz="2400" dirty="0" smtClean="0"/>
              <a:t>2рq(</a:t>
            </a:r>
            <a:r>
              <a:rPr lang="ru-RU" sz="2400" dirty="0" err="1" smtClean="0"/>
              <a:t>Аа</a:t>
            </a:r>
            <a:r>
              <a:rPr lang="ru-RU" sz="2400" dirty="0"/>
              <a:t>) + </a:t>
            </a:r>
            <a:r>
              <a:rPr lang="ru-RU" sz="2400" dirty="0" smtClean="0"/>
              <a:t>q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(</a:t>
            </a:r>
            <a:r>
              <a:rPr lang="ru-RU" sz="2400" dirty="0" err="1" smtClean="0"/>
              <a:t>аа</a:t>
            </a:r>
            <a:r>
              <a:rPr lang="ru-RU" sz="2400" dirty="0" smtClean="0"/>
              <a:t>) = 1</a:t>
            </a:r>
            <a:r>
              <a:rPr lang="ru-RU" sz="2400" dirty="0"/>
              <a:t>) </a:t>
            </a:r>
            <a:endParaRPr lang="ru-RU" sz="2400" dirty="0" smtClean="0"/>
          </a:p>
          <a:p>
            <a:r>
              <a:rPr lang="ru-RU" sz="2400" dirty="0" smtClean="0"/>
              <a:t>8) сумма </a:t>
            </a:r>
            <a:r>
              <a:rPr lang="ru-RU" sz="2400" dirty="0"/>
              <a:t>частот аллелей </a:t>
            </a:r>
            <a:r>
              <a:rPr lang="ru-RU" sz="2400" dirty="0" err="1"/>
              <a:t>р+q</a:t>
            </a:r>
            <a:r>
              <a:rPr lang="ru-RU" sz="2400" dirty="0"/>
              <a:t> </a:t>
            </a:r>
            <a:r>
              <a:rPr lang="ru-RU" sz="2400" dirty="0" smtClean="0"/>
              <a:t>= 0,64+0,36=1</a:t>
            </a:r>
            <a:r>
              <a:rPr lang="ru-RU" sz="2400" dirty="0"/>
              <a:t>, сумма частот генотипов равна </a:t>
            </a:r>
            <a:r>
              <a:rPr lang="ru-RU" sz="2400" dirty="0" smtClean="0"/>
              <a:t>1 (0,13 + 0,41 + 0,46 = 1) </a:t>
            </a:r>
          </a:p>
          <a:p>
            <a:r>
              <a:rPr lang="ru-RU" sz="2400" dirty="0" smtClean="0"/>
              <a:t>9</a:t>
            </a:r>
            <a:r>
              <a:rPr lang="ru-RU" sz="2400" dirty="0"/>
              <a:t>) </a:t>
            </a:r>
            <a:r>
              <a:rPr lang="ru-RU" sz="2400" dirty="0" smtClean="0"/>
              <a:t>популяция </a:t>
            </a:r>
            <a:r>
              <a:rPr lang="ru-RU" sz="2400" dirty="0"/>
              <a:t>находится в равновесии </a:t>
            </a:r>
            <a:r>
              <a:rPr lang="ru-RU" sz="2400" dirty="0" err="1" smtClean="0"/>
              <a:t>Харди-Вайнберга</a:t>
            </a:r>
            <a:endParaRPr lang="ru-RU" sz="2400" dirty="0" smtClean="0"/>
          </a:p>
          <a:p>
            <a:r>
              <a:rPr lang="ru-RU" sz="1400" dirty="0" smtClean="0">
                <a:hlinkClick r:id="rId2" action="ppaction://hlinksldjump"/>
              </a:rPr>
              <a:t>Пятый тип заданий В условиях даются соотношения генотипов....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08804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7628" y="219856"/>
            <a:ext cx="11689552" cy="1533993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ts val="1000"/>
              </a:spcBef>
            </a:pP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Анализ условий задания: 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ген альбинизма является рецессивным (в условиях не сказано, но по «умолчанию» нужно это знать). Чтобы определить генетическую структуру популяции (соотношение частот генотипов), надо определить частоты всех генотипов </a:t>
            </a:r>
            <a:b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686" y="1334124"/>
            <a:ext cx="12516786" cy="5306519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Схема решения задачи включает следующие элементы: </a:t>
            </a:r>
            <a:endParaRPr lang="ru-RU" b="1" dirty="0" smtClean="0"/>
          </a:p>
          <a:p>
            <a:r>
              <a:rPr lang="ru-RU" sz="2800" dirty="0" smtClean="0"/>
              <a:t>1</a:t>
            </a:r>
            <a:r>
              <a:rPr lang="ru-RU" sz="2800" dirty="0"/>
              <a:t>) частота </a:t>
            </a:r>
            <a:r>
              <a:rPr lang="ru-RU" sz="2800" dirty="0" err="1" smtClean="0"/>
              <a:t>генотпа</a:t>
            </a:r>
            <a:r>
              <a:rPr lang="ru-RU" sz="2800" dirty="0" smtClean="0"/>
              <a:t> </a:t>
            </a:r>
            <a:r>
              <a:rPr lang="ru-RU" sz="2800" dirty="0" err="1" smtClean="0"/>
              <a:t>аа</a:t>
            </a:r>
            <a:r>
              <a:rPr lang="ru-RU" sz="2800" dirty="0" smtClean="0"/>
              <a:t> q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 = </a:t>
            </a:r>
            <a:r>
              <a:rPr lang="ru-RU" sz="2800" dirty="0"/>
              <a:t>1/1400 = 0,0007 </a:t>
            </a:r>
            <a:endParaRPr lang="ru-RU" sz="2800" dirty="0" smtClean="0"/>
          </a:p>
          <a:p>
            <a:r>
              <a:rPr lang="ru-RU" sz="2800" dirty="0" smtClean="0"/>
              <a:t>2</a:t>
            </a:r>
            <a:r>
              <a:rPr lang="ru-RU" sz="2800" dirty="0"/>
              <a:t>) частота </a:t>
            </a:r>
            <a:r>
              <a:rPr lang="ru-RU" sz="2800" dirty="0" err="1" smtClean="0"/>
              <a:t>аллеля</a:t>
            </a:r>
            <a:r>
              <a:rPr lang="ru-RU" sz="2800" dirty="0" smtClean="0"/>
              <a:t> а q </a:t>
            </a:r>
            <a:r>
              <a:rPr lang="ru-RU" sz="2800" dirty="0"/>
              <a:t>= √0,0007 = 0,026 </a:t>
            </a:r>
            <a:endParaRPr lang="ru-RU" sz="2800" dirty="0" smtClean="0"/>
          </a:p>
          <a:p>
            <a:r>
              <a:rPr lang="ru-RU" sz="2800" dirty="0" smtClean="0"/>
              <a:t>3</a:t>
            </a:r>
            <a:r>
              <a:rPr lang="ru-RU" sz="2800" dirty="0"/>
              <a:t>) частота </a:t>
            </a:r>
            <a:r>
              <a:rPr lang="ru-RU" sz="2800" dirty="0" err="1" smtClean="0"/>
              <a:t>аллеля</a:t>
            </a:r>
            <a:r>
              <a:rPr lang="ru-RU" sz="2800" dirty="0" smtClean="0"/>
              <a:t> </a:t>
            </a:r>
            <a:r>
              <a:rPr lang="ru-RU" sz="2800" dirty="0"/>
              <a:t>А </a:t>
            </a:r>
            <a:r>
              <a:rPr lang="ru-RU" sz="2800" dirty="0" smtClean="0"/>
              <a:t>р </a:t>
            </a:r>
            <a:r>
              <a:rPr lang="ru-RU" sz="2800" dirty="0"/>
              <a:t>= 1 – 0,026 = 0,974 </a:t>
            </a:r>
            <a:endParaRPr lang="ru-RU" sz="2800" dirty="0" smtClean="0"/>
          </a:p>
          <a:p>
            <a:r>
              <a:rPr lang="ru-RU" sz="2800" dirty="0" smtClean="0"/>
              <a:t>4</a:t>
            </a:r>
            <a:r>
              <a:rPr lang="ru-RU" sz="2800" dirty="0"/>
              <a:t>) частота генотипа АА, то есть </a:t>
            </a:r>
            <a:r>
              <a:rPr lang="ru-RU" sz="2800" dirty="0" smtClean="0"/>
              <a:t>р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 = 0,948 </a:t>
            </a:r>
          </a:p>
          <a:p>
            <a:r>
              <a:rPr lang="ru-RU" sz="2800" dirty="0" smtClean="0"/>
              <a:t>5</a:t>
            </a:r>
            <a:r>
              <a:rPr lang="ru-RU" sz="2800" dirty="0"/>
              <a:t>) частота генотипа </a:t>
            </a:r>
            <a:r>
              <a:rPr lang="ru-RU" sz="2800" dirty="0" err="1"/>
              <a:t>Аа</a:t>
            </a:r>
            <a:r>
              <a:rPr lang="ru-RU" sz="2800" dirty="0"/>
              <a:t>, то есть 2рq = 2 х 0,917 х 0,083 = 0,05 </a:t>
            </a:r>
            <a:endParaRPr lang="ru-RU" sz="2800" dirty="0" smtClean="0"/>
          </a:p>
          <a:p>
            <a:r>
              <a:rPr lang="ru-RU" sz="2800" dirty="0" smtClean="0"/>
              <a:t>6</a:t>
            </a:r>
            <a:r>
              <a:rPr lang="ru-RU" sz="2800" dirty="0"/>
              <a:t>) генетическая структура популяции: 0,948АА: 0,05Аа: </a:t>
            </a:r>
            <a:r>
              <a:rPr lang="ru-RU" sz="2800" dirty="0" smtClean="0"/>
              <a:t>0,0007аа</a:t>
            </a:r>
          </a:p>
          <a:p>
            <a:r>
              <a:rPr lang="ru-RU" sz="1400" dirty="0" smtClean="0">
                <a:hlinkClick r:id="rId2" action="ppaction://hlinksldjump"/>
              </a:rPr>
              <a:t>Шестой тип заданий. В условиях дается частота </a:t>
            </a:r>
            <a:r>
              <a:rPr lang="ru-RU" sz="1400" dirty="0" err="1" smtClean="0">
                <a:hlinkClick r:id="rId2" action="ppaction://hlinksldjump"/>
              </a:rPr>
              <a:t>встречаемос</a:t>
            </a:r>
            <a:r>
              <a:rPr lang="ru-RU" sz="1400" dirty="0" smtClean="0">
                <a:hlinkClick r:id="rId2" action="ppaction://hlinksldjump"/>
              </a:rPr>
              <a:t>...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62347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1257" y="205273"/>
            <a:ext cx="11784563" cy="655009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/>
              <a:t>Схема решения задачи включает следующие элементы: </a:t>
            </a:r>
            <a:endParaRPr lang="ru-RU" b="1" dirty="0" smtClean="0"/>
          </a:p>
          <a:p>
            <a:r>
              <a:rPr lang="ru-RU" sz="2400" dirty="0" smtClean="0"/>
              <a:t>1) частота </a:t>
            </a:r>
            <a:r>
              <a:rPr lang="ru-RU" sz="2400" dirty="0"/>
              <a:t>особей с темной окраской (частота генотипа АА) составляет: 0,68 (70/103) </a:t>
            </a:r>
            <a:endParaRPr lang="ru-RU" sz="2400" dirty="0" smtClean="0"/>
          </a:p>
          <a:p>
            <a:r>
              <a:rPr lang="ru-RU" sz="2400" dirty="0" smtClean="0"/>
              <a:t>2</a:t>
            </a:r>
            <a:r>
              <a:rPr lang="ru-RU" sz="2400" dirty="0"/>
              <a:t>) частота особей с белой окраской (частота генотипа </a:t>
            </a:r>
            <a:r>
              <a:rPr lang="ru-RU" sz="2400" dirty="0" err="1"/>
              <a:t>аа</a:t>
            </a:r>
            <a:r>
              <a:rPr lang="ru-RU" sz="2400" dirty="0"/>
              <a:t>) составляет: 0,32 (33/103) </a:t>
            </a:r>
            <a:endParaRPr lang="ru-RU" sz="2400" dirty="0" smtClean="0"/>
          </a:p>
          <a:p>
            <a:r>
              <a:rPr lang="ru-RU" sz="2400" dirty="0" smtClean="0"/>
              <a:t>3</a:t>
            </a:r>
            <a:r>
              <a:rPr lang="ru-RU" sz="2400" dirty="0"/>
              <a:t>) аллель А в популяции представлен только у темных норок, аллель а – только у белых; </a:t>
            </a:r>
            <a:endParaRPr lang="ru-RU" sz="2400" dirty="0" smtClean="0"/>
          </a:p>
          <a:p>
            <a:r>
              <a:rPr lang="ru-RU" sz="2400" dirty="0" smtClean="0"/>
              <a:t>4</a:t>
            </a:r>
            <a:r>
              <a:rPr lang="ru-RU" sz="2400" dirty="0"/>
              <a:t>) частота </a:t>
            </a:r>
            <a:r>
              <a:rPr lang="ru-RU" sz="2400" dirty="0" err="1"/>
              <a:t>аллеля</a:t>
            </a:r>
            <a:r>
              <a:rPr lang="ru-RU" sz="2400" dirty="0"/>
              <a:t> А </a:t>
            </a:r>
            <a:r>
              <a:rPr lang="ru-RU" sz="2400" dirty="0" smtClean="0"/>
              <a:t> р </a:t>
            </a:r>
            <a:r>
              <a:rPr lang="ru-RU" sz="2400" dirty="0"/>
              <a:t>= 0,68 (70 х 2=140 /206 аллелей (так как всего 103 диплоидных особей) </a:t>
            </a:r>
            <a:endParaRPr lang="ru-RU" sz="2400" dirty="0" smtClean="0"/>
          </a:p>
          <a:p>
            <a:r>
              <a:rPr lang="ru-RU" sz="2400" dirty="0" smtClean="0"/>
              <a:t>5</a:t>
            </a:r>
            <a:r>
              <a:rPr lang="ru-RU" sz="2400" dirty="0"/>
              <a:t>) частота </a:t>
            </a:r>
            <a:r>
              <a:rPr lang="ru-RU" sz="2400" dirty="0" err="1"/>
              <a:t>аллеля</a:t>
            </a:r>
            <a:r>
              <a:rPr lang="ru-RU" sz="2400" dirty="0"/>
              <a:t> а </a:t>
            </a:r>
            <a:r>
              <a:rPr lang="ru-RU" sz="2400" dirty="0" smtClean="0"/>
              <a:t> </a:t>
            </a:r>
            <a:r>
              <a:rPr lang="ru-RU" sz="2400" dirty="0"/>
              <a:t>q = 0,32; (33 х 2= 66 /206= 0,32) </a:t>
            </a:r>
            <a:endParaRPr lang="ru-RU" sz="2400" dirty="0" smtClean="0"/>
          </a:p>
          <a:p>
            <a:r>
              <a:rPr lang="ru-RU" sz="2400" dirty="0" smtClean="0"/>
              <a:t>6</a:t>
            </a:r>
            <a:r>
              <a:rPr lang="ru-RU" sz="2400" dirty="0"/>
              <a:t>) равновесные частоты генотипов</a:t>
            </a:r>
            <a:r>
              <a:rPr lang="ru-RU" sz="2400" dirty="0" smtClean="0"/>
              <a:t>: </a:t>
            </a:r>
          </a:p>
          <a:p>
            <a:pPr algn="ctr">
              <a:buNone/>
            </a:pPr>
            <a:r>
              <a:rPr lang="ru-RU" sz="2400" dirty="0" smtClean="0"/>
              <a:t> p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(АА) </a:t>
            </a:r>
            <a:r>
              <a:rPr lang="ru-RU" sz="2400" dirty="0"/>
              <a:t>= 0,4624, </a:t>
            </a:r>
            <a:r>
              <a:rPr lang="ru-RU" sz="2400" dirty="0" smtClean="0"/>
              <a:t> q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(</a:t>
            </a:r>
            <a:r>
              <a:rPr lang="ru-RU" sz="2400" dirty="0" err="1" smtClean="0"/>
              <a:t>aa</a:t>
            </a:r>
            <a:r>
              <a:rPr lang="ru-RU" sz="2400" dirty="0" smtClean="0"/>
              <a:t>) = </a:t>
            </a:r>
            <a:r>
              <a:rPr lang="ru-RU" sz="2400" dirty="0"/>
              <a:t>0,1024, </a:t>
            </a:r>
            <a:r>
              <a:rPr lang="ru-RU" sz="2400" dirty="0" smtClean="0"/>
              <a:t>2pq(</a:t>
            </a:r>
            <a:r>
              <a:rPr lang="ru-RU" sz="2400" dirty="0" err="1" smtClean="0"/>
              <a:t>Aa</a:t>
            </a:r>
            <a:r>
              <a:rPr lang="ru-RU" sz="2400" smtClean="0"/>
              <a:t>) = 0,4352 </a:t>
            </a:r>
            <a:endParaRPr lang="ru-RU" sz="2400" dirty="0" smtClean="0"/>
          </a:p>
          <a:p>
            <a:r>
              <a:rPr lang="ru-RU" sz="2400" dirty="0" smtClean="0"/>
              <a:t>7</a:t>
            </a:r>
            <a:r>
              <a:rPr lang="ru-RU" sz="2400" dirty="0"/>
              <a:t>) за одно </a:t>
            </a:r>
            <a:r>
              <a:rPr lang="ru-RU" sz="2400" dirty="0" smtClean="0"/>
              <a:t>поколение</a:t>
            </a:r>
          </a:p>
          <a:p>
            <a:r>
              <a:rPr lang="ru-RU" sz="2400" dirty="0" smtClean="0"/>
              <a:t>8</a:t>
            </a:r>
            <a:r>
              <a:rPr lang="ru-RU" sz="2400" dirty="0"/>
              <a:t>) серые норки гетерозиготные, поэтому их количество составит 43,52</a:t>
            </a:r>
            <a:r>
              <a:rPr lang="ru-RU" sz="2400" dirty="0" smtClean="0"/>
              <a:t>%</a:t>
            </a:r>
          </a:p>
          <a:p>
            <a:r>
              <a:rPr lang="ru-RU" sz="1400" dirty="0" smtClean="0">
                <a:hlinkClick r:id="rId2" action="ppaction://hlinksldjump"/>
              </a:rPr>
              <a:t>Список использованных материалов и источников: 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18279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618" y="224852"/>
            <a:ext cx="11689551" cy="112925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Основные термины и понятия в популяционной генетике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9803" y="884420"/>
            <a:ext cx="11892197" cy="5973579"/>
          </a:xfrm>
        </p:spPr>
        <p:txBody>
          <a:bodyPr/>
          <a:lstStyle/>
          <a:p>
            <a:r>
              <a:rPr lang="ru-RU" sz="2400" dirty="0"/>
              <a:t>1.Частота </a:t>
            </a:r>
            <a:r>
              <a:rPr lang="ru-RU" sz="2400" dirty="0" smtClean="0"/>
              <a:t>генотипа </a:t>
            </a:r>
            <a:r>
              <a:rPr lang="ru-RU" sz="2400" b="1" dirty="0" smtClean="0"/>
              <a:t>р</a:t>
            </a:r>
            <a:r>
              <a:rPr lang="ru-RU" sz="2400" baseline="30000" dirty="0" smtClean="0"/>
              <a:t>2</a:t>
            </a:r>
            <a:r>
              <a:rPr lang="ru-RU" sz="2400" b="1" dirty="0" smtClean="0"/>
              <a:t>(АА)</a:t>
            </a:r>
            <a:r>
              <a:rPr lang="ru-RU" sz="2400" b="1" dirty="0"/>
              <a:t>, 2р</a:t>
            </a:r>
            <a:r>
              <a:rPr lang="en-US" sz="2400" b="1" dirty="0"/>
              <a:t>q (</a:t>
            </a:r>
            <a:r>
              <a:rPr lang="ru-RU" sz="2400" b="1" dirty="0" err="1"/>
              <a:t>Аа</a:t>
            </a:r>
            <a:r>
              <a:rPr lang="ru-RU" sz="2400" b="1" dirty="0" smtClean="0"/>
              <a:t>), </a:t>
            </a:r>
            <a:r>
              <a:rPr lang="en-US" sz="2400" b="1" dirty="0" smtClean="0"/>
              <a:t>q</a:t>
            </a:r>
            <a:r>
              <a:rPr lang="ru-RU" sz="2400" baseline="30000" dirty="0" smtClean="0"/>
              <a:t>2</a:t>
            </a:r>
            <a:r>
              <a:rPr lang="en-US" sz="2400" b="1" dirty="0" smtClean="0"/>
              <a:t>(</a:t>
            </a:r>
            <a:r>
              <a:rPr lang="ru-RU" sz="2400" b="1" dirty="0" err="1" smtClean="0"/>
              <a:t>аа</a:t>
            </a:r>
            <a:r>
              <a:rPr lang="ru-RU" sz="2400" b="1" dirty="0" smtClean="0"/>
              <a:t>)</a:t>
            </a:r>
            <a:br>
              <a:rPr lang="ru-RU" sz="2400" b="1" dirty="0" smtClean="0"/>
            </a:br>
            <a:endParaRPr lang="ru-RU" sz="2400" b="1" dirty="0" smtClean="0"/>
          </a:p>
          <a:p>
            <a:r>
              <a:rPr lang="ru-RU" sz="2400" dirty="0" smtClean="0"/>
              <a:t>2.Частота </a:t>
            </a:r>
            <a:r>
              <a:rPr lang="ru-RU" sz="2400" dirty="0"/>
              <a:t>аллеля </a:t>
            </a:r>
            <a:r>
              <a:rPr lang="ru-RU" sz="2400" b="1" dirty="0" smtClean="0"/>
              <a:t>р (А)</a:t>
            </a:r>
            <a:r>
              <a:rPr lang="ru-RU" sz="2400" dirty="0" smtClean="0"/>
              <a:t>, </a:t>
            </a:r>
            <a:r>
              <a:rPr lang="en-US" sz="2400" b="1" dirty="0" smtClean="0"/>
              <a:t>q </a:t>
            </a:r>
            <a:r>
              <a:rPr lang="en-US" sz="2400" b="1" dirty="0"/>
              <a:t>(</a:t>
            </a:r>
            <a:r>
              <a:rPr lang="ru-RU" sz="2400" b="1" dirty="0" smtClean="0"/>
              <a:t>а)</a:t>
            </a:r>
            <a:r>
              <a:rPr lang="ru-RU" sz="2400" b="1" dirty="0"/>
              <a:t/>
            </a:r>
            <a:br>
              <a:rPr lang="ru-RU" sz="2400" b="1" dirty="0"/>
            </a:br>
            <a:endParaRPr lang="ru-RU" sz="2400" b="1" dirty="0" smtClean="0"/>
          </a:p>
          <a:p>
            <a:r>
              <a:rPr lang="ru-RU" sz="2400" dirty="0" smtClean="0"/>
              <a:t>3.Уравнение </a:t>
            </a:r>
            <a:r>
              <a:rPr lang="ru-RU" sz="2400" dirty="0"/>
              <a:t>Харди — </a:t>
            </a:r>
            <a:r>
              <a:rPr lang="ru-RU" sz="2400" dirty="0" err="1" smtClean="0"/>
              <a:t>Вайнберга</a:t>
            </a:r>
            <a:r>
              <a:rPr lang="ru-RU" sz="2400" dirty="0" smtClean="0"/>
              <a:t> </a:t>
            </a:r>
            <a:r>
              <a:rPr lang="ru-RU" sz="2400" b="1" dirty="0" smtClean="0">
                <a:solidFill>
                  <a:srgbClr val="800000"/>
                </a:solidFill>
                <a:latin typeface="Arial" panose="020B0604020202020204" pitchFamily="34" charset="0"/>
              </a:rPr>
              <a:t>р</a:t>
            </a:r>
            <a:r>
              <a:rPr lang="ru-RU" sz="2400" baseline="30000" dirty="0" smtClean="0"/>
              <a:t>2</a:t>
            </a:r>
            <a:r>
              <a:rPr lang="ru-RU" sz="2400" b="1" dirty="0" smtClean="0">
                <a:solidFill>
                  <a:srgbClr val="800000"/>
                </a:solidFill>
                <a:latin typeface="Arial" panose="020B0604020202020204" pitchFamily="34" charset="0"/>
              </a:rPr>
              <a:t>(АА</a:t>
            </a:r>
            <a:r>
              <a:rPr lang="ru-RU" sz="2400" b="1" dirty="0">
                <a:solidFill>
                  <a:srgbClr val="800000"/>
                </a:solidFill>
                <a:latin typeface="Arial" panose="020B0604020202020204" pitchFamily="34" charset="0"/>
              </a:rPr>
              <a:t>) + 2р</a:t>
            </a:r>
            <a:r>
              <a:rPr lang="en-US" sz="2400" b="1" dirty="0">
                <a:solidFill>
                  <a:srgbClr val="800000"/>
                </a:solidFill>
                <a:latin typeface="Arial" panose="020B0604020202020204" pitchFamily="34" charset="0"/>
              </a:rPr>
              <a:t>q (</a:t>
            </a:r>
            <a:r>
              <a:rPr lang="ru-RU" sz="2400" b="1" dirty="0" err="1">
                <a:solidFill>
                  <a:srgbClr val="800000"/>
                </a:solidFill>
                <a:latin typeface="Arial" panose="020B0604020202020204" pitchFamily="34" charset="0"/>
              </a:rPr>
              <a:t>Аа</a:t>
            </a:r>
            <a:r>
              <a:rPr lang="ru-RU" sz="2400" b="1" dirty="0">
                <a:solidFill>
                  <a:srgbClr val="800000"/>
                </a:solidFill>
                <a:latin typeface="Arial" panose="020B0604020202020204" pitchFamily="34" charset="0"/>
              </a:rPr>
              <a:t>) + </a:t>
            </a:r>
            <a:r>
              <a:rPr lang="en-US" sz="2400" b="1" dirty="0" smtClean="0">
                <a:solidFill>
                  <a:srgbClr val="800000"/>
                </a:solidFill>
                <a:latin typeface="Arial" panose="020B0604020202020204" pitchFamily="34" charset="0"/>
              </a:rPr>
              <a:t>q</a:t>
            </a:r>
            <a:r>
              <a:rPr lang="ru-RU" sz="2400" baseline="30000" dirty="0" smtClean="0"/>
              <a:t>2</a:t>
            </a:r>
            <a:r>
              <a:rPr lang="en-US" sz="2400" b="1" dirty="0" smtClean="0">
                <a:solidFill>
                  <a:srgbClr val="800000"/>
                </a:solidFill>
                <a:latin typeface="Arial" panose="020B0604020202020204" pitchFamily="34" charset="0"/>
              </a:rPr>
              <a:t>(</a:t>
            </a:r>
            <a:r>
              <a:rPr lang="ru-RU" sz="2400" b="1" dirty="0" err="1">
                <a:solidFill>
                  <a:srgbClr val="800000"/>
                </a:solidFill>
                <a:latin typeface="Arial" panose="020B0604020202020204" pitchFamily="34" charset="0"/>
              </a:rPr>
              <a:t>аа</a:t>
            </a:r>
            <a:r>
              <a:rPr lang="ru-RU" sz="2400" b="1" dirty="0">
                <a:solidFill>
                  <a:srgbClr val="800000"/>
                </a:solidFill>
                <a:latin typeface="Arial" panose="020B0604020202020204" pitchFamily="34" charset="0"/>
              </a:rPr>
              <a:t>) =1</a:t>
            </a:r>
            <a:r>
              <a:rPr lang="ru-RU" sz="2400" dirty="0"/>
              <a:t> </a:t>
            </a:r>
            <a:endParaRPr lang="ru-RU" sz="2400" dirty="0" smtClean="0"/>
          </a:p>
          <a:p>
            <a:r>
              <a:rPr lang="ru-RU" sz="2400" dirty="0" smtClean="0">
                <a:solidFill>
                  <a:srgbClr val="000099"/>
                </a:solidFill>
                <a:latin typeface="Arial" panose="020B0604020202020204" pitchFamily="34" charset="0"/>
              </a:rPr>
              <a:t>в </a:t>
            </a:r>
            <a:r>
              <a:rPr lang="ru-RU" sz="2400" dirty="0">
                <a:solidFill>
                  <a:srgbClr val="000099"/>
                </a:solidFill>
                <a:latin typeface="Arial" panose="020B0604020202020204" pitchFamily="34" charset="0"/>
              </a:rPr>
              <a:t>идеальной популяции частоты аллельных генов и генотипов из</a:t>
            </a:r>
            <a:br>
              <a:rPr lang="ru-RU" sz="2400" dirty="0">
                <a:solidFill>
                  <a:srgbClr val="000099"/>
                </a:solidFill>
                <a:latin typeface="Arial" panose="020B0604020202020204" pitchFamily="34" charset="0"/>
              </a:rPr>
            </a:br>
            <a:r>
              <a:rPr lang="ru-RU" sz="2400" dirty="0">
                <a:solidFill>
                  <a:srgbClr val="000099"/>
                </a:solidFill>
                <a:latin typeface="Arial" panose="020B0604020202020204" pitchFamily="34" charset="0"/>
              </a:rPr>
              <a:t>поколения в поколении остаются постоянными</a:t>
            </a:r>
            <a:r>
              <a:rPr lang="ru-RU" sz="2400" dirty="0"/>
              <a:t> </a:t>
            </a:r>
            <a:endParaRPr lang="ru-RU" sz="2400" dirty="0" smtClean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862370"/>
              </p:ext>
            </p:extLst>
          </p:nvPr>
        </p:nvGraphicFramePr>
        <p:xfrm>
          <a:off x="329784" y="3938416"/>
          <a:ext cx="9353862" cy="2529840"/>
        </p:xfrm>
        <a:graphic>
          <a:graphicData uri="http://schemas.openxmlformats.org/drawingml/2006/table">
            <a:tbl>
              <a:tblPr/>
              <a:tblGrid>
                <a:gridCol w="9353862">
                  <a:extLst>
                    <a:ext uri="{9D8B030D-6E8A-4147-A177-3AD203B41FA5}">
                      <a16:colId xmlns:a16="http://schemas.microsoft.com/office/drawing/2014/main" xmlns="" val="3819586570"/>
                    </a:ext>
                  </a:extLst>
                </a:gridCol>
              </a:tblGrid>
              <a:tr h="2518348">
                <a:tc>
                  <a:txBody>
                    <a:bodyPr/>
                    <a:lstStyle/>
                    <a:p>
                      <a:r>
                        <a:rPr lang="ru-RU" sz="2000" b="1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Идеальная популяция имеет следующие признаки:</a:t>
                      </a:r>
                      <a:br>
                        <a:rPr lang="ru-RU" sz="2000" b="1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ru-RU" sz="2000" b="0" i="0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 </a:t>
                      </a:r>
                      <a:r>
                        <a:rPr lang="ru-RU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неограниченно большая численность;</a:t>
                      </a:r>
                      <a:br>
                        <a:rPr lang="ru-RU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ru-RU" sz="2000" b="0" i="0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 </a:t>
                      </a:r>
                      <a:r>
                        <a:rPr lang="ru-RU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свободное скрещивание - </a:t>
                      </a:r>
                      <a:r>
                        <a:rPr lang="ru-RU" sz="2000" b="0" i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панмиксия</a:t>
                      </a:r>
                      <a:r>
                        <a:rPr lang="ru-RU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;</a:t>
                      </a:r>
                      <a:br>
                        <a:rPr lang="ru-RU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ru-RU" sz="2000" b="0" i="0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 </a:t>
                      </a:r>
                      <a:r>
                        <a:rPr lang="ru-RU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отсутствие мутационного процесса;</a:t>
                      </a:r>
                      <a:br>
                        <a:rPr lang="ru-RU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ru-RU" sz="2000" b="0" i="0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 </a:t>
                      </a:r>
                      <a:r>
                        <a:rPr lang="ru-RU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отсутствие естественного отбора;</a:t>
                      </a:r>
                      <a:br>
                        <a:rPr lang="ru-RU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ru-RU" sz="2000" b="0" i="0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 </a:t>
                      </a:r>
                      <a:r>
                        <a:rPr lang="ru-RU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отсутствие миграции особей;</a:t>
                      </a:r>
                      <a:br>
                        <a:rPr lang="ru-RU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ru-RU" sz="2000" b="0" i="0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 </a:t>
                      </a:r>
                      <a:r>
                        <a:rPr lang="ru-RU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все аллели равно влияют на жизнеспособность гамет;</a:t>
                      </a:r>
                      <a:br>
                        <a:rPr lang="ru-RU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ru-RU" sz="2000" b="0" i="0" dirty="0">
                          <a:solidFill>
                            <a:srgbClr val="000000"/>
                          </a:solidFill>
                          <a:effectLst/>
                          <a:latin typeface="Wingdings" panose="05000000000000000000" pitchFamily="2" charset="2"/>
                        </a:rPr>
                        <a:t>ü </a:t>
                      </a:r>
                      <a:r>
                        <a:rPr lang="ru-RU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потомки от всех возможных скрещиваний имеют </a:t>
                      </a:r>
                      <a:r>
                        <a:rPr lang="ru-RU" sz="2000" b="0" i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равную выживаемость</a:t>
                      </a:r>
                      <a:r>
                        <a:rPr lang="ru-RU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  <a:endParaRPr lang="ru-RU" sz="20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36258415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53739" y="461733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2279" y="3702657"/>
            <a:ext cx="3009721" cy="2960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5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ЧТО НУЖНО ДЛЯ УСПЕШНОГО РЕШЕНИЯ ЗАДАНИЙ НА ЗАКОН ХАРДИ-ВАЙНБЕРГА?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95634"/>
            <a:ext cx="11974364" cy="5394713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/>
              <a:t>1) Выучить </a:t>
            </a:r>
            <a:r>
              <a:rPr lang="ru-RU" sz="2000" dirty="0"/>
              <a:t>наизусть два уравнения</a:t>
            </a:r>
            <a:r>
              <a:rPr lang="ru-RU" sz="2000" b="1" dirty="0"/>
              <a:t>: </a:t>
            </a:r>
            <a:r>
              <a:rPr lang="ru-RU" sz="2400" b="1" dirty="0" err="1" smtClean="0"/>
              <a:t>р+q</a:t>
            </a:r>
            <a:r>
              <a:rPr lang="ru-RU" sz="2400" b="1" dirty="0" smtClean="0"/>
              <a:t> = 1 </a:t>
            </a:r>
            <a:r>
              <a:rPr lang="ru-RU" sz="2000" dirty="0"/>
              <a:t>и </a:t>
            </a:r>
            <a:r>
              <a:rPr lang="ru-RU" sz="2400" b="1" dirty="0" smtClean="0"/>
              <a:t>р</a:t>
            </a:r>
            <a:r>
              <a:rPr lang="ru-RU" sz="2400" b="1" baseline="30000" dirty="0" smtClean="0"/>
              <a:t>2</a:t>
            </a:r>
            <a:r>
              <a:rPr lang="ru-RU" sz="2400" b="1" dirty="0" smtClean="0"/>
              <a:t>(АА</a:t>
            </a:r>
            <a:r>
              <a:rPr lang="ru-RU" sz="2400" b="1" dirty="0"/>
              <a:t>) + 2рq (</a:t>
            </a:r>
            <a:r>
              <a:rPr lang="ru-RU" sz="2400" b="1" dirty="0" err="1"/>
              <a:t>Аа</a:t>
            </a:r>
            <a:r>
              <a:rPr lang="ru-RU" sz="2400" b="1" dirty="0"/>
              <a:t>) + </a:t>
            </a:r>
            <a:r>
              <a:rPr lang="ru-RU" sz="2400" b="1" dirty="0" smtClean="0"/>
              <a:t>q</a:t>
            </a:r>
            <a:r>
              <a:rPr lang="ru-RU" sz="2400" b="1" baseline="30000" dirty="0" smtClean="0"/>
              <a:t>2</a:t>
            </a:r>
            <a:r>
              <a:rPr lang="ru-RU" sz="2400" b="1" dirty="0" smtClean="0"/>
              <a:t>(</a:t>
            </a:r>
            <a:r>
              <a:rPr lang="ru-RU" sz="2400" b="1" dirty="0" err="1" smtClean="0"/>
              <a:t>аа</a:t>
            </a:r>
            <a:r>
              <a:rPr lang="ru-RU" sz="2400" b="1" dirty="0"/>
              <a:t>) =</a:t>
            </a:r>
            <a:r>
              <a:rPr lang="ru-RU" sz="2400" b="1" dirty="0" smtClean="0"/>
              <a:t>1</a:t>
            </a:r>
          </a:p>
          <a:p>
            <a:r>
              <a:rPr lang="ru-RU" sz="2000" dirty="0" smtClean="0"/>
              <a:t> 2) Выучить </a:t>
            </a:r>
            <a:r>
              <a:rPr lang="ru-RU" sz="2000" dirty="0"/>
              <a:t>все основные понятия и символы в формулах Харди-Вайнберга</a:t>
            </a:r>
            <a:br>
              <a:rPr lang="ru-RU" sz="2000" dirty="0"/>
            </a:br>
            <a:r>
              <a:rPr lang="ru-RU" sz="2000" b="1" dirty="0">
                <a:solidFill>
                  <a:schemeClr val="accent5"/>
                </a:solidFill>
              </a:rPr>
              <a:t>р(А</a:t>
            </a:r>
            <a:r>
              <a:rPr lang="ru-RU" sz="2000" b="1" dirty="0" smtClean="0">
                <a:solidFill>
                  <a:schemeClr val="accent5"/>
                </a:solidFill>
              </a:rPr>
              <a:t>)                      </a:t>
            </a:r>
            <a:r>
              <a:rPr lang="ru-RU" sz="2000" dirty="0" smtClean="0">
                <a:solidFill>
                  <a:schemeClr val="accent5"/>
                </a:solidFill>
              </a:rPr>
              <a:t>– </a:t>
            </a:r>
            <a:r>
              <a:rPr lang="ru-RU" sz="2000" dirty="0">
                <a:solidFill>
                  <a:schemeClr val="accent5"/>
                </a:solidFill>
              </a:rPr>
              <a:t>частота доминантного </a:t>
            </a:r>
            <a:r>
              <a:rPr lang="ru-RU" sz="2000" dirty="0" err="1" smtClean="0">
                <a:solidFill>
                  <a:schemeClr val="accent5"/>
                </a:solidFill>
              </a:rPr>
              <a:t>аллеля</a:t>
            </a:r>
            <a:r>
              <a:rPr lang="ru-RU" sz="2000" dirty="0">
                <a:solidFill>
                  <a:schemeClr val="accent5"/>
                </a:solidFill>
              </a:rPr>
              <a:t/>
            </a:r>
            <a:br>
              <a:rPr lang="ru-RU" sz="2000" dirty="0">
                <a:solidFill>
                  <a:schemeClr val="accent5"/>
                </a:solidFill>
              </a:rPr>
            </a:br>
            <a:r>
              <a:rPr lang="ru-RU" sz="2000" b="1" dirty="0">
                <a:solidFill>
                  <a:schemeClr val="accent5"/>
                </a:solidFill>
              </a:rPr>
              <a:t>q(а</a:t>
            </a:r>
            <a:r>
              <a:rPr lang="ru-RU" sz="2000" b="1" dirty="0" smtClean="0">
                <a:solidFill>
                  <a:schemeClr val="accent5"/>
                </a:solidFill>
              </a:rPr>
              <a:t>)                      </a:t>
            </a:r>
            <a:r>
              <a:rPr lang="ru-RU" sz="2000" dirty="0" smtClean="0">
                <a:solidFill>
                  <a:schemeClr val="accent5"/>
                </a:solidFill>
              </a:rPr>
              <a:t>- </a:t>
            </a:r>
            <a:r>
              <a:rPr lang="ru-RU" sz="2000" dirty="0">
                <a:solidFill>
                  <a:schemeClr val="accent5"/>
                </a:solidFill>
              </a:rPr>
              <a:t>частота рецессивного </a:t>
            </a:r>
            <a:r>
              <a:rPr lang="ru-RU" sz="2000" dirty="0" err="1" smtClean="0">
                <a:solidFill>
                  <a:schemeClr val="accent5"/>
                </a:solidFill>
              </a:rPr>
              <a:t>аллеля</a:t>
            </a:r>
            <a:r>
              <a:rPr lang="ru-RU" sz="2000" dirty="0">
                <a:solidFill>
                  <a:schemeClr val="accent5"/>
                </a:solidFill>
              </a:rPr>
              <a:t/>
            </a:r>
            <a:br>
              <a:rPr lang="ru-RU" sz="2000" dirty="0">
                <a:solidFill>
                  <a:schemeClr val="accent5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р</a:t>
            </a:r>
            <a:r>
              <a:rPr lang="ru-RU" sz="2000" baseline="30000" dirty="0" smtClean="0"/>
              <a:t>2</a:t>
            </a:r>
            <a:r>
              <a:rPr lang="ru-RU" sz="2000" b="1" dirty="0" smtClean="0">
                <a:solidFill>
                  <a:srgbClr val="0070C0"/>
                </a:solidFill>
              </a:rPr>
              <a:t>(АА</a:t>
            </a:r>
            <a:r>
              <a:rPr lang="ru-RU" sz="2000" b="1" dirty="0">
                <a:solidFill>
                  <a:srgbClr val="0070C0"/>
                </a:solidFill>
              </a:rPr>
              <a:t>) </a:t>
            </a:r>
            <a:r>
              <a:rPr lang="ru-RU" sz="2000" b="1" dirty="0" smtClean="0">
                <a:solidFill>
                  <a:srgbClr val="0070C0"/>
                </a:solidFill>
              </a:rPr>
              <a:t>                 </a:t>
            </a:r>
            <a:r>
              <a:rPr lang="ru-RU" sz="2000" dirty="0" smtClean="0">
                <a:solidFill>
                  <a:srgbClr val="0070C0"/>
                </a:solidFill>
              </a:rPr>
              <a:t>- </a:t>
            </a:r>
            <a:r>
              <a:rPr lang="ru-RU" sz="2000" dirty="0">
                <a:solidFill>
                  <a:srgbClr val="0070C0"/>
                </a:solidFill>
              </a:rPr>
              <a:t>частота </a:t>
            </a:r>
            <a:r>
              <a:rPr lang="ru-RU" sz="2000" dirty="0" smtClean="0">
                <a:solidFill>
                  <a:srgbClr val="0070C0"/>
                </a:solidFill>
              </a:rPr>
              <a:t>доминантных </a:t>
            </a:r>
            <a:r>
              <a:rPr lang="ru-RU" sz="2000" dirty="0" err="1" smtClean="0">
                <a:solidFill>
                  <a:srgbClr val="0070C0"/>
                </a:solidFill>
              </a:rPr>
              <a:t>гомозигот</a:t>
            </a:r>
            <a:r>
              <a:rPr lang="ru-RU" sz="2000" dirty="0" smtClean="0">
                <a:solidFill>
                  <a:srgbClr val="0070C0"/>
                </a:solidFill>
              </a:rPr>
              <a:t> (частота </a:t>
            </a:r>
            <a:r>
              <a:rPr lang="ru-RU" sz="2000" dirty="0">
                <a:solidFill>
                  <a:srgbClr val="0070C0"/>
                </a:solidFill>
              </a:rPr>
              <a:t>генотипа АА)</a:t>
            </a:r>
            <a:br>
              <a:rPr lang="ru-RU" sz="2000" dirty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q</a:t>
            </a:r>
            <a:r>
              <a:rPr lang="ru-RU" sz="2000" baseline="30000" dirty="0" smtClean="0"/>
              <a:t>2</a:t>
            </a:r>
            <a:r>
              <a:rPr lang="ru-RU" sz="2000" b="1" dirty="0" smtClean="0">
                <a:solidFill>
                  <a:srgbClr val="0070C0"/>
                </a:solidFill>
              </a:rPr>
              <a:t>(</a:t>
            </a:r>
            <a:r>
              <a:rPr lang="ru-RU" sz="2000" b="1" dirty="0" err="1" smtClean="0">
                <a:solidFill>
                  <a:srgbClr val="0070C0"/>
                </a:solidFill>
              </a:rPr>
              <a:t>аа</a:t>
            </a:r>
            <a:r>
              <a:rPr lang="ru-RU" sz="2000" b="1" dirty="0">
                <a:solidFill>
                  <a:srgbClr val="0070C0"/>
                </a:solidFill>
              </a:rPr>
              <a:t>) </a:t>
            </a:r>
            <a:r>
              <a:rPr lang="ru-RU" sz="2000" b="1" dirty="0" smtClean="0">
                <a:solidFill>
                  <a:srgbClr val="0070C0"/>
                </a:solidFill>
              </a:rPr>
              <a:t>                  </a:t>
            </a:r>
            <a:r>
              <a:rPr lang="ru-RU" sz="2000" dirty="0" smtClean="0">
                <a:solidFill>
                  <a:srgbClr val="0070C0"/>
                </a:solidFill>
              </a:rPr>
              <a:t>- частота рецессивных </a:t>
            </a:r>
            <a:r>
              <a:rPr lang="ru-RU" sz="2000" dirty="0" err="1" smtClean="0">
                <a:solidFill>
                  <a:srgbClr val="0070C0"/>
                </a:solidFill>
              </a:rPr>
              <a:t>гомозигот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>
                <a:solidFill>
                  <a:srgbClr val="0070C0"/>
                </a:solidFill>
              </a:rPr>
              <a:t>(частота генотипа </a:t>
            </a:r>
            <a:r>
              <a:rPr lang="ru-RU" sz="2000" dirty="0" err="1">
                <a:solidFill>
                  <a:srgbClr val="0070C0"/>
                </a:solidFill>
              </a:rPr>
              <a:t>аа</a:t>
            </a:r>
            <a:r>
              <a:rPr lang="ru-RU" sz="2000" dirty="0">
                <a:solidFill>
                  <a:srgbClr val="0070C0"/>
                </a:solidFill>
              </a:rPr>
              <a:t>)</a:t>
            </a:r>
            <a:br>
              <a:rPr lang="ru-RU" sz="2000" dirty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2рq                       - </a:t>
            </a:r>
            <a:r>
              <a:rPr lang="ru-RU" sz="2000" dirty="0">
                <a:solidFill>
                  <a:srgbClr val="0070C0"/>
                </a:solidFill>
              </a:rPr>
              <a:t>частота </a:t>
            </a:r>
            <a:r>
              <a:rPr lang="ru-RU" sz="2000" dirty="0" err="1" smtClean="0">
                <a:solidFill>
                  <a:srgbClr val="0070C0"/>
                </a:solidFill>
              </a:rPr>
              <a:t>гетерозигот</a:t>
            </a:r>
            <a:r>
              <a:rPr lang="ru-RU" sz="2000" dirty="0" smtClean="0">
                <a:solidFill>
                  <a:srgbClr val="0070C0"/>
                </a:solidFill>
              </a:rPr>
              <a:t> (</a:t>
            </a:r>
            <a:r>
              <a:rPr lang="ru-RU" sz="2000" dirty="0">
                <a:solidFill>
                  <a:srgbClr val="0070C0"/>
                </a:solidFill>
              </a:rPr>
              <a:t>частота генотипа </a:t>
            </a:r>
            <a:r>
              <a:rPr lang="ru-RU" sz="2000" dirty="0" err="1">
                <a:solidFill>
                  <a:srgbClr val="0070C0"/>
                </a:solidFill>
              </a:rPr>
              <a:t>Аа</a:t>
            </a:r>
            <a:r>
              <a:rPr lang="ru-RU" sz="2000" dirty="0">
                <a:solidFill>
                  <a:srgbClr val="0070C0"/>
                </a:solidFill>
              </a:rPr>
              <a:t>)</a:t>
            </a:r>
            <a:br>
              <a:rPr lang="ru-RU" sz="2000" dirty="0">
                <a:solidFill>
                  <a:srgbClr val="0070C0"/>
                </a:solidFill>
              </a:rPr>
            </a:br>
            <a:r>
              <a:rPr lang="ru-RU" sz="2000" b="1" dirty="0" smtClean="0"/>
              <a:t>р</a:t>
            </a:r>
            <a:r>
              <a:rPr lang="ru-RU" sz="2000" baseline="30000" dirty="0" smtClean="0"/>
              <a:t>2</a:t>
            </a:r>
            <a:r>
              <a:rPr lang="ru-RU" sz="2000" b="1" dirty="0" smtClean="0"/>
              <a:t>(АА</a:t>
            </a:r>
            <a:r>
              <a:rPr lang="ru-RU" sz="2000" b="1" dirty="0"/>
              <a:t>) + 2рq (</a:t>
            </a:r>
            <a:r>
              <a:rPr lang="ru-RU" sz="2000" b="1" dirty="0" err="1"/>
              <a:t>Аа</a:t>
            </a:r>
            <a:r>
              <a:rPr lang="ru-RU" sz="2000" b="1" dirty="0"/>
              <a:t>) </a:t>
            </a:r>
            <a:r>
              <a:rPr lang="ru-RU" sz="2000" dirty="0"/>
              <a:t>-частота особей в генотипе которых имеется доминантный </a:t>
            </a:r>
            <a:r>
              <a:rPr lang="ru-RU" sz="2000" dirty="0" smtClean="0"/>
              <a:t>аллель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2рq (</a:t>
            </a:r>
            <a:r>
              <a:rPr lang="ru-RU" sz="2000" b="1" dirty="0" err="1"/>
              <a:t>Аа</a:t>
            </a:r>
            <a:r>
              <a:rPr lang="ru-RU" sz="2000" b="1" dirty="0"/>
              <a:t>) + </a:t>
            </a:r>
            <a:r>
              <a:rPr lang="ru-RU" sz="2000" b="1" dirty="0" smtClean="0"/>
              <a:t>q</a:t>
            </a:r>
            <a:r>
              <a:rPr lang="ru-RU" sz="2000" baseline="30000" dirty="0" smtClean="0"/>
              <a:t>2</a:t>
            </a:r>
            <a:r>
              <a:rPr lang="ru-RU" sz="2000" b="1" dirty="0" smtClean="0"/>
              <a:t>(</a:t>
            </a:r>
            <a:r>
              <a:rPr lang="ru-RU" sz="2000" b="1" dirty="0" err="1" smtClean="0"/>
              <a:t>аа</a:t>
            </a:r>
            <a:r>
              <a:rPr lang="ru-RU" sz="2000" b="1" dirty="0"/>
              <a:t>) </a:t>
            </a:r>
            <a:r>
              <a:rPr lang="ru-RU" sz="2000" dirty="0"/>
              <a:t>– частота особей, в генотипе которых имеется рецессивный аллель </a:t>
            </a:r>
            <a:endParaRPr lang="ru-RU" sz="2000" dirty="0" smtClean="0"/>
          </a:p>
          <a:p>
            <a:r>
              <a:rPr lang="ru-RU" sz="2000" dirty="0" smtClean="0"/>
              <a:t>3</a:t>
            </a:r>
            <a:r>
              <a:rPr lang="ru-RU" sz="2000" dirty="0"/>
              <a:t>) Научиться представлять данную по условию задачи частоту генотипа в долях единицы,</a:t>
            </a:r>
            <a:br>
              <a:rPr lang="ru-RU" sz="2000" dirty="0"/>
            </a:br>
            <a:r>
              <a:rPr lang="ru-RU" sz="2000" dirty="0"/>
              <a:t>используя для этого десятичные числа </a:t>
            </a:r>
            <a:endParaRPr lang="ru-RU" sz="2000" dirty="0" smtClean="0"/>
          </a:p>
          <a:p>
            <a:r>
              <a:rPr lang="ru-RU" sz="2000" dirty="0" smtClean="0"/>
              <a:t>4) При </a:t>
            </a:r>
            <a:r>
              <a:rPr lang="ru-RU" sz="2000" dirty="0"/>
              <a:t>необходимости нужно уметь десятичные числа частот генотипов переводить в</a:t>
            </a:r>
            <a:br>
              <a:rPr lang="ru-RU" sz="2000" dirty="0"/>
            </a:br>
            <a:r>
              <a:rPr lang="ru-RU" sz="2000" dirty="0"/>
              <a:t>проценты и по процентам уметь находить количество особей с конкретными </a:t>
            </a:r>
            <a:r>
              <a:rPr lang="ru-RU" sz="2000" dirty="0" smtClean="0"/>
              <a:t>признаками</a:t>
            </a:r>
          </a:p>
          <a:p>
            <a:r>
              <a:rPr lang="ru-RU" dirty="0" smtClean="0">
                <a:hlinkClick r:id="rId2" action="ppaction://hlinksldjump"/>
              </a:rPr>
              <a:t>Слайд 14</a:t>
            </a: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072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1"/>
            <a:ext cx="11514667" cy="113925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Первый тип </a:t>
            </a:r>
            <a:r>
              <a:rPr lang="ru-RU" b="1" dirty="0" smtClean="0"/>
              <a:t>заданий</a:t>
            </a:r>
            <a:br>
              <a:rPr lang="ru-RU" b="1" dirty="0" smtClean="0"/>
            </a:br>
            <a:r>
              <a:rPr lang="ru-RU" sz="1800" dirty="0" smtClean="0"/>
              <a:t>Дается </a:t>
            </a:r>
            <a:r>
              <a:rPr lang="ru-RU" sz="1800" dirty="0"/>
              <a:t>общее количество особей и количество особей </a:t>
            </a:r>
            <a:r>
              <a:rPr lang="ru-RU" sz="1800" dirty="0" smtClean="0"/>
              <a:t>с определенным </a:t>
            </a:r>
            <a:r>
              <a:rPr lang="ru-RU" sz="1800" dirty="0"/>
              <a:t>признаком. Нужно найти частоты всех аллелей и частоты всех </a:t>
            </a:r>
            <a:r>
              <a:rPr lang="ru-RU" sz="1800" dirty="0" smtClean="0"/>
              <a:t>возможных генотипов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4872" y="1064302"/>
            <a:ext cx="11997128" cy="5793698"/>
          </a:xfrm>
        </p:spPr>
        <p:txBody>
          <a:bodyPr>
            <a:normAutofit fontScale="92500" lnSpcReduction="10000"/>
          </a:bodyPr>
          <a:lstStyle/>
          <a:p>
            <a:r>
              <a:rPr lang="ru-RU" sz="2000" b="1" dirty="0"/>
              <a:t>Задание из </a:t>
            </a:r>
            <a:r>
              <a:rPr lang="ru-RU" sz="2000" b="1" dirty="0" err="1"/>
              <a:t>демо</a:t>
            </a:r>
            <a:r>
              <a:rPr lang="ru-RU" sz="2000" b="1" dirty="0"/>
              <a:t> 2024. </a:t>
            </a:r>
            <a:r>
              <a:rPr lang="ru-RU" sz="2000" i="1" dirty="0"/>
              <a:t>27.В популяции растений ночной красавицы (</a:t>
            </a:r>
            <a:r>
              <a:rPr lang="ru-RU" sz="2000" i="1" dirty="0" err="1"/>
              <a:t>Mirabilis</a:t>
            </a:r>
            <a:r>
              <a:rPr lang="ru-RU" sz="2000" i="1" dirty="0"/>
              <a:t> </a:t>
            </a:r>
            <a:r>
              <a:rPr lang="ru-RU" sz="2000" i="1" dirty="0" err="1"/>
              <a:t>jalapa</a:t>
            </a:r>
            <a:r>
              <a:rPr lang="ru-RU" sz="2000" i="1" dirty="0"/>
              <a:t>) из </a:t>
            </a:r>
            <a:r>
              <a:rPr lang="ru-RU" sz="2000" i="1" dirty="0" smtClean="0"/>
              <a:t>150 особей </a:t>
            </a:r>
            <a:r>
              <a:rPr lang="ru-RU" sz="2000" i="1" dirty="0"/>
              <a:t>6 растений имеют ярко-красную окраску венчика. Рассчитайте частоты </a:t>
            </a:r>
            <a:r>
              <a:rPr lang="ru-RU" sz="2000" i="1" dirty="0" smtClean="0"/>
              <a:t>аллелей красной </a:t>
            </a:r>
            <a:r>
              <a:rPr lang="ru-RU" sz="2000" i="1" dirty="0"/>
              <a:t>и белой окраски в популяции, а также частоты всех возможных генотипов, </a:t>
            </a:r>
            <a:r>
              <a:rPr lang="ru-RU" sz="2000" i="1" dirty="0" smtClean="0"/>
              <a:t>если известно</a:t>
            </a:r>
            <a:r>
              <a:rPr lang="ru-RU" sz="2000" i="1" dirty="0"/>
              <a:t>, что популяция находится в равновесии Харди-Вайнберга. Ответ </a:t>
            </a:r>
            <a:r>
              <a:rPr lang="ru-RU" sz="2000" i="1" dirty="0" smtClean="0"/>
              <a:t>поясните</a:t>
            </a:r>
          </a:p>
          <a:p>
            <a:r>
              <a:rPr lang="ru-RU" i="1" dirty="0" smtClean="0">
                <a:hlinkClick r:id="rId2" action="ppaction://hlinksldjump"/>
              </a:rPr>
              <a:t>Слайд 14</a:t>
            </a:r>
            <a:endParaRPr lang="ru-RU" i="1" dirty="0" smtClean="0"/>
          </a:p>
          <a:p>
            <a:r>
              <a:rPr lang="ru-RU" sz="2000" i="1" dirty="0"/>
              <a:t>В популяции гороха посевного (</a:t>
            </a:r>
            <a:r>
              <a:rPr lang="ru-RU" sz="2000" i="1" dirty="0" err="1"/>
              <a:t>Pisum</a:t>
            </a:r>
            <a:r>
              <a:rPr lang="ru-RU" sz="2000" i="1" dirty="0"/>
              <a:t> </a:t>
            </a:r>
            <a:r>
              <a:rPr lang="ru-RU" sz="2000" i="1" dirty="0" err="1"/>
              <a:t>sativum</a:t>
            </a:r>
            <a:r>
              <a:rPr lang="ru-RU" sz="2000" i="1" dirty="0"/>
              <a:t>) из 700 особей </a:t>
            </a:r>
            <a:r>
              <a:rPr lang="ru-RU" sz="2000" i="1" dirty="0" smtClean="0"/>
              <a:t>112 растений </a:t>
            </a:r>
            <a:r>
              <a:rPr lang="ru-RU" sz="2000" i="1" dirty="0"/>
              <a:t>имеют зелёную окраску семян. Рассчитайте частоты аллелей жёлтой </a:t>
            </a:r>
            <a:r>
              <a:rPr lang="ru-RU" sz="2000" i="1" dirty="0" smtClean="0"/>
              <a:t>и зелёной </a:t>
            </a:r>
            <a:r>
              <a:rPr lang="ru-RU" sz="2000" i="1" dirty="0"/>
              <a:t>окраски семян, а также частоты всех возможных генотипов, если известно, </a:t>
            </a:r>
            <a:r>
              <a:rPr lang="ru-RU" sz="2000" i="1" dirty="0" smtClean="0"/>
              <a:t>что популяция </a:t>
            </a:r>
            <a:r>
              <a:rPr lang="ru-RU" sz="2000" i="1" dirty="0"/>
              <a:t>находится в равновесии Харди-Вайнберга. Определите процент особей </a:t>
            </a:r>
            <a:r>
              <a:rPr lang="ru-RU" sz="2000" i="1" dirty="0" smtClean="0"/>
              <a:t>с доминантным </a:t>
            </a:r>
            <a:r>
              <a:rPr lang="ru-RU" sz="2000" i="1" dirty="0"/>
              <a:t>признаком. Ответ поясните</a:t>
            </a:r>
            <a:r>
              <a:rPr lang="ru-RU" sz="2000" dirty="0"/>
              <a:t> </a:t>
            </a:r>
            <a:endParaRPr lang="en-US" sz="2000" dirty="0" smtClean="0"/>
          </a:p>
          <a:p>
            <a:r>
              <a:rPr lang="ru-RU" dirty="0" smtClean="0">
                <a:hlinkClick r:id="rId3" action="ppaction://hlinksldjump"/>
              </a:rPr>
              <a:t>Слайд 15</a:t>
            </a:r>
            <a:endParaRPr lang="ru-RU" dirty="0" smtClean="0"/>
          </a:p>
          <a:p>
            <a:endParaRPr lang="ru-RU" dirty="0" smtClean="0"/>
          </a:p>
          <a:p>
            <a:r>
              <a:rPr lang="ru-RU" sz="2000" i="1" dirty="0" smtClean="0"/>
              <a:t>У </a:t>
            </a:r>
            <a:r>
              <a:rPr lang="ru-RU" sz="2000" i="1" dirty="0"/>
              <a:t>растения львиный зев красная окраска цветка неполно </a:t>
            </a:r>
            <a:r>
              <a:rPr lang="ru-RU" sz="2000" i="1" dirty="0" smtClean="0"/>
              <a:t>доминирует над белой. </a:t>
            </a:r>
            <a:r>
              <a:rPr lang="ru-RU" sz="2000" i="1" dirty="0" err="1" smtClean="0"/>
              <a:t>Гетерозиготы</a:t>
            </a:r>
            <a:r>
              <a:rPr lang="ru-RU" sz="2000" i="1" dirty="0" smtClean="0"/>
              <a:t> </a:t>
            </a:r>
            <a:r>
              <a:rPr lang="ru-RU" sz="2000" i="1" dirty="0"/>
              <a:t>по данным генам имеют розовую окраску. В </a:t>
            </a:r>
            <a:r>
              <a:rPr lang="ru-RU" sz="2000" i="1" dirty="0" smtClean="0"/>
              <a:t>популяции, состоящей </a:t>
            </a:r>
            <a:r>
              <a:rPr lang="ru-RU" sz="2000" i="1" dirty="0"/>
              <a:t>из 900 растений, содержалось 180 красных растений. Рассчитайте </a:t>
            </a:r>
            <a:r>
              <a:rPr lang="ru-RU" sz="2000" i="1" dirty="0" smtClean="0"/>
              <a:t>частоты доминантных </a:t>
            </a:r>
            <a:r>
              <a:rPr lang="ru-RU" sz="2000" i="1" dirty="0"/>
              <a:t>и рецессивных аллелей в </a:t>
            </a:r>
            <a:r>
              <a:rPr lang="ru-RU" sz="2000" i="1" dirty="0" smtClean="0"/>
              <a:t>популяции, а </a:t>
            </a:r>
            <a:r>
              <a:rPr lang="ru-RU" sz="2000" i="1" dirty="0"/>
              <a:t>также частоты всех генотипов, </a:t>
            </a:r>
            <a:r>
              <a:rPr lang="ru-RU" sz="2000" i="1" dirty="0" smtClean="0"/>
              <a:t>если популяция </a:t>
            </a:r>
            <a:r>
              <a:rPr lang="ru-RU" sz="2000" i="1" dirty="0"/>
              <a:t>находится в равновесии Харди-Вайнберга. Ответ поясните</a:t>
            </a:r>
            <a:r>
              <a:rPr lang="ru-RU" sz="2000" dirty="0"/>
              <a:t> </a:t>
            </a:r>
            <a:endParaRPr lang="en-US" sz="2000" dirty="0" smtClean="0"/>
          </a:p>
          <a:p>
            <a:r>
              <a:rPr lang="ru-RU" dirty="0" smtClean="0">
                <a:hlinkClick r:id="rId4" action="ppaction://hlinksldjump"/>
              </a:rPr>
              <a:t>Слайд 16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844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22150"/>
            <a:ext cx="12192000" cy="115181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Второй тип </a:t>
            </a:r>
            <a:r>
              <a:rPr lang="ru-RU" b="1" dirty="0" smtClean="0"/>
              <a:t>заданий</a:t>
            </a:r>
            <a:br>
              <a:rPr lang="ru-RU" b="1" dirty="0" smtClean="0"/>
            </a:br>
            <a:r>
              <a:rPr lang="ru-RU" sz="2000" dirty="0" smtClean="0"/>
              <a:t>В </a:t>
            </a:r>
            <a:r>
              <a:rPr lang="ru-RU" sz="2000" dirty="0"/>
              <a:t>условиях даются процентные значения особей с </a:t>
            </a:r>
            <a:r>
              <a:rPr lang="ru-RU" sz="2000" dirty="0" smtClean="0"/>
              <a:t>определенным признаком</a:t>
            </a:r>
            <a:r>
              <a:rPr lang="ru-RU" sz="2000" dirty="0"/>
              <a:t>. Нужно найти частоты аллелей, частоты всех возможных генотипов и </a:t>
            </a:r>
            <a:r>
              <a:rPr lang="ru-RU" sz="2000" dirty="0" smtClean="0"/>
              <a:t>количество носителей </a:t>
            </a:r>
            <a:r>
              <a:rPr lang="ru-RU" sz="2000" dirty="0"/>
              <a:t>гена (количество разных фенотипов)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33990" y="1766655"/>
            <a:ext cx="12325990" cy="5091345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/>
              <a:t>В популяции черных кроликов, насчитывающей 500 особей, 4% составляют</a:t>
            </a:r>
            <a:br>
              <a:rPr lang="ru-RU" sz="2400" dirty="0"/>
            </a:br>
            <a:r>
              <a:rPr lang="ru-RU" sz="2400" dirty="0"/>
              <a:t>альбиносы. Рассчитайте частоты аллелей черной окраски и альбинизма, а также частоты</a:t>
            </a:r>
            <a:br>
              <a:rPr lang="ru-RU" sz="2400" dirty="0"/>
            </a:br>
            <a:r>
              <a:rPr lang="ru-RU" sz="2400" dirty="0"/>
              <a:t>всех возможных генотипов и количество носителей гена альбинизма в популяции, если</a:t>
            </a:r>
            <a:br>
              <a:rPr lang="ru-RU" sz="2400" dirty="0"/>
            </a:br>
            <a:r>
              <a:rPr lang="ru-RU" sz="2400" dirty="0"/>
              <a:t>популяция находится в равновесии Харди-Вайнберга. Ответ поясните </a:t>
            </a:r>
            <a:endParaRPr lang="ru-RU" sz="2400" dirty="0" smtClean="0"/>
          </a:p>
          <a:p>
            <a:r>
              <a:rPr lang="ru-RU" dirty="0" smtClean="0">
                <a:hlinkClick r:id="rId2" action="ppaction://hlinksldjump"/>
              </a:rPr>
              <a:t>Слайд 17</a:t>
            </a:r>
            <a:endParaRPr lang="en-US" dirty="0" smtClean="0"/>
          </a:p>
          <a:p>
            <a:endParaRPr lang="ru-RU" dirty="0" smtClean="0"/>
          </a:p>
          <a:p>
            <a:r>
              <a:rPr lang="ru-RU" sz="2600" i="1" dirty="0"/>
              <a:t>У людей ген курчавых волос </a:t>
            </a:r>
            <a:r>
              <a:rPr lang="ru-RU" sz="2600" i="1" dirty="0" err="1"/>
              <a:t>неполностью</a:t>
            </a:r>
            <a:r>
              <a:rPr lang="ru-RU" sz="2600" i="1" dirty="0"/>
              <a:t> доминирует над </a:t>
            </a:r>
            <a:r>
              <a:rPr lang="ru-RU" sz="2600" i="1" dirty="0" smtClean="0"/>
              <a:t>прямыми волосами</a:t>
            </a:r>
            <a:r>
              <a:rPr lang="ru-RU" sz="2600" i="1" dirty="0"/>
              <a:t>, </a:t>
            </a:r>
            <a:r>
              <a:rPr lang="ru-RU" sz="2600" i="1" dirty="0" err="1"/>
              <a:t>гетерозиготы</a:t>
            </a:r>
            <a:r>
              <a:rPr lang="ru-RU" sz="2600" i="1" dirty="0"/>
              <a:t> имеют волнистые волосы. В популяции людей острова </a:t>
            </a:r>
            <a:r>
              <a:rPr lang="ru-RU" sz="2600" i="1" dirty="0" err="1" smtClean="0"/>
              <a:t>Тилос</a:t>
            </a:r>
            <a:r>
              <a:rPr lang="ru-RU" sz="2600" i="1" dirty="0" smtClean="0"/>
              <a:t>, состоящей </a:t>
            </a:r>
            <a:r>
              <a:rPr lang="ru-RU" sz="2600" i="1" dirty="0"/>
              <a:t>из 750 человек 12% имеют курчавые волосы. Рассчитайте частоты </a:t>
            </a:r>
            <a:r>
              <a:rPr lang="ru-RU" sz="2600" i="1" dirty="0" smtClean="0"/>
              <a:t>аллелей прямых </a:t>
            </a:r>
            <a:r>
              <a:rPr lang="ru-RU" sz="2600" i="1" dirty="0"/>
              <a:t>и курчавых волос, а также частоты возможных генотипов, количество людей </a:t>
            </a:r>
            <a:r>
              <a:rPr lang="ru-RU" sz="2600" i="1" dirty="0" smtClean="0"/>
              <a:t>в популяции </a:t>
            </a:r>
            <a:r>
              <a:rPr lang="ru-RU" sz="2600" i="1" dirty="0"/>
              <a:t>по каждому фенотипу, если она находится в равновесии </a:t>
            </a:r>
            <a:r>
              <a:rPr lang="ru-RU" sz="2600" i="1" dirty="0" err="1" smtClean="0"/>
              <a:t>Харди-Вайнберга</a:t>
            </a:r>
            <a:r>
              <a:rPr lang="ru-RU" sz="2600" i="1" dirty="0" smtClean="0"/>
              <a:t>. Ответ </a:t>
            </a:r>
            <a:r>
              <a:rPr lang="ru-RU" sz="2600" i="1" dirty="0"/>
              <a:t>поясните</a:t>
            </a:r>
            <a:r>
              <a:rPr lang="ru-RU" sz="2600" dirty="0"/>
              <a:t> </a:t>
            </a:r>
            <a:endParaRPr lang="ru-RU" sz="2600" dirty="0" smtClean="0"/>
          </a:p>
          <a:p>
            <a:r>
              <a:rPr lang="ru-RU" dirty="0" smtClean="0">
                <a:hlinkClick r:id="rId3" action="ppaction://hlinksldjump"/>
              </a:rPr>
              <a:t>Слайд 18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261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4572" y="263371"/>
            <a:ext cx="11813548" cy="1183689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Третий тип </a:t>
            </a:r>
            <a:r>
              <a:rPr lang="ru-RU" b="1" dirty="0" smtClean="0"/>
              <a:t>заданий</a:t>
            </a:r>
            <a:br>
              <a:rPr lang="ru-RU" b="1" dirty="0" smtClean="0"/>
            </a:br>
            <a:r>
              <a:rPr lang="ru-RU" sz="2000" dirty="0" smtClean="0"/>
              <a:t>В </a:t>
            </a:r>
            <a:r>
              <a:rPr lang="ru-RU" sz="2000" dirty="0"/>
              <a:t>условиях дается частота встречаемости признака в </a:t>
            </a:r>
            <a:r>
              <a:rPr lang="ru-RU" sz="2000" dirty="0" smtClean="0"/>
              <a:t>виде соотношения </a:t>
            </a:r>
            <a:r>
              <a:rPr lang="ru-RU" sz="2000" dirty="0"/>
              <a:t>чисел. Нужно найти частоты аллелей, частоты всех возможных генотипов </a:t>
            </a:r>
            <a:r>
              <a:rPr lang="ru-RU" sz="2000" dirty="0" smtClean="0"/>
              <a:t>и процент </a:t>
            </a:r>
            <a:r>
              <a:rPr lang="ru-RU" sz="2000" dirty="0"/>
              <a:t>носителей гена 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1447061"/>
            <a:ext cx="12396865" cy="5703247"/>
          </a:xfrm>
        </p:spPr>
        <p:txBody>
          <a:bodyPr>
            <a:normAutofit fontScale="47500" lnSpcReduction="20000"/>
          </a:bodyPr>
          <a:lstStyle/>
          <a:p>
            <a:r>
              <a:rPr lang="ru-RU" sz="5100" i="1" dirty="0"/>
              <a:t>Полидактилия встречается в популяции людей с частотой </a:t>
            </a:r>
            <a:r>
              <a:rPr lang="ru-RU" sz="5100" i="1" dirty="0" smtClean="0"/>
              <a:t>1,5:1000 новорожденных</a:t>
            </a:r>
            <a:r>
              <a:rPr lang="ru-RU" sz="5100" i="1" dirty="0"/>
              <a:t>. Рассчитайте частоты доминантных и рецессивных аллелей, </a:t>
            </a:r>
            <a:r>
              <a:rPr lang="ru-RU" sz="5100" i="1" dirty="0" smtClean="0"/>
              <a:t>частоты гомозиготных </a:t>
            </a:r>
            <a:r>
              <a:rPr lang="ru-RU" sz="5100" i="1" dirty="0"/>
              <a:t>генотипов, если популяция находится в равновесии </a:t>
            </a:r>
            <a:r>
              <a:rPr lang="ru-RU" sz="5100" i="1" dirty="0" smtClean="0"/>
              <a:t>Харди-Вайнберга. Определите </a:t>
            </a:r>
            <a:r>
              <a:rPr lang="ru-RU" sz="5100" i="1" dirty="0"/>
              <a:t>процент носителей рецессивного гена. Ответ поясните</a:t>
            </a:r>
            <a:r>
              <a:rPr lang="ru-RU" sz="5100" i="1" dirty="0" smtClean="0"/>
              <a:t>.</a:t>
            </a:r>
          </a:p>
          <a:p>
            <a:r>
              <a:rPr lang="ru-RU" i="1" dirty="0" smtClean="0">
                <a:hlinkClick r:id="rId2" action="ppaction://hlinksldjump"/>
              </a:rPr>
              <a:t>Примечание: дети по «умолчанию», должны знать, что </a:t>
            </a:r>
            <a:r>
              <a:rPr lang="ru-RU" i="1" dirty="0" err="1" smtClean="0">
                <a:hlinkClick r:id="rId2" action="ppaction://hlinksldjump"/>
              </a:rPr>
              <a:t>полида</a:t>
            </a:r>
            <a:r>
              <a:rPr lang="ru-RU" i="1" dirty="0" smtClean="0">
                <a:hlinkClick r:id="rId2" action="ppaction://hlinksldjump"/>
              </a:rPr>
              <a:t>...</a:t>
            </a:r>
            <a:endParaRPr lang="ru-RU" i="1" dirty="0"/>
          </a:p>
          <a:p>
            <a:r>
              <a:rPr lang="ru-RU" sz="5800" dirty="0" smtClean="0"/>
              <a:t>В </a:t>
            </a:r>
            <a:r>
              <a:rPr lang="ru-RU" sz="5800" dirty="0"/>
              <a:t>популяции людей </a:t>
            </a:r>
            <a:r>
              <a:rPr lang="ru-RU" sz="5800" dirty="0" err="1"/>
              <a:t>галактоземия</a:t>
            </a:r>
            <a:r>
              <a:rPr lang="ru-RU" sz="5800" dirty="0"/>
              <a:t> (наследственное </a:t>
            </a:r>
            <a:r>
              <a:rPr lang="ru-RU" sz="5800" dirty="0" smtClean="0"/>
              <a:t>заболевание, характеризующиеся </a:t>
            </a:r>
            <a:r>
              <a:rPr lang="ru-RU" sz="5800" dirty="0"/>
              <a:t>нарушением метаболизма галактозы) наследуется </a:t>
            </a:r>
            <a:r>
              <a:rPr lang="ru-RU" sz="5800" dirty="0" smtClean="0"/>
              <a:t>как аутосомно-рецессивный </a:t>
            </a:r>
            <a:r>
              <a:rPr lang="ru-RU" sz="5800" dirty="0"/>
              <a:t>признак и встречается с частотой 1:10000. </a:t>
            </a:r>
            <a:r>
              <a:rPr lang="ru-RU" sz="5800" dirty="0" smtClean="0"/>
              <a:t>Рассчитайте частоты </a:t>
            </a:r>
            <a:r>
              <a:rPr lang="ru-RU" sz="5800" dirty="0"/>
              <a:t>доминантных и рецессивных аллелей, частоты возможных генотипов </a:t>
            </a:r>
            <a:r>
              <a:rPr lang="ru-RU" sz="5800" dirty="0" smtClean="0"/>
              <a:t>и фенотипов</a:t>
            </a:r>
            <a:r>
              <a:rPr lang="ru-RU" sz="5800" dirty="0"/>
              <a:t>, если популяция находится в равновесии Харди-Вайнберга. </a:t>
            </a:r>
            <a:r>
              <a:rPr lang="ru-RU" sz="5800" dirty="0" smtClean="0"/>
              <a:t>Определите процент </a:t>
            </a:r>
            <a:r>
              <a:rPr lang="ru-RU" sz="5800" dirty="0"/>
              <a:t>носителей гена </a:t>
            </a:r>
            <a:r>
              <a:rPr lang="ru-RU" sz="5800" dirty="0" err="1"/>
              <a:t>галактоземии</a:t>
            </a:r>
            <a:r>
              <a:rPr lang="ru-RU" sz="5800" dirty="0" smtClean="0"/>
              <a:t>.</a:t>
            </a:r>
          </a:p>
          <a:p>
            <a:r>
              <a:rPr lang="ru-RU" dirty="0" smtClean="0">
                <a:hlinkClick r:id="rId3" action="ppaction://hlinksldjump"/>
              </a:rPr>
              <a:t>Слайд 20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625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3" y="147961"/>
            <a:ext cx="12044369" cy="13208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Четвертый тип </a:t>
            </a:r>
            <a:r>
              <a:rPr lang="ru-RU" b="1" dirty="0" smtClean="0"/>
              <a:t>заданий</a:t>
            </a:r>
            <a:br>
              <a:rPr lang="ru-RU" b="1" dirty="0" smtClean="0"/>
            </a:br>
            <a:r>
              <a:rPr lang="ru-RU" sz="2000" dirty="0" smtClean="0"/>
              <a:t>В </a:t>
            </a:r>
            <a:r>
              <a:rPr lang="ru-RU" sz="2000" dirty="0"/>
              <a:t>условиях даются проценты генотипов. Нужно </a:t>
            </a:r>
            <a:r>
              <a:rPr lang="ru-RU" sz="2000" dirty="0" smtClean="0"/>
              <a:t>определить частоты </a:t>
            </a:r>
            <a:r>
              <a:rPr lang="ru-RU" sz="2000" dirty="0"/>
              <a:t>аллелей и </a:t>
            </a:r>
            <a:r>
              <a:rPr lang="ru-RU" sz="2000" dirty="0" smtClean="0"/>
              <a:t>генотипов, идентифицировать </a:t>
            </a:r>
            <a:r>
              <a:rPr lang="ru-RU" sz="2000" dirty="0"/>
              <a:t>популяцию (определить находится </a:t>
            </a:r>
            <a:r>
              <a:rPr lang="ru-RU" sz="2000" dirty="0" smtClean="0"/>
              <a:t>ли популяция </a:t>
            </a:r>
            <a:r>
              <a:rPr lang="ru-RU" sz="2000" dirty="0"/>
              <a:t>в равновесии Харди-Вайнберга)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697" y="1468761"/>
            <a:ext cx="11576482" cy="5136225"/>
          </a:xfrm>
        </p:spPr>
        <p:txBody>
          <a:bodyPr>
            <a:normAutofit fontScale="92500" lnSpcReduction="10000"/>
          </a:bodyPr>
          <a:lstStyle/>
          <a:p>
            <a:r>
              <a:rPr lang="ru-RU" sz="3200" i="1" dirty="0"/>
              <a:t>Популяция состоит из 64% особей с генотипом АА и 16% с </a:t>
            </a:r>
            <a:r>
              <a:rPr lang="ru-RU" sz="3200" i="1" dirty="0" smtClean="0"/>
              <a:t>генотипом </a:t>
            </a:r>
            <a:r>
              <a:rPr lang="ru-RU" sz="3200" i="1" dirty="0" err="1" smtClean="0"/>
              <a:t>аа</a:t>
            </a:r>
            <a:r>
              <a:rPr lang="ru-RU" sz="3200" i="1" dirty="0"/>
              <a:t>. Найдите частоты аллелей и частоты всех возможных генотипов. Находится ли эта</a:t>
            </a:r>
            <a:br>
              <a:rPr lang="ru-RU" sz="3200" i="1" dirty="0"/>
            </a:br>
            <a:r>
              <a:rPr lang="ru-RU" sz="3200" i="1" dirty="0"/>
              <a:t>популяция в равновесии Харди-Вайнберга? Ответ поясните</a:t>
            </a:r>
            <a:r>
              <a:rPr lang="ru-RU" sz="3200" dirty="0"/>
              <a:t> </a:t>
            </a:r>
            <a:endParaRPr lang="ru-RU" sz="3200" dirty="0" smtClean="0"/>
          </a:p>
          <a:p>
            <a:r>
              <a:rPr lang="ru-RU" dirty="0" smtClean="0">
                <a:hlinkClick r:id="rId2" action="ppaction://hlinksldjump"/>
              </a:rPr>
              <a:t>Слайд 21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r>
              <a:rPr lang="ru-RU" sz="3200" i="1" dirty="0"/>
              <a:t>В популяции бездомных кошек 49% особей имеют генотип АА и 36% </a:t>
            </a:r>
            <a:r>
              <a:rPr lang="ru-RU" sz="3200" i="1" dirty="0" smtClean="0"/>
              <a:t>- генотип </a:t>
            </a:r>
            <a:r>
              <a:rPr lang="ru-RU" sz="3200" i="1" dirty="0" err="1"/>
              <a:t>аа</a:t>
            </a:r>
            <a:r>
              <a:rPr lang="ru-RU" sz="3200" i="1" dirty="0"/>
              <a:t>. Найдите частоты аллелей и частоты всех генотипов. Находится ли </a:t>
            </a:r>
            <a:r>
              <a:rPr lang="ru-RU" sz="3200" i="1" dirty="0" smtClean="0"/>
              <a:t>эта популяция </a:t>
            </a:r>
            <a:r>
              <a:rPr lang="ru-RU" sz="3200" i="1" dirty="0"/>
              <a:t>в равновесии Харди-Вайнберга? Ответ поясните</a:t>
            </a:r>
            <a:r>
              <a:rPr lang="ru-RU" sz="3200" dirty="0"/>
              <a:t> </a:t>
            </a:r>
            <a:endParaRPr lang="ru-RU" sz="3200" dirty="0" smtClean="0"/>
          </a:p>
          <a:p>
            <a:r>
              <a:rPr lang="ru-RU" dirty="0" smtClean="0">
                <a:hlinkClick r:id="rId3" action="ppaction://hlinksldjump"/>
              </a:rPr>
              <a:t>Слайд 22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468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9061" y="156838"/>
            <a:ext cx="11831304" cy="121032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Пятый тип </a:t>
            </a:r>
            <a:r>
              <a:rPr lang="ru-RU" b="1" dirty="0" smtClean="0"/>
              <a:t>заданий</a:t>
            </a:r>
            <a:br>
              <a:rPr lang="ru-RU" b="1" dirty="0" smtClean="0"/>
            </a:br>
            <a:r>
              <a:rPr lang="ru-RU" sz="2000" dirty="0" smtClean="0"/>
              <a:t>В </a:t>
            </a:r>
            <a:r>
              <a:rPr lang="ru-RU" sz="2000" dirty="0"/>
              <a:t>условиях даются соотношения генотипов. Нужно определить </a:t>
            </a:r>
            <a:r>
              <a:rPr lang="ru-RU" sz="2000" dirty="0" smtClean="0"/>
              <a:t>частоты аллелей </a:t>
            </a:r>
            <a:r>
              <a:rPr lang="ru-RU" sz="2000" dirty="0"/>
              <a:t>и генотипов, является ли популяция равновесной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82152"/>
            <a:ext cx="12656695" cy="5291089"/>
          </a:xfrm>
        </p:spPr>
        <p:txBody>
          <a:bodyPr>
            <a:normAutofit fontScale="85000" lnSpcReduction="10000"/>
          </a:bodyPr>
          <a:lstStyle/>
          <a:p>
            <a:r>
              <a:rPr lang="ru-RU" sz="3200" i="1" dirty="0"/>
              <a:t>В популяции имеется три генотипа по аутосомному гену в</a:t>
            </a:r>
            <a:br>
              <a:rPr lang="ru-RU" sz="3200" i="1" dirty="0"/>
            </a:br>
            <a:r>
              <a:rPr lang="ru-RU" sz="3200" i="1" dirty="0"/>
              <a:t>соотношении </a:t>
            </a:r>
            <a:r>
              <a:rPr lang="ru-RU" sz="3200" b="1" i="1" dirty="0"/>
              <a:t>9 АА: 6 </a:t>
            </a:r>
            <a:r>
              <a:rPr lang="ru-RU" sz="3200" b="1" i="1" dirty="0" err="1"/>
              <a:t>Аа</a:t>
            </a:r>
            <a:r>
              <a:rPr lang="ru-RU" sz="3200" b="1" i="1" dirty="0"/>
              <a:t>: 1 </a:t>
            </a:r>
            <a:r>
              <a:rPr lang="ru-RU" sz="3200" b="1" i="1" dirty="0" err="1"/>
              <a:t>аа</a:t>
            </a:r>
            <a:r>
              <a:rPr lang="ru-RU" sz="3200" b="1" i="1" dirty="0"/>
              <a:t>. </a:t>
            </a:r>
            <a:r>
              <a:rPr lang="ru-RU" sz="3200" i="1" dirty="0"/>
              <a:t>Рассчитайте частоты доминантных и </a:t>
            </a:r>
            <a:r>
              <a:rPr lang="ru-RU" sz="3200" i="1" dirty="0" smtClean="0"/>
              <a:t>рецессивных аллелей</a:t>
            </a:r>
            <a:r>
              <a:rPr lang="ru-RU" sz="3200" i="1" dirty="0"/>
              <a:t>, частоты всех возможных генотипов. Соответствует ли </a:t>
            </a:r>
            <a:r>
              <a:rPr lang="ru-RU" sz="3200" i="1" dirty="0" smtClean="0"/>
              <a:t>такое соотношение</a:t>
            </a:r>
            <a:r>
              <a:rPr lang="ru-RU" sz="3200" i="1" dirty="0"/>
              <a:t> </a:t>
            </a:r>
            <a:r>
              <a:rPr lang="ru-RU" sz="3200" i="1" dirty="0" smtClean="0"/>
              <a:t>равновесию </a:t>
            </a:r>
            <a:r>
              <a:rPr lang="ru-RU" sz="3200" i="1" dirty="0"/>
              <a:t>в популяции, выражаемому формулой Харди-Вайнберга? Ответ поясните</a:t>
            </a:r>
            <a:r>
              <a:rPr lang="ru-RU" sz="3200" dirty="0"/>
              <a:t> </a:t>
            </a:r>
            <a:endParaRPr lang="ru-RU" sz="3200" dirty="0" smtClean="0"/>
          </a:p>
          <a:p>
            <a:r>
              <a:rPr lang="ru-RU" dirty="0" smtClean="0">
                <a:hlinkClick r:id="rId2" action="ppaction://hlinksldjump"/>
              </a:rPr>
              <a:t>Слайд 23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r>
              <a:rPr lang="ru-RU" sz="3200" i="1" dirty="0"/>
              <a:t>В популяции мышей полевок наблюдается следующее соотношение</a:t>
            </a:r>
            <a:br>
              <a:rPr lang="ru-RU" sz="3200" i="1" dirty="0"/>
            </a:br>
            <a:r>
              <a:rPr lang="ru-RU" sz="3200" i="1" dirty="0" err="1"/>
              <a:t>гомозигот</a:t>
            </a:r>
            <a:r>
              <a:rPr lang="ru-RU" sz="3200" i="1" dirty="0"/>
              <a:t> и </a:t>
            </a:r>
            <a:r>
              <a:rPr lang="ru-RU" sz="3200" i="1" dirty="0" err="1"/>
              <a:t>гетерозигот</a:t>
            </a:r>
            <a:r>
              <a:rPr lang="ru-RU" sz="3200" i="1" dirty="0"/>
              <a:t> в популяции: 409 АА: 460 </a:t>
            </a:r>
            <a:r>
              <a:rPr lang="ru-RU" sz="3200" i="1" dirty="0" err="1"/>
              <a:t>Аа</a:t>
            </a:r>
            <a:r>
              <a:rPr lang="ru-RU" sz="3200" i="1" dirty="0"/>
              <a:t>: 129 </a:t>
            </a:r>
            <a:r>
              <a:rPr lang="ru-RU" sz="3200" i="1" dirty="0" err="1"/>
              <a:t>аа</a:t>
            </a:r>
            <a:r>
              <a:rPr lang="ru-RU" sz="3200" i="1" dirty="0"/>
              <a:t>? Рассчитайте </a:t>
            </a:r>
            <a:r>
              <a:rPr lang="ru-RU" sz="3200" i="1" dirty="0" smtClean="0"/>
              <a:t>частоты аллелей</a:t>
            </a:r>
            <a:r>
              <a:rPr lang="ru-RU" sz="3200" i="1" dirty="0"/>
              <a:t>, частоты всех возможных генотипов. Соответствует ли такое </a:t>
            </a:r>
            <a:r>
              <a:rPr lang="ru-RU" sz="3200" i="1" dirty="0" smtClean="0"/>
              <a:t>соотношение равновесию </a:t>
            </a:r>
            <a:r>
              <a:rPr lang="ru-RU" sz="3200" i="1" dirty="0"/>
              <a:t>в популяции, выражаемому формулой Харди-Вайнберга? Ответ поясните.</a:t>
            </a:r>
            <a:r>
              <a:rPr lang="ru-RU" sz="3200" dirty="0"/>
              <a:t> </a:t>
            </a:r>
            <a:endParaRPr lang="ru-RU" sz="3200" dirty="0" smtClean="0"/>
          </a:p>
          <a:p>
            <a:r>
              <a:rPr lang="ru-RU" dirty="0" smtClean="0">
                <a:hlinkClick r:id="rId3" action="ppaction://hlinksldjump"/>
              </a:rPr>
              <a:t>Слайд 24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283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392</TotalTime>
  <Words>2431</Words>
  <Application>Microsoft Office PowerPoint</Application>
  <PresentationFormat>Произвольный</PresentationFormat>
  <Paragraphs>223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Аспект</vt:lpstr>
      <vt:lpstr>ГЕНЫ В ПОПУЛЯЦИЯХ: ВЕЛИКОЕ РАВНОВЕСИЕ</vt:lpstr>
      <vt:lpstr>Популяционная генетика может дать ответы на такие вопросы:</vt:lpstr>
      <vt:lpstr>Основные термины и понятия в популяционной генетике</vt:lpstr>
      <vt:lpstr>ЧТО НУЖНО ДЛЯ УСПЕШНОГО РЕШЕНИЯ ЗАДАНИЙ НА ЗАКОН ХАРДИ-ВАЙНБЕРГА?  </vt:lpstr>
      <vt:lpstr>Первый тип заданий Дается общее количество особей и количество особей с определенным признаком. Нужно найти частоты всех аллелей и частоты всех возможных генотипов  </vt:lpstr>
      <vt:lpstr>Второй тип заданий В условиях даются процентные значения особей с определенным признаком. Нужно найти частоты аллелей, частоты всех возможных генотипов и количество носителей гена (количество разных фенотипов)  </vt:lpstr>
      <vt:lpstr>Третий тип заданий В условиях дается частота встречаемости признака в виде соотношения чисел. Нужно найти частоты аллелей, частоты всех возможных генотипов и процент носителей гена  </vt:lpstr>
      <vt:lpstr>Четвертый тип заданий В условиях даются проценты генотипов. Нужно определить частоты аллелей и генотипов, идентифицировать популяцию (определить находится ли популяция в равновесии Харди-Вайнберга)  </vt:lpstr>
      <vt:lpstr>Пятый тип заданий В условиях даются соотношения генотипов. Нужно определить частоты аллелей и генотипов, является ли популяция равновесной  </vt:lpstr>
      <vt:lpstr>Шестой тип заданий. В условиях дается частота встречаемости признака в виде соотношения чисел. Нужно определить генетическую структуру популяции и идентифицировать популяцию  </vt:lpstr>
      <vt:lpstr>Седьмой тип заданий Задания на неравновесную популяцию: дается количество особей с определенными признаками. Нужно найти частоты аллелей, частоты всех генотипов при условии равновесности популяции, количество поколений через которое наступит равновесное состояние  </vt:lpstr>
      <vt:lpstr>Презентация PowerPoint</vt:lpstr>
      <vt:lpstr>Список использованных материалов и источников:  </vt:lpstr>
      <vt:lpstr>let's study biology</vt:lpstr>
      <vt:lpstr>Первый тип заданий Дается общее количество особей и количе...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Примечание: дети по «умолчанию», должны знать, что полидактилия доминантный ген. И здесь есть подвох: те, кто это не помнит, может решить, что полидактилия -рецессивный ген (ведь у большинства людей пять пальцев!) и найти носителей гена неправильно. Поэтому надо детям по генетике человека давать перечень доминантных и рецессивных генов у человека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Анализ условий задания: ген альбинизма является рецессивным (в условиях не сказано, но по «умолчанию» нужно это знать). Чтобы определить генетическую структуру популяции (соотношение частот генотипов), надо определить частоты всех генотипов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ГЕНЫ В ПОПУЛЯЦИЯХ: ВЕЛИКОЕ РАВНОВЕСИЕ</dc:title>
  <dc:creator>Mono</dc:creator>
  <cp:lastModifiedBy>Надежда</cp:lastModifiedBy>
  <cp:revision>86</cp:revision>
  <dcterms:created xsi:type="dcterms:W3CDTF">2023-12-15T09:21:25Z</dcterms:created>
  <dcterms:modified xsi:type="dcterms:W3CDTF">2024-03-01T16:01:39Z</dcterms:modified>
</cp:coreProperties>
</file>