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4" r:id="rId2"/>
    <p:sldId id="256" r:id="rId3"/>
    <p:sldId id="268" r:id="rId4"/>
    <p:sldId id="259" r:id="rId5"/>
    <p:sldId id="266" r:id="rId6"/>
    <p:sldId id="258" r:id="rId7"/>
    <p:sldId id="267" r:id="rId8"/>
    <p:sldId id="262" r:id="rId9"/>
    <p:sldId id="270" r:id="rId10"/>
    <p:sldId id="260" r:id="rId11"/>
    <p:sldId id="273" r:id="rId12"/>
    <p:sldId id="271" r:id="rId13"/>
    <p:sldId id="279" r:id="rId14"/>
    <p:sldId id="274" r:id="rId15"/>
    <p:sldId id="275" r:id="rId16"/>
    <p:sldId id="276" r:id="rId17"/>
    <p:sldId id="277" r:id="rId18"/>
    <p:sldId id="278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0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4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7636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5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2620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07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84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1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63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56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39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6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30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7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07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8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91B62-44F3-4D83-B028-240A66CF4EF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531832-C5DF-4FA5-9245-AC66FD434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4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763035-882B-4B5D-92CA-5403F1BBF50E}"/>
              </a:ext>
            </a:extLst>
          </p:cNvPr>
          <p:cNvSpPr/>
          <p:nvPr/>
        </p:nvSpPr>
        <p:spPr>
          <a:xfrm>
            <a:off x="836394" y="558537"/>
            <a:ext cx="9594699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/>
              <a:t>	«В городе воцарился великий страх: все боялись друг друга и все приостановилось. Плебеи, покинутые своими, опасались, что сенаторы прибегнут к насилию, а отцы [сенаторы]  страшились оставшихся плебеев, не зная, что лучше: чтобы те ушли или чтобы остались».</a:t>
            </a:r>
          </a:p>
          <a:p>
            <a:pPr algn="just"/>
            <a:r>
              <a:rPr lang="ru-RU" sz="2800" b="1" dirty="0"/>
              <a:t> (Тит Ливий «История Рима от основания города», книга II, гл.32.)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3531D9-E3ED-4E4A-AC74-049AC7627849}"/>
              </a:ext>
            </a:extLst>
          </p:cNvPr>
          <p:cNvSpPr/>
          <p:nvPr/>
        </p:nvSpPr>
        <p:spPr>
          <a:xfrm>
            <a:off x="907177" y="4895632"/>
            <a:ext cx="9489248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Почему  плебеи ушли из Рима? Чем они могли быть недовольны?</a:t>
            </a:r>
          </a:p>
        </p:txBody>
      </p:sp>
    </p:spTree>
    <p:extLst>
      <p:ext uri="{BB962C8B-B14F-4D97-AF65-F5344CB8AC3E}">
        <p14:creationId xmlns:p14="http://schemas.microsoft.com/office/powerpoint/2010/main" val="112556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6E5B9-06B0-42D9-8D00-1B5B66C7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01" y="358483"/>
            <a:ext cx="8596668" cy="1320800"/>
          </a:xfrm>
        </p:spPr>
        <p:txBody>
          <a:bodyPr/>
          <a:lstStyle/>
          <a:p>
            <a:r>
              <a:rPr lang="ru-RU" b="1" dirty="0"/>
              <a:t>Ранняя республика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DBD4D-8933-4C0A-A680-FBA092666E1A}"/>
              </a:ext>
            </a:extLst>
          </p:cNvPr>
          <p:cNvSpPr txBox="1"/>
          <p:nvPr/>
        </p:nvSpPr>
        <p:spPr>
          <a:xfrm>
            <a:off x="3474837" y="1055799"/>
            <a:ext cx="363753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/>
              <a:t>Народное собрание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EFAD95-5CFF-4EA3-AD93-34F1217100A3}"/>
              </a:ext>
            </a:extLst>
          </p:cNvPr>
          <p:cNvSpPr/>
          <p:nvPr/>
        </p:nvSpPr>
        <p:spPr>
          <a:xfrm>
            <a:off x="9563239" y="3724312"/>
            <a:ext cx="214122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10 народных трибунов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2F91C1-E9BA-4673-A19E-249577E80A37}"/>
              </a:ext>
            </a:extLst>
          </p:cNvPr>
          <p:cNvSpPr/>
          <p:nvPr/>
        </p:nvSpPr>
        <p:spPr>
          <a:xfrm>
            <a:off x="7683780" y="3720982"/>
            <a:ext cx="167385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/>
              <a:t>2 цензора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18CCC3-507A-46AD-9A32-D7116C613374}"/>
              </a:ext>
            </a:extLst>
          </p:cNvPr>
          <p:cNvSpPr/>
          <p:nvPr/>
        </p:nvSpPr>
        <p:spPr>
          <a:xfrm>
            <a:off x="6163150" y="3720983"/>
            <a:ext cx="134684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/>
              <a:t>4 эдила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0508DC-3C55-4006-90C8-0D384C670382}"/>
              </a:ext>
            </a:extLst>
          </p:cNvPr>
          <p:cNvSpPr/>
          <p:nvPr/>
        </p:nvSpPr>
        <p:spPr>
          <a:xfrm>
            <a:off x="4188870" y="3720983"/>
            <a:ext cx="180049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/>
              <a:t>4 квестора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395EC3-D189-49CC-9892-98E912FE2342}"/>
              </a:ext>
            </a:extLst>
          </p:cNvPr>
          <p:cNvSpPr/>
          <p:nvPr/>
        </p:nvSpPr>
        <p:spPr>
          <a:xfrm>
            <a:off x="2397995" y="3720983"/>
            <a:ext cx="166423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/>
              <a:t>2 претора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537ED2-1B0F-4943-95AC-FEACE5E24A4B}"/>
              </a:ext>
            </a:extLst>
          </p:cNvPr>
          <p:cNvSpPr/>
          <p:nvPr/>
        </p:nvSpPr>
        <p:spPr>
          <a:xfrm>
            <a:off x="616201" y="3720983"/>
            <a:ext cx="165942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/>
              <a:t>2 консула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606020-B350-4D0A-8087-8D2182AF07E1}"/>
              </a:ext>
            </a:extLst>
          </p:cNvPr>
          <p:cNvSpPr/>
          <p:nvPr/>
        </p:nvSpPr>
        <p:spPr>
          <a:xfrm>
            <a:off x="1383595" y="1822467"/>
            <a:ext cx="1880342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Сенат</a:t>
            </a:r>
          </a:p>
          <a:p>
            <a:r>
              <a:rPr lang="ru-RU" sz="2000" b="1" dirty="0"/>
              <a:t>(300 человек избирались пожизненно)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973825-9842-415B-8F41-02692FF71D8A}"/>
              </a:ext>
            </a:extLst>
          </p:cNvPr>
          <p:cNvSpPr/>
          <p:nvPr/>
        </p:nvSpPr>
        <p:spPr>
          <a:xfrm>
            <a:off x="3505922" y="2967335"/>
            <a:ext cx="3619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М  а  г  и  с  т  р  а  т  ы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125042C-0786-4A8C-A374-E3810519C511}"/>
              </a:ext>
            </a:extLst>
          </p:cNvPr>
          <p:cNvCxnSpPr>
            <a:cxnSpLocks/>
          </p:cNvCxnSpPr>
          <p:nvPr/>
        </p:nvCxnSpPr>
        <p:spPr>
          <a:xfrm>
            <a:off x="1436297" y="3380246"/>
            <a:ext cx="92331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0F0BE76-5EDE-4DA9-8362-2067CD3F21B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293604" y="1579019"/>
            <a:ext cx="6136" cy="17318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B351AC3-F24D-429C-A8D3-94159B27D149}"/>
              </a:ext>
            </a:extLst>
          </p:cNvPr>
          <p:cNvCxnSpPr/>
          <p:nvPr/>
        </p:nvCxnSpPr>
        <p:spPr>
          <a:xfrm flipH="1">
            <a:off x="3358578" y="2501384"/>
            <a:ext cx="19572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89D9EBB-85EB-4435-89B6-F15A8D7B8D4E}"/>
              </a:ext>
            </a:extLst>
          </p:cNvPr>
          <p:cNvCxnSpPr>
            <a:endCxn id="9" idx="0"/>
          </p:cNvCxnSpPr>
          <p:nvPr/>
        </p:nvCxnSpPr>
        <p:spPr>
          <a:xfrm>
            <a:off x="1436297" y="3397581"/>
            <a:ext cx="9619" cy="32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7E6974C-3CAB-43E8-A0F1-E1FD77FDF732}"/>
              </a:ext>
            </a:extLst>
          </p:cNvPr>
          <p:cNvCxnSpPr>
            <a:endCxn id="8" idx="0"/>
          </p:cNvCxnSpPr>
          <p:nvPr/>
        </p:nvCxnSpPr>
        <p:spPr>
          <a:xfrm>
            <a:off x="3230114" y="3397581"/>
            <a:ext cx="0" cy="32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188F243E-8DA7-444B-9E08-0933AE80BE5D}"/>
              </a:ext>
            </a:extLst>
          </p:cNvPr>
          <p:cNvCxnSpPr>
            <a:cxnSpLocks/>
          </p:cNvCxnSpPr>
          <p:nvPr/>
        </p:nvCxnSpPr>
        <p:spPr>
          <a:xfrm>
            <a:off x="5089116" y="3429000"/>
            <a:ext cx="0" cy="25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56F317B-96A1-417C-999A-B6F21A4749C3}"/>
              </a:ext>
            </a:extLst>
          </p:cNvPr>
          <p:cNvCxnSpPr/>
          <p:nvPr/>
        </p:nvCxnSpPr>
        <p:spPr>
          <a:xfrm>
            <a:off x="6786495" y="3397581"/>
            <a:ext cx="0" cy="247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4EF78DD-FFA5-4BEA-9252-9150490C3FFB}"/>
              </a:ext>
            </a:extLst>
          </p:cNvPr>
          <p:cNvCxnSpPr/>
          <p:nvPr/>
        </p:nvCxnSpPr>
        <p:spPr>
          <a:xfrm>
            <a:off x="8411613" y="3429000"/>
            <a:ext cx="0" cy="25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653A5E86-6FBA-4F34-BAF0-CAA8F9391FC3}"/>
              </a:ext>
            </a:extLst>
          </p:cNvPr>
          <p:cNvCxnSpPr>
            <a:endCxn id="4" idx="0"/>
          </p:cNvCxnSpPr>
          <p:nvPr/>
        </p:nvCxnSpPr>
        <p:spPr>
          <a:xfrm>
            <a:off x="10633851" y="3429000"/>
            <a:ext cx="0" cy="295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159F547-BA3E-4668-AF32-5B368D9F7E7C}"/>
              </a:ext>
            </a:extLst>
          </p:cNvPr>
          <p:cNvSpPr txBox="1"/>
          <p:nvPr/>
        </p:nvSpPr>
        <p:spPr>
          <a:xfrm>
            <a:off x="489703" y="4555309"/>
            <a:ext cx="10413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  <a:p>
            <a:pPr lvl="0"/>
            <a:r>
              <a:rPr lang="ru-RU" sz="2400" b="1" dirty="0"/>
              <a:t>1.Кто принимал самые ответственные решения в Римской республике? </a:t>
            </a:r>
          </a:p>
          <a:p>
            <a:r>
              <a:rPr lang="ru-RU" sz="2400" b="1" dirty="0"/>
              <a:t>2.Как формировался сенат? </a:t>
            </a:r>
          </a:p>
        </p:txBody>
      </p:sp>
    </p:spTree>
    <p:extLst>
      <p:ext uri="{BB962C8B-B14F-4D97-AF65-F5344CB8AC3E}">
        <p14:creationId xmlns:p14="http://schemas.microsoft.com/office/powerpoint/2010/main" val="27694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2B13A-BF16-4122-9C3F-8E28060F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80" y="212544"/>
            <a:ext cx="8596668" cy="1320800"/>
          </a:xfrm>
        </p:spPr>
        <p:txBody>
          <a:bodyPr/>
          <a:lstStyle/>
          <a:p>
            <a:r>
              <a:rPr lang="ru-RU" b="1" dirty="0"/>
              <a:t>Ранняя республика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3CE716-8165-45BE-B059-BD761ECF29A3}"/>
              </a:ext>
            </a:extLst>
          </p:cNvPr>
          <p:cNvSpPr/>
          <p:nvPr/>
        </p:nvSpPr>
        <p:spPr>
          <a:xfrm>
            <a:off x="3681578" y="5330143"/>
            <a:ext cx="743789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Должностные лица </a:t>
            </a:r>
          </a:p>
          <a:p>
            <a:r>
              <a:rPr lang="ru-RU" sz="2400" b="1" dirty="0"/>
              <a:t>Избирались из всех граждан </a:t>
            </a:r>
          </a:p>
          <a:p>
            <a:r>
              <a:rPr lang="ru-RU" sz="2400" b="1" dirty="0"/>
              <a:t>Не получали жалования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DAD61-684F-4D9D-AB5B-384A87B38369}"/>
              </a:ext>
            </a:extLst>
          </p:cNvPr>
          <p:cNvSpPr txBox="1"/>
          <p:nvPr/>
        </p:nvSpPr>
        <p:spPr>
          <a:xfrm>
            <a:off x="299941" y="5330143"/>
            <a:ext cx="3377410" cy="4924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600" b="1" dirty="0"/>
              <a:t>Магистраты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4ACE5B-0FB0-48B6-971A-197445A35C3D}"/>
              </a:ext>
            </a:extLst>
          </p:cNvPr>
          <p:cNvSpPr/>
          <p:nvPr/>
        </p:nvSpPr>
        <p:spPr>
          <a:xfrm>
            <a:off x="295715" y="1210178"/>
            <a:ext cx="3385863" cy="4924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600" b="1" dirty="0"/>
              <a:t>Народное собрание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567FC-4D93-411A-9469-4A44660DFDF5}"/>
              </a:ext>
            </a:extLst>
          </p:cNvPr>
          <p:cNvSpPr txBox="1"/>
          <p:nvPr/>
        </p:nvSpPr>
        <p:spPr>
          <a:xfrm>
            <a:off x="3688226" y="1210178"/>
            <a:ext cx="732222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Участвовали все граждане-мужчины</a:t>
            </a:r>
          </a:p>
          <a:p>
            <a:r>
              <a:rPr lang="ru-RU" sz="2400" b="1" dirty="0"/>
              <a:t>Принимало законы</a:t>
            </a:r>
          </a:p>
          <a:p>
            <a:r>
              <a:rPr lang="ru-RU" sz="2400" b="1" dirty="0"/>
              <a:t>Объявляло  войну и заключало мир</a:t>
            </a:r>
          </a:p>
          <a:p>
            <a:r>
              <a:rPr lang="ru-RU" sz="2400" b="1" dirty="0"/>
              <a:t>Выбирало должностных лиц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A62B40-0103-4CB3-A153-E3C00805B3C0}"/>
              </a:ext>
            </a:extLst>
          </p:cNvPr>
          <p:cNvSpPr/>
          <p:nvPr/>
        </p:nvSpPr>
        <p:spPr>
          <a:xfrm>
            <a:off x="340164" y="3095118"/>
            <a:ext cx="3358412" cy="49244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600" b="1" dirty="0"/>
              <a:t>Сенат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4A4C1E8-0985-4B2B-87AB-BA2E66530145}"/>
              </a:ext>
            </a:extLst>
          </p:cNvPr>
          <p:cNvSpPr/>
          <p:nvPr/>
        </p:nvSpPr>
        <p:spPr>
          <a:xfrm>
            <a:off x="3715574" y="3095118"/>
            <a:ext cx="7369899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Ведал  казной  </a:t>
            </a:r>
          </a:p>
          <a:p>
            <a:r>
              <a:rPr lang="ru-RU" sz="2400" b="1" dirty="0"/>
              <a:t>Одобрял  законы </a:t>
            </a:r>
          </a:p>
          <a:p>
            <a:r>
              <a:rPr lang="ru-RU" sz="2400" b="1" dirty="0"/>
              <a:t>Решал  вопросы войны и мира</a:t>
            </a:r>
          </a:p>
          <a:p>
            <a:r>
              <a:rPr lang="ru-RU" sz="2400" b="1" dirty="0"/>
              <a:t>Назначал диктатора на шесть месяцев в случае 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194780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2B13A-BF16-4122-9C3F-8E28060F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91" y="262908"/>
            <a:ext cx="8596668" cy="1320800"/>
          </a:xfrm>
        </p:spPr>
        <p:txBody>
          <a:bodyPr/>
          <a:lstStyle/>
          <a:p>
            <a:r>
              <a:rPr lang="ru-RU" b="1" dirty="0"/>
              <a:t>Ранняя республика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A12978-CD49-43B5-9B1D-022B6D3169DA}"/>
              </a:ext>
            </a:extLst>
          </p:cNvPr>
          <p:cNvSpPr/>
          <p:nvPr/>
        </p:nvSpPr>
        <p:spPr>
          <a:xfrm>
            <a:off x="243968" y="860433"/>
            <a:ext cx="93377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Опираясь на текст учебника (с. 198), установите соответствие между  магистратами  и их полномочиями. К каждому элементу  первого столбца подберите соответствующий элемент из второго столбца.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6D39B53-1F94-4327-B06E-1F31DEC97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496752"/>
              </p:ext>
            </p:extLst>
          </p:nvPr>
        </p:nvGraphicFramePr>
        <p:xfrm>
          <a:off x="775715" y="2306983"/>
          <a:ext cx="10751792" cy="3193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9403">
                  <a:extLst>
                    <a:ext uri="{9D8B030D-6E8A-4147-A177-3AD203B41FA5}">
                      <a16:colId xmlns:a16="http://schemas.microsoft.com/office/drawing/2014/main" val="2227630631"/>
                    </a:ext>
                  </a:extLst>
                </a:gridCol>
                <a:gridCol w="7332389">
                  <a:extLst>
                    <a:ext uri="{9D8B030D-6E8A-4147-A177-3AD203B41FA5}">
                      <a16:colId xmlns:a16="http://schemas.microsoft.com/office/drawing/2014/main" val="2075385689"/>
                    </a:ext>
                  </a:extLst>
                </a:gridCol>
              </a:tblGrid>
              <a:tr h="6561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Магистраты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 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</a:rPr>
                        <a:t>Их полномочия</a:t>
                      </a:r>
                      <a:endParaRPr lang="ru-RU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372908"/>
                  </a:ext>
                </a:extLst>
              </a:tr>
              <a:tr h="2338437">
                <a:tc>
                  <a:txBody>
                    <a:bodyPr/>
                    <a:lstStyle/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А) Консулы</a:t>
                      </a:r>
                    </a:p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Б) Преторы</a:t>
                      </a:r>
                    </a:p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В) Квесторы</a:t>
                      </a:r>
                    </a:p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Г) Эдилы</a:t>
                      </a:r>
                    </a:p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Д) Цензоры </a:t>
                      </a:r>
                    </a:p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Е) Народные трибуны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1) следили за порядком в городе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2) защищали интересы плебеев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3) проводили перепись граждан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4) созывали сенат и народного собрания, командовали армией, имели империй.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5) ведали городской казной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6) судили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7355335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B8171F3-D4B7-4093-870E-4ECF69CE0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880009"/>
              </p:ext>
            </p:extLst>
          </p:nvPr>
        </p:nvGraphicFramePr>
        <p:xfrm>
          <a:off x="1618952" y="5886998"/>
          <a:ext cx="5934075" cy="74358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88695">
                  <a:extLst>
                    <a:ext uri="{9D8B030D-6E8A-4147-A177-3AD203B41FA5}">
                      <a16:colId xmlns:a16="http://schemas.microsoft.com/office/drawing/2014/main" val="421905593"/>
                    </a:ext>
                  </a:extLst>
                </a:gridCol>
                <a:gridCol w="988695">
                  <a:extLst>
                    <a:ext uri="{9D8B030D-6E8A-4147-A177-3AD203B41FA5}">
                      <a16:colId xmlns:a16="http://schemas.microsoft.com/office/drawing/2014/main" val="3000903578"/>
                    </a:ext>
                  </a:extLst>
                </a:gridCol>
                <a:gridCol w="988695">
                  <a:extLst>
                    <a:ext uri="{9D8B030D-6E8A-4147-A177-3AD203B41FA5}">
                      <a16:colId xmlns:a16="http://schemas.microsoft.com/office/drawing/2014/main" val="424457932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2267408542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3421720853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6531358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А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Б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В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Г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Д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Е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516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4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3331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2B13A-BF16-4122-9C3F-8E28060F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68" y="358248"/>
            <a:ext cx="8596668" cy="1320800"/>
          </a:xfrm>
        </p:spPr>
        <p:txBody>
          <a:bodyPr/>
          <a:lstStyle/>
          <a:p>
            <a:r>
              <a:rPr lang="ru-RU" b="1" dirty="0"/>
              <a:t>Ранняя республика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61CC09-07FC-4861-946D-3DE8D201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7716" y="2385185"/>
            <a:ext cx="5584572" cy="420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1DFA1B-7A30-42F3-B2D3-902E4DE44636}"/>
              </a:ext>
            </a:extLst>
          </p:cNvPr>
          <p:cNvSpPr/>
          <p:nvPr/>
        </p:nvSpPr>
        <p:spPr>
          <a:xfrm>
            <a:off x="645714" y="1133540"/>
            <a:ext cx="9165667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prstClr val="white"/>
                </a:solidFill>
              </a:rPr>
              <a:t>Можно  ли назвать управление Римской республикой демократическим?</a:t>
            </a:r>
          </a:p>
          <a:p>
            <a:pPr lvl="0"/>
            <a:r>
              <a:rPr lang="ru-RU" sz="2800" b="1" dirty="0">
                <a:solidFill>
                  <a:prstClr val="white"/>
                </a:solidFill>
              </a:rPr>
              <a:t>Аргументируйте свой ответ.</a:t>
            </a:r>
          </a:p>
        </p:txBody>
      </p:sp>
    </p:spTree>
    <p:extLst>
      <p:ext uri="{BB962C8B-B14F-4D97-AF65-F5344CB8AC3E}">
        <p14:creationId xmlns:p14="http://schemas.microsoft.com/office/powerpoint/2010/main" val="135162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2B13A-BF16-4122-9C3F-8E28060F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68" y="358248"/>
            <a:ext cx="8596668" cy="1320800"/>
          </a:xfrm>
        </p:spPr>
        <p:txBody>
          <a:bodyPr/>
          <a:lstStyle/>
          <a:p>
            <a:r>
              <a:rPr lang="ru-RU" b="1" dirty="0"/>
              <a:t>Ранняя республика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61CC09-07FC-4861-946D-3DE8D201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143" y="2289844"/>
            <a:ext cx="5584572" cy="420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1DFA1B-7A30-42F3-B2D3-902E4DE44636}"/>
              </a:ext>
            </a:extLst>
          </p:cNvPr>
          <p:cNvSpPr/>
          <p:nvPr/>
        </p:nvSpPr>
        <p:spPr>
          <a:xfrm>
            <a:off x="645715" y="1133540"/>
            <a:ext cx="822093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white"/>
                </a:solidFill>
              </a:rPr>
              <a:t>Что такое «республика»?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8299A6-59CB-48B9-9056-ACF92198D0C0}"/>
              </a:ext>
            </a:extLst>
          </p:cNvPr>
          <p:cNvSpPr/>
          <p:nvPr/>
        </p:nvSpPr>
        <p:spPr>
          <a:xfrm>
            <a:off x="645714" y="1879412"/>
            <a:ext cx="8220931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i="1" dirty="0"/>
              <a:t>Республика</a:t>
            </a:r>
            <a:r>
              <a:rPr lang="ru-RU" sz="2800" dirty="0"/>
              <a:t> – форма правления, </a:t>
            </a:r>
          </a:p>
          <a:p>
            <a:r>
              <a:rPr lang="ru-RU" sz="2800" dirty="0"/>
              <a:t>при которой государством управляют </a:t>
            </a:r>
          </a:p>
          <a:p>
            <a:r>
              <a:rPr lang="ru-RU" sz="2800" dirty="0"/>
              <a:t>выборные должностные лица.</a:t>
            </a:r>
          </a:p>
        </p:txBody>
      </p:sp>
    </p:spTree>
    <p:extLst>
      <p:ext uri="{BB962C8B-B14F-4D97-AF65-F5344CB8AC3E}">
        <p14:creationId xmlns:p14="http://schemas.microsoft.com/office/powerpoint/2010/main" val="6677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3A561-460E-41C1-86B4-E7C28C8A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Закрепление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2B7A4D-8F6B-4FE1-A49D-9B0997D59DED}"/>
              </a:ext>
            </a:extLst>
          </p:cNvPr>
          <p:cNvSpPr/>
          <p:nvPr/>
        </p:nvSpPr>
        <p:spPr>
          <a:xfrm>
            <a:off x="677334" y="1629325"/>
            <a:ext cx="8834867" cy="32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1. Плебеи добились полного равноправия с патрициями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1) в конце III века до н.э.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2) в начале III века до н.э.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3)  в начале  II века до н.э.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4) в середине V века до н.э.</a:t>
            </a:r>
            <a:endParaRPr lang="ru-RU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E1304-E0C6-486E-92EB-18CF26FA96D3}"/>
              </a:ext>
            </a:extLst>
          </p:cNvPr>
          <p:cNvSpPr txBox="1"/>
          <p:nvPr/>
        </p:nvSpPr>
        <p:spPr>
          <a:xfrm>
            <a:off x="442031" y="2644958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V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5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3A561-460E-41C1-86B4-E7C28C8A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Закрепление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1EDA49-DDCA-44EE-98DA-9704D3F87075}"/>
              </a:ext>
            </a:extLst>
          </p:cNvPr>
          <p:cNvSpPr/>
          <p:nvPr/>
        </p:nvSpPr>
        <p:spPr>
          <a:xfrm>
            <a:off x="1141193" y="1634048"/>
            <a:ext cx="8089479" cy="32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2. На первое место римский гражданин ставил интересы: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1) личные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2) семьи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3) государства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4) города</a:t>
            </a:r>
            <a:endParaRPr lang="ru-RU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E79BE-94FE-498B-8627-B7263C4DADBB}"/>
              </a:ext>
            </a:extLst>
          </p:cNvPr>
          <p:cNvSpPr txBox="1"/>
          <p:nvPr/>
        </p:nvSpPr>
        <p:spPr>
          <a:xfrm>
            <a:off x="894121" y="3780374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V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3A561-460E-41C1-86B4-E7C28C8A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Закрепление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833DD5-8701-488B-A2FC-1289437DA41A}"/>
              </a:ext>
            </a:extLst>
          </p:cNvPr>
          <p:cNvSpPr/>
          <p:nvPr/>
        </p:nvSpPr>
        <p:spPr>
          <a:xfrm>
            <a:off x="1076190" y="1684376"/>
            <a:ext cx="7487101" cy="32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3. В Римской республике принимал(-о) законы, избирал(-о) должностных лиц: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1) народное собрание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2) сенат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3) народный трибун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4) консул</a:t>
            </a:r>
            <a:endParaRPr lang="ru-RU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8D139-635B-4455-83C4-A3FDB9F14CB2}"/>
              </a:ext>
            </a:extLst>
          </p:cNvPr>
          <p:cNvSpPr txBox="1"/>
          <p:nvPr/>
        </p:nvSpPr>
        <p:spPr>
          <a:xfrm>
            <a:off x="788723" y="2696962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V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1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13DEF-581B-4451-ABA2-387EB2BA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Рефлексия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8E1775-FB85-4DC7-B055-2CFC293082F4}"/>
              </a:ext>
            </a:extLst>
          </p:cNvPr>
          <p:cNvSpPr/>
          <p:nvPr/>
        </p:nvSpPr>
        <p:spPr>
          <a:xfrm>
            <a:off x="924512" y="204400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/>
              <a:t>Я узнал …</a:t>
            </a:r>
          </a:p>
          <a:p>
            <a:r>
              <a:rPr lang="ru-RU" sz="3600" b="1" dirty="0"/>
              <a:t>У меня получилось …</a:t>
            </a:r>
          </a:p>
          <a:p>
            <a:r>
              <a:rPr lang="ru-RU" sz="3600" b="1" dirty="0"/>
              <a:t>Мне понравилось 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A26BB3-E964-4B6F-AD01-D473FBA41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659" y="236844"/>
            <a:ext cx="4498049" cy="28877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2D27E-9685-45F7-B1A2-5B77D6095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190" y="3124560"/>
            <a:ext cx="4619671" cy="358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01965-368C-4EFA-8425-2F0D9EFE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819400"/>
          </a:xfrm>
        </p:spPr>
        <p:txBody>
          <a:bodyPr>
            <a:normAutofit/>
          </a:bodyPr>
          <a:lstStyle/>
          <a:p>
            <a:r>
              <a:rPr lang="ru-RU" dirty="0"/>
              <a:t>Домашнее задание:</a:t>
            </a:r>
            <a:br>
              <a:rPr lang="ru-RU" dirty="0"/>
            </a:br>
            <a:r>
              <a:rPr lang="ru-RU" dirty="0"/>
              <a:t>пересказывать п.39, </a:t>
            </a:r>
            <a:br>
              <a:rPr lang="ru-RU" dirty="0"/>
            </a:br>
            <a:r>
              <a:rPr lang="ru-RU" dirty="0"/>
              <a:t>устно ответить на воп.2 и 4 на с.199 </a:t>
            </a:r>
          </a:p>
        </p:txBody>
      </p:sp>
    </p:spTree>
    <p:extLst>
      <p:ext uri="{BB962C8B-B14F-4D97-AF65-F5344CB8AC3E}">
        <p14:creationId xmlns:p14="http://schemas.microsoft.com/office/powerpoint/2010/main" val="3374191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E4F95-E1A2-41CB-A674-E8740F512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009" y="828785"/>
            <a:ext cx="9054036" cy="1646302"/>
          </a:xfrm>
        </p:spPr>
        <p:txBody>
          <a:bodyPr/>
          <a:lstStyle/>
          <a:p>
            <a:pPr algn="l"/>
            <a:r>
              <a:rPr lang="ru-RU" b="1" dirty="0"/>
              <a:t>Установление республики в Древнем Риме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B3EE7E-7C48-4067-84D9-5A5528877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816" y="2860781"/>
            <a:ext cx="6426960" cy="3778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162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572E1-A1A5-4893-920C-3D0B6F8D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Борьба патрициев и плебеев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CD9E1-C578-4509-B3A6-28913534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00" y="1463596"/>
            <a:ext cx="8001722" cy="475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45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572E1-A1A5-4893-920C-3D0B6F8D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Борьба патрициев и плебеев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26290-698B-416F-914B-AE6BD77019E1}"/>
              </a:ext>
            </a:extLst>
          </p:cNvPr>
          <p:cNvSpPr txBox="1"/>
          <p:nvPr/>
        </p:nvSpPr>
        <p:spPr>
          <a:xfrm>
            <a:off x="593709" y="1407180"/>
            <a:ext cx="1027074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/>
              <a:t>509 год до н.э. – установление республики в Риме.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6F236D-D61A-49E0-BC60-1E6F33731479}"/>
              </a:ext>
            </a:extLst>
          </p:cNvPr>
          <p:cNvSpPr/>
          <p:nvPr/>
        </p:nvSpPr>
        <p:spPr>
          <a:xfrm>
            <a:off x="551818" y="2309474"/>
            <a:ext cx="9632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Изучите текст учебника (с.195-196)  и заполните следующую таблицу: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CCE6A7EB-54BD-476C-B482-96BD25A9D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1573"/>
              </p:ext>
            </p:extLst>
          </p:nvPr>
        </p:nvGraphicFramePr>
        <p:xfrm>
          <a:off x="638965" y="3239094"/>
          <a:ext cx="8128000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017">
                  <a:extLst>
                    <a:ext uri="{9D8B030D-6E8A-4147-A177-3AD203B41FA5}">
                      <a16:colId xmlns:a16="http://schemas.microsoft.com/office/drawing/2014/main" val="1003206885"/>
                    </a:ext>
                  </a:extLst>
                </a:gridCol>
                <a:gridCol w="4441983">
                  <a:extLst>
                    <a:ext uri="{9D8B030D-6E8A-4147-A177-3AD203B41FA5}">
                      <a16:colId xmlns:a16="http://schemas.microsoft.com/office/drawing/2014/main" val="4141331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Чего добились плебеи</a:t>
                      </a:r>
                    </a:p>
                    <a:p>
                      <a:endParaRPr lang="ru-RU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651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494 г. до н.э.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520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Середина  V века до н.э.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182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 г. до н.э.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765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Начало III века до н.э.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746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2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572E1-A1A5-4893-920C-3D0B6F8D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Борьба патрициев и плебеев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CCE6A7EB-54BD-476C-B482-96BD25A9D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475627"/>
              </p:ext>
            </p:extLst>
          </p:nvPr>
        </p:nvGraphicFramePr>
        <p:xfrm>
          <a:off x="521956" y="1544637"/>
          <a:ext cx="8128000" cy="3440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017">
                  <a:extLst>
                    <a:ext uri="{9D8B030D-6E8A-4147-A177-3AD203B41FA5}">
                      <a16:colId xmlns:a16="http://schemas.microsoft.com/office/drawing/2014/main" val="1003206885"/>
                    </a:ext>
                  </a:extLst>
                </a:gridCol>
                <a:gridCol w="4441983">
                  <a:extLst>
                    <a:ext uri="{9D8B030D-6E8A-4147-A177-3AD203B41FA5}">
                      <a16:colId xmlns:a16="http://schemas.microsoft.com/office/drawing/2014/main" val="4141331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Чего добились плебеи</a:t>
                      </a:r>
                    </a:p>
                    <a:p>
                      <a:endParaRPr lang="ru-RU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651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494 г. до н.э.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Избрание народных трибунов с правом вето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1520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Середина  V века до н.э.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Запись законов, четкие нормы, права и обязанности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6182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 г. до н.э.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Отмена долгового рабства для плебеев и их семей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6765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Начало III века до н.э.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Полное равноправие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474679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C6F74A-7AE0-40ED-8789-0F0725EA7770}"/>
              </a:ext>
            </a:extLst>
          </p:cNvPr>
          <p:cNvSpPr/>
          <p:nvPr/>
        </p:nvSpPr>
        <p:spPr>
          <a:xfrm>
            <a:off x="547342" y="5149429"/>
            <a:ext cx="8102614" cy="9571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Как  изменилось положение плебеев к началу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III века до н.э.?</a:t>
            </a:r>
            <a:endParaRPr lang="ru-RU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6E5B9-06B0-42D9-8D00-1B5B66C7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Гражданская община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4B4768-9B44-4178-B924-5CC8B28FA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02" y="1481450"/>
            <a:ext cx="7974729" cy="490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154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6E5B9-06B0-42D9-8D00-1B5B66C7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Гражданская община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E7920-A136-4EC2-AF9C-940866AB221C}"/>
              </a:ext>
            </a:extLst>
          </p:cNvPr>
          <p:cNvSpPr txBox="1"/>
          <p:nvPr/>
        </p:nvSpPr>
        <p:spPr>
          <a:xfrm>
            <a:off x="507036" y="1542482"/>
            <a:ext cx="10062735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600" b="1" u="sng" dirty="0"/>
              <a:t>Прочитайте текст на с.196-197 и выберите верные суждения.</a:t>
            </a:r>
          </a:p>
          <a:p>
            <a:pPr marL="342900" indent="-342900">
              <a:buAutoNum type="arabicPeriod"/>
            </a:pPr>
            <a:r>
              <a:rPr lang="ru-RU" sz="2600" b="1" dirty="0"/>
              <a:t>Все жители Рима обладали гражданскими правами.</a:t>
            </a:r>
          </a:p>
          <a:p>
            <a:pPr marL="342900" indent="-342900">
              <a:buAutoNum type="arabicPeriod"/>
            </a:pPr>
            <a:r>
              <a:rPr lang="ru-RU" sz="2600" b="1" dirty="0"/>
              <a:t>Граждане имели собственный участок земли.</a:t>
            </a:r>
          </a:p>
          <a:p>
            <a:pPr marL="342900" indent="-342900">
              <a:buAutoNum type="arabicPeriod"/>
            </a:pPr>
            <a:r>
              <a:rPr lang="ru-RU" sz="2600" b="1" dirty="0"/>
              <a:t>Граждане участвовали в Народном собрании, где могли только одобрять принятие законов.</a:t>
            </a:r>
          </a:p>
          <a:p>
            <a:pPr marL="342900" indent="-342900">
              <a:buAutoNum type="arabicPeriod"/>
            </a:pPr>
            <a:r>
              <a:rPr lang="ru-RU" sz="2600" b="1" dirty="0"/>
              <a:t>Граждане входили в народное ополчение.</a:t>
            </a:r>
          </a:p>
          <a:p>
            <a:pPr marL="342900" indent="-342900">
              <a:buAutoNum type="arabicPeriod"/>
            </a:pPr>
            <a:r>
              <a:rPr lang="ru-RU" sz="2600" b="1" dirty="0"/>
              <a:t>На первом месте у римского гражданина стояли интересы семьи.</a:t>
            </a:r>
          </a:p>
        </p:txBody>
      </p:sp>
    </p:spTree>
    <p:extLst>
      <p:ext uri="{BB962C8B-B14F-4D97-AF65-F5344CB8AC3E}">
        <p14:creationId xmlns:p14="http://schemas.microsoft.com/office/powerpoint/2010/main" val="16641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6E5B9-06B0-42D9-8D00-1B5B66C7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Гражданская община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E7920-A136-4EC2-AF9C-940866AB221C}"/>
              </a:ext>
            </a:extLst>
          </p:cNvPr>
          <p:cNvSpPr txBox="1"/>
          <p:nvPr/>
        </p:nvSpPr>
        <p:spPr>
          <a:xfrm>
            <a:off x="450700" y="1455809"/>
            <a:ext cx="10080070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600" b="1" u="sng" dirty="0"/>
              <a:t>Прочитайте текст на с.196-197 и выберите верные суждения.</a:t>
            </a:r>
          </a:p>
          <a:p>
            <a:pPr marL="342900" indent="-342900">
              <a:buAutoNum type="arabicPeriod"/>
            </a:pPr>
            <a:r>
              <a:rPr lang="ru-RU" sz="2600" b="1" dirty="0"/>
              <a:t>Все жители Рима обладали гражданскими правами.</a:t>
            </a:r>
          </a:p>
          <a:p>
            <a:pPr marL="342900" indent="-342900">
              <a:buAutoNum type="arabicPeriod"/>
            </a:pPr>
            <a:r>
              <a:rPr lang="ru-RU" sz="2600" b="1" dirty="0">
                <a:solidFill>
                  <a:srgbClr val="C00000"/>
                </a:solidFill>
              </a:rPr>
              <a:t>Граждане имели собственный участок земли.</a:t>
            </a:r>
          </a:p>
          <a:p>
            <a:pPr marL="342900" indent="-342900">
              <a:buAutoNum type="arabicPeriod"/>
            </a:pPr>
            <a:r>
              <a:rPr lang="ru-RU" sz="2600" b="1" dirty="0"/>
              <a:t>Граждане участвовали в Народном собрании, где могли только одобрять принятие законов.</a:t>
            </a:r>
          </a:p>
          <a:p>
            <a:pPr marL="342900" indent="-342900">
              <a:buAutoNum type="arabicPeriod"/>
            </a:pPr>
            <a:r>
              <a:rPr lang="ru-RU" sz="2600" b="1" dirty="0">
                <a:solidFill>
                  <a:srgbClr val="C00000"/>
                </a:solidFill>
              </a:rPr>
              <a:t>Граждане входили в народное ополчение.</a:t>
            </a:r>
          </a:p>
          <a:p>
            <a:pPr marL="342900" indent="-342900">
              <a:buAutoNum type="arabicPeriod"/>
            </a:pPr>
            <a:r>
              <a:rPr lang="ru-RU" sz="2600" b="1" dirty="0"/>
              <a:t>На первом месте у римского гражданина стояли интересы семьи.</a:t>
            </a:r>
          </a:p>
        </p:txBody>
      </p:sp>
    </p:spTree>
    <p:extLst>
      <p:ext uri="{BB962C8B-B14F-4D97-AF65-F5344CB8AC3E}">
        <p14:creationId xmlns:p14="http://schemas.microsoft.com/office/powerpoint/2010/main" val="196716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2B13A-BF16-4122-9C3F-8E28060F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Ранняя республика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595770-D4AF-4CCE-B609-841F2AEBB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" t="2464" r="1703" b="4672"/>
          <a:stretch/>
        </p:blipFill>
        <p:spPr>
          <a:xfrm>
            <a:off x="1126748" y="1466522"/>
            <a:ext cx="6938172" cy="483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47789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583</TotalTime>
  <Words>730</Words>
  <Application>Microsoft Office PowerPoint</Application>
  <PresentationFormat>Широкоэкранный</PresentationFormat>
  <Paragraphs>135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Аспект</vt:lpstr>
      <vt:lpstr>Презентация PowerPoint</vt:lpstr>
      <vt:lpstr>Установление республики в Древнем Риме</vt:lpstr>
      <vt:lpstr>Борьба патрициев и плебеев</vt:lpstr>
      <vt:lpstr>Борьба патрициев и плебеев</vt:lpstr>
      <vt:lpstr>Борьба патрициев и плебеев</vt:lpstr>
      <vt:lpstr>Гражданская община</vt:lpstr>
      <vt:lpstr>Гражданская община</vt:lpstr>
      <vt:lpstr>Гражданская община</vt:lpstr>
      <vt:lpstr>Ранняя республика</vt:lpstr>
      <vt:lpstr>Ранняя республика</vt:lpstr>
      <vt:lpstr>Ранняя республика</vt:lpstr>
      <vt:lpstr>Ранняя республика</vt:lpstr>
      <vt:lpstr>Ранняя республика</vt:lpstr>
      <vt:lpstr>Ранняя республика</vt:lpstr>
      <vt:lpstr>Закрепление </vt:lpstr>
      <vt:lpstr>Закрепление </vt:lpstr>
      <vt:lpstr>Закрепление </vt:lpstr>
      <vt:lpstr>Рефлексия </vt:lpstr>
      <vt:lpstr>Домашнее задание: пересказывать п.39,  устно ответить на воп.2 и 4 на с.199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Установление республики</dc:title>
  <dc:creator>Федорова Лариса Николаевна</dc:creator>
  <cp:lastModifiedBy>Федорова Лариса Николаевна</cp:lastModifiedBy>
  <cp:revision>20</cp:revision>
  <dcterms:created xsi:type="dcterms:W3CDTF">2023-02-28T14:30:38Z</dcterms:created>
  <dcterms:modified xsi:type="dcterms:W3CDTF">2023-11-27T18:25:30Z</dcterms:modified>
</cp:coreProperties>
</file>