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8" r:id="rId2"/>
    <p:sldId id="263" r:id="rId3"/>
    <p:sldId id="289" r:id="rId4"/>
    <p:sldId id="267" r:id="rId5"/>
    <p:sldId id="279" r:id="rId6"/>
    <p:sldId id="293" r:id="rId7"/>
    <p:sldId id="300" r:id="rId8"/>
    <p:sldId id="301" r:id="rId9"/>
    <p:sldId id="297" r:id="rId10"/>
    <p:sldId id="265" r:id="rId11"/>
    <p:sldId id="302" r:id="rId12"/>
    <p:sldId id="294" r:id="rId13"/>
    <p:sldId id="303" r:id="rId14"/>
    <p:sldId id="290" r:id="rId15"/>
    <p:sldId id="295" r:id="rId16"/>
    <p:sldId id="296" r:id="rId17"/>
    <p:sldId id="298" r:id="rId18"/>
    <p:sldId id="257" r:id="rId19"/>
    <p:sldId id="2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368" userDrawn="1">
          <p15:clr>
            <a:srgbClr val="A4A3A4"/>
          </p15:clr>
        </p15:guide>
        <p15:guide id="3" orient="horz" pos="4080" userDrawn="1">
          <p15:clr>
            <a:srgbClr val="A4A3A4"/>
          </p15:clr>
        </p15:guide>
        <p15:guide id="4" pos="312" userDrawn="1">
          <p15:clr>
            <a:srgbClr val="A4A3A4"/>
          </p15:clr>
        </p15:guide>
        <p15:guide id="5" orient="horz" pos="2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BF9A9"/>
    <a:srgbClr val="B79F5C"/>
    <a:srgbClr val="385723"/>
    <a:srgbClr val="55301C"/>
    <a:srgbClr val="5B5B46"/>
    <a:srgbClr val="F6D77F"/>
    <a:srgbClr val="F4DC93"/>
    <a:srgbClr val="E9C05B"/>
    <a:srgbClr val="F0D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400" autoAdjust="0"/>
  </p:normalViewPr>
  <p:slideViewPr>
    <p:cSldViewPr snapToGrid="0" showGuides="1">
      <p:cViewPr varScale="1">
        <p:scale>
          <a:sx n="77" d="100"/>
          <a:sy n="77" d="100"/>
        </p:scale>
        <p:origin x="72" y="235"/>
      </p:cViewPr>
      <p:guideLst>
        <p:guide pos="7368"/>
        <p:guide orient="horz" pos="4080"/>
        <p:guide pos="312"/>
        <p:guide orient="horz" pos="2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96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80FDD-77B1-475F-AB48-714C38D45735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32BF7-DBF6-4452-A3A9-D0429FA7C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7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95300" y="390525"/>
            <a:ext cx="4638675" cy="6086475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6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37914" y="0"/>
            <a:ext cx="6154086" cy="3589993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6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3095625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49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448138"/>
            <a:ext cx="5059971" cy="3323265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78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85481" y="612411"/>
            <a:ext cx="5611219" cy="563318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05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590961" y="3505198"/>
            <a:ext cx="5105740" cy="2971801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590960" y="397911"/>
            <a:ext cx="5105740" cy="2878690"/>
          </a:xfrm>
          <a:prstGeom prst="rect">
            <a:avLst/>
          </a:prstGeom>
        </p:spPr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590960" y="407436"/>
            <a:ext cx="5105740" cy="2869166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04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374825" y="981007"/>
            <a:ext cx="1817175" cy="4895986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577016" y="981008"/>
            <a:ext cx="2215979" cy="4895986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020804" y="981007"/>
            <a:ext cx="2215979" cy="4895986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04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35678" y="543295"/>
            <a:ext cx="5575296" cy="5771407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29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172882" y="0"/>
            <a:ext cx="5019118" cy="68580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99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226418" y="3943350"/>
            <a:ext cx="2700229" cy="2533649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226418" y="1123639"/>
            <a:ext cx="2700229" cy="253365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95300" y="3762374"/>
            <a:ext cx="2695576" cy="2714625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22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562974" y="381000"/>
            <a:ext cx="3133725" cy="60960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353049" y="381000"/>
            <a:ext cx="3133725" cy="60960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81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962775" y="1190625"/>
            <a:ext cx="5229225" cy="447675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14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94092" y="3562350"/>
            <a:ext cx="5135181" cy="2914649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20100" y="405629"/>
            <a:ext cx="5109174" cy="2851921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66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143353" cy="68580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13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471556" y="696686"/>
            <a:ext cx="5225143" cy="5464628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62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544541" y="394263"/>
            <a:ext cx="2449997" cy="6082737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9246702" y="407527"/>
            <a:ext cx="2449997" cy="6069474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38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06488" y="1887857"/>
            <a:ext cx="3321095" cy="2228063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750725" y="1887857"/>
            <a:ext cx="3321095" cy="2228063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404378" y="4117042"/>
            <a:ext cx="3321095" cy="2228063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10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95301" y="0"/>
            <a:ext cx="4875614" cy="68580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94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95300" y="1998664"/>
            <a:ext cx="11201400" cy="2552788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597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947717" y="380999"/>
            <a:ext cx="6244281" cy="2943225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707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380251" y="376237"/>
            <a:ext cx="5316450" cy="60960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372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153150" y="533400"/>
            <a:ext cx="5543549" cy="573405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4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87762" cy="685800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996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218850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2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662217" y="708454"/>
            <a:ext cx="4529783" cy="5428734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1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050881"/>
            <a:ext cx="5647761" cy="4681676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2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48517" y="659027"/>
            <a:ext cx="4440194" cy="5577016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4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672613" y="449693"/>
            <a:ext cx="5024087" cy="5986731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4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297935" y="1839017"/>
            <a:ext cx="2289180" cy="1943262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946792" y="1846999"/>
            <a:ext cx="2289180" cy="1943262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614121" y="1839017"/>
            <a:ext cx="2289180" cy="1943262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48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821393" y="3018758"/>
            <a:ext cx="1849391" cy="1901112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093971" y="3018758"/>
            <a:ext cx="1849391" cy="1901112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457682" y="3029543"/>
            <a:ext cx="1849391" cy="1901112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85104" y="3007973"/>
            <a:ext cx="1849391" cy="1901112"/>
          </a:xfrm>
          <a:prstGeom prst="rect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2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BB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77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84" r:id="rId7"/>
    <p:sldLayoutId id="2147483660" r:id="rId8"/>
    <p:sldLayoutId id="2147483661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2" r:id="rId29"/>
    <p:sldLayoutId id="2147483683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0.png"/><Relationship Id="rId7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0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OmAb8xZUJMg" TargetMode="Externa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6672017-7C79-48A8-AC50-F09B6927E4C5}"/>
              </a:ext>
            </a:extLst>
          </p:cNvPr>
          <p:cNvSpPr/>
          <p:nvPr/>
        </p:nvSpPr>
        <p:spPr>
          <a:xfrm>
            <a:off x="3058" y="0"/>
            <a:ext cx="4257008" cy="6858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780930" y="608403"/>
            <a:ext cx="5717496" cy="20049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B312681-8F7F-4791-A36F-DAA5F716161C}"/>
              </a:ext>
            </a:extLst>
          </p:cNvPr>
          <p:cNvSpPr txBox="1"/>
          <p:nvPr/>
        </p:nvSpPr>
        <p:spPr>
          <a:xfrm>
            <a:off x="5874961" y="2220189"/>
            <a:ext cx="5641283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48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MV Boli" panose="02000500030200090000" pitchFamily="2" charset="0"/>
              </a:rPr>
              <a:t>Обыкновенные </a:t>
            </a:r>
          </a:p>
          <a:p>
            <a:pPr algn="ctr"/>
            <a:r>
              <a:rPr lang="ru-RU" sz="48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MV Boli" panose="02000500030200090000" pitchFamily="2" charset="0"/>
              </a:rPr>
              <a:t>и десятичные </a:t>
            </a:r>
          </a:p>
          <a:p>
            <a:pPr algn="ctr"/>
            <a:r>
              <a:rPr lang="ru-RU" sz="48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MV Boli" panose="02000500030200090000" pitchFamily="2" charset="0"/>
              </a:rPr>
              <a:t>дроби</a:t>
            </a:r>
            <a:endParaRPr lang="en-US" sz="48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MV Boli" panose="0200050003020009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9C27CAF-18D5-9D44-AC78-B6CD1FD23A95}"/>
              </a:ext>
            </a:extLst>
          </p:cNvPr>
          <p:cNvSpPr txBox="1"/>
          <p:nvPr/>
        </p:nvSpPr>
        <p:spPr>
          <a:xfrm>
            <a:off x="6141061" y="239071"/>
            <a:ext cx="4945958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Poppins SemiBold" panose="00000700000000000000" pitchFamily="2" charset="0"/>
              </a:rPr>
              <a:t>ТЕМА УРОКА</a:t>
            </a: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  <a:ea typeface="Roboto Condensed" panose="020000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99C27CAF-18D5-9D44-AC78-B6CD1FD23A95}"/>
              </a:ext>
            </a:extLst>
          </p:cNvPr>
          <p:cNvSpPr txBox="1"/>
          <p:nvPr/>
        </p:nvSpPr>
        <p:spPr>
          <a:xfrm>
            <a:off x="557867" y="240217"/>
            <a:ext cx="31473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ОБОБЩАЮЩИЙ УРОК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ea typeface="Roboto Condensed" panose="02000000000000000000" pitchFamily="2" charset="0"/>
              <a:cs typeface="Courier New" panose="02070309020205020404" pitchFamily="49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20" y="640327"/>
            <a:ext cx="4409694" cy="5879593"/>
          </a:xfrm>
          <a:prstGeom prst="rect">
            <a:avLst/>
          </a:prstGeom>
          <a:solidFill>
            <a:srgbClr val="644C00"/>
          </a:solidFill>
          <a:ln w="28575">
            <a:solidFill>
              <a:srgbClr val="FBF9A9"/>
            </a:solidFill>
          </a:ln>
        </p:spPr>
      </p:pic>
    </p:spTree>
    <p:extLst>
      <p:ext uri="{BB962C8B-B14F-4D97-AF65-F5344CB8AC3E}">
        <p14:creationId xmlns:p14="http://schemas.microsoft.com/office/powerpoint/2010/main" val="378251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9068116" y="5490000"/>
            <a:ext cx="3133725" cy="1368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139422" y="1330"/>
            <a:ext cx="3133725" cy="1368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495300" cy="1368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10">
                <a:extLst>
                  <a:ext uri="{FF2B5EF4-FFF2-40B4-BE49-F238E27FC236}">
                    <a16:creationId xmlns:a16="http://schemas.microsoft.com/office/drawing/2014/main" xmlns="" id="{08DAE99A-8C9C-6F4D-937E-8B26C11C8A9E}"/>
                  </a:ext>
                </a:extLst>
              </p:cNvPr>
              <p:cNvSpPr/>
              <p:nvPr/>
            </p:nvSpPr>
            <p:spPr>
              <a:xfrm>
                <a:off x="495300" y="2084220"/>
                <a:ext cx="5644122" cy="3795372"/>
              </a:xfrm>
              <a:prstGeom prst="rect">
                <a:avLst/>
              </a:prstGeom>
              <a:ln>
                <a:solidFill>
                  <a:srgbClr val="663300"/>
                </a:solidFill>
              </a:ln>
            </p:spPr>
            <p:txBody>
              <a:bodyPr wrap="square" lIns="0" tIns="0" rIns="0" bIns="0">
                <a:spAutoFit/>
              </a:bodyPr>
              <a:lstStyle/>
              <a:p>
                <a:pPr marL="108000"/>
                <a:r>
                  <a:rPr lang="ru-RU" sz="3200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Человек продавал яблоки. Первый   покупатель купил половину всех яблок и еще 15 штук, второй покупатель купил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20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320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3200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остатка и последние 10 штук. Сколько яблок было у продавца? </a:t>
                </a:r>
              </a:p>
            </p:txBody>
          </p:sp>
        </mc:Choice>
        <mc:Fallback xmlns="">
          <p:sp>
            <p:nvSpPr>
              <p:cNvPr id="22" name="Rectangle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8DAE99A-8C9C-6F4D-937E-8B26C11C8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2084220"/>
                <a:ext cx="5644122" cy="3795372"/>
              </a:xfrm>
              <a:prstGeom prst="rect">
                <a:avLst/>
              </a:prstGeom>
              <a:blipFill rotWithShape="0">
                <a:blip r:embed="rId2"/>
                <a:stretch>
                  <a:fillRect l="-2263" t="-3360" r="-6466" b="-1760"/>
                </a:stretch>
              </a:blipFill>
              <a:ln>
                <a:solidFill>
                  <a:srgbClr val="6633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9C27CAF-18D5-9D44-AC78-B6CD1FD23A95}"/>
              </a:ext>
            </a:extLst>
          </p:cNvPr>
          <p:cNvSpPr txBox="1"/>
          <p:nvPr/>
        </p:nvSpPr>
        <p:spPr>
          <a:xfrm>
            <a:off x="6354409" y="73260"/>
            <a:ext cx="24529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Poppins SemiBold" panose="00000700000000000000" pitchFamily="2" charset="0"/>
                <a:ea typeface="Roboto Condensed" panose="02000000000000000000" pitchFamily="2" charset="0"/>
                <a:cs typeface="Poppins SemiBold" panose="00000700000000000000" pitchFamily="2" charset="0"/>
              </a:rPr>
              <a:t>Актуализация знаний  </a:t>
            </a:r>
            <a:endParaRPr lang="en-GB" sz="1400" b="1" dirty="0">
              <a:solidFill>
                <a:schemeClr val="bg1"/>
              </a:solidFill>
              <a:latin typeface="Poppins SemiBold" panose="00000700000000000000" pitchFamily="2" charset="0"/>
              <a:ea typeface="Roboto Condensed" panose="020000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66" y="449693"/>
            <a:ext cx="4491580" cy="5986731"/>
          </a:xfrm>
          <a:ln w="57150">
            <a:solidFill>
              <a:srgbClr val="FBF9A9"/>
            </a:solidFill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B312681-8F7F-4791-A36F-DAA5F716161C}"/>
              </a:ext>
            </a:extLst>
          </p:cNvPr>
          <p:cNvSpPr txBox="1"/>
          <p:nvPr/>
        </p:nvSpPr>
        <p:spPr>
          <a:xfrm>
            <a:off x="2480982" y="621230"/>
            <a:ext cx="296170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i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MV Boli" panose="02000500030200090000" pitchFamily="2" charset="0"/>
              </a:rPr>
              <a:t>Задача № 2</a:t>
            </a:r>
            <a:endParaRPr lang="en-US" sz="28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MV Boli" panose="02000500030200090000" pitchFamily="2" charset="0"/>
            </a:endParaRPr>
          </a:p>
        </p:txBody>
      </p:sp>
      <p:sp>
        <p:nvSpPr>
          <p:cNvPr id="35" name="Rectangle 20"/>
          <p:cNvSpPr/>
          <p:nvPr/>
        </p:nvSpPr>
        <p:spPr>
          <a:xfrm>
            <a:off x="1973030" y="673987"/>
            <a:ext cx="507952" cy="342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02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ea typeface="Roboto Condensed" panose="02000000000000000000" pitchFamily="2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2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9068116" y="5490000"/>
            <a:ext cx="3133725" cy="1368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139422" y="1330"/>
            <a:ext cx="3133725" cy="1368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495300" cy="1368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08DAE99A-8C9C-6F4D-937E-8B26C11C8A9E}"/>
              </a:ext>
            </a:extLst>
          </p:cNvPr>
          <p:cNvSpPr/>
          <p:nvPr/>
        </p:nvSpPr>
        <p:spPr>
          <a:xfrm>
            <a:off x="523349" y="1501514"/>
            <a:ext cx="5644122" cy="5170646"/>
          </a:xfrm>
          <a:prstGeom prst="rect">
            <a:avLst/>
          </a:prstGeom>
          <a:ln>
            <a:solidFill>
              <a:srgbClr val="663300"/>
            </a:solidFill>
          </a:ln>
        </p:spPr>
        <p:txBody>
          <a:bodyPr wrap="square" lIns="0" tIns="0" rIns="0" bIns="0">
            <a:spAutoFit/>
          </a:bodyPr>
          <a:lstStyle/>
          <a:p>
            <a:pPr marL="108000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en-US" sz="28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Было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х яблок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покупатель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en-US" sz="28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(0,5х+15)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яблок</a:t>
            </a:r>
            <a:endParaRPr lang="en-US" sz="28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покупатель – </a:t>
            </a:r>
            <a:endParaRPr lang="en-US" sz="28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х-(0,5х+15)) 0,6+10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яблок</a:t>
            </a:r>
            <a:endParaRPr lang="en-US" sz="28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Составим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решим уравнение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0,5х+15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+(0,5х-15) 0,6+10=х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0,8х+15-9+10=х;</a:t>
            </a:r>
            <a:endParaRPr lang="en-US" sz="28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0,2 х= -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16;</a:t>
            </a:r>
            <a:endParaRPr lang="en-US" sz="28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х=80</a:t>
            </a:r>
            <a:endParaRPr lang="en-US" sz="28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у продавца было 80 яблок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9C27CAF-18D5-9D44-AC78-B6CD1FD23A95}"/>
              </a:ext>
            </a:extLst>
          </p:cNvPr>
          <p:cNvSpPr txBox="1"/>
          <p:nvPr/>
        </p:nvSpPr>
        <p:spPr>
          <a:xfrm>
            <a:off x="6354409" y="73260"/>
            <a:ext cx="24529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Poppins SemiBold" panose="00000700000000000000" pitchFamily="2" charset="0"/>
                <a:ea typeface="Roboto Condensed" panose="02000000000000000000" pitchFamily="2" charset="0"/>
                <a:cs typeface="Poppins SemiBold" panose="00000700000000000000" pitchFamily="2" charset="0"/>
              </a:rPr>
              <a:t>Актуализация знаний  </a:t>
            </a:r>
            <a:endParaRPr lang="en-GB" sz="1400" b="1" dirty="0">
              <a:solidFill>
                <a:schemeClr val="bg1"/>
              </a:solidFill>
              <a:latin typeface="Poppins SemiBold" panose="00000700000000000000" pitchFamily="2" charset="0"/>
              <a:ea typeface="Roboto Condensed" panose="020000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66" y="449693"/>
            <a:ext cx="4491580" cy="5986731"/>
          </a:xfrm>
          <a:ln w="57150">
            <a:solidFill>
              <a:srgbClr val="FBF9A9"/>
            </a:solidFill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B312681-8F7F-4791-A36F-DAA5F716161C}"/>
              </a:ext>
            </a:extLst>
          </p:cNvPr>
          <p:cNvSpPr txBox="1"/>
          <p:nvPr/>
        </p:nvSpPr>
        <p:spPr>
          <a:xfrm>
            <a:off x="2480982" y="621230"/>
            <a:ext cx="296170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i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MV Boli" panose="02000500030200090000" pitchFamily="2" charset="0"/>
              </a:rPr>
              <a:t>Задача № 2</a:t>
            </a:r>
            <a:endParaRPr lang="en-US" sz="28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MV Boli" panose="02000500030200090000" pitchFamily="2" charset="0"/>
            </a:endParaRPr>
          </a:p>
        </p:txBody>
      </p:sp>
      <p:sp>
        <p:nvSpPr>
          <p:cNvPr id="35" name="Rectangle 20"/>
          <p:cNvSpPr/>
          <p:nvPr/>
        </p:nvSpPr>
        <p:spPr>
          <a:xfrm>
            <a:off x="1973030" y="673987"/>
            <a:ext cx="507952" cy="342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02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ea typeface="Roboto Condensed" panose="02000000000000000000" pitchFamily="2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96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9068116" y="5490000"/>
            <a:ext cx="3133725" cy="1368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139422" y="1330"/>
            <a:ext cx="3133725" cy="1368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495300" cy="1368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32" y="449693"/>
            <a:ext cx="4490048" cy="5986731"/>
          </a:xfrm>
          <a:ln w="57150">
            <a:solidFill>
              <a:srgbClr val="FBF9A9"/>
            </a:solidFill>
          </a:ln>
        </p:spPr>
      </p:pic>
      <p:sp>
        <p:nvSpPr>
          <p:cNvPr id="22" name="Rectangle 10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08DAE99A-8C9C-6F4D-937E-8B26C11C8A9E}"/>
              </a:ext>
            </a:extLst>
          </p:cNvPr>
          <p:cNvSpPr/>
          <p:nvPr/>
        </p:nvSpPr>
        <p:spPr>
          <a:xfrm>
            <a:off x="495300" y="2115810"/>
            <a:ext cx="5644122" cy="2954655"/>
          </a:xfrm>
          <a:prstGeom prst="rect">
            <a:avLst/>
          </a:prstGeom>
          <a:ln>
            <a:solidFill>
              <a:srgbClr val="663300"/>
            </a:solidFill>
          </a:ln>
        </p:spPr>
        <p:txBody>
          <a:bodyPr wrap="square" lIns="0" tIns="0" rIns="0" bIns="0">
            <a:spAutoFit/>
          </a:bodyPr>
          <a:lstStyle/>
          <a:p>
            <a:pPr marL="108000"/>
            <a:r>
              <a:rPr lang="ru-RU" sz="320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Средний возраст 7 гномов равен 284 года. Если к ним приходит в гости Белоснежка, то средний возраст компании становится 250,25 лет. Сколько лет Белоснежке?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9C27CAF-18D5-9D44-AC78-B6CD1FD23A95}"/>
              </a:ext>
            </a:extLst>
          </p:cNvPr>
          <p:cNvSpPr txBox="1"/>
          <p:nvPr/>
        </p:nvSpPr>
        <p:spPr>
          <a:xfrm>
            <a:off x="6354409" y="73260"/>
            <a:ext cx="24529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Poppins SemiBold" panose="00000700000000000000" pitchFamily="2" charset="0"/>
                <a:ea typeface="Roboto Condensed" panose="02000000000000000000" pitchFamily="2" charset="0"/>
                <a:cs typeface="Poppins SemiBold" panose="00000700000000000000" pitchFamily="2" charset="0"/>
              </a:rPr>
              <a:t>Актуализация знаний  </a:t>
            </a:r>
            <a:endParaRPr lang="en-GB" sz="1400" b="1" dirty="0">
              <a:solidFill>
                <a:schemeClr val="bg1"/>
              </a:solidFill>
              <a:latin typeface="Poppins SemiBold" panose="00000700000000000000" pitchFamily="2" charset="0"/>
              <a:ea typeface="Roboto Condensed" panose="020000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312681-8F7F-4791-A36F-DAA5F716161C}"/>
              </a:ext>
            </a:extLst>
          </p:cNvPr>
          <p:cNvSpPr txBox="1"/>
          <p:nvPr/>
        </p:nvSpPr>
        <p:spPr>
          <a:xfrm>
            <a:off x="2480982" y="621230"/>
            <a:ext cx="296170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i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MV Boli" panose="02000500030200090000" pitchFamily="2" charset="0"/>
              </a:rPr>
              <a:t>Задача № 3</a:t>
            </a:r>
            <a:endParaRPr lang="en-US" sz="28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MV Boli" panose="02000500030200090000" pitchFamily="2" charset="0"/>
            </a:endParaRPr>
          </a:p>
        </p:txBody>
      </p:sp>
      <p:sp>
        <p:nvSpPr>
          <p:cNvPr id="11" name="Rectangle 20"/>
          <p:cNvSpPr/>
          <p:nvPr/>
        </p:nvSpPr>
        <p:spPr>
          <a:xfrm>
            <a:off x="1973030" y="673987"/>
            <a:ext cx="507952" cy="342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03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ea typeface="Roboto Condensed" panose="02000000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55005" y="381036"/>
            <a:ext cx="1289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4326" y="381037"/>
            <a:ext cx="1563916" cy="646331"/>
          </a:xfrm>
          <a:prstGeom prst="rect">
            <a:avLst/>
          </a:prstGeom>
          <a:noFill/>
          <a:effectLst>
            <a:outerShdw blurRad="241300" dist="50800" dir="8160000" sx="56000" sy="56000" algn="ctr" rotWithShape="0">
              <a:srgbClr val="663300">
                <a:alpha val="77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250,25</a:t>
            </a:r>
            <a:r>
              <a:rPr lang="ru-RU" sz="3600" dirty="0"/>
              <a:t> 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652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9068116" y="5490000"/>
            <a:ext cx="3133725" cy="1368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139422" y="1330"/>
            <a:ext cx="3133725" cy="1368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495300" cy="1368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32" y="449693"/>
            <a:ext cx="4490048" cy="5986731"/>
          </a:xfrm>
          <a:ln w="57150">
            <a:solidFill>
              <a:srgbClr val="FBF9A9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10">
                <a:extLst>
                  <a:ext uri="{FF2B5EF4-FFF2-40B4-BE49-F238E27FC236}">
                    <a16:creationId xmlns:a16="http://schemas.microsoft.com/office/drawing/2014/main" xmlns="" id="{08DAE99A-8C9C-6F4D-937E-8B26C11C8A9E}"/>
                  </a:ext>
                </a:extLst>
              </p:cNvPr>
              <p:cNvSpPr/>
              <p:nvPr/>
            </p:nvSpPr>
            <p:spPr>
              <a:xfrm>
                <a:off x="495300" y="2115810"/>
                <a:ext cx="5644122" cy="3939540"/>
              </a:xfrm>
              <a:prstGeom prst="rect">
                <a:avLst/>
              </a:prstGeom>
              <a:ln>
                <a:solidFill>
                  <a:srgbClr val="663300"/>
                </a:solidFill>
              </a:ln>
            </p:spPr>
            <p:txBody>
              <a:bodyPr wrap="square" lIns="0" tIns="0" rIns="0" bIns="0">
                <a:spAutoFit/>
              </a:bodyPr>
              <a:lstStyle/>
              <a:p>
                <a:pPr marL="108000"/>
                <a:r>
                  <a:rPr lang="ru-RU" sz="3200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Решение</a:t>
                </a:r>
                <a:r>
                  <a:rPr lang="ru-RU" sz="3200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3200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8000"/>
                <a:r>
                  <a:rPr lang="ru-RU" sz="3200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284</a:t>
                </a:r>
                <a:r>
                  <a:rPr lang="en-US" sz="3200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3200" b="0" i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3200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7=1988 (лет) в сумме </a:t>
                </a:r>
                <a:r>
                  <a:rPr lang="en-US" sz="3200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108000"/>
                <a:r>
                  <a:rPr lang="ru-RU" sz="3200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возраст </a:t>
                </a:r>
                <a:r>
                  <a:rPr lang="ru-RU" sz="3200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7 гномов</a:t>
                </a:r>
                <a:r>
                  <a:rPr lang="ru-RU" sz="3200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8000"/>
                <a:r>
                  <a:rPr lang="ru-RU" sz="3200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250,24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320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3200" b="0" i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3200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8=2002 (г) возраст 7 гномов и Белоснежки вместе</a:t>
                </a:r>
                <a:r>
                  <a:rPr lang="ru-RU" sz="3200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8000"/>
                <a:r>
                  <a:rPr lang="ru-RU" sz="3200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2002-1988=14 </a:t>
                </a:r>
                <a:r>
                  <a:rPr lang="ru-RU" sz="3200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(лет) Белоснежке</a:t>
                </a:r>
                <a:r>
                  <a:rPr lang="ru-RU" sz="3200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8000"/>
                <a:r>
                  <a:rPr lang="ru-RU" sz="3200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</a:t>
                </a:r>
                <a:r>
                  <a:rPr lang="ru-RU" sz="3200" dirty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14 лет Белоснежке</a:t>
                </a:r>
                <a:r>
                  <a:rPr lang="ru-RU" sz="3200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8DAE99A-8C9C-6F4D-937E-8B26C11C8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2115810"/>
                <a:ext cx="5644122" cy="3939540"/>
              </a:xfrm>
              <a:prstGeom prst="rect">
                <a:avLst/>
              </a:prstGeom>
              <a:blipFill rotWithShape="0">
                <a:blip r:embed="rId3"/>
                <a:stretch>
                  <a:fillRect l="-2263" t="-3086" b="-5093"/>
                </a:stretch>
              </a:blipFill>
              <a:ln>
                <a:solidFill>
                  <a:srgbClr val="6633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9C27CAF-18D5-9D44-AC78-B6CD1FD23A95}"/>
              </a:ext>
            </a:extLst>
          </p:cNvPr>
          <p:cNvSpPr txBox="1"/>
          <p:nvPr/>
        </p:nvSpPr>
        <p:spPr>
          <a:xfrm>
            <a:off x="6354409" y="73260"/>
            <a:ext cx="24529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Poppins SemiBold" panose="00000700000000000000" pitchFamily="2" charset="0"/>
                <a:ea typeface="Roboto Condensed" panose="02000000000000000000" pitchFamily="2" charset="0"/>
                <a:cs typeface="Poppins SemiBold" panose="00000700000000000000" pitchFamily="2" charset="0"/>
              </a:rPr>
              <a:t>Актуализация знаний  </a:t>
            </a:r>
            <a:endParaRPr lang="en-GB" sz="1400" b="1" dirty="0">
              <a:solidFill>
                <a:schemeClr val="bg1"/>
              </a:solidFill>
              <a:latin typeface="Poppins SemiBold" panose="00000700000000000000" pitchFamily="2" charset="0"/>
              <a:ea typeface="Roboto Condensed" panose="020000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312681-8F7F-4791-A36F-DAA5F716161C}"/>
              </a:ext>
            </a:extLst>
          </p:cNvPr>
          <p:cNvSpPr txBox="1"/>
          <p:nvPr/>
        </p:nvSpPr>
        <p:spPr>
          <a:xfrm>
            <a:off x="2480982" y="621230"/>
            <a:ext cx="296170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i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MV Boli" panose="02000500030200090000" pitchFamily="2" charset="0"/>
              </a:rPr>
              <a:t>Задача № 3</a:t>
            </a:r>
            <a:endParaRPr lang="en-US" sz="28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MV Boli" panose="02000500030200090000" pitchFamily="2" charset="0"/>
            </a:endParaRPr>
          </a:p>
        </p:txBody>
      </p:sp>
      <p:sp>
        <p:nvSpPr>
          <p:cNvPr id="11" name="Rectangle 20"/>
          <p:cNvSpPr/>
          <p:nvPr/>
        </p:nvSpPr>
        <p:spPr>
          <a:xfrm>
            <a:off x="1973030" y="673987"/>
            <a:ext cx="507952" cy="342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03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ea typeface="Roboto Condensed" panose="02000000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55005" y="381036"/>
            <a:ext cx="1289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4326" y="381037"/>
            <a:ext cx="1563916" cy="646331"/>
          </a:xfrm>
          <a:prstGeom prst="rect">
            <a:avLst/>
          </a:prstGeom>
          <a:noFill/>
          <a:effectLst>
            <a:outerShdw blurRad="241300" dist="50800" dir="8160000" sx="56000" sy="56000" algn="ctr" rotWithShape="0">
              <a:srgbClr val="663300">
                <a:alpha val="77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250,25</a:t>
            </a:r>
            <a:r>
              <a:rPr lang="ru-RU" sz="3600" dirty="0"/>
              <a:t> 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620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ACD0FE4-122C-4CA7-AE72-C6C2B67DCDA6}"/>
              </a:ext>
            </a:extLst>
          </p:cNvPr>
          <p:cNvSpPr/>
          <p:nvPr/>
        </p:nvSpPr>
        <p:spPr>
          <a:xfrm>
            <a:off x="-1" y="1502903"/>
            <a:ext cx="12191999" cy="113919"/>
          </a:xfrm>
          <a:prstGeom prst="rect">
            <a:avLst/>
          </a:prstGeom>
          <a:solidFill>
            <a:srgbClr val="6633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Poppins 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A73C6C7-5F89-4FD5-87E8-95805653D339}"/>
              </a:ext>
            </a:extLst>
          </p:cNvPr>
          <p:cNvSpPr txBox="1"/>
          <p:nvPr/>
        </p:nvSpPr>
        <p:spPr>
          <a:xfrm>
            <a:off x="1729875" y="499334"/>
            <a:ext cx="9866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MV Boli" panose="02000500030200090000" pitchFamily="2" charset="0"/>
              </a:rPr>
              <a:t>Найдите ошибки и запишите правильное решение:</a:t>
            </a:r>
            <a:endParaRPr lang="en-US" sz="28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MV Boli" panose="02000500030200090000" pitchFamily="2" charset="0"/>
            </a:endParaRPr>
          </a:p>
        </p:txBody>
      </p:sp>
      <p:sp>
        <p:nvSpPr>
          <p:cNvPr id="20" name="Rectangle 20"/>
          <p:cNvSpPr/>
          <p:nvPr/>
        </p:nvSpPr>
        <p:spPr>
          <a:xfrm>
            <a:off x="1002817" y="634387"/>
            <a:ext cx="507952" cy="342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0</a:t>
            </a:r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4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ea typeface="Roboto Condensed" panose="02000000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xmlns="" id="{4ACD0FE4-122C-4CA7-AE72-C6C2B67DCDA6}"/>
              </a:ext>
            </a:extLst>
          </p:cNvPr>
          <p:cNvSpPr/>
          <p:nvPr/>
        </p:nvSpPr>
        <p:spPr>
          <a:xfrm>
            <a:off x="0" y="4605494"/>
            <a:ext cx="12191999" cy="107823"/>
          </a:xfrm>
          <a:prstGeom prst="rect">
            <a:avLst/>
          </a:prstGeom>
          <a:solidFill>
            <a:srgbClr val="6633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Poppins 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Таблица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9512006"/>
                  </p:ext>
                </p:extLst>
              </p:nvPr>
            </p:nvGraphicFramePr>
            <p:xfrm>
              <a:off x="2535381" y="2169619"/>
              <a:ext cx="7198823" cy="2072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6161"/>
                    <a:gridCol w="2622662"/>
                  </a:tblGrid>
                  <a:tr h="473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kern="1200" smtClean="0">
                              <a:solidFill>
                                <a:srgbClr val="6633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1,083</a:t>
                          </a:r>
                          <a14:m>
                            <m:oMath xmlns:m="http://schemas.openxmlformats.org/officeDocument/2006/math">
                              <m:r>
                                <a:rPr lang="ru-RU" sz="2800" b="0" kern="1200">
                                  <a:solidFill>
                                    <a:srgbClr val="6633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∙</m:t>
                              </m:r>
                            </m:oMath>
                          </a14:m>
                          <a:r>
                            <a:rPr lang="ru-RU" sz="2800" b="0" kern="1200">
                              <a:solidFill>
                                <a:srgbClr val="6633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0,5=5415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BF9A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b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79F5C"/>
                        </a:solidFill>
                      </a:tcPr>
                    </a:tc>
                  </a:tr>
                  <a:tr h="4796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kern="1200" smtClean="0">
                              <a:solidFill>
                                <a:schemeClr val="l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12,25</a:t>
                          </a:r>
                          <a14:m>
                            <m:oMath xmlns:m="http://schemas.openxmlformats.org/officeDocument/2006/math">
                              <m:r>
                                <a:rPr lang="ru-RU" sz="2800" b="0" kern="1200">
                                  <a:solidFill>
                                    <a:schemeClr val="lt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∙</m:t>
                              </m:r>
                            </m:oMath>
                          </a14:m>
                          <a:r>
                            <a:rPr lang="ru-RU" sz="2800" b="0" kern="1200">
                              <a:solidFill>
                                <a:schemeClr val="l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3=3675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79F5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b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BF9A9"/>
                        </a:solidFill>
                      </a:tcPr>
                    </a:tc>
                  </a:tr>
                  <a:tr h="4796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kern="1200" smtClean="0">
                              <a:solidFill>
                                <a:srgbClr val="6633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0,12:8=0,15</a:t>
                          </a:r>
                          <a:r>
                            <a:rPr lang="ru-RU" sz="2800" b="0" kern="1200" smtClean="0">
                              <a:solidFill>
                                <a:schemeClr val="dk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	</a:t>
                          </a:r>
                          <a:endParaRPr lang="ru-RU" sz="2800" b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BF9A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ru-RU" sz="2800" b="0" kern="1200">
                            <a:solidFill>
                              <a:srgbClr val="6633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79F5C"/>
                        </a:solidFill>
                      </a:tcPr>
                    </a:tc>
                  </a:tr>
                  <a:tr h="4796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kern="1200" smtClean="0">
                              <a:solidFill>
                                <a:schemeClr val="l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20,15:5=4,3</a:t>
                          </a:r>
                          <a:r>
                            <a:rPr lang="ru-RU" sz="2800" b="0" kern="1200" smtClean="0">
                              <a:solidFill>
                                <a:schemeClr val="dk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	</a:t>
                          </a:r>
                          <a:endParaRPr lang="ru-RU" sz="2800" b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79F5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b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BF9A9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Таблица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9512006"/>
                  </p:ext>
                </p:extLst>
              </p:nvPr>
            </p:nvGraphicFramePr>
            <p:xfrm>
              <a:off x="2535381" y="2169619"/>
              <a:ext cx="7198823" cy="2072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6161"/>
                    <a:gridCol w="2622662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33" t="-11765" r="-57656" b="-34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b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79F5C"/>
                        </a:solid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33" t="-110465" r="-57656" b="-2372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b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BF9A9"/>
                        </a:solid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kern="1200" smtClean="0">
                              <a:solidFill>
                                <a:srgbClr val="6633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0,12:8=0,15</a:t>
                          </a:r>
                          <a:r>
                            <a:rPr lang="ru-RU" sz="2800" b="0" kern="1200" smtClean="0">
                              <a:solidFill>
                                <a:schemeClr val="dk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	</a:t>
                          </a:r>
                          <a:endParaRPr lang="ru-RU" sz="2800" b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BF9A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endParaRPr lang="ru-RU" sz="2800" b="0" kern="1200">
                            <a:solidFill>
                              <a:srgbClr val="6633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79F5C"/>
                        </a:solid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kern="1200" smtClean="0">
                              <a:solidFill>
                                <a:schemeClr val="l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20,15:5=4,3</a:t>
                          </a:r>
                          <a:r>
                            <a:rPr lang="ru-RU" sz="2800" b="0" kern="1200" smtClean="0">
                              <a:solidFill>
                                <a:schemeClr val="dk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	</a:t>
                          </a:r>
                          <a:endParaRPr lang="ru-RU" sz="2800" b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79F5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b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BF9A9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535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ACD0FE4-122C-4CA7-AE72-C6C2B67DCDA6}"/>
              </a:ext>
            </a:extLst>
          </p:cNvPr>
          <p:cNvSpPr/>
          <p:nvPr/>
        </p:nvSpPr>
        <p:spPr>
          <a:xfrm>
            <a:off x="-1" y="1502903"/>
            <a:ext cx="12191999" cy="113919"/>
          </a:xfrm>
          <a:prstGeom prst="rect">
            <a:avLst/>
          </a:prstGeom>
          <a:solidFill>
            <a:srgbClr val="6633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Poppins 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A73C6C7-5F89-4FD5-87E8-95805653D339}"/>
              </a:ext>
            </a:extLst>
          </p:cNvPr>
          <p:cNvSpPr txBox="1"/>
          <p:nvPr/>
        </p:nvSpPr>
        <p:spPr>
          <a:xfrm>
            <a:off x="1729875" y="499334"/>
            <a:ext cx="9866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MV Boli" panose="02000500030200090000" pitchFamily="2" charset="0"/>
              </a:rPr>
              <a:t>Найдите ошибки и запишите правильное решение:</a:t>
            </a:r>
            <a:endParaRPr lang="en-US" sz="28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MV Boli" panose="02000500030200090000" pitchFamily="2" charset="0"/>
            </a:endParaRPr>
          </a:p>
        </p:txBody>
      </p:sp>
      <p:sp>
        <p:nvSpPr>
          <p:cNvPr id="20" name="Rectangle 20"/>
          <p:cNvSpPr/>
          <p:nvPr/>
        </p:nvSpPr>
        <p:spPr>
          <a:xfrm>
            <a:off x="1002817" y="634387"/>
            <a:ext cx="507952" cy="342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0</a:t>
            </a:r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4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ea typeface="Roboto Condensed" panose="02000000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xmlns="" id="{4ACD0FE4-122C-4CA7-AE72-C6C2B67DCDA6}"/>
              </a:ext>
            </a:extLst>
          </p:cNvPr>
          <p:cNvSpPr/>
          <p:nvPr/>
        </p:nvSpPr>
        <p:spPr>
          <a:xfrm>
            <a:off x="0" y="4605494"/>
            <a:ext cx="12191999" cy="107823"/>
          </a:xfrm>
          <a:prstGeom prst="rect">
            <a:avLst/>
          </a:prstGeom>
          <a:solidFill>
            <a:srgbClr val="6633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Poppins 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Таблица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8549894"/>
                  </p:ext>
                </p:extLst>
              </p:nvPr>
            </p:nvGraphicFramePr>
            <p:xfrm>
              <a:off x="2535381" y="2169619"/>
              <a:ext cx="7198823" cy="2072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6161"/>
                    <a:gridCol w="2622662"/>
                  </a:tblGrid>
                  <a:tr h="473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kern="1200" dirty="0" smtClean="0">
                              <a:solidFill>
                                <a:srgbClr val="6633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1,083</a:t>
                          </a:r>
                          <a14:m>
                            <m:oMath xmlns:m="http://schemas.openxmlformats.org/officeDocument/2006/math">
                              <m:r>
                                <a:rPr lang="ru-RU" sz="2800" b="0" kern="1200">
                                  <a:solidFill>
                                    <a:srgbClr val="6633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∙</m:t>
                              </m:r>
                            </m:oMath>
                          </a14:m>
                          <a:r>
                            <a:rPr lang="ru-RU" sz="2800" b="0" kern="1200" dirty="0">
                              <a:solidFill>
                                <a:srgbClr val="6633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0,5=5415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BF9A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kern="1200" smtClean="0">
                              <a:solidFill>
                                <a:schemeClr val="l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0,5415</a:t>
                          </a:r>
                          <a:endParaRPr lang="ru-RU" sz="2800" b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79F5C"/>
                        </a:solidFill>
                      </a:tcPr>
                    </a:tc>
                  </a:tr>
                  <a:tr h="4796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kern="1200" dirty="0" smtClean="0">
                              <a:solidFill>
                                <a:schemeClr val="l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12,25</a:t>
                          </a:r>
                          <a14:m>
                            <m:oMath xmlns:m="http://schemas.openxmlformats.org/officeDocument/2006/math">
                              <m:r>
                                <a:rPr lang="ru-RU" sz="2800" b="0" kern="1200">
                                  <a:solidFill>
                                    <a:schemeClr val="lt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∙</m:t>
                              </m:r>
                            </m:oMath>
                          </a14:m>
                          <a:r>
                            <a:rPr lang="ru-RU" sz="2800" b="0" kern="1200" dirty="0">
                              <a:solidFill>
                                <a:schemeClr val="l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3=3675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79F5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kern="1200" smtClean="0">
                              <a:solidFill>
                                <a:schemeClr val="dk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36,75</a:t>
                          </a:r>
                          <a:endParaRPr lang="ru-RU" sz="2800" b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BF9A9"/>
                        </a:solidFill>
                      </a:tcPr>
                    </a:tc>
                  </a:tr>
                  <a:tr h="4796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kern="1200" smtClean="0">
                              <a:solidFill>
                                <a:srgbClr val="6633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0,12:8=0,15</a:t>
                          </a:r>
                          <a:r>
                            <a:rPr lang="ru-RU" sz="2800" b="0" kern="1200" smtClean="0">
                              <a:solidFill>
                                <a:schemeClr val="dk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	</a:t>
                          </a:r>
                          <a:endParaRPr lang="ru-RU" sz="2800" b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BF9A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800" b="0" kern="1200" dirty="0" smtClean="0">
                              <a:solidFill>
                                <a:schemeClr val="l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0,015</a:t>
                          </a:r>
                          <a:endParaRPr lang="ru-RU" sz="2800" b="0" kern="1200" dirty="0">
                            <a:solidFill>
                              <a:schemeClr val="lt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79F5C"/>
                        </a:solidFill>
                      </a:tcPr>
                    </a:tc>
                  </a:tr>
                  <a:tr h="4796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kern="1200" smtClean="0">
                              <a:solidFill>
                                <a:schemeClr val="l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20,15:5=4,3</a:t>
                          </a:r>
                          <a:r>
                            <a:rPr lang="ru-RU" sz="2800" b="0" kern="1200" smtClean="0">
                              <a:solidFill>
                                <a:schemeClr val="dk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	</a:t>
                          </a:r>
                          <a:endParaRPr lang="ru-RU" sz="2800" b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79F5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kern="1200" smtClean="0">
                              <a:solidFill>
                                <a:schemeClr val="dk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4,03</a:t>
                          </a:r>
                          <a:endParaRPr lang="ru-RU" sz="2800" b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BF9A9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Таблица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8549894"/>
                  </p:ext>
                </p:extLst>
              </p:nvPr>
            </p:nvGraphicFramePr>
            <p:xfrm>
              <a:off x="2535381" y="2169619"/>
              <a:ext cx="7198823" cy="2072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6161"/>
                    <a:gridCol w="2622662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33" t="-11765" r="-57656" b="-34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kern="1200" smtClean="0">
                              <a:solidFill>
                                <a:schemeClr val="l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0,5415</a:t>
                          </a:r>
                          <a:endParaRPr lang="ru-RU" sz="2800" b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79F5C"/>
                        </a:solid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33" t="-110465" r="-57656" b="-2372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kern="1200" smtClean="0">
                              <a:solidFill>
                                <a:schemeClr val="dk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36,75</a:t>
                          </a:r>
                          <a:endParaRPr lang="ru-RU" sz="2800" b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BF9A9"/>
                        </a:solid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kern="1200" smtClean="0">
                              <a:solidFill>
                                <a:srgbClr val="6633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0,12:8=0,15</a:t>
                          </a:r>
                          <a:r>
                            <a:rPr lang="ru-RU" sz="2800" b="0" kern="1200" smtClean="0">
                              <a:solidFill>
                                <a:schemeClr val="dk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	</a:t>
                          </a:r>
                          <a:endParaRPr lang="ru-RU" sz="2800" b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BF9A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800" b="0" kern="1200" dirty="0" smtClean="0">
                              <a:solidFill>
                                <a:schemeClr val="l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0,015</a:t>
                          </a:r>
                          <a:endParaRPr lang="ru-RU" sz="2800" b="0" kern="1200" dirty="0">
                            <a:solidFill>
                              <a:schemeClr val="lt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79F5C"/>
                        </a:solid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kern="1200" smtClean="0">
                              <a:solidFill>
                                <a:schemeClr val="l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20,15:5=4,3</a:t>
                          </a:r>
                          <a:r>
                            <a:rPr lang="ru-RU" sz="2800" b="0" kern="1200" smtClean="0">
                              <a:solidFill>
                                <a:schemeClr val="dk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	</a:t>
                          </a:r>
                          <a:endParaRPr lang="ru-RU" sz="2800" b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79F5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kern="1200" smtClean="0">
                              <a:solidFill>
                                <a:schemeClr val="dk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4,03</a:t>
                          </a:r>
                          <a:endParaRPr lang="ru-RU" sz="2800" b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BF9A9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5866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ACD0FE4-122C-4CA7-AE72-C6C2B67DCDA6}"/>
              </a:ext>
            </a:extLst>
          </p:cNvPr>
          <p:cNvSpPr/>
          <p:nvPr/>
        </p:nvSpPr>
        <p:spPr>
          <a:xfrm>
            <a:off x="-1" y="1502903"/>
            <a:ext cx="12191999" cy="113919"/>
          </a:xfrm>
          <a:prstGeom prst="rect">
            <a:avLst/>
          </a:prstGeom>
          <a:solidFill>
            <a:srgbClr val="6633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Poppins 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A73C6C7-5F89-4FD5-87E8-95805653D339}"/>
              </a:ext>
            </a:extLst>
          </p:cNvPr>
          <p:cNvSpPr txBox="1"/>
          <p:nvPr/>
        </p:nvSpPr>
        <p:spPr>
          <a:xfrm>
            <a:off x="1729875" y="499334"/>
            <a:ext cx="9866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MV Boli" panose="02000500030200090000" pitchFamily="2" charset="0"/>
              </a:rPr>
              <a:t>Найдите ошибки и запишите правильное решение:</a:t>
            </a:r>
            <a:endParaRPr lang="en-US" sz="28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MV Boli" panose="02000500030200090000" pitchFamily="2" charset="0"/>
            </a:endParaRPr>
          </a:p>
        </p:txBody>
      </p:sp>
      <p:sp>
        <p:nvSpPr>
          <p:cNvPr id="20" name="Rectangle 20"/>
          <p:cNvSpPr/>
          <p:nvPr/>
        </p:nvSpPr>
        <p:spPr>
          <a:xfrm>
            <a:off x="1002817" y="634387"/>
            <a:ext cx="507952" cy="342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04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ea typeface="Roboto Condensed" panose="02000000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xmlns="" id="{4ACD0FE4-122C-4CA7-AE72-C6C2B67DCDA6}"/>
              </a:ext>
            </a:extLst>
          </p:cNvPr>
          <p:cNvSpPr/>
          <p:nvPr/>
        </p:nvSpPr>
        <p:spPr>
          <a:xfrm>
            <a:off x="0" y="4605494"/>
            <a:ext cx="12191999" cy="107823"/>
          </a:xfrm>
          <a:prstGeom prst="rect">
            <a:avLst/>
          </a:prstGeom>
          <a:solidFill>
            <a:srgbClr val="6633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Poppins 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Таблица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7267359"/>
                  </p:ext>
                </p:extLst>
              </p:nvPr>
            </p:nvGraphicFramePr>
            <p:xfrm>
              <a:off x="2535381" y="2169619"/>
              <a:ext cx="7198823" cy="2072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6161"/>
                    <a:gridCol w="2622662"/>
                  </a:tblGrid>
                  <a:tr h="473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kern="1200" dirty="0" smtClean="0">
                              <a:solidFill>
                                <a:srgbClr val="6633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1,083</a:t>
                          </a:r>
                          <a14:m>
                            <m:oMath xmlns:m="http://schemas.openxmlformats.org/officeDocument/2006/math">
                              <m:r>
                                <a:rPr lang="ru-RU" sz="2800" b="0" kern="1200">
                                  <a:solidFill>
                                    <a:srgbClr val="6633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∙</m:t>
                              </m:r>
                            </m:oMath>
                          </a14:m>
                          <a:r>
                            <a:rPr lang="ru-RU" sz="2800" b="0" kern="1200" dirty="0">
                              <a:solidFill>
                                <a:srgbClr val="6633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0,5=5415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BF9A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kern="1200" smtClean="0">
                              <a:solidFill>
                                <a:schemeClr val="l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0,5415</a:t>
                          </a:r>
                          <a:endParaRPr lang="ru-RU" sz="2800" b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79F5C"/>
                        </a:solidFill>
                      </a:tcPr>
                    </a:tc>
                  </a:tr>
                  <a:tr h="4796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kern="1200" dirty="0" smtClean="0">
                              <a:solidFill>
                                <a:schemeClr val="l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12,25</a:t>
                          </a:r>
                          <a14:m>
                            <m:oMath xmlns:m="http://schemas.openxmlformats.org/officeDocument/2006/math">
                              <m:r>
                                <a:rPr lang="ru-RU" sz="2800" b="0" kern="1200">
                                  <a:solidFill>
                                    <a:schemeClr val="lt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∙</m:t>
                              </m:r>
                            </m:oMath>
                          </a14:m>
                          <a:r>
                            <a:rPr lang="ru-RU" sz="2800" b="0" kern="1200" dirty="0">
                              <a:solidFill>
                                <a:schemeClr val="l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3=3675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79F5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kern="1200" smtClean="0">
                              <a:solidFill>
                                <a:schemeClr val="dk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36,75</a:t>
                          </a:r>
                          <a:endParaRPr lang="ru-RU" sz="2800" b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BF9A9"/>
                        </a:solidFill>
                      </a:tcPr>
                    </a:tc>
                  </a:tr>
                  <a:tr h="4796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kern="1200" smtClean="0">
                              <a:solidFill>
                                <a:srgbClr val="6633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0,12:8=0,15</a:t>
                          </a:r>
                          <a:r>
                            <a:rPr lang="ru-RU" sz="2800" b="0" kern="1200" smtClean="0">
                              <a:solidFill>
                                <a:schemeClr val="dk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	</a:t>
                          </a:r>
                          <a:endParaRPr lang="ru-RU" sz="2800" b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BF9A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800" b="0" kern="1200" dirty="0" smtClean="0">
                              <a:solidFill>
                                <a:schemeClr val="l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0,015</a:t>
                          </a:r>
                          <a:endParaRPr lang="ru-RU" sz="2800" b="0" kern="1200" dirty="0">
                            <a:solidFill>
                              <a:schemeClr val="lt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79F5C"/>
                        </a:solidFill>
                      </a:tcPr>
                    </a:tc>
                  </a:tr>
                  <a:tr h="4796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kern="1200" smtClean="0">
                              <a:solidFill>
                                <a:schemeClr val="l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20,15:5=4,3</a:t>
                          </a:r>
                          <a:r>
                            <a:rPr lang="ru-RU" sz="2800" b="0" kern="1200" smtClean="0">
                              <a:solidFill>
                                <a:schemeClr val="dk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	</a:t>
                          </a:r>
                          <a:endParaRPr lang="ru-RU" sz="2800" b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79F5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kern="1200" smtClean="0">
                              <a:solidFill>
                                <a:schemeClr val="dk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4,03</a:t>
                          </a:r>
                          <a:endParaRPr lang="ru-RU" sz="2800" b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BF9A9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Таблица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7267359"/>
                  </p:ext>
                </p:extLst>
              </p:nvPr>
            </p:nvGraphicFramePr>
            <p:xfrm>
              <a:off x="2535381" y="2169619"/>
              <a:ext cx="7198823" cy="2072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76161"/>
                    <a:gridCol w="2622662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33" t="-11765" r="-57656" b="-34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kern="1200" smtClean="0">
                              <a:solidFill>
                                <a:schemeClr val="l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0,5415</a:t>
                          </a:r>
                          <a:endParaRPr lang="ru-RU" sz="2800" b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79F5C"/>
                        </a:solid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33" t="-110465" r="-57656" b="-2372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kern="1200" smtClean="0">
                              <a:solidFill>
                                <a:schemeClr val="dk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36,75</a:t>
                          </a:r>
                          <a:endParaRPr lang="ru-RU" sz="2800" b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BF9A9"/>
                        </a:solid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kern="1200" smtClean="0">
                              <a:solidFill>
                                <a:srgbClr val="6633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0,12:8=0,15</a:t>
                          </a:r>
                          <a:r>
                            <a:rPr lang="ru-RU" sz="2800" b="0" kern="1200" smtClean="0">
                              <a:solidFill>
                                <a:schemeClr val="dk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	</a:t>
                          </a:r>
                          <a:endParaRPr lang="ru-RU" sz="2800" b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BF9A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ru-RU" sz="2800" b="0" kern="1200" dirty="0" smtClean="0">
                              <a:solidFill>
                                <a:schemeClr val="l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0,015</a:t>
                          </a:r>
                          <a:endParaRPr lang="ru-RU" sz="2800" b="0" kern="1200" dirty="0">
                            <a:solidFill>
                              <a:schemeClr val="lt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79F5C"/>
                        </a:solid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kern="1200" smtClean="0">
                              <a:solidFill>
                                <a:schemeClr val="l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20,15:5=4,3</a:t>
                          </a:r>
                          <a:r>
                            <a:rPr lang="ru-RU" sz="2800" b="0" kern="1200" smtClean="0">
                              <a:solidFill>
                                <a:schemeClr val="dk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	</a:t>
                          </a:r>
                          <a:endParaRPr lang="ru-RU" sz="2800" b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79F5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0" kern="1200" smtClean="0">
                              <a:solidFill>
                                <a:schemeClr val="dk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  <a:ea typeface="+mn-ea"/>
                              <a:cs typeface="+mn-cs"/>
                            </a:rPr>
                            <a:t>4,03</a:t>
                          </a:r>
                          <a:endParaRPr lang="ru-RU" sz="2800" b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6633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BF9A9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A73C6C7-5F89-4FD5-87E8-95805653D339}"/>
              </a:ext>
            </a:extLst>
          </p:cNvPr>
          <p:cNvSpPr txBox="1"/>
          <p:nvPr/>
        </p:nvSpPr>
        <p:spPr>
          <a:xfrm>
            <a:off x="1940467" y="4996188"/>
            <a:ext cx="4186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MV Boli" panose="02000500030200090000" pitchFamily="2" charset="0"/>
              </a:rPr>
              <a:t>Критерии оценивания:</a:t>
            </a:r>
            <a:endParaRPr lang="en-US" sz="24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MV Boli" panose="02000500030200090000" pitchFamily="2" charset="0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08DAE99A-8C9C-6F4D-937E-8B26C11C8A9E}"/>
              </a:ext>
            </a:extLst>
          </p:cNvPr>
          <p:cNvSpPr/>
          <p:nvPr/>
        </p:nvSpPr>
        <p:spPr>
          <a:xfrm>
            <a:off x="6067937" y="5100074"/>
            <a:ext cx="4123464" cy="1292662"/>
          </a:xfrm>
          <a:prstGeom prst="rect">
            <a:avLst/>
          </a:prstGeom>
          <a:ln>
            <a:solidFill>
              <a:srgbClr val="663300"/>
            </a:solidFill>
          </a:ln>
        </p:spPr>
        <p:txBody>
          <a:bodyPr wrap="square" lIns="0" tIns="0" rIns="0" bIns="0">
            <a:spAutoFit/>
          </a:bodyPr>
          <a:lstStyle/>
          <a:p>
            <a:pPr marL="108000"/>
            <a:r>
              <a:rPr lang="ru-RU" sz="280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верно – «5» </a:t>
            </a:r>
            <a:r>
              <a:rPr lang="en-US" sz="280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/>
            <a:r>
              <a:rPr lang="ru-RU" sz="280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 ошибка </a:t>
            </a:r>
            <a:r>
              <a:rPr lang="ru-RU" sz="280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«4»</a:t>
            </a:r>
            <a:r>
              <a:rPr lang="en-US" sz="280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/>
            <a:r>
              <a:rPr lang="ru-RU" sz="280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две ошибки –</a:t>
            </a:r>
            <a:r>
              <a:rPr lang="en-US" sz="280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«3». 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46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ACD0FE4-122C-4CA7-AE72-C6C2B67DCDA6}"/>
              </a:ext>
            </a:extLst>
          </p:cNvPr>
          <p:cNvSpPr/>
          <p:nvPr/>
        </p:nvSpPr>
        <p:spPr>
          <a:xfrm>
            <a:off x="0" y="827112"/>
            <a:ext cx="12191999" cy="113919"/>
          </a:xfrm>
          <a:prstGeom prst="rect">
            <a:avLst/>
          </a:prstGeom>
          <a:solidFill>
            <a:srgbClr val="6633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Poppins "/>
            </a:endParaRP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xmlns="" id="{4ACD0FE4-122C-4CA7-AE72-C6C2B67DCDA6}"/>
              </a:ext>
            </a:extLst>
          </p:cNvPr>
          <p:cNvSpPr/>
          <p:nvPr/>
        </p:nvSpPr>
        <p:spPr>
          <a:xfrm>
            <a:off x="-8316" y="3857350"/>
            <a:ext cx="12191999" cy="107823"/>
          </a:xfrm>
          <a:prstGeom prst="rect">
            <a:avLst/>
          </a:prstGeom>
          <a:solidFill>
            <a:srgbClr val="6633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Poppins 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A73C6C7-5F89-4FD5-87E8-95805653D339}"/>
              </a:ext>
            </a:extLst>
          </p:cNvPr>
          <p:cNvSpPr txBox="1"/>
          <p:nvPr/>
        </p:nvSpPr>
        <p:spPr>
          <a:xfrm>
            <a:off x="3085135" y="195264"/>
            <a:ext cx="547697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MV Boli" panose="02000500030200090000" pitchFamily="2" charset="0"/>
              </a:defRPr>
            </a:lvl1pPr>
          </a:lstStyle>
          <a:p>
            <a:r>
              <a:rPr lang="ru-RU" i="1" smtClean="0">
                <a:solidFill>
                  <a:schemeClr val="accent4">
                    <a:lumMod val="50000"/>
                  </a:schemeClr>
                </a:solidFill>
              </a:rPr>
              <a:t>ДОМАШНЕЕ ЗАДАНИЕ</a:t>
            </a:r>
            <a:endParaRPr lang="en-US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312681-8F7F-4791-A36F-DAA5F716161C}"/>
              </a:ext>
            </a:extLst>
          </p:cNvPr>
          <p:cNvSpPr txBox="1"/>
          <p:nvPr/>
        </p:nvSpPr>
        <p:spPr>
          <a:xfrm>
            <a:off x="1358763" y="1064500"/>
            <a:ext cx="296170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i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MV Boli" panose="02000500030200090000" pitchFamily="2" charset="0"/>
              </a:rPr>
              <a:t>Задача № 1</a:t>
            </a:r>
            <a:endParaRPr lang="en-US" sz="28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MV Boli" panose="02000500030200090000" pitchFamily="2" charset="0"/>
            </a:endParaRPr>
          </a:p>
        </p:txBody>
      </p:sp>
      <p:sp>
        <p:nvSpPr>
          <p:cNvPr id="13" name="Rectangle 20"/>
          <p:cNvSpPr/>
          <p:nvPr/>
        </p:nvSpPr>
        <p:spPr>
          <a:xfrm>
            <a:off x="850811" y="1117257"/>
            <a:ext cx="507952" cy="342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01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ea typeface="Roboto Condensed" panose="02000000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08DAE99A-8C9C-6F4D-937E-8B26C11C8A9E}"/>
              </a:ext>
            </a:extLst>
          </p:cNvPr>
          <p:cNvSpPr/>
          <p:nvPr/>
        </p:nvSpPr>
        <p:spPr>
          <a:xfrm>
            <a:off x="802874" y="1548144"/>
            <a:ext cx="10685319" cy="2154436"/>
          </a:xfrm>
          <a:prstGeom prst="rect">
            <a:avLst/>
          </a:prstGeom>
          <a:ln>
            <a:solidFill>
              <a:srgbClr val="663300"/>
            </a:solidFill>
          </a:ln>
        </p:spPr>
        <p:txBody>
          <a:bodyPr wrap="square" lIns="0" tIns="0" rIns="0" bIns="0">
            <a:spAutoFit/>
          </a:bodyPr>
          <a:lstStyle/>
          <a:p>
            <a:pPr marL="216000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двух пунктов, расстояние между которыми 17,5 км, выехали одновременно 2 велосипедиста навстречу друг другу. Один из них сделал остановку, и поэтому при встрече оказалось, что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проехал в 1,5 раза меньше, чем другой. Какое расстояние проехал каждый велосипедист до встречи?</a:t>
            </a:r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xmlns="" id="{96672017-7C79-48A8-AC50-F09B6927E4C5}"/>
              </a:ext>
            </a:extLst>
          </p:cNvPr>
          <p:cNvSpPr/>
          <p:nvPr/>
        </p:nvSpPr>
        <p:spPr>
          <a:xfrm>
            <a:off x="2545976" y="4133273"/>
            <a:ext cx="744071" cy="251691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184" y="4220634"/>
            <a:ext cx="1755000" cy="2340000"/>
          </a:xfrm>
          <a:prstGeom prst="rect">
            <a:avLst/>
          </a:prstGeom>
          <a:ln w="57150">
            <a:solidFill>
              <a:srgbClr val="FBF9A9"/>
            </a:solidFill>
          </a:ln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xmlns="" id="{96672017-7C79-48A8-AC50-F09B6927E4C5}"/>
              </a:ext>
            </a:extLst>
          </p:cNvPr>
          <p:cNvSpPr/>
          <p:nvPr/>
        </p:nvSpPr>
        <p:spPr>
          <a:xfrm>
            <a:off x="8562112" y="4133273"/>
            <a:ext cx="823936" cy="251691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8" y="4220634"/>
            <a:ext cx="1755000" cy="2340000"/>
          </a:xfrm>
          <a:prstGeom prst="rect">
            <a:avLst/>
          </a:prstGeom>
          <a:ln w="57150">
            <a:solidFill>
              <a:srgbClr val="FBF9A9"/>
            </a:solidFill>
          </a:ln>
        </p:spPr>
      </p:pic>
    </p:spTree>
    <p:extLst>
      <p:ext uri="{BB962C8B-B14F-4D97-AF65-F5344CB8AC3E}">
        <p14:creationId xmlns:p14="http://schemas.microsoft.com/office/powerpoint/2010/main" val="6945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6672017-7C79-48A8-AC50-F09B6927E4C5}"/>
              </a:ext>
            </a:extLst>
          </p:cNvPr>
          <p:cNvSpPr/>
          <p:nvPr/>
        </p:nvSpPr>
        <p:spPr>
          <a:xfrm>
            <a:off x="6647372" y="1"/>
            <a:ext cx="4257008" cy="6858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" t="1390" r="3214" b="2836"/>
          <a:stretch/>
        </p:blipFill>
        <p:spPr>
          <a:xfrm>
            <a:off x="7340139" y="951807"/>
            <a:ext cx="4605250" cy="4954385"/>
          </a:xfrm>
          <a:ln w="57150">
            <a:solidFill>
              <a:srgbClr val="FBF9A9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9C27CAF-18D5-9D44-AC78-B6CD1FD23A95}"/>
              </a:ext>
            </a:extLst>
          </p:cNvPr>
          <p:cNvSpPr txBox="1"/>
          <p:nvPr/>
        </p:nvSpPr>
        <p:spPr>
          <a:xfrm>
            <a:off x="6647372" y="456498"/>
            <a:ext cx="24529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mtClean="0">
                <a:solidFill>
                  <a:schemeClr val="bg1"/>
                </a:solidFill>
                <a:latin typeface="Poppins SemiBold" panose="00000700000000000000" pitchFamily="2" charset="0"/>
                <a:ea typeface="Roboto Condensed" panose="02000000000000000000" pitchFamily="2" charset="0"/>
                <a:cs typeface="Poppins SemiBold" panose="00000700000000000000" pitchFamily="2" charset="0"/>
              </a:rPr>
              <a:t>Домашнее задание</a:t>
            </a:r>
            <a:endParaRPr lang="en-GB" sz="1400" b="1" dirty="0">
              <a:solidFill>
                <a:schemeClr val="bg1"/>
              </a:solidFill>
              <a:latin typeface="Poppins SemiBold" panose="00000700000000000000" pitchFamily="2" charset="0"/>
              <a:ea typeface="Roboto Condensed" panose="020000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B312681-8F7F-4791-A36F-DAA5F716161C}"/>
              </a:ext>
            </a:extLst>
          </p:cNvPr>
          <p:cNvSpPr txBox="1"/>
          <p:nvPr/>
        </p:nvSpPr>
        <p:spPr>
          <a:xfrm>
            <a:off x="1836508" y="554172"/>
            <a:ext cx="28559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i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MV Boli" panose="02000500030200090000" pitchFamily="2" charset="0"/>
              </a:rPr>
              <a:t>Задача № 2</a:t>
            </a:r>
            <a:endParaRPr lang="en-US" sz="28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MV Boli" panose="02000500030200090000" pitchFamily="2" charset="0"/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08DAE99A-8C9C-6F4D-937E-8B26C11C8A9E}"/>
              </a:ext>
            </a:extLst>
          </p:cNvPr>
          <p:cNvSpPr/>
          <p:nvPr/>
        </p:nvSpPr>
        <p:spPr>
          <a:xfrm>
            <a:off x="495298" y="1459486"/>
            <a:ext cx="5644122" cy="2215991"/>
          </a:xfrm>
          <a:prstGeom prst="rect">
            <a:avLst/>
          </a:prstGeom>
          <a:ln>
            <a:solidFill>
              <a:srgbClr val="663300"/>
            </a:solidFill>
          </a:ln>
        </p:spPr>
        <p:txBody>
          <a:bodyPr wrap="square" lIns="0" tIns="0" rIns="0" bIns="0">
            <a:spAutoFit/>
          </a:bodyPr>
          <a:lstStyle/>
          <a:p>
            <a:pPr marL="108000"/>
            <a:r>
              <a:rPr lang="ru-RU" sz="240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40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книги выпало несколько листов, идущих подряд. Первая страница выпавшего курса имеет номер 387, а номер последнего состоит из тех же цифр, но записанных в обратном порядке. Сколько листов выпало из книги?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0"/>
          <p:cNvSpPr/>
          <p:nvPr/>
        </p:nvSpPr>
        <p:spPr>
          <a:xfrm>
            <a:off x="1328557" y="626527"/>
            <a:ext cx="507952" cy="342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02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ea typeface="Roboto Condensed" panose="02000000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B312681-8F7F-4791-A36F-DAA5F716161C}"/>
              </a:ext>
            </a:extLst>
          </p:cNvPr>
          <p:cNvSpPr txBox="1"/>
          <p:nvPr/>
        </p:nvSpPr>
        <p:spPr>
          <a:xfrm>
            <a:off x="1836508" y="4226475"/>
            <a:ext cx="296170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i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MV Boli" panose="02000500030200090000" pitchFamily="2" charset="0"/>
              </a:rPr>
              <a:t>Задание № 3</a:t>
            </a:r>
            <a:endParaRPr lang="en-US" sz="28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MV Boli" panose="02000500030200090000" pitchFamily="2" charset="0"/>
            </a:endParaRPr>
          </a:p>
        </p:txBody>
      </p:sp>
      <p:sp>
        <p:nvSpPr>
          <p:cNvPr id="25" name="Rectangle 20"/>
          <p:cNvSpPr/>
          <p:nvPr/>
        </p:nvSpPr>
        <p:spPr>
          <a:xfrm>
            <a:off x="1328557" y="4261570"/>
            <a:ext cx="507952" cy="342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03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ea typeface="Roboto Condensed" panose="02000000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08DAE99A-8C9C-6F4D-937E-8B26C11C8A9E}"/>
              </a:ext>
            </a:extLst>
          </p:cNvPr>
          <p:cNvSpPr/>
          <p:nvPr/>
        </p:nvSpPr>
        <p:spPr>
          <a:xfrm>
            <a:off x="495298" y="5059579"/>
            <a:ext cx="5644122" cy="1107996"/>
          </a:xfrm>
          <a:prstGeom prst="rect">
            <a:avLst/>
          </a:prstGeom>
          <a:ln>
            <a:solidFill>
              <a:srgbClr val="663300"/>
            </a:solidFill>
          </a:ln>
        </p:spPr>
        <p:txBody>
          <a:bodyPr wrap="square" lIns="0" tIns="0" rIns="0" bIns="0">
            <a:spAutoFit/>
          </a:bodyPr>
          <a:lstStyle/>
          <a:p>
            <a:pPr marL="108000"/>
            <a:r>
              <a:rPr lang="ru-RU" sz="240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 стр.70, № 7.1а. Решить пример, состоящий из обыкновенных и десятичных </a:t>
            </a:r>
            <a:r>
              <a:rPr lang="ru-RU" sz="240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дробей.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91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355806C-DED5-41E6-849A-85895DC08CD5}"/>
              </a:ext>
            </a:extLst>
          </p:cNvPr>
          <p:cNvSpPr txBox="1"/>
          <p:nvPr/>
        </p:nvSpPr>
        <p:spPr>
          <a:xfrm>
            <a:off x="2170411" y="4902091"/>
            <a:ext cx="9342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spc="6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Poppins SemiBold" panose="00000700000000000000" pitchFamily="2" charset="0"/>
              </a:rPr>
              <a:t>СПАСИБО ЗА ВНИМАНИЕ</a:t>
            </a:r>
            <a:endParaRPr lang="en-US" sz="3600" spc="6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Poppins SemiBold" panose="000007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6476999"/>
            <a:ext cx="12191999" cy="378369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email"/>
          <a:srcRect t="40659" b="14286"/>
          <a:stretch/>
        </p:blipFill>
        <p:spPr bwMode="auto">
          <a:xfrm>
            <a:off x="-9143" y="-8978"/>
            <a:ext cx="12204504" cy="4032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871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A73C6C7-5F89-4FD5-87E8-95805653D339}"/>
              </a:ext>
            </a:extLst>
          </p:cNvPr>
          <p:cNvSpPr txBox="1"/>
          <p:nvPr/>
        </p:nvSpPr>
        <p:spPr>
          <a:xfrm>
            <a:off x="4621143" y="107762"/>
            <a:ext cx="347883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MV Boli" panose="02000500030200090000" pitchFamily="2" charset="0"/>
              </a:defRPr>
            </a:lvl1pPr>
          </a:lstStyle>
          <a:p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ЦЕЛИ</a:t>
            </a:r>
            <a:endParaRPr lang="en-US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37122" y="744498"/>
            <a:ext cx="2340000" cy="324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ПРЕДМЕТНЫЕ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ea typeface="Roboto Condensed" panose="02000000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 rot="5400000">
            <a:off x="571500" y="5791200"/>
            <a:ext cx="495300" cy="16383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-854779" y="844632"/>
            <a:ext cx="2070265" cy="381001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11125248" y="5781675"/>
            <a:ext cx="1771650" cy="381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0"/>
          <p:cNvSpPr/>
          <p:nvPr/>
        </p:nvSpPr>
        <p:spPr>
          <a:xfrm>
            <a:off x="1250361" y="1780020"/>
            <a:ext cx="2340000" cy="324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МЕТАПРЕДМЕТНЫЕ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ea typeface="Roboto Condensed" panose="02000000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30" name="Rectangle 20"/>
          <p:cNvSpPr/>
          <p:nvPr/>
        </p:nvSpPr>
        <p:spPr>
          <a:xfrm>
            <a:off x="1250361" y="2505883"/>
            <a:ext cx="2340000" cy="324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ЛИЧНОСТНЫЕ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ea typeface="Roboto Condensed" panose="02000000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38063" y="1072134"/>
            <a:ext cx="94194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умения выполнять совместные действия с двумя видами дробей;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навыков решения текстовых задач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70265" y="2107729"/>
            <a:ext cx="94194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учеников универсальных учебных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действий.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15181" y="2795226"/>
            <a:ext cx="95406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учебно-познавательной мотивации и интереса к учению;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интереса к способам решения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но­вых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учебных задач;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умения осуществлять рефлексию в отношении действий по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решению  учебных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познавательных задач;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умения по­нимать причины успеха или неуспеха в учебной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Rectangle 20"/>
          <p:cNvSpPr/>
          <p:nvPr/>
        </p:nvSpPr>
        <p:spPr>
          <a:xfrm>
            <a:off x="1310890" y="4466535"/>
            <a:ext cx="2340000" cy="324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РЕГУЛЯТИВНЫЕ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ea typeface="Roboto Condensed" panose="02000000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015181" y="4790535"/>
            <a:ext cx="98414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понять при­чины своего неуспеха и найти способы выхода из этой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определять цель учебной деятельности, осуществлять поиск средств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её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достижения;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соотносить свои действия с планируемыми результатами;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соотносить планируемые и полученные результаты.</a:t>
            </a:r>
          </a:p>
        </p:txBody>
      </p:sp>
      <p:sp>
        <p:nvSpPr>
          <p:cNvPr id="18" name="Rectangle 1"/>
          <p:cNvSpPr/>
          <p:nvPr/>
        </p:nvSpPr>
        <p:spPr>
          <a:xfrm rot="5400000">
            <a:off x="11134773" y="-571830"/>
            <a:ext cx="495300" cy="16383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4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219700"/>
            <a:ext cx="495300" cy="16383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070265" cy="381001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20350" y="6477000"/>
            <a:ext cx="1771650" cy="381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0"/>
          <p:cNvSpPr/>
          <p:nvPr/>
        </p:nvSpPr>
        <p:spPr>
          <a:xfrm>
            <a:off x="1228328" y="1147066"/>
            <a:ext cx="2484000" cy="342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КОММУНИКАТИВНЫЕ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ea typeface="Roboto Condensed" panose="02000000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05648" y="1638300"/>
            <a:ext cx="95406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работать в группе – устанавливать рабочие отношения, эффективно сотрудничать и способствовать продуктивной совместной деятельности;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формулировать собственное мнение и позицию, аргументировать и координировать её при выработке общего решения в совместной деятельности;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адекватно использовать речевые средства для решения различных коммуникативных задач, строить монологическое высказывание.</a:t>
            </a:r>
          </a:p>
        </p:txBody>
      </p:sp>
      <p:sp>
        <p:nvSpPr>
          <p:cNvPr id="33" name="Rectangle 20"/>
          <p:cNvSpPr/>
          <p:nvPr/>
        </p:nvSpPr>
        <p:spPr>
          <a:xfrm>
            <a:off x="1228328" y="3725050"/>
            <a:ext cx="2484000" cy="342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ПОЗНАВАТЕЛЬНЫЕ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ea typeface="Roboto Condensed" panose="02000000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005648" y="4211538"/>
            <a:ext cx="98414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ставить вопрос для исследования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проводить исследование под руководством учителя;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представлять, анализировать и обобщать информацию, полученную в ходе исследования;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делать выводы, формулировать алгоритм.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A73C6C7-5F89-4FD5-87E8-95805653D339}"/>
              </a:ext>
            </a:extLst>
          </p:cNvPr>
          <p:cNvSpPr txBox="1"/>
          <p:nvPr/>
        </p:nvSpPr>
        <p:spPr>
          <a:xfrm>
            <a:off x="4621143" y="107762"/>
            <a:ext cx="347883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MV Boli" panose="02000500030200090000" pitchFamily="2" charset="0"/>
              </a:defRPr>
            </a:lvl1pPr>
          </a:lstStyle>
          <a:p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ЦЕЛИ</a:t>
            </a:r>
            <a:endParaRPr lang="en-US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Rectangle 1"/>
          <p:cNvSpPr/>
          <p:nvPr/>
        </p:nvSpPr>
        <p:spPr>
          <a:xfrm>
            <a:off x="11696700" y="0"/>
            <a:ext cx="495300" cy="16383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9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9C27CAF-18D5-9D44-AC78-B6CD1FD23A95}"/>
              </a:ext>
            </a:extLst>
          </p:cNvPr>
          <p:cNvSpPr txBox="1"/>
          <p:nvPr/>
        </p:nvSpPr>
        <p:spPr>
          <a:xfrm>
            <a:off x="1125553" y="4815378"/>
            <a:ext cx="9940892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создать условия для повышения интереса к изучаемому материалу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5" name="Рисунок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5" b="33245"/>
          <a:stretch>
            <a:fillRect/>
          </a:stretch>
        </p:blipFill>
        <p:spPr/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A73C6C7-5F89-4FD5-87E8-95805653D339}"/>
              </a:ext>
            </a:extLst>
          </p:cNvPr>
          <p:cNvSpPr txBox="1"/>
          <p:nvPr/>
        </p:nvSpPr>
        <p:spPr>
          <a:xfrm>
            <a:off x="4067892" y="4040817"/>
            <a:ext cx="347883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MV Boli" panose="02000500030200090000" pitchFamily="2" charset="0"/>
              </a:defRPr>
            </a:lvl1pPr>
          </a:lstStyle>
          <a:p>
            <a:r>
              <a:rPr lang="ru-RU" i="1" dirty="0" smtClean="0">
                <a:solidFill>
                  <a:srgbClr val="663300"/>
                </a:solidFill>
              </a:rPr>
              <a:t>ЗАДАЧИ</a:t>
            </a:r>
            <a:endParaRPr lang="en-US" i="1" dirty="0">
              <a:solidFill>
                <a:srgbClr val="6633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9C27CAF-18D5-9D44-AC78-B6CD1FD23A95}"/>
              </a:ext>
            </a:extLst>
          </p:cNvPr>
          <p:cNvSpPr txBox="1"/>
          <p:nvPr/>
        </p:nvSpPr>
        <p:spPr>
          <a:xfrm>
            <a:off x="1125552" y="5774605"/>
            <a:ext cx="9940893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помочь учащимся осмыслить практическую значимость, полезность приобретаемых знаний и умений.</a:t>
            </a:r>
          </a:p>
        </p:txBody>
      </p:sp>
      <p:pic>
        <p:nvPicPr>
          <p:cNvPr id="7" name="Содержимое 3" descr="class_5v.JPG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email"/>
          <a:srcRect l="-96" t="35564" r="96" b="26646"/>
          <a:stretch/>
        </p:blipFill>
        <p:spPr>
          <a:xfrm>
            <a:off x="-1" y="0"/>
            <a:ext cx="12186721" cy="3429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ACD0FE4-122C-4CA7-AE72-C6C2B67DCDA6}"/>
              </a:ext>
            </a:extLst>
          </p:cNvPr>
          <p:cNvSpPr/>
          <p:nvPr/>
        </p:nvSpPr>
        <p:spPr>
          <a:xfrm>
            <a:off x="-5280" y="3433326"/>
            <a:ext cx="12191999" cy="299032"/>
          </a:xfrm>
          <a:prstGeom prst="rect">
            <a:avLst/>
          </a:prstGeom>
          <a:gradFill>
            <a:gsLst>
              <a:gs pos="0">
                <a:srgbClr val="663300"/>
              </a:gs>
              <a:gs pos="100000">
                <a:srgbClr val="262626"/>
              </a:gs>
            </a:gsLst>
            <a:lin ang="54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Poppins "/>
            </a:endParaRPr>
          </a:p>
        </p:txBody>
      </p:sp>
    </p:spTree>
    <p:extLst>
      <p:ext uri="{BB962C8B-B14F-4D97-AF65-F5344CB8AC3E}">
        <p14:creationId xmlns:p14="http://schemas.microsoft.com/office/powerpoint/2010/main" val="420727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A73C6C7-5F89-4FD5-87E8-95805653D339}"/>
              </a:ext>
            </a:extLst>
          </p:cNvPr>
          <p:cNvSpPr txBox="1"/>
          <p:nvPr/>
        </p:nvSpPr>
        <p:spPr>
          <a:xfrm>
            <a:off x="2578056" y="-26029"/>
            <a:ext cx="346008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MV Boli" panose="02000500030200090000" pitchFamily="2" charset="0"/>
              </a:defRPr>
            </a:lvl1pPr>
          </a:lstStyle>
          <a:p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УСТНЫЙ СЧЕТ</a:t>
            </a:r>
            <a:endParaRPr lang="en-US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Rectangle 20"/>
          <p:cNvSpPr/>
          <p:nvPr/>
        </p:nvSpPr>
        <p:spPr>
          <a:xfrm>
            <a:off x="746981" y="827209"/>
            <a:ext cx="507952" cy="342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01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ea typeface="Roboto Condensed" panose="02000000000000000000" pitchFamily="2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420764" y="827209"/>
                <a:ext cx="4788012" cy="2551083"/>
              </a:xfrm>
              <a:prstGeom prst="rect">
                <a:avLst/>
              </a:prstGeom>
              <a:ln>
                <a:solidFill>
                  <a:srgbClr val="663300"/>
                </a:solidFill>
              </a:ln>
            </p:spPr>
            <p:txBody>
              <a:bodyPr wrap="square">
                <a:spAutoFit/>
              </a:bodyPr>
              <a:lstStyle/>
              <a:p>
                <a:pPr marL="342900" lvl="0" indent="-342900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Дроби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 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19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а) Какая из данных дробей </a:t>
                </a:r>
                <a:r>
                  <a:rPr lang="ru-RU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выражает </a:t>
                </a:r>
                <a:r>
                  <a:rPr lang="ru-RU" dirty="0"/>
                  <a:t>«половину»?</a:t>
                </a:r>
                <a:endParaRPr lang="ru-RU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ru-RU" dirty="0"/>
                  <a:t>б) Назвать дробь, равную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dirty="0"/>
                  <a:t>;</a:t>
                </a:r>
              </a:p>
              <a:p>
                <a:r>
                  <a:rPr lang="ru-RU" dirty="0"/>
                  <a:t>в) назвать дробь, равную 4;</a:t>
                </a:r>
              </a:p>
              <a:p>
                <a:r>
                  <a:rPr lang="ru-RU" dirty="0"/>
                  <a:t>г) назвать дробь, равную 0,8;</a:t>
                </a:r>
              </a:p>
              <a:p>
                <a:r>
                  <a:rPr lang="ru-RU" dirty="0"/>
                  <a:t>д) назовите дроби больше 1, но меньше 3.</a:t>
                </a:r>
              </a:p>
              <a:p>
                <a:r>
                  <a:rPr lang="ru-RU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764" y="827209"/>
                <a:ext cx="4788012" cy="2551083"/>
              </a:xfrm>
              <a:prstGeom prst="rect">
                <a:avLst/>
              </a:prstGeom>
              <a:blipFill rotWithShape="0">
                <a:blip r:embed="rId3"/>
                <a:stretch>
                  <a:fillRect l="-888"/>
                </a:stretch>
              </a:blipFill>
              <a:ln>
                <a:solidFill>
                  <a:srgbClr val="6633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20"/>
          <p:cNvSpPr/>
          <p:nvPr/>
        </p:nvSpPr>
        <p:spPr>
          <a:xfrm>
            <a:off x="11522373" y="3838781"/>
            <a:ext cx="507952" cy="342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02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ea typeface="Roboto Condensed" panose="02000000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21" name="Rectangle 20"/>
          <p:cNvSpPr/>
          <p:nvPr/>
        </p:nvSpPr>
        <p:spPr>
          <a:xfrm rot="5400000">
            <a:off x="2264693" y="4245835"/>
            <a:ext cx="347472" cy="4876857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0"/>
          <p:cNvSpPr/>
          <p:nvPr/>
        </p:nvSpPr>
        <p:spPr>
          <a:xfrm>
            <a:off x="7159752" y="-26030"/>
            <a:ext cx="5032248" cy="437509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Актуализация знаний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6481770" y="3838781"/>
                <a:ext cx="4865934" cy="2403478"/>
              </a:xfrm>
              <a:prstGeom prst="rect">
                <a:avLst/>
              </a:prstGeom>
              <a:ln>
                <a:solidFill>
                  <a:srgbClr val="6633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dirty="0" smtClean="0"/>
                  <a:t>2</a:t>
                </a:r>
                <a:r>
                  <a:rPr lang="ru-RU" dirty="0"/>
                  <a:t>.  Найдите 1%; 7%; 18%  от 500.</a:t>
                </a:r>
              </a:p>
              <a:p>
                <a:r>
                  <a:rPr lang="ru-RU" dirty="0" smtClean="0"/>
                  <a:t>3</a:t>
                </a:r>
                <a:r>
                  <a:rPr lang="ru-RU" dirty="0"/>
                  <a:t>.  Допущена ошибка при применении основного свойства дроби. </a:t>
                </a:r>
              </a:p>
              <a:p>
                <a:r>
                  <a:rPr lang="ru-RU" dirty="0"/>
                  <a:t>Найдите эту ошибку: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;     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;       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28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;           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  <a:p>
                <a:r>
                  <a:rPr lang="ru-RU" dirty="0" smtClean="0"/>
                  <a:t>4</a:t>
                </a:r>
                <a:r>
                  <a:rPr lang="ru-RU" dirty="0"/>
                  <a:t>. Вычислите:</a:t>
                </a:r>
              </a:p>
              <a:p>
                <a:r>
                  <a:rPr lang="ru-RU" dirty="0"/>
                  <a:t>	</a:t>
                </a:r>
                <a:r>
                  <a:rPr lang="ru-RU" dirty="0" smtClean="0"/>
                  <a:t>5,5 </a:t>
                </a:r>
                <a:r>
                  <a:rPr lang="ru-RU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- </a:t>
                </a:r>
                <a:r>
                  <a:rPr lang="ru-RU" dirty="0"/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/>
                  <a:t> - 1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dirty="0"/>
                  <a:t> = ?</a:t>
                </a:r>
                <a:r>
                  <a:rPr lang="ru-RU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770" y="3838781"/>
                <a:ext cx="4865934" cy="2403478"/>
              </a:xfrm>
              <a:prstGeom prst="rect">
                <a:avLst/>
              </a:prstGeom>
              <a:blipFill rotWithShape="0">
                <a:blip r:embed="rId4"/>
                <a:stretch>
                  <a:fillRect l="-874" t="-1263" b="-505"/>
                </a:stretch>
              </a:blipFill>
              <a:ln>
                <a:solidFill>
                  <a:srgbClr val="6633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64909">
            <a:off x="7288603" y="979957"/>
            <a:ext cx="1621845" cy="16294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4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70031">
            <a:off x="3922288" y="4266502"/>
            <a:ext cx="1372274" cy="1671610"/>
          </a:xfrm>
          <a:prstGeom prst="rect">
            <a:avLst/>
          </a:prstGeom>
          <a:solidFill>
            <a:srgbClr val="FBF9A9"/>
          </a:solidFill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30626">
            <a:off x="1210782" y="3703676"/>
            <a:ext cx="1318833" cy="19388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0927">
            <a:off x="9686085" y="1415016"/>
            <a:ext cx="1651525" cy="195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3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929895" y="5399263"/>
            <a:ext cx="3214215" cy="362586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err="1" smtClean="0"/>
              <a:t>Свирюев</a:t>
            </a:r>
            <a:r>
              <a:rPr lang="ru-RU" i="1" dirty="0" smtClean="0"/>
              <a:t> Максим</a:t>
            </a:r>
            <a:endParaRPr lang="en-US" i="1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A73C6C7-5F89-4FD5-87E8-95805653D339}"/>
              </a:ext>
            </a:extLst>
          </p:cNvPr>
          <p:cNvSpPr txBox="1"/>
          <p:nvPr/>
        </p:nvSpPr>
        <p:spPr>
          <a:xfrm>
            <a:off x="1554481" y="381001"/>
            <a:ext cx="909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MV Boli" panose="02000500030200090000" pitchFamily="2" charset="0"/>
              </a:rPr>
              <a:t>Проверка </a:t>
            </a:r>
          </a:p>
          <a:p>
            <a:pPr algn="ctr"/>
            <a:r>
              <a:rPr lang="ru-RU" sz="36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MV Boli" panose="02000500030200090000" pitchFamily="2" charset="0"/>
              </a:rPr>
              <a:t>домашнего задания</a:t>
            </a:r>
            <a:endParaRPr lang="en-US" sz="36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MV Boli" panose="02000500030200090000" pitchFamily="2" charset="0"/>
            </a:endParaRPr>
          </a:p>
        </p:txBody>
      </p:sp>
      <p:sp>
        <p:nvSpPr>
          <p:cNvPr id="74" name="Rectangle 73"/>
          <p:cNvSpPr/>
          <p:nvPr/>
        </p:nvSpPr>
        <p:spPr>
          <a:xfrm rot="5400000">
            <a:off x="-324000" y="324000"/>
            <a:ext cx="1044000" cy="396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 rot="16200000">
            <a:off x="11472000" y="6138000"/>
            <a:ext cx="1044000" cy="396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0" y="6477000"/>
            <a:ext cx="1838325" cy="381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0353675" y="1"/>
            <a:ext cx="1838325" cy="381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6714" y="3037840"/>
            <a:ext cx="3187731" cy="2302260"/>
          </a:xfrm>
          <a:prstGeom prst="rect">
            <a:avLst/>
          </a:prstGeom>
          <a:ln w="19050">
            <a:solidFill>
              <a:srgbClr val="66330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99818" y="2649587"/>
            <a:ext cx="2303172" cy="3070896"/>
          </a:xfrm>
          <a:prstGeom prst="rect">
            <a:avLst/>
          </a:prstGeom>
          <a:ln w="19050">
            <a:solidFill>
              <a:srgbClr val="66330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84509" y="2640987"/>
            <a:ext cx="2354788" cy="3139717"/>
          </a:xfrm>
          <a:prstGeom prst="rect">
            <a:avLst/>
          </a:prstGeom>
          <a:ln w="19050">
            <a:solidFill>
              <a:srgbClr val="663300"/>
            </a:solidFill>
          </a:ln>
        </p:spPr>
      </p:pic>
      <p:sp>
        <p:nvSpPr>
          <p:cNvPr id="34" name="Rectangle 62"/>
          <p:cNvSpPr/>
          <p:nvPr/>
        </p:nvSpPr>
        <p:spPr>
          <a:xfrm>
            <a:off x="8101000" y="5395641"/>
            <a:ext cx="3096409" cy="36273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Антипина </a:t>
            </a:r>
            <a:r>
              <a:rPr lang="ru-RU" i="1" dirty="0" err="1" smtClean="0"/>
              <a:t>Женевьева</a:t>
            </a:r>
            <a:endParaRPr lang="en-US" i="1" dirty="0"/>
          </a:p>
        </p:txBody>
      </p:sp>
      <p:sp>
        <p:nvSpPr>
          <p:cNvPr id="37" name="Rectangle 62"/>
          <p:cNvSpPr/>
          <p:nvPr/>
        </p:nvSpPr>
        <p:spPr>
          <a:xfrm>
            <a:off x="4570353" y="5443140"/>
            <a:ext cx="3177553" cy="370859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err="1" smtClean="0"/>
              <a:t>Какурина</a:t>
            </a:r>
            <a:r>
              <a:rPr lang="ru-RU" i="1" dirty="0" smtClean="0"/>
              <a:t> Елена</a:t>
            </a:r>
            <a:endParaRPr lang="en-US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22881" y="1636230"/>
            <a:ext cx="675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ранее вам было задано творческое домашнее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Надо было окунуться в историю математики и подготовить работу по теме «История появления дробей».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88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A73C6C7-5F89-4FD5-87E8-95805653D339}"/>
              </a:ext>
            </a:extLst>
          </p:cNvPr>
          <p:cNvSpPr txBox="1"/>
          <p:nvPr/>
        </p:nvSpPr>
        <p:spPr>
          <a:xfrm>
            <a:off x="2154524" y="672763"/>
            <a:ext cx="7022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MV Boli" panose="02000500030200090000" pitchFamily="2" charset="0"/>
              </a:rPr>
              <a:t>Восстановите запятые в </a:t>
            </a: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MV Boli" panose="02000500030200090000" pitchFamily="2" charset="0"/>
              </a:rPr>
              <a:t>примерах:</a:t>
            </a:r>
            <a:endParaRPr lang="en-US" sz="28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MV Boli" panose="0200050003020009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9C27CAF-18D5-9D44-AC78-B6CD1FD23A95}"/>
              </a:ext>
            </a:extLst>
          </p:cNvPr>
          <p:cNvSpPr txBox="1"/>
          <p:nvPr/>
        </p:nvSpPr>
        <p:spPr>
          <a:xfrm>
            <a:off x="1936014" y="4986114"/>
            <a:ext cx="15374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663300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1-я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663300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команда</a:t>
            </a:r>
            <a:endParaRPr lang="en-GB" sz="2000" b="1" dirty="0">
              <a:solidFill>
                <a:srgbClr val="663300"/>
              </a:solidFill>
              <a:latin typeface="Courier New" panose="02070309020205020404" pitchFamily="49" charset="0"/>
              <a:ea typeface="Source Sans Pro" panose="020B0503030403020204" pitchFamily="34" charset="0"/>
              <a:cs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5101" y="0"/>
            <a:ext cx="495300" cy="1908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5102" y="6477000"/>
            <a:ext cx="1987673" cy="381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187879" y="0"/>
            <a:ext cx="2004121" cy="381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696700" y="4962525"/>
            <a:ext cx="495300" cy="1895475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20"/>
          <p:cNvSpPr/>
          <p:nvPr/>
        </p:nvSpPr>
        <p:spPr>
          <a:xfrm>
            <a:off x="1615974" y="783000"/>
            <a:ext cx="507952" cy="342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01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ea typeface="Roboto Condensed" panose="02000000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9C27CAF-18D5-9D44-AC78-B6CD1FD23A95}"/>
              </a:ext>
            </a:extLst>
          </p:cNvPr>
          <p:cNvSpPr txBox="1"/>
          <p:nvPr/>
        </p:nvSpPr>
        <p:spPr>
          <a:xfrm>
            <a:off x="8783816" y="4922727"/>
            <a:ext cx="15374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663300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3</a:t>
            </a:r>
            <a:r>
              <a:rPr lang="ru-RU" sz="2000" b="1" dirty="0" smtClean="0">
                <a:solidFill>
                  <a:srgbClr val="663300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-я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663300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команда</a:t>
            </a:r>
            <a:endParaRPr lang="en-GB" sz="2000" b="1" dirty="0">
              <a:solidFill>
                <a:srgbClr val="663300"/>
              </a:solidFill>
              <a:latin typeface="Courier New" panose="02070309020205020404" pitchFamily="49" charset="0"/>
              <a:ea typeface="Source Sans Pro" panose="020B0503030403020204" pitchFamily="34" charset="0"/>
              <a:cs typeface="Courier New" panose="020703090202050204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9C27CAF-18D5-9D44-AC78-B6CD1FD23A95}"/>
              </a:ext>
            </a:extLst>
          </p:cNvPr>
          <p:cNvSpPr txBox="1"/>
          <p:nvPr/>
        </p:nvSpPr>
        <p:spPr>
          <a:xfrm>
            <a:off x="5320424" y="2348276"/>
            <a:ext cx="15374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663300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2</a:t>
            </a:r>
            <a:r>
              <a:rPr lang="ru-RU" sz="2000" b="1" dirty="0" smtClean="0">
                <a:solidFill>
                  <a:srgbClr val="663300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-я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663300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команда</a:t>
            </a:r>
            <a:endParaRPr lang="en-GB" sz="2000" b="1" dirty="0">
              <a:solidFill>
                <a:srgbClr val="663300"/>
              </a:solidFill>
              <a:latin typeface="Courier New" panose="02070309020205020404" pitchFamily="49" charset="0"/>
              <a:ea typeface="Source Sans Pro" panose="020B0503030403020204" pitchFamily="34" charset="0"/>
              <a:cs typeface="Courier New" panose="02070309020205020404" pitchFamily="49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22218" y="1970836"/>
            <a:ext cx="3282160" cy="2062103"/>
          </a:xfrm>
          <a:prstGeom prst="rect">
            <a:avLst/>
          </a:prstGeom>
          <a:ln w="19050">
            <a:solidFill>
              <a:srgbClr val="663300"/>
            </a:solidFill>
          </a:ln>
          <a:effectLst/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320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320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32+18=5</a:t>
            </a:r>
            <a:endParaRPr lang="ru-RU" sz="32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Aft>
                <a:spcPts val="0"/>
              </a:spcAft>
            </a:pPr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320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320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736-336=4</a:t>
            </a:r>
            <a:endParaRPr lang="ru-RU" sz="32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Aft>
                <a:spcPts val="0"/>
              </a:spcAft>
            </a:pPr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320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320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325-34=3216</a:t>
            </a:r>
            <a:endParaRPr lang="ru-RU" sz="32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Aft>
                <a:spcPts val="0"/>
              </a:spcAft>
            </a:pPr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320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320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34+17=357</a:t>
            </a:r>
            <a:r>
              <a:rPr lang="ru-RU" sz="320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92672" y="4207734"/>
            <a:ext cx="3312955" cy="2062103"/>
          </a:xfrm>
          <a:prstGeom prst="rect">
            <a:avLst/>
          </a:prstGeom>
          <a:ln w="19050">
            <a:solidFill>
              <a:srgbClr val="663300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ru-RU" sz="320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</a:t>
            </a:r>
            <a:r>
              <a:rPr lang="ru-RU" sz="320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3+108=408 </a:t>
            </a:r>
            <a:endParaRPr lang="en-US" sz="320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</a:t>
            </a:r>
            <a:r>
              <a:rPr lang="ru-RU" sz="320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63-27=603 </a:t>
            </a:r>
            <a:endParaRPr lang="en-US" sz="320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</a:t>
            </a:r>
            <a:r>
              <a:rPr lang="ru-RU" sz="320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4417-16=2817 </a:t>
            </a:r>
            <a:r>
              <a:rPr lang="ru-RU" sz="320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г) </a:t>
            </a:r>
            <a:r>
              <a:rPr lang="ru-RU" sz="320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96+19=979</a:t>
            </a:r>
            <a:endParaRPr lang="ru-RU" sz="32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905628" y="1970836"/>
            <a:ext cx="3341492" cy="2062103"/>
          </a:xfrm>
          <a:prstGeom prst="rect">
            <a:avLst/>
          </a:prstGeom>
          <a:ln w="19050">
            <a:solidFill>
              <a:srgbClr val="663300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</a:t>
            </a:r>
            <a:r>
              <a:rPr lang="ru-RU" sz="3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42+17=212</a:t>
            </a:r>
            <a:endParaRPr lang="en-US" sz="32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</a:t>
            </a:r>
            <a:r>
              <a:rPr lang="ru-RU" sz="3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57-4=17</a:t>
            </a:r>
            <a:endParaRPr lang="en-US" sz="32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</a:t>
            </a:r>
            <a:r>
              <a:rPr lang="ru-RU" sz="3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119-41=1149</a:t>
            </a:r>
            <a:r>
              <a:rPr lang="en-US" sz="3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3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84+26=866</a:t>
            </a:r>
            <a:endParaRPr lang="ru-RU" sz="32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трелка вверх 7"/>
          <p:cNvSpPr/>
          <p:nvPr/>
        </p:nvSpPr>
        <p:spPr>
          <a:xfrm>
            <a:off x="2350414" y="4182480"/>
            <a:ext cx="708658" cy="714993"/>
          </a:xfrm>
          <a:prstGeom prst="upArrow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 rot="10800000">
            <a:off x="5734824" y="3137016"/>
            <a:ext cx="708658" cy="714993"/>
          </a:xfrm>
          <a:prstGeom prst="upArrow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верх 30"/>
          <p:cNvSpPr/>
          <p:nvPr/>
        </p:nvSpPr>
        <p:spPr>
          <a:xfrm>
            <a:off x="9176535" y="4207734"/>
            <a:ext cx="708658" cy="714993"/>
          </a:xfrm>
          <a:prstGeom prst="upArrow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73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A73C6C7-5F89-4FD5-87E8-95805653D339}"/>
              </a:ext>
            </a:extLst>
          </p:cNvPr>
          <p:cNvSpPr txBox="1"/>
          <p:nvPr/>
        </p:nvSpPr>
        <p:spPr>
          <a:xfrm>
            <a:off x="2154524" y="672763"/>
            <a:ext cx="7022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MV Boli" panose="02000500030200090000" pitchFamily="2" charset="0"/>
              </a:rPr>
              <a:t>Восстановите запятые в </a:t>
            </a: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MV Boli" panose="02000500030200090000" pitchFamily="2" charset="0"/>
              </a:rPr>
              <a:t>примерах:</a:t>
            </a:r>
            <a:endParaRPr lang="en-US" sz="28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MV Boli" panose="0200050003020009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9C27CAF-18D5-9D44-AC78-B6CD1FD23A95}"/>
              </a:ext>
            </a:extLst>
          </p:cNvPr>
          <p:cNvSpPr txBox="1"/>
          <p:nvPr/>
        </p:nvSpPr>
        <p:spPr>
          <a:xfrm>
            <a:off x="1936014" y="4986114"/>
            <a:ext cx="15374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663300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1-я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663300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команда</a:t>
            </a:r>
            <a:endParaRPr lang="en-GB" sz="2000" b="1" dirty="0">
              <a:solidFill>
                <a:srgbClr val="663300"/>
              </a:solidFill>
              <a:latin typeface="Courier New" panose="02070309020205020404" pitchFamily="49" charset="0"/>
              <a:ea typeface="Source Sans Pro" panose="020B0503030403020204" pitchFamily="34" charset="0"/>
              <a:cs typeface="Courier New" panose="020703090202050204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5101" y="0"/>
            <a:ext cx="495300" cy="1908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5102" y="6477000"/>
            <a:ext cx="1987673" cy="381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187879" y="0"/>
            <a:ext cx="2004121" cy="381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696700" y="4962525"/>
            <a:ext cx="495300" cy="1895475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20"/>
          <p:cNvSpPr/>
          <p:nvPr/>
        </p:nvSpPr>
        <p:spPr>
          <a:xfrm>
            <a:off x="1615974" y="783000"/>
            <a:ext cx="507952" cy="342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Roboto Condensed" panose="02000000000000000000" pitchFamily="2" charset="0"/>
                <a:cs typeface="Courier New" panose="02070309020205020404" pitchFamily="49" charset="0"/>
              </a:rPr>
              <a:t>01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ea typeface="Roboto Condensed" panose="02000000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9C27CAF-18D5-9D44-AC78-B6CD1FD23A95}"/>
              </a:ext>
            </a:extLst>
          </p:cNvPr>
          <p:cNvSpPr txBox="1"/>
          <p:nvPr/>
        </p:nvSpPr>
        <p:spPr>
          <a:xfrm>
            <a:off x="8783816" y="4922727"/>
            <a:ext cx="15374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663300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3</a:t>
            </a:r>
            <a:r>
              <a:rPr lang="ru-RU" sz="2000" b="1" dirty="0" smtClean="0">
                <a:solidFill>
                  <a:srgbClr val="663300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-я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663300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команда</a:t>
            </a:r>
            <a:endParaRPr lang="en-GB" sz="2000" b="1" dirty="0">
              <a:solidFill>
                <a:srgbClr val="663300"/>
              </a:solidFill>
              <a:latin typeface="Courier New" panose="02070309020205020404" pitchFamily="49" charset="0"/>
              <a:ea typeface="Source Sans Pro" panose="020B0503030403020204" pitchFamily="34" charset="0"/>
              <a:cs typeface="Courier New" panose="020703090202050204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9C27CAF-18D5-9D44-AC78-B6CD1FD23A95}"/>
              </a:ext>
            </a:extLst>
          </p:cNvPr>
          <p:cNvSpPr txBox="1"/>
          <p:nvPr/>
        </p:nvSpPr>
        <p:spPr>
          <a:xfrm>
            <a:off x="5320424" y="2348276"/>
            <a:ext cx="15374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663300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2</a:t>
            </a:r>
            <a:r>
              <a:rPr lang="ru-RU" sz="2000" b="1" dirty="0" smtClean="0">
                <a:solidFill>
                  <a:srgbClr val="663300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-я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663300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команда</a:t>
            </a:r>
            <a:endParaRPr lang="en-GB" sz="2000" b="1" dirty="0">
              <a:solidFill>
                <a:srgbClr val="663300"/>
              </a:solidFill>
              <a:latin typeface="Courier New" panose="02070309020205020404" pitchFamily="49" charset="0"/>
              <a:ea typeface="Source Sans Pro" panose="020B0503030403020204" pitchFamily="34" charset="0"/>
              <a:cs typeface="Courier New" panose="02070309020205020404" pitchFamily="49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22218" y="1970836"/>
            <a:ext cx="3282160" cy="2062103"/>
          </a:xfrm>
          <a:prstGeom prst="rect">
            <a:avLst/>
          </a:prstGeom>
          <a:ln w="19050">
            <a:solidFill>
              <a:srgbClr val="663300"/>
            </a:solidFill>
          </a:ln>
          <a:effectLst/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</a:t>
            </a:r>
            <a:r>
              <a:rPr lang="ru-RU" sz="3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2+1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8=5</a:t>
            </a:r>
          </a:p>
          <a:p>
            <a:pPr lvl="0">
              <a:spcAft>
                <a:spcPts val="0"/>
              </a:spcAft>
            </a:pPr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</a:t>
            </a:r>
            <a:r>
              <a:rPr lang="ru-RU" sz="3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36-3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36=4</a:t>
            </a:r>
          </a:p>
          <a:p>
            <a:pPr lvl="0">
              <a:spcAft>
                <a:spcPts val="0"/>
              </a:spcAft>
            </a:pPr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</a:t>
            </a:r>
            <a:r>
              <a:rPr lang="ru-RU" sz="3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325-3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4=321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  <a:p>
            <a:pPr lvl="0">
              <a:spcAft>
                <a:spcPts val="0"/>
              </a:spcAft>
            </a:pPr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г) </a:t>
            </a:r>
            <a:r>
              <a:rPr lang="ru-RU" sz="3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34+1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7=35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3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endParaRPr lang="ru-RU" sz="32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92672" y="4207734"/>
            <a:ext cx="3312955" cy="2062103"/>
          </a:xfrm>
          <a:prstGeom prst="rect">
            <a:avLst/>
          </a:prstGeom>
          <a:ln w="19050">
            <a:solidFill>
              <a:srgbClr val="663300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ru-RU" sz="320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</a:t>
            </a:r>
            <a:r>
              <a:rPr lang="ru-RU" sz="320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3+1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08=4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 </a:t>
            </a:r>
            <a:endParaRPr lang="en-US" sz="320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</a:t>
            </a:r>
            <a:r>
              <a:rPr lang="ru-RU" sz="320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63-2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7=60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endParaRPr lang="en-US" sz="320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</a:t>
            </a:r>
            <a:r>
              <a:rPr lang="ru-RU" sz="320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17-16=28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</a:t>
            </a:r>
            <a:r>
              <a:rPr lang="ru-RU" sz="320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г) </a:t>
            </a:r>
            <a:r>
              <a:rPr lang="ru-RU" sz="320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96+1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9=97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32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905628" y="1970836"/>
            <a:ext cx="3341492" cy="2062103"/>
          </a:xfrm>
          <a:prstGeom prst="rect">
            <a:avLst/>
          </a:prstGeom>
          <a:ln w="19050">
            <a:solidFill>
              <a:srgbClr val="663300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</a:t>
            </a:r>
            <a:r>
              <a:rPr lang="ru-RU" sz="3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2+17=21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32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</a:t>
            </a:r>
            <a:r>
              <a:rPr lang="ru-RU" sz="3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7-4=1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sz="32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</a:t>
            </a:r>
            <a:r>
              <a:rPr lang="ru-RU" sz="3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119-4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1=114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3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г) </a:t>
            </a:r>
            <a:r>
              <a:rPr lang="ru-RU" sz="3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84+2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6=86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32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трелка вверх 7"/>
          <p:cNvSpPr/>
          <p:nvPr/>
        </p:nvSpPr>
        <p:spPr>
          <a:xfrm>
            <a:off x="2350414" y="4182480"/>
            <a:ext cx="708658" cy="714993"/>
          </a:xfrm>
          <a:prstGeom prst="upArrow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 rot="10800000">
            <a:off x="5734824" y="3137016"/>
            <a:ext cx="708658" cy="714993"/>
          </a:xfrm>
          <a:prstGeom prst="upArrow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верх 30"/>
          <p:cNvSpPr/>
          <p:nvPr/>
        </p:nvSpPr>
        <p:spPr>
          <a:xfrm>
            <a:off x="9176535" y="4207734"/>
            <a:ext cx="708658" cy="714993"/>
          </a:xfrm>
          <a:prstGeom prst="upArrow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2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144125" y="0"/>
            <a:ext cx="2047875" cy="381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1446159" y="5911205"/>
            <a:ext cx="9177051" cy="55084"/>
          </a:xfrm>
          <a:prstGeom prst="line">
            <a:avLst/>
          </a:prstGeom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A73C6C7-5F89-4FD5-87E8-95805653D339}"/>
              </a:ext>
            </a:extLst>
          </p:cNvPr>
          <p:cNvSpPr txBox="1"/>
          <p:nvPr/>
        </p:nvSpPr>
        <p:spPr>
          <a:xfrm>
            <a:off x="3059086" y="381000"/>
            <a:ext cx="508738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MV Boli" panose="02000500030200090000" pitchFamily="2" charset="0"/>
              </a:defRPr>
            </a:lvl1pPr>
          </a:lstStyle>
          <a:p>
            <a:r>
              <a:rPr lang="ru-RU" i="1" smtClean="0">
                <a:solidFill>
                  <a:schemeClr val="accent4">
                    <a:lumMod val="50000"/>
                  </a:schemeClr>
                </a:solidFill>
              </a:rPr>
              <a:t>ФИЗКУЛЬТМИНУТКА</a:t>
            </a:r>
            <a:endParaRPr lang="en-US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7769" y="6057327"/>
            <a:ext cx="7433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hlinkClick r:id="rId2"/>
              </a:rPr>
              <a:t>Ссылка на </a:t>
            </a:r>
            <a:r>
              <a:rPr lang="ru-RU" sz="2400" dirty="0" err="1" smtClean="0">
                <a:hlinkClick r:id="rId2"/>
              </a:rPr>
              <a:t>суперфизкультминутку</a:t>
            </a:r>
            <a:r>
              <a:rPr lang="ru-RU" sz="2400" dirty="0" smtClean="0">
                <a:hlinkClick r:id="rId2"/>
              </a:rPr>
              <a:t> с</a:t>
            </a:r>
            <a:r>
              <a:rPr lang="en-US" sz="2400" dirty="0" smtClean="0">
                <a:hlinkClick r:id="rId2"/>
              </a:rPr>
              <a:t> </a:t>
            </a:r>
            <a:r>
              <a:rPr lang="ru-RU" sz="2400" dirty="0" smtClean="0">
                <a:hlinkClick r:id="rId2"/>
              </a:rPr>
              <a:t>сайта </a:t>
            </a:r>
            <a:r>
              <a:rPr lang="en-US" sz="2400" dirty="0" smtClean="0">
                <a:hlinkClick r:id="rId2"/>
              </a:rPr>
              <a:t>videouroki.net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670" y="1196952"/>
            <a:ext cx="7838031" cy="4423177"/>
          </a:xfrm>
          <a:prstGeom prst="rect">
            <a:avLst/>
          </a:prstGeom>
          <a:ln w="28575">
            <a:solidFill>
              <a:srgbClr val="663300"/>
            </a:solidFill>
          </a:ln>
        </p:spPr>
      </p:pic>
      <p:sp>
        <p:nvSpPr>
          <p:cNvPr id="11" name="Rectangle 9"/>
          <p:cNvSpPr/>
          <p:nvPr/>
        </p:nvSpPr>
        <p:spPr>
          <a:xfrm rot="5400000">
            <a:off x="-555812" y="5943600"/>
            <a:ext cx="1470212" cy="358588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9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8206</TotalTime>
  <Words>816</Words>
  <Application>Microsoft Office PowerPoint</Application>
  <PresentationFormat>Широкоэкранный</PresentationFormat>
  <Paragraphs>175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2" baseType="lpstr">
      <vt:lpstr>Arial</vt:lpstr>
      <vt:lpstr>Calibri</vt:lpstr>
      <vt:lpstr>Cambria Math</vt:lpstr>
      <vt:lpstr>Courier New</vt:lpstr>
      <vt:lpstr>MV Boli</vt:lpstr>
      <vt:lpstr>Poppins </vt:lpstr>
      <vt:lpstr>Poppins SemiBold</vt:lpstr>
      <vt:lpstr>Roboto Condensed</vt:lpstr>
      <vt:lpstr>Source Sans Pro</vt:lpstr>
      <vt:lpstr>Times New Roman</vt:lpstr>
      <vt:lpstr>Verdana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vv</cp:lastModifiedBy>
  <cp:revision>193</cp:revision>
  <dcterms:created xsi:type="dcterms:W3CDTF">2021-11-26T01:58:29Z</dcterms:created>
  <dcterms:modified xsi:type="dcterms:W3CDTF">2023-11-25T16:47:41Z</dcterms:modified>
</cp:coreProperties>
</file>