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3888" r:id="rId17"/>
    <p:sldMasterId id="2147483900" r:id="rId18"/>
    <p:sldMasterId id="2147483912" r:id="rId19"/>
    <p:sldMasterId id="2147483924" r:id="rId20"/>
    <p:sldMasterId id="2147483936" r:id="rId21"/>
    <p:sldMasterId id="2147483960" r:id="rId22"/>
    <p:sldMasterId id="2147483972" r:id="rId23"/>
    <p:sldMasterId id="2147483984" r:id="rId24"/>
  </p:sldMasterIdLst>
  <p:sldIdLst>
    <p:sldId id="256" r:id="rId25"/>
    <p:sldId id="258" r:id="rId26"/>
    <p:sldId id="261" r:id="rId27"/>
    <p:sldId id="262" r:id="rId28"/>
    <p:sldId id="264" r:id="rId29"/>
    <p:sldId id="265" r:id="rId30"/>
    <p:sldId id="266" r:id="rId31"/>
    <p:sldId id="268" r:id="rId32"/>
    <p:sldId id="271" r:id="rId33"/>
    <p:sldId id="267" r:id="rId34"/>
    <p:sldId id="269" r:id="rId35"/>
    <p:sldId id="270" r:id="rId36"/>
    <p:sldId id="276" r:id="rId37"/>
    <p:sldId id="272" r:id="rId38"/>
    <p:sldId id="273" r:id="rId39"/>
    <p:sldId id="274" r:id="rId40"/>
    <p:sldId id="275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5" r:id="rId49"/>
    <p:sldId id="286" r:id="rId50"/>
    <p:sldId id="287" r:id="rId51"/>
    <p:sldId id="288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7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388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615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957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223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23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869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486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377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75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830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5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207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7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506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111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805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804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744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280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540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296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9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379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709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725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579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0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956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10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418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554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08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77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069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137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488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078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164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840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761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372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9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765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37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778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724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457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580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43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918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82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381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6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948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046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639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568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99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98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672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563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277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837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3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45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091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90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364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071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480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52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552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954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87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9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825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668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896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286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144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527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521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170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484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5993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72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121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053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683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758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17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745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787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878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390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613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30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2104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653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283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372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881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95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2298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3611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899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98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6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98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0660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6882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70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5338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038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3156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550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6783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5816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339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26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5492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657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465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658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526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348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7574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219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3519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7936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75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945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9487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376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829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8665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162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192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81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1875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761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22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4609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9734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2333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3367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385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5460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2743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4290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5448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608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12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0109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2616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630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7943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9159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7626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4344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653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0522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4289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16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751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0776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5601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8550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9816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3119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644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3062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2029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643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8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9198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061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6081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8620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1722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17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58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10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2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26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92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50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8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60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88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14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63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49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08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1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51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48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0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22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00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50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77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2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6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7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8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46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06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916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3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98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01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04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08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64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1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2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976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67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624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52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09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126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707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62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19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43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361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568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978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3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54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976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75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76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79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44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160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099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113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41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454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80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04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493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070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3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052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27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34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36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151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277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39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52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0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71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2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4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2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2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4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0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1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8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0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0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2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9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FF33-1DA4-4A9B-A39A-A4994FC19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92F-4724-4C48-A3CF-B6BE051F4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0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3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Повторим!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2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063751" y="333375"/>
            <a:ext cx="77771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Ледник</a:t>
            </a:r>
            <a:endParaRPr lang="ru-RU" altLang="ru-RU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8952" y="643945"/>
            <a:ext cx="820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это многолетнее скопление пресного льда </a:t>
            </a:r>
            <a:r>
              <a:rPr lang="ru-RU" alt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суше.</a:t>
            </a:r>
          </a:p>
        </p:txBody>
      </p:sp>
      <p:pic>
        <p:nvPicPr>
          <p:cNvPr id="7" name="Содержимое 3" descr="Ледник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4302" y="1416180"/>
            <a:ext cx="9503764" cy="519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5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992314" y="0"/>
            <a:ext cx="8351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образования ледника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78505" y="4876016"/>
            <a:ext cx="5801193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307975" algn="l"/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307975" algn="l"/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307975" algn="l"/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307975" algn="l"/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307975" algn="l"/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AutoNum type="arabicPeriod"/>
            </a:pP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Снега должно выпадать больше, чем может растаять.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278505" y="965916"/>
            <a:ext cx="545641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1.Температура воздуха должна быть ниже 0°С  в течение всего года.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r="34041" b="3085"/>
          <a:stretch>
            <a:fillRect/>
          </a:stretch>
        </p:blipFill>
        <p:spPr bwMode="auto">
          <a:xfrm>
            <a:off x="420343" y="836613"/>
            <a:ext cx="14112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278505" y="3429000"/>
            <a:ext cx="5651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2.Осадки в виде снега.</a:t>
            </a:r>
          </a:p>
        </p:txBody>
      </p:sp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769" y="836613"/>
            <a:ext cx="3671888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0407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572" y="3879850"/>
            <a:ext cx="324008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4998" grpId="0"/>
      <p:bldP spid="850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919289" y="1"/>
            <a:ext cx="74898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ледника</a:t>
            </a: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1992314" y="1196976"/>
            <a:ext cx="2339975" cy="1008063"/>
          </a:xfrm>
          <a:prstGeom prst="rightArrowCallout">
            <a:avLst>
              <a:gd name="adj1" fmla="val 25000"/>
              <a:gd name="adj2" fmla="val 25000"/>
              <a:gd name="adj3" fmla="val 38688"/>
              <a:gd name="adj4" fmla="val 66667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0000CC"/>
                </a:solidFill>
              </a:rPr>
              <a:t>снег</a:t>
            </a: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4727575" y="1196974"/>
            <a:ext cx="2808288" cy="1008065"/>
          </a:xfrm>
          <a:prstGeom prst="rightArrowCallout">
            <a:avLst>
              <a:gd name="adj1" fmla="val 25000"/>
              <a:gd name="adj2" fmla="val 25000"/>
              <a:gd name="adj3" fmla="val 38240"/>
              <a:gd name="adj4" fmla="val 66667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0000CC"/>
                </a:solidFill>
              </a:rPr>
              <a:t>фирн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8112124" y="1196976"/>
            <a:ext cx="2530891" cy="100806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00CC"/>
                </a:solidFill>
              </a:rPr>
              <a:t>лёд</a:t>
            </a:r>
          </a:p>
        </p:txBody>
      </p:sp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0" y="2493963"/>
            <a:ext cx="2700338" cy="14874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2708276"/>
            <a:ext cx="3465513" cy="18764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093369"/>
            <a:ext cx="3024188" cy="19827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0996" r="28395" b="8009"/>
          <a:stretch>
            <a:fillRect/>
          </a:stretch>
        </p:blipFill>
        <p:spPr bwMode="auto">
          <a:xfrm>
            <a:off x="269823" y="5029201"/>
            <a:ext cx="7275566" cy="167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6" grpId="0" animBg="1"/>
      <p:bldP spid="87047" grpId="0" animBg="1"/>
      <p:bldP spid="87048" grpId="0" animBg="1"/>
      <p:bldP spid="870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t="8967" r="8690" b="9471"/>
          <a:stretch/>
        </p:blipFill>
        <p:spPr>
          <a:xfrm>
            <a:off x="524656" y="338666"/>
            <a:ext cx="11002780" cy="6519334"/>
          </a:xfrm>
        </p:spPr>
      </p:pic>
    </p:spTree>
    <p:extLst>
      <p:ext uri="{BB962C8B-B14F-4D97-AF65-F5344CB8AC3E}">
        <p14:creationId xmlns:p14="http://schemas.microsoft.com/office/powerpoint/2010/main" val="26156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59" y="285727"/>
            <a:ext cx="10882859" cy="160303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Снеговая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линия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граница, выше которой могут формироваться ледники и снег не тает.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Снеговая линия на вулкане Котопах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5472" y="2357431"/>
            <a:ext cx="7786742" cy="4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1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626" y="239842"/>
            <a:ext cx="11242622" cy="1974711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Килиманджаро, высота  5895 м.</a:t>
            </a:r>
            <a:b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 подъеме  на 1 км – температура уменьшается на 6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ºС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У подножья горы +25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Найти температуру на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вершине.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encrypted-tbn0.gstatic.com/images?q=tbn:ANd9GcRzf77_daFiAeIfgEJGpLXkUIrK3xtc5ehfxRKEhf2Z8ktBWDx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7042" y="2564167"/>
            <a:ext cx="5643602" cy="4083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9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93194" y="1477669"/>
            <a:ext cx="830649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Абсолютная высота горы — 5895 м.</a:t>
            </a:r>
          </a:p>
          <a:p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На каждые 1000 м температура воздуха понижается на 6°С. Сколько раз произойдет понижение температуры воздуха?</a:t>
            </a:r>
          </a:p>
          <a:p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5895 : 1000 = 5,9 раз.</a:t>
            </a:r>
          </a:p>
          <a:p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 сколько градусов понизится температура воздуха с высотой?</a:t>
            </a:r>
          </a:p>
          <a:p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6° х 5,9 = 35,4°С.</a:t>
            </a:r>
          </a:p>
          <a:p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Какой будет температура воздуха на вершине?</a:t>
            </a:r>
          </a:p>
          <a:p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(+25°С) - 35,4°С = -10,4°С.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260351"/>
            <a:ext cx="8229600" cy="639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г.Килиманджаро</a:t>
            </a: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25" y="365125"/>
            <a:ext cx="11167671" cy="95400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снеговой линии при движении от экватора к полюсам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1257"/>
            <a:ext cx="10364516" cy="441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93083" y="6176963"/>
            <a:ext cx="1079500" cy="574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prstClr val="black"/>
                </a:solidFill>
              </a:rPr>
              <a:t>3 </a:t>
            </a:r>
            <a:r>
              <a:rPr lang="ru-RU" altLang="ru-RU" b="1" dirty="0" err="1">
                <a:solidFill>
                  <a:prstClr val="black"/>
                </a:solidFill>
              </a:rPr>
              <a:t>ю.ш</a:t>
            </a:r>
            <a:r>
              <a:rPr lang="ru-RU" altLang="ru-RU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59153" y="6176962"/>
            <a:ext cx="936625" cy="574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prstClr val="black"/>
                </a:solidFill>
              </a:rPr>
              <a:t>28 </a:t>
            </a:r>
            <a:r>
              <a:rPr lang="ru-RU" altLang="ru-RU" b="1" dirty="0" err="1">
                <a:solidFill>
                  <a:prstClr val="black"/>
                </a:solidFill>
              </a:rPr>
              <a:t>с.ш</a:t>
            </a:r>
            <a:r>
              <a:rPr lang="ru-RU" altLang="ru-RU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2348" y="6176169"/>
            <a:ext cx="936625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prstClr val="black"/>
                </a:solidFill>
              </a:rPr>
              <a:t>45с.ш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05543" y="6175374"/>
            <a:ext cx="792163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prstClr val="black"/>
                </a:solidFill>
              </a:rPr>
              <a:t>63 </a:t>
            </a:r>
            <a:r>
              <a:rPr lang="ru-RU" altLang="ru-RU" b="1" dirty="0" err="1">
                <a:solidFill>
                  <a:prstClr val="black"/>
                </a:solidFill>
              </a:rPr>
              <a:t>с.ш</a:t>
            </a:r>
            <a:r>
              <a:rPr lang="ru-RU" altLang="ru-RU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70846" y="6175373"/>
            <a:ext cx="5031870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prstClr val="black"/>
                </a:solidFill>
              </a:rPr>
              <a:t>Полярные области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2418" y="1611311"/>
            <a:ext cx="1071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prstClr val="black"/>
                </a:solidFill>
              </a:rPr>
              <a:t>высота.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93083" y="3702570"/>
            <a:ext cx="5072609" cy="18973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Морена– ледниковые отложения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Моренные отложения у края ледни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784" y="1379094"/>
            <a:ext cx="3717561" cy="253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Морен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45" y="3916943"/>
            <a:ext cx="3762530" cy="294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68715" r="2969" b="3256"/>
          <a:stretch>
            <a:fillRect/>
          </a:stretch>
        </p:blipFill>
        <p:spPr bwMode="auto">
          <a:xfrm>
            <a:off x="4437089" y="1379094"/>
            <a:ext cx="680553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4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4800" b="1" dirty="0">
                <a:solidFill>
                  <a:schemeClr val="bg1"/>
                </a:solidFill>
              </a:rPr>
              <a:t>Покровные ледники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351089" y="1196975"/>
            <a:ext cx="7585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b="1">
                <a:solidFill>
                  <a:srgbClr val="000066"/>
                </a:solidFill>
              </a:rPr>
              <a:t>Антарктида                Гренландия</a:t>
            </a:r>
          </a:p>
        </p:txBody>
      </p:sp>
      <p:pic>
        <p:nvPicPr>
          <p:cNvPr id="35845" name="Picture 6" descr="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276476"/>
            <a:ext cx="5547340" cy="36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199" y="274638"/>
            <a:ext cx="10995285" cy="7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Покровные ледники</a:t>
            </a:r>
            <a:endParaRPr lang="ru-RU" alt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fir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/>
          <a:stretch>
            <a:fillRect/>
          </a:stretch>
        </p:blipFill>
        <p:spPr bwMode="auto">
          <a:xfrm>
            <a:off x="291642" y="2276477"/>
            <a:ext cx="5494561" cy="372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парте лежат задания для повторения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223682" y="1825625"/>
            <a:ext cx="10358718" cy="4351338"/>
          </a:xfrm>
        </p:spPr>
        <p:txBody>
          <a:bodyPr/>
          <a:lstStyle/>
          <a:p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окраинные моря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определение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 показать на карте реки бассейнов океанов: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1-Тихого, 2-Атлантического,3-Индийского, 4-Северного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Ледовитого.</a:t>
            </a:r>
          </a:p>
          <a:p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 соответствие: Задание на листе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507698" y="1"/>
            <a:ext cx="56410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Антарктиды.</a:t>
            </a:r>
          </a:p>
        </p:txBody>
      </p:sp>
      <p:pic>
        <p:nvPicPr>
          <p:cNvPr id="3789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1" y="646332"/>
            <a:ext cx="10964117" cy="62116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209862"/>
            <a:ext cx="11497455" cy="167889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Айсберг–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плавучая ледяная гора,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меньшая часть которой возвышается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поверхностью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wallscloud.net/uploads/cache/3940088556/%D0%9E%D0%BA%D0%B5%D0%B0%D0%BD,_%D0%90%D0%B9%D1%81%D0%B1%D0%B5%D1%80%D0%B3,_%D0%BB%D1%91%D0%B4,_%D0%B2%D0%BE%D0%B4%D0%B0-1024x576-MM-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92" y="2214554"/>
            <a:ext cx="4676931" cy="4214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46755" y="2214554"/>
            <a:ext cx="7000406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400"/>
              </a:spcBef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Айсберги у берегов Антарктиды достигают гигантских размеров: </a:t>
            </a:r>
            <a:r>
              <a:rPr lang="ru-RU" alt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км в ширину, 170 км в длину при толщине более 200 м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400"/>
              </a:spcBef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айсберга (до 90% его объема) находится под водой.</a:t>
            </a:r>
          </a:p>
          <a:p>
            <a:pPr lvl="1">
              <a:spcBef>
                <a:spcPts val="400"/>
              </a:spcBef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3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и поющие айсберги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007qsq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5174"/>
            <a:ext cx="5181600" cy="345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isberg-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6311"/>
            <a:ext cx="5181600" cy="35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8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Многолетняя мерзлота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толщи замерзших горных пород, не оттаивающие в течение длительного времени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</p:spPr>
      </p:pic>
      <p:pic>
        <p:nvPicPr>
          <p:cNvPr id="6" name="Объект 5" descr="12304917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0962" y="2060724"/>
            <a:ext cx="3232885" cy="1986620"/>
          </a:xfrm>
          <a:prstGeom prst="rect">
            <a:avLst/>
          </a:prstGeom>
        </p:spPr>
      </p:pic>
      <p:pic>
        <p:nvPicPr>
          <p:cNvPr id="7" name="Рисунок 6" descr="sva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516" y="4119985"/>
            <a:ext cx="4226223" cy="273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Гляциология – наука о природных льдах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&amp;Kcy;&amp;acy;&amp;rcy;&amp;tcy;&amp;icy;&amp;ncy;&amp;kcy;&amp;icy; &amp;pcy;&amp;ocy; &amp;zcy;&amp;acy;&amp;pcy;&amp;rcy;&amp;ocy;&amp;scy;&amp;ucy; &amp;gcy;&amp;lcy;&amp;yacy;&amp;tscy;&amp;icy;&amp;ocy;&amp;lcy;&amp;ocy;&amp;g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15105"/>
            <a:ext cx="4069135" cy="2214578"/>
          </a:xfrm>
          <a:prstGeom prst="rect">
            <a:avLst/>
          </a:prstGeom>
          <a:noFill/>
        </p:spPr>
      </p:pic>
      <p:pic>
        <p:nvPicPr>
          <p:cNvPr id="25604" name="Picture 4" descr="&amp;gcy;&amp;lcy;&amp;yacy;&amp;tscy;&amp;icy;&amp;ocy;&amp;lcy;&amp;ocy;&amp;gcy;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339" y="1809745"/>
            <a:ext cx="3571900" cy="2143140"/>
          </a:xfrm>
          <a:prstGeom prst="rect">
            <a:avLst/>
          </a:prstGeom>
          <a:noFill/>
        </p:spPr>
      </p:pic>
      <p:sp>
        <p:nvSpPr>
          <p:cNvPr id="25606" name="AutoShape 6" descr="&amp;Kcy;&amp;acy;&amp;rcy;&amp;tcy;&amp;icy;&amp;ncy;&amp;kcy;&amp;icy; &amp;pcy;&amp;ocy; &amp;zcy;&amp;acy;&amp;pcy;&amp;rcy;&amp;ocy;&amp;scy;&amp;ucy; &amp;gcy;&amp;lcy;&amp;yacy;&amp;tscy;&amp;icy;&amp;ocy;&amp;lcy;&amp;ocy;&amp;gcy;&amp;icy;&amp;yacy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8" name="AutoShape 8" descr="&amp;Kcy;&amp;acy;&amp;rcy;&amp;tcy;&amp;icy;&amp;ncy;&amp;kcy;&amp;icy; &amp;pcy;&amp;ocy; &amp;zcy;&amp;acy;&amp;pcy;&amp;rcy;&amp;ocy;&amp;scy;&amp;ucy; &amp;gcy;&amp;lcy;&amp;yacy;&amp;tscy;&amp;icy;&amp;ocy;&amp;lcy;&amp;ocy;&amp;gcy;&amp;icy;&amp;yacy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612" name="Picture 12" descr="http://www.profguide.ru/images/article/2/_84nA9tKzKEd3Sr4AYskSG7hRS_FEy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201681"/>
            <a:ext cx="3929090" cy="2289589"/>
          </a:xfrm>
          <a:prstGeom prst="rect">
            <a:avLst/>
          </a:prstGeom>
          <a:noFill/>
        </p:spPr>
      </p:pic>
      <p:pic>
        <p:nvPicPr>
          <p:cNvPr id="25614" name="Picture 14" descr="https://tnp-production.s3.amazonaws.com/uploads/image_block/000/016/868/image/base_937f0d2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1339" y="4136811"/>
            <a:ext cx="3571900" cy="2419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67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9"/>
          <p:cNvSpPr txBox="1">
            <a:spLocks/>
          </p:cNvSpPr>
          <p:nvPr/>
        </p:nvSpPr>
        <p:spPr>
          <a:xfrm>
            <a:off x="2855641" y="0"/>
            <a:ext cx="6512511" cy="49699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algn="ctr">
              <a:spcBef>
                <a:spcPct val="0"/>
              </a:spcBef>
              <a:buClr>
                <a:srgbClr val="70AD47">
                  <a:lumMod val="75000"/>
                </a:srgbClr>
              </a:buClr>
              <a:buSzPct val="128000"/>
              <a:defRPr/>
            </a:pPr>
            <a:r>
              <a:rPr lang="ru-RU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/>
              </a:rPr>
              <a:t>Задания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19536" y="620688"/>
            <a:ext cx="792088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Напишите рядом с цифрой определение: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919536" y="1340768"/>
            <a:ext cx="5400600" cy="5760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Скопление льда, способное течь.</a:t>
            </a: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919536" y="2204864"/>
            <a:ext cx="5400600" cy="5760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Линия, выше которой снег не та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ет.</a:t>
            </a: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919536" y="3140968"/>
            <a:ext cx="5400600" cy="5760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расхода ледника.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919536" y="4077072"/>
            <a:ext cx="5400600" cy="5760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зернистый снег. </a:t>
            </a: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919536" y="4941168"/>
            <a:ext cx="5400600" cy="5760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 замерзших горных пород</a:t>
            </a:r>
          </a:p>
        </p:txBody>
      </p:sp>
      <p:sp>
        <p:nvSpPr>
          <p:cNvPr id="20" name="Овал 19"/>
          <p:cNvSpPr/>
          <p:nvPr/>
        </p:nvSpPr>
        <p:spPr>
          <a:xfrm>
            <a:off x="7104112" y="1340768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7104112" y="220486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3" name="Овал 22"/>
          <p:cNvSpPr/>
          <p:nvPr/>
        </p:nvSpPr>
        <p:spPr>
          <a:xfrm>
            <a:off x="7104112" y="3140968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7104112" y="4077072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96199" y="980729"/>
            <a:ext cx="2791787" cy="48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- ледник</a:t>
            </a:r>
          </a:p>
          <a:p>
            <a:pPr>
              <a:lnSpc>
                <a:spcPct val="2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- снеговая линия  язык ледника</a:t>
            </a:r>
          </a:p>
          <a:p>
            <a:pPr>
              <a:lnSpc>
                <a:spcPct val="250000"/>
              </a:lnSpc>
              <a:buFontTx/>
              <a:buChar char="-"/>
            </a:pPr>
            <a:r>
              <a:rPr lang="ru-RU" sz="2400" b="1" dirty="0">
                <a:solidFill>
                  <a:srgbClr val="0070C0"/>
                </a:solidFill>
              </a:rPr>
              <a:t> фирн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- многолетняя    мерзлота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7104112" y="4941168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0070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"/>
            <a:ext cx="7772400" cy="12858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Рефлексия, нарисуйте смайлик, соответствующий вашей работе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61" y="1315839"/>
            <a:ext cx="8525814" cy="54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838200" y="2765571"/>
            <a:ext cx="9076139" cy="24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ru-RU" alt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alt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Составить кроссворд по </a:t>
            </a:r>
            <a:r>
              <a:rPr lang="ru-RU" alt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теме гидросфера.</a:t>
            </a:r>
            <a:endParaRPr lang="ru-RU" alt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en-US" alt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il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0685" y="190316"/>
            <a:ext cx="7982922" cy="5986647"/>
          </a:xfrm>
        </p:spPr>
      </p:pic>
    </p:spTree>
    <p:extLst>
      <p:ext uri="{BB962C8B-B14F-4D97-AF65-F5344CB8AC3E}">
        <p14:creationId xmlns:p14="http://schemas.microsoft.com/office/powerpoint/2010/main" val="6538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C:\Documents and Settings\Географиня\Рабочий стол\Picts\dictionary\dic0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85750"/>
            <a:ext cx="8358188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5500" y="2571750"/>
            <a:ext cx="2000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5501" y="3525753"/>
            <a:ext cx="10715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2689" y="4491831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64320" y="5983288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97435" y="5422208"/>
            <a:ext cx="15716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7108" y="428604"/>
            <a:ext cx="550072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КТО ТАМ?</a:t>
            </a:r>
          </a:p>
        </p:txBody>
      </p:sp>
    </p:spTree>
    <p:extLst>
      <p:ext uri="{BB962C8B-B14F-4D97-AF65-F5344CB8AC3E}">
        <p14:creationId xmlns:p14="http://schemas.microsoft.com/office/powerpoint/2010/main" val="1886530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C:\Documents and Settings\Географиня\Рабочий стол\Picts\dictionary\dic0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85750"/>
            <a:ext cx="8358188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67108" y="428604"/>
            <a:ext cx="550072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КТО ТАМ?</a:t>
            </a:r>
          </a:p>
        </p:txBody>
      </p:sp>
    </p:spTree>
    <p:extLst>
      <p:ext uri="{BB962C8B-B14F-4D97-AF65-F5344CB8AC3E}">
        <p14:creationId xmlns:p14="http://schemas.microsoft.com/office/powerpoint/2010/main" val="3211427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440" y="928670"/>
            <a:ext cx="8286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 снега выпадает,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 и лёд лежат, не тают.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они везде копились,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 …… оборотились.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6687" y="3696237"/>
            <a:ext cx="810081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600" b="1" dirty="0">
              <a:solidFill>
                <a:srgbClr val="0070C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лет в горах подряд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Снег идет и сыплет град.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Слой осадков тех велик,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зовут его...</a:t>
            </a:r>
            <a:r>
              <a:rPr lang="ru-RU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1115" y="6019951"/>
            <a:ext cx="188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ледник</a:t>
            </a:r>
          </a:p>
        </p:txBody>
      </p:sp>
    </p:spTree>
    <p:extLst>
      <p:ext uri="{BB962C8B-B14F-4D97-AF65-F5344CB8AC3E}">
        <p14:creationId xmlns:p14="http://schemas.microsoft.com/office/powerpoint/2010/main" val="28608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CC"/>
              </a:gs>
            </a:gsLst>
            <a:lin ang="27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Озера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Водохранилища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Подземные воды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Ледники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Многолетняя мерзлота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 суши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4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ледники.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Многолетняя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мерзлота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3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воды в природе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СОСТОЯНИЯ ВОДЫ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                                  </a:t>
            </a:r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811" y="4842456"/>
            <a:ext cx="20606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7910" y="5061397"/>
            <a:ext cx="27560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prstClr val="white"/>
                </a:solidFill>
              </a:rPr>
              <a:t>             </a:t>
            </a:r>
            <a:r>
              <a:rPr lang="ru-RU" alt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Газообразное </a:t>
            </a:r>
          </a:p>
          <a:p>
            <a:pPr algn="ctr"/>
            <a:r>
              <a:rPr lang="ru-RU" alt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9865" y="3863662"/>
            <a:ext cx="22151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Жидкое 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709115" y="2331076"/>
            <a:ext cx="1326524" cy="14037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94738" y="2331076"/>
            <a:ext cx="25758" cy="24469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113690" y="2331076"/>
            <a:ext cx="1056067" cy="21765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6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00.infourok.ru/images/doc/149/172510/640/img2.jpg"/>
          <p:cNvPicPr>
            <a:picLocks noChangeAspect="1" noChangeArrowheads="1"/>
          </p:cNvPicPr>
          <p:nvPr/>
        </p:nvPicPr>
        <p:blipFill rotWithShape="1">
          <a:blip r:embed="rId2"/>
          <a:srcRect b="14436"/>
          <a:stretch/>
        </p:blipFill>
        <p:spPr bwMode="auto">
          <a:xfrm>
            <a:off x="1169233" y="142819"/>
            <a:ext cx="9878518" cy="6497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6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343</Words>
  <Application>Microsoft Office PowerPoint</Application>
  <PresentationFormat>Произвольный</PresentationFormat>
  <Paragraphs>109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24</vt:i4>
      </vt:variant>
      <vt:variant>
        <vt:lpstr>Заголовки слайдов</vt:lpstr>
      </vt:variant>
      <vt:variant>
        <vt:i4>28</vt:i4>
      </vt:variant>
    </vt:vector>
  </HeadingPairs>
  <TitlesOfParts>
    <vt:vector size="52" baseType="lpstr">
      <vt:lpstr>1_Тема Office</vt:lpstr>
      <vt:lpstr>3_Тема Office</vt:lpstr>
      <vt:lpstr>4_Тема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25_Тема Office</vt:lpstr>
      <vt:lpstr>26_Тема Office</vt:lpstr>
      <vt:lpstr>27_Тема Office</vt:lpstr>
      <vt:lpstr>Повторим!</vt:lpstr>
      <vt:lpstr>На парте лежат задания для повторения</vt:lpstr>
      <vt:lpstr>Презентация PowerPoint</vt:lpstr>
      <vt:lpstr>Презентация PowerPoint</vt:lpstr>
      <vt:lpstr>Презентация PowerPoint</vt:lpstr>
      <vt:lpstr>Воды суши</vt:lpstr>
      <vt:lpstr>Тема урока: Природные ледники. Многолетняя мерзлота</vt:lpstr>
      <vt:lpstr>Состояние воды в природе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Снеговая линия  – граница, выше которой могут формироваться ледники и снег не тает. </vt:lpstr>
      <vt:lpstr> Килиманджаро, высота  5895 м.  При подъеме  на 1 км – температура уменьшается на 6 ºС. У подножья горы +25 º С. Найти температуру на вершине. </vt:lpstr>
      <vt:lpstr>г.Килиманджаро</vt:lpstr>
      <vt:lpstr>Высота снеговой линии при движении от экватора к полюсам</vt:lpstr>
      <vt:lpstr>Морена– ледниковые отложения </vt:lpstr>
      <vt:lpstr>Покровные ледники</vt:lpstr>
      <vt:lpstr>Презентация PowerPoint</vt:lpstr>
      <vt:lpstr> Айсберг– плавучая ледяная гора, меньшая часть которой возвышается над поверхностью </vt:lpstr>
      <vt:lpstr>Цветные и поющие айсберги</vt:lpstr>
      <vt:lpstr>Многолетняя мерзлота это толщи замерзших горных пород, не оттаивающие в течение длительного времени. </vt:lpstr>
      <vt:lpstr>Гляциология – наука о природных льдах</vt:lpstr>
      <vt:lpstr>Презентация PowerPoint</vt:lpstr>
      <vt:lpstr>Рефлексия, нарисуйте смайлик, соответствующий вашей работе</vt:lpstr>
      <vt:lpstr>Домашнее задание: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Повторим!</dc:title>
  <dc:creator>Valeriy</dc:creator>
  <cp:lastModifiedBy>guest</cp:lastModifiedBy>
  <cp:revision>6</cp:revision>
  <dcterms:created xsi:type="dcterms:W3CDTF">2023-11-04T05:33:49Z</dcterms:created>
  <dcterms:modified xsi:type="dcterms:W3CDTF">2023-11-23T06:13:32Z</dcterms:modified>
</cp:coreProperties>
</file>