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7" r:id="rId3"/>
    <p:sldId id="298" r:id="rId4"/>
    <p:sldId id="258" r:id="rId5"/>
    <p:sldId id="262" r:id="rId6"/>
    <p:sldId id="266" r:id="rId7"/>
    <p:sldId id="271" r:id="rId8"/>
    <p:sldId id="264" r:id="rId9"/>
    <p:sldId id="261" r:id="rId10"/>
    <p:sldId id="265" r:id="rId11"/>
    <p:sldId id="304" r:id="rId12"/>
    <p:sldId id="305" r:id="rId13"/>
    <p:sldId id="306" r:id="rId14"/>
    <p:sldId id="307" r:id="rId15"/>
    <p:sldId id="263" r:id="rId16"/>
    <p:sldId id="303" r:id="rId17"/>
    <p:sldId id="299" r:id="rId18"/>
    <p:sldId id="300" r:id="rId19"/>
    <p:sldId id="301" r:id="rId20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14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D12D1-4411-4E3F-826C-2C0151A708B9}" type="datetimeFigureOut">
              <a:rPr lang="ru-RU"/>
              <a:pPr>
                <a:defRPr/>
              </a:pPr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C8FEF-0255-45E6-83CE-4804EF4E85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C4FD1-923D-49BC-BC9D-416255ADA032}" type="datetimeFigureOut">
              <a:rPr lang="ru-RU"/>
              <a:pPr>
                <a:defRPr/>
              </a:pPr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39184-0DAF-4893-962F-6E49C73B9F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26C2B-1FB0-4F7E-8AA5-69449B84033B}" type="datetimeFigureOut">
              <a:rPr lang="ru-RU"/>
              <a:pPr>
                <a:defRPr/>
              </a:pPr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905C4-5A8F-4E29-A296-D4E067EFD1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E5881-733E-434F-9719-FCD43F976C58}" type="datetimeFigureOut">
              <a:rPr lang="ru-RU"/>
              <a:pPr>
                <a:defRPr/>
              </a:pPr>
              <a:t>08.11.2023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A040E-3EFA-41DC-AD69-B9E7BC6DC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C0D92-49F6-435B-B7F8-F81CFEF20479}" type="datetimeFigureOut">
              <a:rPr lang="ru-RU"/>
              <a:pPr>
                <a:defRPr/>
              </a:pPr>
              <a:t>08.11.2023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B903F-60CF-4F28-BE02-C1F951BDCF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8FD86-34B2-4A3D-B6A2-197B0FE82BB1}" type="datetimeFigureOut">
              <a:rPr lang="ru-RU"/>
              <a:pPr>
                <a:defRPr/>
              </a:pPr>
              <a:t>08.11.2023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FA34B-2FFE-4AE0-B07B-5A95DBE5D8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7ACE0-5FA9-417B-879B-B0D3689943CF}" type="datetimeFigureOut">
              <a:rPr lang="ru-RU"/>
              <a:pPr>
                <a:defRPr/>
              </a:pPr>
              <a:t>08.11.2023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D70CC-9661-4170-9274-AADE66C8D8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A5226-40B0-434C-A6D9-3DD6C8188F0C}" type="datetimeFigureOut">
              <a:rPr lang="ru-RU"/>
              <a:pPr>
                <a:defRPr/>
              </a:pPr>
              <a:t>08.11.2023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F5978-3FB3-48D1-9249-C662D63E9D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AB7CF-D36A-444A-AB6A-C62793A4F489}" type="datetimeFigureOut">
              <a:rPr lang="ru-RU"/>
              <a:pPr>
                <a:defRPr/>
              </a:pPr>
              <a:t>08.11.2023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10CEB-2E43-4D03-8901-CFD89540B5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A8882-58BE-4776-8C44-3D9B57EC5306}" type="datetimeFigureOut">
              <a:rPr lang="ru-RU"/>
              <a:pPr>
                <a:defRPr/>
              </a:pPr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A35BB-082C-4A3C-B055-54CEF1D1F9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4AF78-E35B-4117-A611-6722CAB552AB}" type="datetimeFigureOut">
              <a:rPr lang="ru-RU"/>
              <a:pPr>
                <a:defRPr/>
              </a:pPr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DF6DE-4B89-4F1D-B1FD-8BF713AAE2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80A5AD-2522-4FD3-A204-B835936522EC}" type="datetimeFigureOut">
              <a:rPr lang="ru-RU"/>
              <a:pPr>
                <a:defRPr/>
              </a:pPr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4E32A0-B85C-4FD7-B41B-92B8F16D95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primamedia.ru/files/31602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hyperlink" Target="http://www.yaruga.belnet.ru/cgi-bin/picture/4564.jpg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mier.gov.ru/events/1377.html" TargetMode="External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2" Type="http://schemas.openxmlformats.org/officeDocument/2006/relationships/hyperlink" Target="http://www.claw.ru/a-children/technics/012/0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auto.oboz.ua/stat/im/2009/02/02/bogdanp600.jpg" TargetMode="External"/><Relationship Id="rId11" Type="http://schemas.openxmlformats.org/officeDocument/2006/relationships/image" Target="../media/image8.jpeg"/><Relationship Id="rId5" Type="http://schemas.openxmlformats.org/officeDocument/2006/relationships/image" Target="../media/image5.jpeg"/><Relationship Id="rId10" Type="http://schemas.openxmlformats.org/officeDocument/2006/relationships/hyperlink" Target="http://nemeckajavolna.ru/image/0,,1719662_4,00.jpg" TargetMode="External"/><Relationship Id="rId4" Type="http://schemas.openxmlformats.org/officeDocument/2006/relationships/hyperlink" Target="http://svilia2008.narod.ru/021208/pash3.jpg" TargetMode="External"/><Relationship Id="rId9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history-ryazan.ru/system/files/images/user_images/u1/stalinsky4.jpg" TargetMode="External"/><Relationship Id="rId5" Type="http://schemas.openxmlformats.org/officeDocument/2006/relationships/image" Target="../media/image13.jpeg"/><Relationship Id="rId10" Type="http://schemas.openxmlformats.org/officeDocument/2006/relationships/image" Target="../media/image17.jpeg"/><Relationship Id="rId4" Type="http://schemas.openxmlformats.org/officeDocument/2006/relationships/hyperlink" Target="http://www.krasnoyeznamya.ru/gallery/rm_41_2472.jpg" TargetMode="External"/><Relationship Id="rId9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>
          <a:xfrm>
            <a:off x="2000232" y="2643182"/>
            <a:ext cx="5746762" cy="517523"/>
          </a:xfrm>
        </p:spPr>
        <p:txBody>
          <a:bodyPr/>
          <a:lstStyle/>
          <a:p>
            <a:pPr eaLnBrk="1" hangingPunct="1"/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</a:rPr>
              <a:t>ДОСТОЙНЫЙ ТРУД </a:t>
            </a:r>
            <a:br>
              <a:rPr lang="ru-RU" sz="48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</a:rPr>
              <a:t>В 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</a:rPr>
              <a:t>XXI </a:t>
            </a:r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</a:rPr>
              <a:t> ВЕКЕ</a:t>
            </a:r>
          </a:p>
        </p:txBody>
      </p:sp>
      <p:pic>
        <p:nvPicPr>
          <p:cNvPr id="2052" name="Picture 2" descr="Картинка 7 из 270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07704" y="3861048"/>
            <a:ext cx="5328592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10" descr="Картинка 41 из 2707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825144" y="0"/>
            <a:ext cx="2318856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797254"/>
              </p:ext>
            </p:extLst>
          </p:nvPr>
        </p:nvGraphicFramePr>
        <p:xfrm>
          <a:off x="-1404664" y="25431"/>
          <a:ext cx="5472608" cy="867532"/>
        </p:xfrm>
        <a:graphic>
          <a:graphicData uri="http://schemas.openxmlformats.org/drawingml/2006/table">
            <a:tbl>
              <a:tblPr/>
              <a:tblGrid>
                <a:gridCol w="5472608"/>
              </a:tblGrid>
              <a:tr h="3101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0707" marR="60707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4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0707" marR="60707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892964"/>
            <a:ext cx="8229600" cy="5233200"/>
          </a:xfrm>
        </p:spPr>
        <p:txBody>
          <a:bodyPr/>
          <a:lstStyle/>
          <a:p>
            <a:pPr marL="0" indent="0">
              <a:buNone/>
            </a:pPr>
            <a:r>
              <a:rPr lang="ru-RU" sz="1200" dirty="0" smtClean="0"/>
              <a:t>Учитель обществознания: Лукина Е.Ю.</a:t>
            </a:r>
          </a:p>
          <a:p>
            <a:pPr marL="0" indent="0">
              <a:buNone/>
            </a:pPr>
            <a:r>
              <a:rPr lang="ru-RU" sz="1200" dirty="0" smtClean="0"/>
              <a:t>ГБОУ Школа №1584.</a:t>
            </a:r>
          </a:p>
          <a:p>
            <a:pPr marL="0" indent="0">
              <a:buNone/>
            </a:pPr>
            <a:r>
              <a:rPr lang="ru-RU" sz="1200" dirty="0"/>
              <a:t>г</a:t>
            </a:r>
            <a:r>
              <a:rPr lang="ru-RU" sz="1200" dirty="0" smtClean="0"/>
              <a:t>ород Москва, ЗАО.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858280" cy="6072206"/>
          </a:xfrm>
        </p:spPr>
        <p:txBody>
          <a:bodyPr/>
          <a:lstStyle/>
          <a:p>
            <a:r>
              <a:rPr lang="ru-RU" sz="2400" b="1" dirty="0" smtClean="0"/>
              <a:t>Цель урока:</a:t>
            </a:r>
            <a:r>
              <a:rPr lang="ru-RU" sz="2400" dirty="0" smtClean="0"/>
              <a:t> расширить и углубить представления обучающихся о современном состоянии</a:t>
            </a:r>
            <a:r>
              <a:rPr lang="ru-RU" sz="2400" b="1" dirty="0" smtClean="0"/>
              <a:t> </a:t>
            </a:r>
            <a:r>
              <a:rPr lang="ru-RU" sz="2400" dirty="0" smtClean="0"/>
              <a:t>рынка труда, понятии «достойный труд», о роли профессиональных союзов в защите трудовых прав работников и гарантии защиты трудовых прав работников, составляющих социального пакета </a:t>
            </a:r>
          </a:p>
          <a:p>
            <a:r>
              <a:rPr lang="ru-RU" sz="2400" b="1" dirty="0" smtClean="0"/>
              <a:t>Задачи:</a:t>
            </a:r>
            <a:endParaRPr lang="ru-RU" sz="2400" dirty="0" smtClean="0"/>
          </a:p>
          <a:p>
            <a:r>
              <a:rPr lang="ru-RU" sz="2400" b="1" i="1" dirty="0" smtClean="0"/>
              <a:t>Образовательные: </a:t>
            </a:r>
            <a:endParaRPr lang="ru-RU" sz="2400" dirty="0" smtClean="0"/>
          </a:p>
          <a:p>
            <a:pPr lvl="0"/>
            <a:r>
              <a:rPr lang="ru-RU" sz="2400" dirty="0" smtClean="0"/>
              <a:t>Способствовать формированию представления обучающимися о социальной природе понятия «достойный труд в современное время» и понимание значения труда в собственной жизни.</a:t>
            </a:r>
          </a:p>
          <a:p>
            <a:pPr lvl="0"/>
            <a:r>
              <a:rPr lang="ru-RU" sz="2400" dirty="0" smtClean="0"/>
              <a:t>Определить функции и задачи профсоюзов на современном этапе развития общества.</a:t>
            </a:r>
          </a:p>
          <a:p>
            <a:pPr lvl="0"/>
            <a:r>
              <a:rPr lang="ru-RU" sz="2400" dirty="0" smtClean="0"/>
              <a:t>Ознакомить обучающихся с гарантиями защиты трудовых прав работников.</a:t>
            </a:r>
          </a:p>
          <a:p>
            <a:pPr lvl="0"/>
            <a:r>
              <a:rPr lang="ru-RU" sz="2400" dirty="0" smtClean="0"/>
              <a:t>Ознакомить обучающихся составляющими социального пакета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14290"/>
            <a:ext cx="8501122" cy="6215106"/>
          </a:xfrm>
        </p:spPr>
        <p:txBody>
          <a:bodyPr/>
          <a:lstStyle/>
          <a:p>
            <a:r>
              <a:rPr lang="ru-RU" sz="2400" b="1" i="1" dirty="0" smtClean="0"/>
              <a:t>Развивающие:</a:t>
            </a:r>
            <a:endParaRPr lang="ru-RU" sz="2400" dirty="0" smtClean="0"/>
          </a:p>
          <a:p>
            <a:pPr lvl="0"/>
            <a:r>
              <a:rPr lang="ru-RU" sz="2400" dirty="0" smtClean="0"/>
              <a:t>Способствовать развитию коммуникативных компетенций (аргументировано доказывать свое трудовое право). </a:t>
            </a:r>
          </a:p>
          <a:p>
            <a:pPr lvl="0"/>
            <a:r>
              <a:rPr lang="ru-RU" sz="2400" dirty="0" smtClean="0"/>
              <a:t>Способствовать воспитанию правовой культуры обучающихся</a:t>
            </a:r>
            <a:endParaRPr lang="ru-RU" sz="2400" b="1" i="1" dirty="0" smtClean="0"/>
          </a:p>
          <a:p>
            <a:r>
              <a:rPr lang="ru-RU" sz="2400" b="1" i="1" dirty="0" smtClean="0"/>
              <a:t>Воспитательные:</a:t>
            </a:r>
            <a:endParaRPr lang="ru-RU" sz="2400" dirty="0" smtClean="0"/>
          </a:p>
          <a:p>
            <a:pPr lvl="0"/>
            <a:r>
              <a:rPr lang="ru-RU" sz="2400" dirty="0" smtClean="0"/>
              <a:t>Способствовать развитию познавательного интереса и творческой активности;</a:t>
            </a:r>
          </a:p>
          <a:p>
            <a:pPr lvl="0"/>
            <a:r>
              <a:rPr lang="ru-RU" sz="2400" dirty="0" smtClean="0"/>
              <a:t>Формировать мотивы участия в профсоюзном движении обучающихся.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4" descr="Картинка 28 из 70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32861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6" descr="Картинка 88 из 702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970836" y="116632"/>
            <a:ext cx="3143250" cy="243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10" descr="Картинка 53 из 1316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995988" y="4760913"/>
            <a:ext cx="3148012" cy="209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18" descr="В.В.Путин провел заседание Правительства Российской Федерации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2771800" y="2550270"/>
            <a:ext cx="3672408" cy="2046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28" descr="Картинка 18 из 5771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0" y="4786313"/>
            <a:ext cx="3143250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875" y="274638"/>
            <a:ext cx="9286875" cy="165417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4000" i="1" dirty="0" smtClean="0">
                <a:solidFill>
                  <a:srgbClr val="00B050"/>
                </a:solidFill>
              </a:rPr>
              <a:t>Труд – не есть добродетель, но необходимое условие добродетельной жизни.</a:t>
            </a:r>
            <a:r>
              <a:rPr lang="ru-RU" i="1" dirty="0" smtClean="0">
                <a:solidFill>
                  <a:srgbClr val="00B050"/>
                </a:solidFill>
              </a:rPr>
              <a:t>                                                                                                    Л.Н. Толстой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000250"/>
            <a:ext cx="9144000" cy="4857750"/>
          </a:xfrm>
        </p:spPr>
        <p:txBody>
          <a:bodyPr rtlCol="0">
            <a:normAutofit lnSpcReduction="1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		</a:t>
            </a:r>
            <a:endParaRPr lang="en-US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1) Труд – это процесс целесообразной деятельности человека, совокупность всех физических и умственных способностей людей, которые они используют в производстве материальных и духовных ценностей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		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/>
              <a:t>	</a:t>
            </a:r>
            <a:r>
              <a:rPr lang="ru-RU" dirty="0" smtClean="0"/>
              <a:t>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Прямая со стрелкой 29"/>
          <p:cNvCxnSpPr>
            <a:stCxn id="4" idx="2"/>
            <a:endCxn id="10" idx="0"/>
          </p:cNvCxnSpPr>
          <p:nvPr/>
        </p:nvCxnSpPr>
        <p:spPr>
          <a:xfrm rot="5400000">
            <a:off x="250031" y="4107657"/>
            <a:ext cx="2214563" cy="28575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14" idx="2"/>
            <a:endCxn id="11" idx="0"/>
          </p:cNvCxnSpPr>
          <p:nvPr/>
        </p:nvCxnSpPr>
        <p:spPr>
          <a:xfrm rot="16200000" flipH="1">
            <a:off x="3286126" y="2357437"/>
            <a:ext cx="4000500" cy="1857375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14" idx="2"/>
            <a:endCxn id="6" idx="0"/>
          </p:cNvCxnSpPr>
          <p:nvPr/>
        </p:nvCxnSpPr>
        <p:spPr>
          <a:xfrm rot="16200000" flipH="1">
            <a:off x="4750594" y="892969"/>
            <a:ext cx="2428875" cy="3214687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14" idx="2"/>
            <a:endCxn id="8" idx="0"/>
          </p:cNvCxnSpPr>
          <p:nvPr/>
        </p:nvCxnSpPr>
        <p:spPr>
          <a:xfrm rot="5400000">
            <a:off x="3141662" y="2500313"/>
            <a:ext cx="2430463" cy="1588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214313" y="1857375"/>
            <a:ext cx="2571750" cy="12858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достойная оплата труда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286500" y="1785938"/>
            <a:ext cx="2571750" cy="12858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социальные гарантии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286500" y="3714750"/>
            <a:ext cx="2571750" cy="12858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право на социальное, медицинское и пенсионное страхование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14688" y="1857375"/>
            <a:ext cx="2571750" cy="12858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справедливые и безопасные условия труда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71813" y="3714750"/>
            <a:ext cx="2571750" cy="12858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право на профессиональное обучение и профориентацию</a:t>
            </a:r>
          </a:p>
        </p:txBody>
      </p:sp>
      <p:sp>
        <p:nvSpPr>
          <p:cNvPr id="9" name="Овал 8"/>
          <p:cNvSpPr/>
          <p:nvPr/>
        </p:nvSpPr>
        <p:spPr>
          <a:xfrm>
            <a:off x="500063" y="3571875"/>
            <a:ext cx="2286000" cy="1285875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обеспечивает безбедную жизнь </a:t>
            </a:r>
          </a:p>
        </p:txBody>
      </p:sp>
      <p:sp>
        <p:nvSpPr>
          <p:cNvPr id="10" name="Овал 9"/>
          <p:cNvSpPr/>
          <p:nvPr/>
        </p:nvSpPr>
        <p:spPr>
          <a:xfrm>
            <a:off x="142875" y="5357813"/>
            <a:ext cx="2143125" cy="1285875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надежность дохода работающего человека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929188" y="5286375"/>
            <a:ext cx="2571750" cy="12858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представительство интересов трудящихся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857375" y="142875"/>
            <a:ext cx="5000625" cy="1143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/>
              <a:t>ДОСТОЙНЫЙ ТРУД</a:t>
            </a:r>
          </a:p>
        </p:txBody>
      </p:sp>
      <p:cxnSp>
        <p:nvCxnSpPr>
          <p:cNvPr id="16" name="Прямая со стрелкой 15"/>
          <p:cNvCxnSpPr>
            <a:stCxn id="14" idx="2"/>
            <a:endCxn id="4" idx="0"/>
          </p:cNvCxnSpPr>
          <p:nvPr/>
        </p:nvCxnSpPr>
        <p:spPr>
          <a:xfrm rot="5400000">
            <a:off x="2643188" y="142875"/>
            <a:ext cx="571500" cy="285750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14" idx="2"/>
            <a:endCxn id="5" idx="0"/>
          </p:cNvCxnSpPr>
          <p:nvPr/>
        </p:nvCxnSpPr>
        <p:spPr>
          <a:xfrm rot="16200000" flipH="1">
            <a:off x="5715000" y="-71437"/>
            <a:ext cx="500063" cy="3214687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14" idx="2"/>
            <a:endCxn id="7" idx="0"/>
          </p:cNvCxnSpPr>
          <p:nvPr/>
        </p:nvCxnSpPr>
        <p:spPr>
          <a:xfrm rot="16200000" flipH="1">
            <a:off x="4143376" y="1500187"/>
            <a:ext cx="571500" cy="142875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4" idx="2"/>
            <a:endCxn id="9" idx="0"/>
          </p:cNvCxnSpPr>
          <p:nvPr/>
        </p:nvCxnSpPr>
        <p:spPr>
          <a:xfrm rot="16200000" flipH="1">
            <a:off x="1357313" y="3286125"/>
            <a:ext cx="428625" cy="142875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274638"/>
            <a:ext cx="8543925" cy="12255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ОБЕСПЕЧЕНИЕ СОЦИАЛЬНЫХ ПРАВ РАБОТНИКА В КОНЦЕПЦИИ ДОСТОЙНОГО ТРУДА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63" y="1928813"/>
            <a:ext cx="8229600" cy="4525962"/>
          </a:xfrm>
        </p:spPr>
        <p:txBody>
          <a:bodyPr rtlCol="0">
            <a:normAutofit lnSpcReduction="1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процесс труда должен проходить в безопасной и здоровой производственной среде;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условия труда должны быть совместимы с благосостоянием и человеческим достоинством трудящихся;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труд должен открывать реальные возможности для саморазвития личности и служения обществу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357188" y="1785938"/>
            <a:ext cx="8229600" cy="3857625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dirty="0" smtClean="0"/>
              <a:t>	Профсоюз-это добровольное общественное объединение граждан, связанных общими производственными,  профессиональными интересами по роду их деятельности, создаваемое в целях представительства и защиты их социально-трудовых прав и интересов.</a:t>
            </a:r>
          </a:p>
        </p:txBody>
      </p:sp>
      <p:pic>
        <p:nvPicPr>
          <p:cNvPr id="14339" name="Picture 2" descr="http://im7-tub.yandex.net/i?id=6488104&amp;tov=7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372200" y="0"/>
            <a:ext cx="2771800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 descr="http://im5-tub.yandex.net/i?id=101106913&amp;tov=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2843808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rosprofsouz.ru/images/rosprofsouz/ros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286500" y="0"/>
            <a:ext cx="28575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4" descr="http://www.ikd.ru/images/image/Astra_pensi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3048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6" descr="Картинка 7 из 49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57938" y="4789488"/>
            <a:ext cx="2786062" cy="206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8" descr="Картинка 17 из 491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4675188"/>
            <a:ext cx="1571625" cy="218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10" descr="http://www.gmpr.ur.ru/library/customimages/211/8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000375" y="0"/>
            <a:ext cx="34321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12" descr="http://upload.wikimedia.org/wikipedia/commons/6/6b/1969._IV_%D0%BB%D0%B5%D1%82%D0%BD%D1%8F%D1%8F_%D1%81%D0%BF%D0%B0%D1%80%D1%82%D0%B0%D0%BA%D0%B8%D0%B0%D0%BB%D0%B0_%D0%BF%D1%80%D0%BE%D1%84%D1%81%D0%BE%D1%8E%D0%B7%D0%BE%D0%B2_%D0%A1%D0%A1%D0%A1%D0%A0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1571625" y="4708525"/>
            <a:ext cx="1571625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14" descr="http://historydoc.edu.ru/attach.asp?a_no=1130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3143250" y="4714875"/>
            <a:ext cx="3221038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0" y="2643182"/>
            <a:ext cx="8993552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Отечественное профсоюзное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движение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dirty="0" smtClean="0"/>
              <a:t>Профсоюзы борются за:</a:t>
            </a: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Экономику, обеспечивающую достойную жизнь всем на базе достойного труда.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Достойную заработную плату и эффективную занятость.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Развитие системы социального страхования, социального и пенсионного обеспечения, социальных услуг.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Безопасное рабочее место.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Соблюдение трудовых прав работником, уважение их интересов.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Развитие социального партнёрства как действенного инструмента, формирования условий эффективного труда.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93022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332037"/>
            <a:ext cx="8229600" cy="4525963"/>
          </a:xfrm>
        </p:spPr>
        <p:txBody>
          <a:bodyPr/>
          <a:lstStyle/>
          <a:p>
            <a:r>
              <a:rPr lang="ru-RU" sz="5400" dirty="0"/>
              <a:t>Достойный труд — основа благосостояния человека и развития страны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813690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182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ФНПР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dirty="0" smtClean="0"/>
              <a:t>Российская общественная организация, объединяющая большинство крупных российских профессиональных союзов.</a:t>
            </a:r>
          </a:p>
          <a:p>
            <a:r>
              <a:rPr lang="ru-RU" sz="3600" dirty="0" smtClean="0"/>
              <a:t>Дата основания: 23 марта 1990 г.</a:t>
            </a:r>
            <a:endParaRPr lang="ru-RU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0"/>
            <a:ext cx="305035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501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00200"/>
            <a:ext cx="8363272" cy="5141168"/>
          </a:xfrm>
        </p:spPr>
        <p:txBody>
          <a:bodyPr/>
          <a:lstStyle/>
          <a:p>
            <a:r>
              <a:rPr lang="ru-RU" sz="4800" dirty="0" smtClean="0"/>
              <a:t>Достойный </a:t>
            </a:r>
            <a:r>
              <a:rPr lang="ru-RU" sz="4800" dirty="0"/>
              <a:t>труд – это труд, позволяющий работнику заниматься любимым делом в условиях свободы, справедливости, безопасности и уважения человеческого достоинства.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692"/>
            <a:ext cx="2475359" cy="1647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4244"/>
            <a:ext cx="2322959" cy="1739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37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700808"/>
            <a:ext cx="4176464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710" y="1700808"/>
            <a:ext cx="3221210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419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65403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/>
              <a:t>Что такое социальный пакет?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80"/>
            <a:ext cx="9144000" cy="6072230"/>
          </a:xfrm>
        </p:spPr>
        <p:txBody>
          <a:bodyPr rtlCol="0">
            <a:normAutofit fontScale="40000" lnSpcReduction="20000"/>
          </a:bodyPr>
          <a:lstStyle/>
          <a:p>
            <a:r>
              <a:rPr lang="ru-RU" sz="6200" dirty="0" smtClean="0"/>
              <a:t>Социальный пакет - это совокупность различных благ (чаще всего, всевозможных материальных выплат), предоставляемых работодателем своим сотрудникам на добровольной основе, с целью привлечения в свою организацию перспективных сотрудников, демонстрация заботы о них, а так же формирования положительного имиджа организации в деловой сфере и на рынке труда. </a:t>
            </a:r>
          </a:p>
          <a:p>
            <a:pPr>
              <a:buNone/>
            </a:pPr>
            <a:r>
              <a:rPr lang="ru-RU" sz="6200" dirty="0" smtClean="0"/>
              <a:t>Это - тот законодательно установленный минимум социального пакета, который работодатель непременно должен предоставлять работнику:</a:t>
            </a:r>
          </a:p>
          <a:p>
            <a:r>
              <a:rPr lang="ru-RU" sz="6200" dirty="0" smtClean="0"/>
              <a:t>1) Работодатель обязан предоставлять всем категориям работников оплачиваемый ежегодный отпуск.</a:t>
            </a:r>
          </a:p>
          <a:p>
            <a:r>
              <a:rPr lang="ru-RU" sz="6200" dirty="0" smtClean="0"/>
              <a:t>2) Делать отчисления в Пенсионный фонд.</a:t>
            </a:r>
          </a:p>
          <a:p>
            <a:r>
              <a:rPr lang="ru-RU" sz="6200" dirty="0" smtClean="0"/>
              <a:t>3)Оплачивать больничные листы по болезни и травме от несчастного случая.</a:t>
            </a:r>
          </a:p>
          <a:p>
            <a:r>
              <a:rPr lang="ru-RU" sz="6200" dirty="0" smtClean="0"/>
              <a:t>4)Выплачивать материальное пособие в случае утраты трудоспособности и т.д.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/>
          <a:lstStyle/>
          <a:p>
            <a:pPr>
              <a:buNone/>
            </a:pPr>
            <a:r>
              <a:rPr lang="ru-RU" sz="2800" dirty="0" smtClean="0"/>
              <a:t>Необходимо помнить:</a:t>
            </a:r>
          </a:p>
          <a:p>
            <a:r>
              <a:rPr lang="ru-RU" sz="2800" dirty="0" smtClean="0"/>
              <a:t>- что социальный пакет предоставляется не всеми работодателями, поскольку, он не предусмотрен в законодательстве, в качестве прямой обязанности работодателя </a:t>
            </a:r>
          </a:p>
          <a:p>
            <a:r>
              <a:rPr lang="ru-RU" sz="2800" dirty="0" smtClean="0"/>
              <a:t>-все льготы и платежи, перечисленные в социальном пакете, должны быть включены в трудовой договор, заключаемый между работодателем и сотрудником, либо должны быть перечислены в приложении к трудовому договору. Только в этом случае, при не предоставлении определенных благ, сотрудник будет вправе требовать их предоставить</a:t>
            </a:r>
            <a:r>
              <a:rPr lang="ru-RU" sz="24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642918"/>
            <a:ext cx="7472386" cy="439718"/>
          </a:xfrm>
        </p:spPr>
        <p:txBody>
          <a:bodyPr/>
          <a:lstStyle/>
          <a:p>
            <a:r>
              <a:rPr lang="ru-RU" sz="3600" b="1" dirty="0" smtClean="0"/>
              <a:t>Составляющие социального пакета  (на усмотрение работодателя)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/>
          <a:lstStyle/>
          <a:p>
            <a:pPr>
              <a:buNone/>
            </a:pPr>
            <a:r>
              <a:rPr lang="ru-RU" sz="2000" dirty="0" smtClean="0"/>
              <a:t>          -обслуживание медицинского характера. </a:t>
            </a:r>
          </a:p>
          <a:p>
            <a:pPr>
              <a:buNone/>
            </a:pPr>
            <a:r>
              <a:rPr lang="ru-RU" sz="2000" dirty="0" smtClean="0"/>
              <a:t>-возможность обучения на различных курсах, семинарах, занятиях и т.д., способствующих профессиональному росту сотрудников, повышению их квалификации.</a:t>
            </a:r>
          </a:p>
          <a:p>
            <a:pPr>
              <a:buNone/>
            </a:pPr>
            <a:r>
              <a:rPr lang="ru-RU" sz="2000" dirty="0" smtClean="0"/>
              <a:t>-возможность получения её сотрудниками кредитов на льготных условиях; либо оказывать иную помощь в получении займов у организации</a:t>
            </a:r>
          </a:p>
          <a:p>
            <a:pPr>
              <a:buNone/>
            </a:pPr>
            <a:r>
              <a:rPr lang="ru-RU" sz="2000" dirty="0" smtClean="0"/>
              <a:t>-оплату мобильной связи, если по роду профессиональной деятельности сотруднику приходится много разговаривать по телефону</a:t>
            </a:r>
          </a:p>
          <a:p>
            <a:pPr>
              <a:buNone/>
            </a:pPr>
            <a:r>
              <a:rPr lang="ru-RU" sz="2000" dirty="0" smtClean="0"/>
              <a:t>-оплату топлива (оплата техосмотров, страховки), если в работе сотрудник использует личный транспорт </a:t>
            </a:r>
          </a:p>
          <a:p>
            <a:pPr>
              <a:buNone/>
            </a:pPr>
            <a:r>
              <a:rPr lang="ru-RU" sz="2000" dirty="0" smtClean="0"/>
              <a:t>-бесплатное питание на территории организации (либо в определенных местах питания)</a:t>
            </a:r>
          </a:p>
          <a:p>
            <a:pPr>
              <a:buNone/>
            </a:pPr>
            <a:r>
              <a:rPr lang="ru-RU" sz="2000" dirty="0" smtClean="0"/>
              <a:t>-бесплатный для сотрудника (за счет организации) проезд к месту работы и обратно </a:t>
            </a:r>
          </a:p>
          <a:p>
            <a:pPr>
              <a:buNone/>
            </a:pPr>
            <a:r>
              <a:rPr lang="ru-RU" sz="2000" dirty="0" smtClean="0"/>
              <a:t>-если организации принадлежат базы отдыха, она может предоставлять возможность своим сотрудникам и их семьям (детям) отдыхать на них за счет организации. Либо, возможна оплата путевок для сотрудников (полностью или частично) в дома отдыха, санатории и т.д.</a:t>
            </a:r>
          </a:p>
          <a:p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sz="3600" b="1" dirty="0" smtClean="0"/>
              <a:t>Составляющие социального пакета  (на усмотрение работодателя)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14422"/>
            <a:ext cx="8929718" cy="5643578"/>
          </a:xfrm>
        </p:spPr>
        <p:txBody>
          <a:bodyPr/>
          <a:lstStyle/>
          <a:p>
            <a:pPr>
              <a:buNone/>
            </a:pPr>
            <a:r>
              <a:rPr lang="ru-RU" sz="2200" dirty="0" smtClean="0"/>
              <a:t>-предоставление дополнительных отпусков, выходных дней и возможность взять отгулы с сохранением заработной платы</a:t>
            </a:r>
          </a:p>
          <a:p>
            <a:pPr>
              <a:buNone/>
            </a:pPr>
            <a:r>
              <a:rPr lang="ru-RU" sz="2200" dirty="0" smtClean="0"/>
              <a:t>-предоставление абонементов для занятия спортом </a:t>
            </a:r>
          </a:p>
          <a:p>
            <a:pPr>
              <a:buNone/>
            </a:pPr>
            <a:r>
              <a:rPr lang="ru-RU" sz="2200" dirty="0" smtClean="0"/>
              <a:t>-помощь в обустройстве и поиске жилья для сотрудников из других городов</a:t>
            </a:r>
          </a:p>
          <a:p>
            <a:pPr>
              <a:buNone/>
            </a:pPr>
            <a:r>
              <a:rPr lang="ru-RU" sz="2200" dirty="0" smtClean="0"/>
              <a:t>-непосредственно денежные выплаты по социальному пакету могут предоставляться в виде:</a:t>
            </a:r>
          </a:p>
          <a:p>
            <a:pPr>
              <a:buNone/>
            </a:pPr>
            <a:r>
              <a:rPr lang="ru-RU" sz="2200" dirty="0" smtClean="0"/>
              <a:t>-премии в конце года (так называемой, тринадцатой зарплаты), а так же иные виды премий</a:t>
            </a:r>
          </a:p>
          <a:p>
            <a:pPr>
              <a:buNone/>
            </a:pPr>
            <a:r>
              <a:rPr lang="ru-RU" sz="2200" dirty="0" smtClean="0"/>
              <a:t>-доплата до среднего заработка при временной нетрудоспособности и наступлении отпуска по беременности и родам</a:t>
            </a:r>
          </a:p>
          <a:p>
            <a:pPr>
              <a:buNone/>
            </a:pPr>
            <a:r>
              <a:rPr lang="ru-RU" sz="2200" dirty="0" smtClean="0"/>
              <a:t>-выплаты по случаю наступления определенных событий (рождения ребенка, свадьбы, подарки к некоторым праздникам и т.д.)</a:t>
            </a:r>
          </a:p>
          <a:p>
            <a:pPr>
              <a:buNone/>
            </a:pPr>
            <a:r>
              <a:rPr lang="ru-RU" sz="2200" dirty="0" smtClean="0"/>
              <a:t>-повышенных командировочных выплат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9144000" cy="6286544"/>
          </a:xfrm>
        </p:spPr>
        <p:txBody>
          <a:bodyPr/>
          <a:lstStyle/>
          <a:p>
            <a:pPr>
              <a:buNone/>
            </a:pPr>
            <a:r>
              <a:rPr lang="ru-RU" sz="2800" b="1" dirty="0" smtClean="0"/>
              <a:t>Список литературы:</a:t>
            </a:r>
            <a:endParaRPr lang="ru-RU" sz="2800" dirty="0" smtClean="0"/>
          </a:p>
          <a:p>
            <a:r>
              <a:rPr lang="ru-RU" sz="2000" dirty="0" smtClean="0"/>
              <a:t>1. Конституция Российской Федерации. </a:t>
            </a:r>
          </a:p>
          <a:p>
            <a:r>
              <a:rPr lang="ru-RU" sz="2000" dirty="0" smtClean="0"/>
              <a:t>2. Гражданский кодекс Российской Федерации. </a:t>
            </a:r>
          </a:p>
          <a:p>
            <a:r>
              <a:rPr lang="ru-RU" sz="2000" dirty="0" smtClean="0"/>
              <a:t>3. Трудовой кодекс Российской Федерации.</a:t>
            </a:r>
          </a:p>
          <a:p>
            <a:r>
              <a:rPr lang="ru-RU" sz="2000" dirty="0" smtClean="0"/>
              <a:t>4. Федеральный закон от 12 января 1996г. № 10-ФЗ «О профессиональных союзах, их правах и гарантиях деятельности», статья 148.</a:t>
            </a:r>
          </a:p>
          <a:p>
            <a:r>
              <a:rPr lang="ru-RU" sz="2000" dirty="0" smtClean="0"/>
              <a:t>5. </a:t>
            </a:r>
            <a:r>
              <a:rPr lang="ru-RU" sz="2000" dirty="0" err="1" smtClean="0"/>
              <a:t>Румынина</a:t>
            </a:r>
            <a:r>
              <a:rPr lang="ru-RU" sz="2000" dirty="0" smtClean="0"/>
              <a:t> В.В. Основы права: Учебник для студентов, учреждений, сред. проф. образования. -2-е издание, М: ФОРУМ; ИНФРА-М, 2008г.-256 стр.</a:t>
            </a:r>
          </a:p>
          <a:p>
            <a:r>
              <a:rPr lang="ru-RU" sz="2000" dirty="0" smtClean="0"/>
              <a:t>6. Казанцев В.И. Трудовое право: Учебник для студентов, сред. проф. заведений -5-е издание, М.: Издательский центр «Академия», 2009г.- 432стр.</a:t>
            </a:r>
          </a:p>
          <a:p>
            <a:r>
              <a:rPr lang="ru-RU" sz="2000" dirty="0" smtClean="0"/>
              <a:t>7. В.Д. Грибов, Грузинов В.П., </a:t>
            </a:r>
            <a:r>
              <a:rPr lang="ru-RU" sz="2000" dirty="0" err="1" smtClean="0"/>
              <a:t>Кузьменко</a:t>
            </a:r>
            <a:r>
              <a:rPr lang="ru-RU" sz="2000" dirty="0" smtClean="0"/>
              <a:t> В.А. Экономика организации (предприятия): учебное пособие. -5-е издание, М. : КНОРУС, 2012г. -408стр.</a:t>
            </a:r>
          </a:p>
          <a:p>
            <a:pPr>
              <a:buNone/>
            </a:pPr>
            <a:endParaRPr lang="ru-RU" sz="1600" dirty="0" smtClean="0"/>
          </a:p>
          <a:p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454</Words>
  <Application>Microsoft Office PowerPoint</Application>
  <PresentationFormat>Экран (4:3)</PresentationFormat>
  <Paragraphs>88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ДОСТОЙНЫЙ ТРУД  В XXI  ВЕКЕ</vt:lpstr>
      <vt:lpstr>Презентация PowerPoint</vt:lpstr>
      <vt:lpstr>Презентация PowerPoint</vt:lpstr>
      <vt:lpstr>Презентация PowerPoint</vt:lpstr>
      <vt:lpstr>Труд – не есть добродетель, но необходимое условие добродетельной жизни.                                                                                                    Л.Н. Толстой</vt:lpstr>
      <vt:lpstr>Презентация PowerPoint</vt:lpstr>
      <vt:lpstr>ОБЕСПЕЧЕНИЕ СОЦИАЛЬНЫХ ПРАВ РАБОТНИКА В КОНЦЕПЦИИ ДОСТОЙНОГО ТРУДА</vt:lpstr>
      <vt:lpstr>Презентация PowerPoint</vt:lpstr>
      <vt:lpstr>Презентация PowerPoint</vt:lpstr>
      <vt:lpstr>Профсоюзы борются за:</vt:lpstr>
      <vt:lpstr>Презентация PowerPoint</vt:lpstr>
      <vt:lpstr>ФНПР </vt:lpstr>
      <vt:lpstr>Презентация PowerPoint</vt:lpstr>
      <vt:lpstr>Презентация PowerPoint</vt:lpstr>
      <vt:lpstr>Что такое социальный пакет?</vt:lpstr>
      <vt:lpstr>Презентация PowerPoint</vt:lpstr>
      <vt:lpstr>Составляющие социального пакета  (на усмотрение работодателя) </vt:lpstr>
      <vt:lpstr>Составляющие социального пакета  (на усмотрение работодателя)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ДОСТОЙНЫЙ ТРУД  В XXI  ВЕКЕ</dc:title>
  <dc:creator>User</dc:creator>
  <cp:lastModifiedBy>Коля</cp:lastModifiedBy>
  <cp:revision>67</cp:revision>
  <dcterms:created xsi:type="dcterms:W3CDTF">2009-10-13T15:15:27Z</dcterms:created>
  <dcterms:modified xsi:type="dcterms:W3CDTF">2023-11-08T14:53:33Z</dcterms:modified>
</cp:coreProperties>
</file>