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88" r:id="rId2"/>
    <p:sldId id="272" r:id="rId3"/>
    <p:sldId id="273" r:id="rId4"/>
    <p:sldId id="296" r:id="rId5"/>
    <p:sldId id="280" r:id="rId6"/>
    <p:sldId id="274" r:id="rId7"/>
    <p:sldId id="289" r:id="rId8"/>
    <p:sldId id="295" r:id="rId9"/>
    <p:sldId id="292" r:id="rId10"/>
    <p:sldId id="294" r:id="rId11"/>
    <p:sldId id="293" r:id="rId12"/>
    <p:sldId id="287" r:id="rId13"/>
    <p:sldId id="290" r:id="rId14"/>
    <p:sldId id="286" r:id="rId15"/>
    <p:sldId id="282" r:id="rId16"/>
    <p:sldId id="257" r:id="rId17"/>
    <p:sldId id="276" r:id="rId18"/>
    <p:sldId id="277" r:id="rId19"/>
    <p:sldId id="278" r:id="rId20"/>
    <p:sldId id="279" r:id="rId21"/>
    <p:sldId id="284" r:id="rId22"/>
    <p:sldId id="29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4" y="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87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image" Target="../media/image58.wmf"/><Relationship Id="rId3" Type="http://schemas.openxmlformats.org/officeDocument/2006/relationships/image" Target="../media/image48.wmf"/><Relationship Id="rId7" Type="http://schemas.openxmlformats.org/officeDocument/2006/relationships/image" Target="../media/image52.wmf"/><Relationship Id="rId12" Type="http://schemas.openxmlformats.org/officeDocument/2006/relationships/image" Target="../media/image57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6" Type="http://schemas.openxmlformats.org/officeDocument/2006/relationships/image" Target="../media/image51.wmf"/><Relationship Id="rId11" Type="http://schemas.openxmlformats.org/officeDocument/2006/relationships/image" Target="../media/image56.wmf"/><Relationship Id="rId5" Type="http://schemas.openxmlformats.org/officeDocument/2006/relationships/image" Target="../media/image50.wmf"/><Relationship Id="rId15" Type="http://schemas.openxmlformats.org/officeDocument/2006/relationships/image" Target="../media/image60.wmf"/><Relationship Id="rId10" Type="http://schemas.openxmlformats.org/officeDocument/2006/relationships/image" Target="../media/image55.wmf"/><Relationship Id="rId4" Type="http://schemas.openxmlformats.org/officeDocument/2006/relationships/image" Target="../media/image49.wmf"/><Relationship Id="rId9" Type="http://schemas.openxmlformats.org/officeDocument/2006/relationships/image" Target="../media/image54.wmf"/><Relationship Id="rId14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A3888-ED72-45BC-8B5D-3639B071A2F6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158FC-2390-4772-A731-7F08DA3C44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55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158FC-2390-4772-A731-7F08DA3C442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757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158FC-2390-4772-A731-7F08DA3C442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324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81C5E01D-56B4-49FB-93BC-E5B4B7C81CBE}" type="slidenum">
              <a:rPr lang="ru-RU" altLang="ru-RU" smtClean="0">
                <a:latin typeface="Times New Roman" pitchFamily="18" charset="0"/>
              </a:rPr>
              <a:pPr>
                <a:spcBef>
                  <a:spcPct val="0"/>
                </a:spcBef>
              </a:pPr>
              <a:t>14</a:t>
            </a:fld>
            <a:endParaRPr lang="ru-RU" altLang="ru-RU">
              <a:latin typeface="Times New Roman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158FC-2390-4772-A731-7F08DA3C442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9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18.11.2023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1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wmf"/><Relationship Id="rId12" Type="http://schemas.openxmlformats.org/officeDocument/2006/relationships/image" Target="../media/image20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27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1.w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3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41.wmf"/><Relationship Id="rId3" Type="http://schemas.openxmlformats.org/officeDocument/2006/relationships/image" Target="../media/image45.jpeg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44.wmf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10" Type="http://schemas.openxmlformats.org/officeDocument/2006/relationships/image" Target="../media/image37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27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39.wmf"/><Relationship Id="rId22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24.bin"/><Relationship Id="rId18" Type="http://schemas.openxmlformats.org/officeDocument/2006/relationships/image" Target="../media/image52.wmf"/><Relationship Id="rId26" Type="http://schemas.openxmlformats.org/officeDocument/2006/relationships/image" Target="../media/image56.wmf"/><Relationship Id="rId3" Type="http://schemas.openxmlformats.org/officeDocument/2006/relationships/image" Target="../media/image61.jpeg"/><Relationship Id="rId21" Type="http://schemas.openxmlformats.org/officeDocument/2006/relationships/oleObject" Target="../embeddings/oleObject28.bin"/><Relationship Id="rId34" Type="http://schemas.openxmlformats.org/officeDocument/2006/relationships/image" Target="../media/image60.wmf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49.wmf"/><Relationship Id="rId17" Type="http://schemas.openxmlformats.org/officeDocument/2006/relationships/oleObject" Target="../embeddings/oleObject26.bin"/><Relationship Id="rId25" Type="http://schemas.openxmlformats.org/officeDocument/2006/relationships/oleObject" Target="../embeddings/oleObject30.bin"/><Relationship Id="rId3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wmf"/><Relationship Id="rId20" Type="http://schemas.openxmlformats.org/officeDocument/2006/relationships/image" Target="../media/image53.wmf"/><Relationship Id="rId29" Type="http://schemas.openxmlformats.org/officeDocument/2006/relationships/oleObject" Target="../embeddings/oleObject32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11" Type="http://schemas.openxmlformats.org/officeDocument/2006/relationships/oleObject" Target="../embeddings/oleObject23.bin"/><Relationship Id="rId24" Type="http://schemas.openxmlformats.org/officeDocument/2006/relationships/image" Target="../media/image55.wmf"/><Relationship Id="rId32" Type="http://schemas.openxmlformats.org/officeDocument/2006/relationships/image" Target="../media/image59.wmf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23" Type="http://schemas.openxmlformats.org/officeDocument/2006/relationships/oleObject" Target="../embeddings/oleObject29.bin"/><Relationship Id="rId28" Type="http://schemas.openxmlformats.org/officeDocument/2006/relationships/image" Target="../media/image57.wmf"/><Relationship Id="rId10" Type="http://schemas.openxmlformats.org/officeDocument/2006/relationships/image" Target="../media/image48.wmf"/><Relationship Id="rId19" Type="http://schemas.openxmlformats.org/officeDocument/2006/relationships/oleObject" Target="../embeddings/oleObject27.bin"/><Relationship Id="rId31" Type="http://schemas.openxmlformats.org/officeDocument/2006/relationships/oleObject" Target="../embeddings/oleObject33.bin"/><Relationship Id="rId4" Type="http://schemas.openxmlformats.org/officeDocument/2006/relationships/image" Target="../media/image62.pn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50.wmf"/><Relationship Id="rId22" Type="http://schemas.openxmlformats.org/officeDocument/2006/relationships/image" Target="../media/image54.wmf"/><Relationship Id="rId27" Type="http://schemas.openxmlformats.org/officeDocument/2006/relationships/oleObject" Target="../embeddings/oleObject31.bin"/><Relationship Id="rId30" Type="http://schemas.openxmlformats.org/officeDocument/2006/relationships/image" Target="../media/image58.wmf"/><Relationship Id="rId8" Type="http://schemas.openxmlformats.org/officeDocument/2006/relationships/image" Target="../media/image47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73" y="476672"/>
            <a:ext cx="3600400" cy="32293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2" name="Picture 4" descr="Законы физики на примере каче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71" y="3974692"/>
            <a:ext cx="4154684" cy="26615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56840"/>
            <a:ext cx="4154684" cy="3269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8" descr="Я люблю свою математику | Педагогическое интернет-сообщество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3" y="3974692"/>
            <a:ext cx="3600400" cy="26431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Рогозин пригласил украинских авиаконструкторов на работу в Росси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1" y="412588"/>
            <a:ext cx="8129863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5433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0" y="404664"/>
            <a:ext cx="8088002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7656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23528" y="1155792"/>
            <a:ext cx="7848872" cy="24172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227257"/>
            <a:ext cx="7978080" cy="2016224"/>
          </a:xfrm>
        </p:spPr>
        <p:txBody>
          <a:bodyPr/>
          <a:lstStyle/>
          <a:p>
            <a:pPr algn="ctr"/>
            <a:r>
              <a:rPr lang="ru-RU" sz="4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Исследование зависимостей между величинами, используя  графики </a:t>
            </a:r>
            <a:r>
              <a:rPr lang="en-US" sz="4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 </a:t>
            </a:r>
            <a:r>
              <a:rPr lang="ru-RU" sz="40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</a:rPr>
              <a:t>реальных процессов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2" y="4005064"/>
            <a:ext cx="7992888" cy="10668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ЦЕЛЬ:</a:t>
            </a:r>
          </a:p>
          <a:p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находить и исследовать зависимости между величинами, используя графики реальных процессов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940152" y="2564904"/>
            <a:ext cx="187220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355976" y="3243481"/>
            <a:ext cx="21602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2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184184"/>
            <a:ext cx="7848872" cy="9405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956" y="82963"/>
            <a:ext cx="7620000" cy="1143000"/>
          </a:xfrm>
        </p:spPr>
        <p:txBody>
          <a:bodyPr/>
          <a:lstStyle/>
          <a:p>
            <a:pPr algn="ctr"/>
            <a:r>
              <a:rPr lang="ru-RU" sz="3200" dirty="0">
                <a:latin typeface="+mn-lt"/>
              </a:rPr>
              <a:t>Прежде чем приступить к чтению графика необходимо ответить на вопросы: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748" y="1556792"/>
            <a:ext cx="8064896" cy="4800600"/>
          </a:xfrm>
        </p:spPr>
        <p:txBody>
          <a:bodyPr/>
          <a:lstStyle/>
          <a:p>
            <a:pPr marL="114300" indent="0">
              <a:buNone/>
            </a:pPr>
            <a:r>
              <a:rPr lang="ru-RU" sz="4000" dirty="0"/>
              <a:t>1. Между какими параметрами рассматривается зависимость в задаче?</a:t>
            </a:r>
          </a:p>
          <a:p>
            <a:pPr marL="114300" indent="0">
              <a:buNone/>
            </a:pPr>
            <a:r>
              <a:rPr lang="ru-RU" sz="4000" dirty="0"/>
              <a:t>2. Какая единица измерения величины соответствует единичному отрезку на каждой оси?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000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60608" y="3339040"/>
            <a:ext cx="15714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000" b="1" dirty="0">
                <a:latin typeface="Times New Roman" pitchFamily="18" charset="0"/>
              </a:rPr>
              <a:t>V(</a:t>
            </a:r>
            <a:r>
              <a:rPr lang="ru-RU" altLang="ru-RU" sz="2000" b="1" dirty="0">
                <a:latin typeface="Times New Roman" pitchFamily="18" charset="0"/>
              </a:rPr>
              <a:t>км/ч</a:t>
            </a:r>
            <a:r>
              <a:rPr lang="en-US" altLang="ru-RU" sz="2000" b="1" dirty="0">
                <a:latin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</a:endParaRPr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 flipV="1">
            <a:off x="202055" y="5842503"/>
            <a:ext cx="5853139" cy="160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V="1">
            <a:off x="706471" y="3541589"/>
            <a:ext cx="0" cy="300592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142986" y="5445736"/>
            <a:ext cx="1075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000" b="1" dirty="0">
                <a:latin typeface="Times New Roman" pitchFamily="18" charset="0"/>
              </a:rPr>
              <a:t>t(</a:t>
            </a:r>
            <a:r>
              <a:rPr lang="ru-RU" altLang="ru-RU" sz="2000" b="1" dirty="0">
                <a:latin typeface="Times New Roman" pitchFamily="18" charset="0"/>
              </a:rPr>
              <a:t>ч</a:t>
            </a:r>
            <a:r>
              <a:rPr lang="en-US" altLang="ru-RU" sz="2000" b="1" dirty="0">
                <a:latin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5105176" y="5845846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82" name="Text Box 51"/>
          <p:cNvSpPr txBox="1">
            <a:spLocks noChangeArrowheads="1"/>
          </p:cNvSpPr>
          <p:nvPr/>
        </p:nvSpPr>
        <p:spPr bwMode="auto">
          <a:xfrm>
            <a:off x="289708" y="5949280"/>
            <a:ext cx="55173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altLang="ru-RU" sz="2000" dirty="0">
                <a:latin typeface="Times New Roman" pitchFamily="18" charset="0"/>
              </a:rPr>
              <a:t>  </a:t>
            </a:r>
            <a:r>
              <a:rPr lang="ru-RU" altLang="ru-RU" sz="2000" b="1" dirty="0">
                <a:latin typeface="Times New Roman" pitchFamily="18" charset="0"/>
              </a:rPr>
              <a:t>0       2     4    6    8   10  12 14  16  18  20  22 24</a:t>
            </a:r>
            <a:endParaRPr lang="ru-RU" altLang="ru-RU" sz="2000" dirty="0">
              <a:latin typeface="Times New Roman" pitchFamily="18" charset="0"/>
            </a:endParaRPr>
          </a:p>
        </p:txBody>
      </p:sp>
      <p:sp>
        <p:nvSpPr>
          <p:cNvPr id="18484" name="Line 53"/>
          <p:cNvSpPr>
            <a:spLocks noChangeShapeType="1"/>
          </p:cNvSpPr>
          <p:nvPr/>
        </p:nvSpPr>
        <p:spPr bwMode="auto">
          <a:xfrm>
            <a:off x="651804" y="5484837"/>
            <a:ext cx="1214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2" name="Группа 101"/>
          <p:cNvGrpSpPr/>
          <p:nvPr/>
        </p:nvGrpSpPr>
        <p:grpSpPr>
          <a:xfrm>
            <a:off x="122599" y="73843"/>
            <a:ext cx="8305801" cy="6583362"/>
            <a:chOff x="182563" y="174625"/>
            <a:chExt cx="8305801" cy="6583362"/>
          </a:xfrm>
        </p:grpSpPr>
        <p:sp>
          <p:nvSpPr>
            <p:cNvPr id="103" name="Line 7"/>
            <p:cNvSpPr>
              <a:spLocks noChangeShapeType="1"/>
            </p:cNvSpPr>
            <p:nvPr/>
          </p:nvSpPr>
          <p:spPr bwMode="auto">
            <a:xfrm>
              <a:off x="5157788" y="3429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Line 8"/>
            <p:cNvSpPr>
              <a:spLocks noChangeShapeType="1"/>
            </p:cNvSpPr>
            <p:nvPr/>
          </p:nvSpPr>
          <p:spPr bwMode="auto">
            <a:xfrm>
              <a:off x="4945063" y="3279775"/>
              <a:ext cx="0" cy="179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Line 9"/>
            <p:cNvSpPr>
              <a:spLocks noChangeShapeType="1"/>
            </p:cNvSpPr>
            <p:nvPr/>
          </p:nvSpPr>
          <p:spPr bwMode="auto">
            <a:xfrm>
              <a:off x="276226" y="3063876"/>
              <a:ext cx="821213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Line 10"/>
            <p:cNvSpPr>
              <a:spLocks noChangeShapeType="1"/>
            </p:cNvSpPr>
            <p:nvPr/>
          </p:nvSpPr>
          <p:spPr bwMode="auto">
            <a:xfrm>
              <a:off x="244475" y="2697163"/>
              <a:ext cx="82438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Line 11"/>
            <p:cNvSpPr>
              <a:spLocks noChangeShapeType="1"/>
            </p:cNvSpPr>
            <p:nvPr/>
          </p:nvSpPr>
          <p:spPr bwMode="auto">
            <a:xfrm>
              <a:off x="258763" y="2332038"/>
              <a:ext cx="8222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Line 12"/>
            <p:cNvSpPr>
              <a:spLocks noChangeShapeType="1"/>
            </p:cNvSpPr>
            <p:nvPr/>
          </p:nvSpPr>
          <p:spPr bwMode="auto">
            <a:xfrm>
              <a:off x="228601" y="1981200"/>
              <a:ext cx="82454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Line 13"/>
            <p:cNvSpPr>
              <a:spLocks noChangeShapeType="1"/>
            </p:cNvSpPr>
            <p:nvPr/>
          </p:nvSpPr>
          <p:spPr bwMode="auto">
            <a:xfrm>
              <a:off x="244476" y="1616075"/>
              <a:ext cx="822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Line 14"/>
            <p:cNvSpPr>
              <a:spLocks noChangeShapeType="1"/>
            </p:cNvSpPr>
            <p:nvPr/>
          </p:nvSpPr>
          <p:spPr bwMode="auto">
            <a:xfrm>
              <a:off x="228600" y="1249363"/>
              <a:ext cx="8245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Line 15"/>
            <p:cNvSpPr>
              <a:spLocks noChangeShapeType="1"/>
            </p:cNvSpPr>
            <p:nvPr/>
          </p:nvSpPr>
          <p:spPr bwMode="auto">
            <a:xfrm>
              <a:off x="228600" y="884238"/>
              <a:ext cx="8245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Line 16"/>
            <p:cNvSpPr>
              <a:spLocks noChangeShapeType="1"/>
            </p:cNvSpPr>
            <p:nvPr/>
          </p:nvSpPr>
          <p:spPr bwMode="auto">
            <a:xfrm>
              <a:off x="244476" y="533400"/>
              <a:ext cx="8229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Line 17"/>
            <p:cNvSpPr>
              <a:spLocks noChangeShapeType="1"/>
            </p:cNvSpPr>
            <p:nvPr/>
          </p:nvSpPr>
          <p:spPr bwMode="auto">
            <a:xfrm>
              <a:off x="252412" y="214313"/>
              <a:ext cx="8228807" cy="30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Line 18"/>
            <p:cNvSpPr>
              <a:spLocks noChangeShapeType="1"/>
            </p:cNvSpPr>
            <p:nvPr/>
          </p:nvSpPr>
          <p:spPr bwMode="auto">
            <a:xfrm>
              <a:off x="198438" y="3779839"/>
              <a:ext cx="82756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Line 19"/>
            <p:cNvSpPr>
              <a:spLocks noChangeShapeType="1"/>
            </p:cNvSpPr>
            <p:nvPr/>
          </p:nvSpPr>
          <p:spPr bwMode="auto">
            <a:xfrm>
              <a:off x="228600" y="4130675"/>
              <a:ext cx="82454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Line 20"/>
            <p:cNvSpPr>
              <a:spLocks noChangeShapeType="1"/>
            </p:cNvSpPr>
            <p:nvPr/>
          </p:nvSpPr>
          <p:spPr bwMode="auto">
            <a:xfrm flipV="1">
              <a:off x="212725" y="4511674"/>
              <a:ext cx="82613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Line 22"/>
            <p:cNvSpPr>
              <a:spLocks noChangeShapeType="1"/>
            </p:cNvSpPr>
            <p:nvPr/>
          </p:nvSpPr>
          <p:spPr bwMode="auto">
            <a:xfrm>
              <a:off x="212726" y="5222843"/>
              <a:ext cx="8268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Line 23"/>
            <p:cNvSpPr>
              <a:spLocks noChangeShapeType="1"/>
            </p:cNvSpPr>
            <p:nvPr/>
          </p:nvSpPr>
          <p:spPr bwMode="auto">
            <a:xfrm>
              <a:off x="228600" y="5578475"/>
              <a:ext cx="8245475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Line 24"/>
            <p:cNvSpPr>
              <a:spLocks noChangeShapeType="1"/>
            </p:cNvSpPr>
            <p:nvPr/>
          </p:nvSpPr>
          <p:spPr bwMode="auto">
            <a:xfrm>
              <a:off x="212725" y="5927725"/>
              <a:ext cx="827563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Line 25"/>
            <p:cNvSpPr>
              <a:spLocks noChangeShapeType="1"/>
            </p:cNvSpPr>
            <p:nvPr/>
          </p:nvSpPr>
          <p:spPr bwMode="auto">
            <a:xfrm>
              <a:off x="228601" y="6294439"/>
              <a:ext cx="82526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Line 26"/>
            <p:cNvSpPr>
              <a:spLocks noChangeShapeType="1"/>
            </p:cNvSpPr>
            <p:nvPr/>
          </p:nvSpPr>
          <p:spPr bwMode="auto">
            <a:xfrm flipV="1">
              <a:off x="212725" y="6645275"/>
              <a:ext cx="8275639" cy="14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Line 27"/>
            <p:cNvSpPr>
              <a:spLocks noChangeShapeType="1"/>
            </p:cNvSpPr>
            <p:nvPr/>
          </p:nvSpPr>
          <p:spPr bwMode="auto">
            <a:xfrm flipH="1">
              <a:off x="4929188" y="214313"/>
              <a:ext cx="15875" cy="643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Line 28"/>
            <p:cNvSpPr>
              <a:spLocks noChangeShapeType="1"/>
            </p:cNvSpPr>
            <p:nvPr/>
          </p:nvSpPr>
          <p:spPr bwMode="auto">
            <a:xfrm>
              <a:off x="5273675" y="198438"/>
              <a:ext cx="0" cy="646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Line 29"/>
            <p:cNvSpPr>
              <a:spLocks noChangeShapeType="1"/>
            </p:cNvSpPr>
            <p:nvPr/>
          </p:nvSpPr>
          <p:spPr bwMode="auto">
            <a:xfrm>
              <a:off x="5622925" y="228600"/>
              <a:ext cx="14288" cy="6416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Line 30"/>
            <p:cNvSpPr>
              <a:spLocks noChangeShapeType="1"/>
            </p:cNvSpPr>
            <p:nvPr/>
          </p:nvSpPr>
          <p:spPr bwMode="auto">
            <a:xfrm>
              <a:off x="5989638" y="212725"/>
              <a:ext cx="0" cy="640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Line 31"/>
            <p:cNvSpPr>
              <a:spLocks noChangeShapeType="1"/>
            </p:cNvSpPr>
            <p:nvPr/>
          </p:nvSpPr>
          <p:spPr bwMode="auto">
            <a:xfrm>
              <a:off x="6340475" y="228600"/>
              <a:ext cx="15875" cy="6416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Line 32"/>
            <p:cNvSpPr>
              <a:spLocks noChangeShapeType="1"/>
            </p:cNvSpPr>
            <p:nvPr/>
          </p:nvSpPr>
          <p:spPr bwMode="auto">
            <a:xfrm>
              <a:off x="6705600" y="198438"/>
              <a:ext cx="30163" cy="643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Line 33"/>
            <p:cNvSpPr>
              <a:spLocks noChangeShapeType="1"/>
            </p:cNvSpPr>
            <p:nvPr/>
          </p:nvSpPr>
          <p:spPr bwMode="auto">
            <a:xfrm>
              <a:off x="7056438" y="212725"/>
              <a:ext cx="30162" cy="6416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Line 34"/>
            <p:cNvSpPr>
              <a:spLocks noChangeShapeType="1"/>
            </p:cNvSpPr>
            <p:nvPr/>
          </p:nvSpPr>
          <p:spPr bwMode="auto">
            <a:xfrm>
              <a:off x="7437438" y="212725"/>
              <a:ext cx="0" cy="644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Line 35"/>
            <p:cNvSpPr>
              <a:spLocks noChangeShapeType="1"/>
            </p:cNvSpPr>
            <p:nvPr/>
          </p:nvSpPr>
          <p:spPr bwMode="auto">
            <a:xfrm>
              <a:off x="7788275" y="212725"/>
              <a:ext cx="0" cy="6400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Line 36"/>
            <p:cNvSpPr>
              <a:spLocks noChangeShapeType="1"/>
            </p:cNvSpPr>
            <p:nvPr/>
          </p:nvSpPr>
          <p:spPr bwMode="auto">
            <a:xfrm>
              <a:off x="8121650" y="190252"/>
              <a:ext cx="15875" cy="6432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Line 37"/>
            <p:cNvSpPr>
              <a:spLocks noChangeShapeType="1"/>
            </p:cNvSpPr>
            <p:nvPr/>
          </p:nvSpPr>
          <p:spPr bwMode="auto">
            <a:xfrm>
              <a:off x="8474075" y="212725"/>
              <a:ext cx="14288" cy="6446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Line 39"/>
            <p:cNvSpPr>
              <a:spLocks noChangeShapeType="1"/>
            </p:cNvSpPr>
            <p:nvPr/>
          </p:nvSpPr>
          <p:spPr bwMode="auto">
            <a:xfrm>
              <a:off x="4206875" y="198438"/>
              <a:ext cx="0" cy="646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Line 40"/>
            <p:cNvSpPr>
              <a:spLocks noChangeShapeType="1"/>
            </p:cNvSpPr>
            <p:nvPr/>
          </p:nvSpPr>
          <p:spPr bwMode="auto">
            <a:xfrm>
              <a:off x="3840163" y="214313"/>
              <a:ext cx="0" cy="643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Line 41"/>
            <p:cNvSpPr>
              <a:spLocks noChangeShapeType="1"/>
            </p:cNvSpPr>
            <p:nvPr/>
          </p:nvSpPr>
          <p:spPr bwMode="auto">
            <a:xfrm>
              <a:off x="3444875" y="182563"/>
              <a:ext cx="30163" cy="6477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>
              <a:off x="3108325" y="182563"/>
              <a:ext cx="15875" cy="6446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Line 43"/>
            <p:cNvSpPr>
              <a:spLocks noChangeShapeType="1"/>
            </p:cNvSpPr>
            <p:nvPr/>
          </p:nvSpPr>
          <p:spPr bwMode="auto">
            <a:xfrm>
              <a:off x="2759075" y="182563"/>
              <a:ext cx="0" cy="64468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Line 44"/>
            <p:cNvSpPr>
              <a:spLocks noChangeShapeType="1"/>
            </p:cNvSpPr>
            <p:nvPr/>
          </p:nvSpPr>
          <p:spPr bwMode="auto">
            <a:xfrm>
              <a:off x="2392363" y="182562"/>
              <a:ext cx="0" cy="649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Line 45"/>
            <p:cNvSpPr>
              <a:spLocks noChangeShapeType="1"/>
            </p:cNvSpPr>
            <p:nvPr/>
          </p:nvSpPr>
          <p:spPr bwMode="auto">
            <a:xfrm>
              <a:off x="2025650" y="198438"/>
              <a:ext cx="1588" cy="64611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0" name="Line 46"/>
            <p:cNvSpPr>
              <a:spLocks noChangeShapeType="1"/>
            </p:cNvSpPr>
            <p:nvPr/>
          </p:nvSpPr>
          <p:spPr bwMode="auto">
            <a:xfrm flipH="1">
              <a:off x="1631951" y="174625"/>
              <a:ext cx="14287" cy="643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1" name="Line 47"/>
            <p:cNvSpPr>
              <a:spLocks noChangeShapeType="1"/>
            </p:cNvSpPr>
            <p:nvPr/>
          </p:nvSpPr>
          <p:spPr bwMode="auto">
            <a:xfrm>
              <a:off x="1187624" y="182563"/>
              <a:ext cx="0" cy="6462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2" name="Line 47"/>
            <p:cNvSpPr>
              <a:spLocks noChangeShapeType="1"/>
            </p:cNvSpPr>
            <p:nvPr/>
          </p:nvSpPr>
          <p:spPr bwMode="auto">
            <a:xfrm>
              <a:off x="766435" y="227807"/>
              <a:ext cx="0" cy="6462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" name="Line 46"/>
            <p:cNvSpPr>
              <a:spLocks noChangeShapeType="1"/>
            </p:cNvSpPr>
            <p:nvPr/>
          </p:nvSpPr>
          <p:spPr bwMode="auto">
            <a:xfrm flipH="1">
              <a:off x="4584701" y="327025"/>
              <a:ext cx="14287" cy="64309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" name="Line 10"/>
            <p:cNvSpPr>
              <a:spLocks noChangeShapeType="1"/>
            </p:cNvSpPr>
            <p:nvPr/>
          </p:nvSpPr>
          <p:spPr bwMode="auto">
            <a:xfrm flipV="1">
              <a:off x="182563" y="3405981"/>
              <a:ext cx="8305801" cy="10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45" name="Line 20"/>
          <p:cNvSpPr>
            <a:spLocks noChangeShapeType="1"/>
          </p:cNvSpPr>
          <p:nvPr/>
        </p:nvSpPr>
        <p:spPr bwMode="auto">
          <a:xfrm flipV="1">
            <a:off x="202055" y="4775025"/>
            <a:ext cx="812323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77829" y="530731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1</a:t>
            </a:r>
          </a:p>
        </p:txBody>
      </p:sp>
      <p:sp>
        <p:nvSpPr>
          <p:cNvPr id="147" name="Прямоугольник 146"/>
          <p:cNvSpPr/>
          <p:nvPr/>
        </p:nvSpPr>
        <p:spPr>
          <a:xfrm>
            <a:off x="369489" y="493083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2</a:t>
            </a:r>
          </a:p>
        </p:txBody>
      </p:sp>
      <p:sp>
        <p:nvSpPr>
          <p:cNvPr id="148" name="Прямоугольник 147"/>
          <p:cNvSpPr/>
          <p:nvPr/>
        </p:nvSpPr>
        <p:spPr>
          <a:xfrm>
            <a:off x="351722" y="4590359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3</a:t>
            </a:r>
          </a:p>
        </p:txBody>
      </p:sp>
      <p:sp>
        <p:nvSpPr>
          <p:cNvPr id="149" name="Прямоугольник 148"/>
          <p:cNvSpPr/>
          <p:nvPr/>
        </p:nvSpPr>
        <p:spPr>
          <a:xfrm>
            <a:off x="334381" y="422102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4</a:t>
            </a:r>
          </a:p>
        </p:txBody>
      </p:sp>
      <p:sp>
        <p:nvSpPr>
          <p:cNvPr id="150" name="Прямоугольник 149"/>
          <p:cNvSpPr/>
          <p:nvPr/>
        </p:nvSpPr>
        <p:spPr>
          <a:xfrm>
            <a:off x="360850" y="3855940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itchFamily="18" charset="0"/>
              </a:rPr>
              <a:t>5</a:t>
            </a:r>
          </a:p>
        </p:txBody>
      </p:sp>
      <p:cxnSp>
        <p:nvCxnSpPr>
          <p:cNvPr id="151" name="Прямая соединительная линия 150"/>
          <p:cNvCxnSpPr/>
          <p:nvPr/>
        </p:nvCxnSpPr>
        <p:spPr>
          <a:xfrm>
            <a:off x="1144539" y="580526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/>
          <p:nvPr/>
        </p:nvCxnSpPr>
        <p:spPr>
          <a:xfrm>
            <a:off x="1570012" y="577383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/>
          <p:cNvCxnSpPr/>
          <p:nvPr/>
        </p:nvCxnSpPr>
        <p:spPr>
          <a:xfrm>
            <a:off x="1965686" y="5754935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Прямая соединительная линия 153"/>
          <p:cNvCxnSpPr/>
          <p:nvPr/>
        </p:nvCxnSpPr>
        <p:spPr>
          <a:xfrm>
            <a:off x="2320997" y="577383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/>
          <p:cNvCxnSpPr/>
          <p:nvPr/>
        </p:nvCxnSpPr>
        <p:spPr>
          <a:xfrm>
            <a:off x="2699111" y="5770495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Прямая соединительная линия 155"/>
          <p:cNvCxnSpPr/>
          <p:nvPr/>
        </p:nvCxnSpPr>
        <p:spPr>
          <a:xfrm>
            <a:off x="3056298" y="5769684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>
            <a:off x="3415074" y="5759291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Прямая соединительная линия 157"/>
          <p:cNvCxnSpPr/>
          <p:nvPr/>
        </p:nvCxnSpPr>
        <p:spPr>
          <a:xfrm>
            <a:off x="3768797" y="580187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/>
          <p:nvPr/>
        </p:nvCxnSpPr>
        <p:spPr>
          <a:xfrm>
            <a:off x="4146911" y="577383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Прямая соединительная линия 159"/>
          <p:cNvCxnSpPr/>
          <p:nvPr/>
        </p:nvCxnSpPr>
        <p:spPr>
          <a:xfrm>
            <a:off x="4522762" y="5733256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>
            <a:off x="4869224" y="577383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/>
          <p:cNvCxnSpPr/>
          <p:nvPr/>
        </p:nvCxnSpPr>
        <p:spPr>
          <a:xfrm>
            <a:off x="5240017" y="5801878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/>
          <p:cNvCxnSpPr/>
          <p:nvPr/>
        </p:nvCxnSpPr>
        <p:spPr>
          <a:xfrm>
            <a:off x="619655" y="5115505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>
            <a:off x="634463" y="4039341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/>
          <p:cNvCxnSpPr/>
          <p:nvPr/>
        </p:nvCxnSpPr>
        <p:spPr>
          <a:xfrm>
            <a:off x="619655" y="4410892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/>
          <p:cNvCxnSpPr/>
          <p:nvPr/>
        </p:nvCxnSpPr>
        <p:spPr>
          <a:xfrm>
            <a:off x="651804" y="4775025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23812" y="4405693"/>
            <a:ext cx="1241874" cy="1421250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/>
          <p:cNvCxnSpPr/>
          <p:nvPr/>
        </p:nvCxnSpPr>
        <p:spPr>
          <a:xfrm flipV="1">
            <a:off x="2320997" y="4031913"/>
            <a:ext cx="1094077" cy="1799387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flipV="1">
            <a:off x="3404404" y="4024486"/>
            <a:ext cx="917927" cy="14855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>
            <a:off x="4322331" y="4040606"/>
            <a:ext cx="546893" cy="1790693"/>
          </a:xfrm>
          <a:prstGeom prst="lin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0850" y="109452"/>
            <a:ext cx="7711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На рисунке показан график изменения ветра в течение суток 21 марта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917363"/>
              </p:ext>
            </p:extLst>
          </p:nvPr>
        </p:nvGraphicFramePr>
        <p:xfrm>
          <a:off x="3231097" y="3283139"/>
          <a:ext cx="2182467" cy="51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1" name="Формула" r:id="rId4" imgW="965160" imgH="228600" progId="Equation.3">
                  <p:embed/>
                </p:oleObj>
              </mc:Choice>
              <mc:Fallback>
                <p:oleObj name="Формула" r:id="rId4" imgW="9651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1097" y="3283139"/>
                        <a:ext cx="2182467" cy="51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37547"/>
              </p:ext>
            </p:extLst>
          </p:nvPr>
        </p:nvGraphicFramePr>
        <p:xfrm>
          <a:off x="5929674" y="3315518"/>
          <a:ext cx="232727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2" name="Формула" r:id="rId6" imgW="1028520" imgH="203040" progId="Equation.3">
                  <p:embed/>
                </p:oleObj>
              </mc:Choice>
              <mc:Fallback>
                <p:oleObj name="Формула" r:id="rId6" imgW="1028520" imgH="203040" progId="Equation.3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674" y="3315518"/>
                        <a:ext cx="2327275" cy="460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303998"/>
              </p:ext>
            </p:extLst>
          </p:nvPr>
        </p:nvGraphicFramePr>
        <p:xfrm>
          <a:off x="5848826" y="3852764"/>
          <a:ext cx="2441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3" name="Формула" r:id="rId8" imgW="1079280" imgH="431640" progId="Equation.3">
                  <p:embed/>
                </p:oleObj>
              </mc:Choice>
              <mc:Fallback>
                <p:oleObj name="Формула" r:id="rId8" imgW="1079280" imgH="431640" progId="Equation.3">
                  <p:embed/>
                  <p:pic>
                    <p:nvPicPr>
                      <p:cNvPr id="0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826" y="3852764"/>
                        <a:ext cx="2441575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40159"/>
              </p:ext>
            </p:extLst>
          </p:nvPr>
        </p:nvGraphicFramePr>
        <p:xfrm>
          <a:off x="6218517" y="4843162"/>
          <a:ext cx="2011362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14" name="Уравнение" r:id="rId10" imgW="888840" imgH="431640" progId="Equation.3">
                  <p:embed/>
                </p:oleObj>
              </mc:Choice>
              <mc:Fallback>
                <p:oleObj name="Уравнение" r:id="rId10" imgW="888840" imgH="431640" progId="Equation.3">
                  <p:embed/>
                  <p:pic>
                    <p:nvPicPr>
                      <p:cNvPr id="0" name="Объект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8517" y="4843162"/>
                        <a:ext cx="2011362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76" name="Picture 16" descr="C:\Users\Admin\Desktop\Уроки для съемки\63L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9" y="887593"/>
            <a:ext cx="3234012" cy="24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C:\Users\Admin\Desktop\Уроки для съемки\4VGQ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27" y="921850"/>
            <a:ext cx="38100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0" name="Прямая соединительная линия 189"/>
          <p:cNvCxnSpPr/>
          <p:nvPr/>
        </p:nvCxnSpPr>
        <p:spPr>
          <a:xfrm flipV="1">
            <a:off x="3415074" y="4029893"/>
            <a:ext cx="0" cy="174394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/>
          <p:cNvCxnSpPr/>
          <p:nvPr/>
        </p:nvCxnSpPr>
        <p:spPr>
          <a:xfrm flipV="1">
            <a:off x="4326473" y="4024486"/>
            <a:ext cx="0" cy="1790694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/>
          <p:cNvCxnSpPr/>
          <p:nvPr/>
        </p:nvCxnSpPr>
        <p:spPr>
          <a:xfrm flipH="1" flipV="1">
            <a:off x="1965686" y="5842503"/>
            <a:ext cx="366713" cy="1608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Прямая соединительная линия 196"/>
          <p:cNvCxnSpPr/>
          <p:nvPr/>
        </p:nvCxnSpPr>
        <p:spPr>
          <a:xfrm flipH="1" flipV="1">
            <a:off x="4867153" y="5854728"/>
            <a:ext cx="366713" cy="1608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4599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049" y="552597"/>
            <a:ext cx="5202588" cy="676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53"/>
          <p:cNvSpPr>
            <a:spLocks noChangeShapeType="1"/>
          </p:cNvSpPr>
          <p:nvPr/>
        </p:nvSpPr>
        <p:spPr bwMode="auto">
          <a:xfrm>
            <a:off x="785406" y="3401708"/>
            <a:ext cx="1214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36981" y="390454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2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6981" y="356351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4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9645" y="31885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7237" y="280610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8</a:t>
            </a:r>
            <a:endParaRPr lang="ru-RU" altLang="ru-RU" b="1" dirty="0">
              <a:latin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778544" y="6009421"/>
            <a:ext cx="1283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43539" y="5636279"/>
            <a:ext cx="172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57931" y="5273532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58606" y="3748184"/>
            <a:ext cx="13272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52962" y="4117412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47319" y="4869160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52" idx="3"/>
          </p:cNvCxnSpPr>
          <p:nvPr/>
        </p:nvCxnSpPr>
        <p:spPr>
          <a:xfrm>
            <a:off x="795603" y="6356943"/>
            <a:ext cx="1207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Line 3"/>
          <p:cNvSpPr>
            <a:spLocks noChangeShapeType="1"/>
          </p:cNvSpPr>
          <p:nvPr/>
        </p:nvSpPr>
        <p:spPr bwMode="auto">
          <a:xfrm flipH="1" flipV="1">
            <a:off x="824969" y="2331288"/>
            <a:ext cx="17325" cy="42120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 flipV="1">
            <a:off x="184136" y="4515425"/>
            <a:ext cx="5643392" cy="10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" name="Line 53"/>
          <p:cNvSpPr>
            <a:spLocks noChangeShapeType="1"/>
          </p:cNvSpPr>
          <p:nvPr/>
        </p:nvSpPr>
        <p:spPr bwMode="auto">
          <a:xfrm>
            <a:off x="775535" y="2990770"/>
            <a:ext cx="1214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Line 53"/>
          <p:cNvSpPr>
            <a:spLocks noChangeShapeType="1"/>
          </p:cNvSpPr>
          <p:nvPr/>
        </p:nvSpPr>
        <p:spPr bwMode="auto">
          <a:xfrm>
            <a:off x="758605" y="2632492"/>
            <a:ext cx="12144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932527" y="2225256"/>
            <a:ext cx="903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000" b="1" dirty="0">
                <a:latin typeface="Times New Roman" pitchFamily="18" charset="0"/>
              </a:rPr>
              <a:t>T(C</a:t>
            </a:r>
            <a:r>
              <a:rPr lang="en-US" altLang="ru-RU" sz="2000" b="1" dirty="0">
                <a:latin typeface="Cambria"/>
              </a:rPr>
              <a:t>°</a:t>
            </a:r>
            <a:r>
              <a:rPr lang="en-US" altLang="ru-RU" sz="2000" b="1" dirty="0">
                <a:latin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429108" y="4456017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187624" y="4457089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779912" y="4464532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547664" y="4452592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572000" y="4471976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1998780" y="4457089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339752" y="4471976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2699792" y="4427959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4211960" y="4456017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3059832" y="4464227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932040" y="4456017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292080" y="4456017"/>
            <a:ext cx="0" cy="1440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385305" y="4497214"/>
            <a:ext cx="88692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ru-RU" altLang="ru-RU" sz="2000" dirty="0">
                <a:latin typeface="Times New Roman" pitchFamily="18" charset="0"/>
              </a:rPr>
              <a:t>  </a:t>
            </a:r>
            <a:r>
              <a:rPr lang="ru-RU" altLang="ru-RU" sz="2000" b="1" dirty="0">
                <a:latin typeface="Times New Roman" pitchFamily="18" charset="0"/>
              </a:rPr>
              <a:t>0      2    4    </a:t>
            </a:r>
            <a:r>
              <a:rPr lang="en-US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6    8   10  12 </a:t>
            </a:r>
            <a:r>
              <a:rPr lang="en-US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14  16  18  20 22 </a:t>
            </a:r>
            <a:r>
              <a:rPr lang="en-US" altLang="ru-RU" sz="2000" b="1" dirty="0">
                <a:latin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</a:rPr>
              <a:t>24</a:t>
            </a:r>
            <a:endParaRPr lang="ru-RU" altLang="ru-RU" sz="2000" dirty="0">
              <a:latin typeface="Times New Roman" pitchFamily="18" charset="0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258725" y="4048774"/>
            <a:ext cx="1075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000" b="1" dirty="0">
                <a:latin typeface="Times New Roman" pitchFamily="18" charset="0"/>
              </a:rPr>
              <a:t>t(</a:t>
            </a:r>
            <a:r>
              <a:rPr lang="ru-RU" altLang="ru-RU" sz="2000" b="1" dirty="0">
                <a:latin typeface="Times New Roman" pitchFamily="18" charset="0"/>
              </a:rPr>
              <a:t>ч</a:t>
            </a:r>
            <a:r>
              <a:rPr lang="en-US" altLang="ru-RU" sz="2000" b="1" dirty="0">
                <a:latin typeface="Times New Roman" pitchFamily="18" charset="0"/>
              </a:rPr>
              <a:t>)</a:t>
            </a:r>
            <a:endParaRPr lang="ru-RU" altLang="ru-RU" sz="2000" b="1" dirty="0">
              <a:latin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24295" y="4860805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360869" y="468449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-2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459230" y="505382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-4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98509" y="5472321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-6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49211" y="5841653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-8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03160" y="6172277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b="1" dirty="0">
                <a:latin typeface="Times New Roman" pitchFamily="18" charset="0"/>
              </a:rPr>
              <a:t>-10</a:t>
            </a:r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1187624" y="5618279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552545" y="6172277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2321752" y="5618279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3411108" y="3533383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3779912" y="3383708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175960" y="3560810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4536000" y="3596810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4928347" y="4494156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5288387" y="5023691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848412" y="3408738"/>
            <a:ext cx="4507265" cy="2794120"/>
          </a:xfrm>
          <a:custGeom>
            <a:avLst/>
            <a:gdLst>
              <a:gd name="connsiteX0" fmla="*/ 0 w 4507265"/>
              <a:gd name="connsiteY0" fmla="*/ 1474347 h 2794120"/>
              <a:gd name="connsiteX1" fmla="*/ 367646 w 4507265"/>
              <a:gd name="connsiteY1" fmla="*/ 2237918 h 2794120"/>
              <a:gd name="connsiteX2" fmla="*/ 725864 w 4507265"/>
              <a:gd name="connsiteY2" fmla="*/ 2794099 h 2794120"/>
              <a:gd name="connsiteX3" fmla="*/ 1489435 w 4507265"/>
              <a:gd name="connsiteY3" fmla="*/ 2219064 h 2794120"/>
              <a:gd name="connsiteX4" fmla="*/ 2215299 w 4507265"/>
              <a:gd name="connsiteY4" fmla="*/ 1134982 h 2794120"/>
              <a:gd name="connsiteX5" fmla="*/ 2592372 w 4507265"/>
              <a:gd name="connsiteY5" fmla="*/ 154594 h 2794120"/>
              <a:gd name="connsiteX6" fmla="*/ 2978870 w 4507265"/>
              <a:gd name="connsiteY6" fmla="*/ 3765 h 2794120"/>
              <a:gd name="connsiteX7" fmla="*/ 3346516 w 4507265"/>
              <a:gd name="connsiteY7" fmla="*/ 164021 h 2794120"/>
              <a:gd name="connsiteX8" fmla="*/ 3704734 w 4507265"/>
              <a:gd name="connsiteY8" fmla="*/ 211155 h 2794120"/>
              <a:gd name="connsiteX9" fmla="*/ 4110087 w 4507265"/>
              <a:gd name="connsiteY9" fmla="*/ 1125555 h 2794120"/>
              <a:gd name="connsiteX10" fmla="*/ 4487159 w 4507265"/>
              <a:gd name="connsiteY10" fmla="*/ 1681736 h 2794120"/>
              <a:gd name="connsiteX11" fmla="*/ 4458879 w 4507265"/>
              <a:gd name="connsiteY11" fmla="*/ 1644029 h 2794120"/>
              <a:gd name="connsiteX12" fmla="*/ 4458879 w 4507265"/>
              <a:gd name="connsiteY12" fmla="*/ 1644029 h 2794120"/>
              <a:gd name="connsiteX13" fmla="*/ 4458879 w 4507265"/>
              <a:gd name="connsiteY13" fmla="*/ 1644029 h 279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07265" h="2794120">
                <a:moveTo>
                  <a:pt x="0" y="1474347"/>
                </a:moveTo>
                <a:cubicBezTo>
                  <a:pt x="123334" y="1746153"/>
                  <a:pt x="246669" y="2017959"/>
                  <a:pt x="367646" y="2237918"/>
                </a:cubicBezTo>
                <a:cubicBezTo>
                  <a:pt x="488623" y="2457877"/>
                  <a:pt x="538899" y="2797241"/>
                  <a:pt x="725864" y="2794099"/>
                </a:cubicBezTo>
                <a:cubicBezTo>
                  <a:pt x="912829" y="2790957"/>
                  <a:pt x="1241196" y="2495584"/>
                  <a:pt x="1489435" y="2219064"/>
                </a:cubicBezTo>
                <a:cubicBezTo>
                  <a:pt x="1737674" y="1942545"/>
                  <a:pt x="2031476" y="1479060"/>
                  <a:pt x="2215299" y="1134982"/>
                </a:cubicBezTo>
                <a:cubicBezTo>
                  <a:pt x="2399122" y="790904"/>
                  <a:pt x="2465110" y="343130"/>
                  <a:pt x="2592372" y="154594"/>
                </a:cubicBezTo>
                <a:cubicBezTo>
                  <a:pt x="2719634" y="-33942"/>
                  <a:pt x="2853179" y="2194"/>
                  <a:pt x="2978870" y="3765"/>
                </a:cubicBezTo>
                <a:cubicBezTo>
                  <a:pt x="3104561" y="5336"/>
                  <a:pt x="3225539" y="129456"/>
                  <a:pt x="3346516" y="164021"/>
                </a:cubicBezTo>
                <a:cubicBezTo>
                  <a:pt x="3467493" y="198586"/>
                  <a:pt x="3577472" y="50899"/>
                  <a:pt x="3704734" y="211155"/>
                </a:cubicBezTo>
                <a:cubicBezTo>
                  <a:pt x="3831996" y="371411"/>
                  <a:pt x="3979683" y="880458"/>
                  <a:pt x="4110087" y="1125555"/>
                </a:cubicBezTo>
                <a:cubicBezTo>
                  <a:pt x="4240491" y="1370652"/>
                  <a:pt x="4429027" y="1595324"/>
                  <a:pt x="4487159" y="1681736"/>
                </a:cubicBezTo>
                <a:cubicBezTo>
                  <a:pt x="4545291" y="1768148"/>
                  <a:pt x="4458879" y="1644029"/>
                  <a:pt x="4458879" y="1644029"/>
                </a:cubicBezTo>
                <a:lnTo>
                  <a:pt x="4458879" y="1644029"/>
                </a:lnTo>
                <a:lnTo>
                  <a:pt x="4458879" y="1644029"/>
                </a:lnTo>
              </a:path>
            </a:pathLst>
          </a:cu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39108" y="84489"/>
            <a:ext cx="8177308" cy="8962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39108" y="218524"/>
            <a:ext cx="8177308" cy="7622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dirty="0">
                <a:latin typeface="+mn-lt"/>
              </a:rPr>
              <a:t>Чтение графиков. График</a:t>
            </a:r>
            <a:r>
              <a:rPr lang="en-US" sz="3600" dirty="0">
                <a:latin typeface="+mn-lt"/>
              </a:rPr>
              <a:t>  </a:t>
            </a:r>
            <a:r>
              <a:rPr lang="ru-RU" sz="3600" dirty="0">
                <a:latin typeface="+mn-lt"/>
              </a:rPr>
              <a:t>температуры</a:t>
            </a:r>
          </a:p>
        </p:txBody>
      </p:sp>
      <p:sp>
        <p:nvSpPr>
          <p:cNvPr id="56" name="Овал 55"/>
          <p:cNvSpPr/>
          <p:nvPr/>
        </p:nvSpPr>
        <p:spPr>
          <a:xfrm>
            <a:off x="3005832" y="4456017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Овал 65"/>
          <p:cNvSpPr/>
          <p:nvPr/>
        </p:nvSpPr>
        <p:spPr>
          <a:xfrm>
            <a:off x="4910347" y="446588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/>
          <p:cNvSpPr/>
          <p:nvPr/>
        </p:nvSpPr>
        <p:spPr>
          <a:xfrm>
            <a:off x="3577772" y="3354738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Овал 67"/>
          <p:cNvSpPr/>
          <p:nvPr/>
        </p:nvSpPr>
        <p:spPr>
          <a:xfrm>
            <a:off x="1516545" y="6136277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783335" y="481671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Овал 69"/>
          <p:cNvSpPr/>
          <p:nvPr/>
        </p:nvSpPr>
        <p:spPr>
          <a:xfrm>
            <a:off x="4121960" y="3506810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5270387" y="5005691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>
            <a:stCxn id="56" idx="3"/>
          </p:cNvCxnSpPr>
          <p:nvPr/>
        </p:nvCxnSpPr>
        <p:spPr>
          <a:xfrm flipH="1" flipV="1">
            <a:off x="842296" y="4499969"/>
            <a:ext cx="2179352" cy="48232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flipH="1" flipV="1">
            <a:off x="5018347" y="4530105"/>
            <a:ext cx="306040" cy="13879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>
            <a:cxnSpLocks/>
            <a:stCxn id="66" idx="2"/>
          </p:cNvCxnSpPr>
          <p:nvPr/>
        </p:nvCxnSpPr>
        <p:spPr>
          <a:xfrm flipH="1" flipV="1">
            <a:off x="3094251" y="4501842"/>
            <a:ext cx="1816096" cy="18046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41" name="Picture 9" descr="Какой изображали раннюю весну на своих картинах великие русские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215" y="1340769"/>
            <a:ext cx="3229736" cy="24049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4" name="Полилиния 73"/>
          <p:cNvSpPr/>
          <p:nvPr/>
        </p:nvSpPr>
        <p:spPr>
          <a:xfrm>
            <a:off x="860612" y="4518212"/>
            <a:ext cx="2196353" cy="1685385"/>
          </a:xfrm>
          <a:custGeom>
            <a:avLst/>
            <a:gdLst>
              <a:gd name="connsiteX0" fmla="*/ 0 w 2196353"/>
              <a:gd name="connsiteY0" fmla="*/ 331694 h 1685385"/>
              <a:gd name="connsiteX1" fmla="*/ 340659 w 2196353"/>
              <a:gd name="connsiteY1" fmla="*/ 1147482 h 1685385"/>
              <a:gd name="connsiteX2" fmla="*/ 690282 w 2196353"/>
              <a:gd name="connsiteY2" fmla="*/ 1685364 h 1685385"/>
              <a:gd name="connsiteX3" fmla="*/ 1488141 w 2196353"/>
              <a:gd name="connsiteY3" fmla="*/ 1129553 h 1685385"/>
              <a:gd name="connsiteX4" fmla="*/ 2196353 w 2196353"/>
              <a:gd name="connsiteY4" fmla="*/ 26894 h 1685385"/>
              <a:gd name="connsiteX5" fmla="*/ 2196353 w 2196353"/>
              <a:gd name="connsiteY5" fmla="*/ 26894 h 1685385"/>
              <a:gd name="connsiteX6" fmla="*/ 2187388 w 2196353"/>
              <a:gd name="connsiteY6" fmla="*/ 0 h 168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6353" h="1685385">
                <a:moveTo>
                  <a:pt x="0" y="331694"/>
                </a:moveTo>
                <a:cubicBezTo>
                  <a:pt x="112806" y="626782"/>
                  <a:pt x="225612" y="921870"/>
                  <a:pt x="340659" y="1147482"/>
                </a:cubicBezTo>
                <a:cubicBezTo>
                  <a:pt x="455706" y="1373094"/>
                  <a:pt x="499035" y="1688352"/>
                  <a:pt x="690282" y="1685364"/>
                </a:cubicBezTo>
                <a:cubicBezTo>
                  <a:pt x="881529" y="1682376"/>
                  <a:pt x="1237129" y="1405965"/>
                  <a:pt x="1488141" y="1129553"/>
                </a:cubicBezTo>
                <a:cubicBezTo>
                  <a:pt x="1739153" y="853141"/>
                  <a:pt x="2196353" y="26894"/>
                  <a:pt x="2196353" y="26894"/>
                </a:cubicBezTo>
                <a:lnTo>
                  <a:pt x="2196353" y="26894"/>
                </a:lnTo>
                <a:lnTo>
                  <a:pt x="2187388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4992073" y="4601105"/>
            <a:ext cx="358588" cy="510988"/>
          </a:xfrm>
          <a:custGeom>
            <a:avLst/>
            <a:gdLst>
              <a:gd name="connsiteX0" fmla="*/ 0 w 358588"/>
              <a:gd name="connsiteY0" fmla="*/ 0 h 510988"/>
              <a:gd name="connsiteX1" fmla="*/ 358588 w 358588"/>
              <a:gd name="connsiteY1" fmla="*/ 510988 h 510988"/>
              <a:gd name="connsiteX2" fmla="*/ 358588 w 358588"/>
              <a:gd name="connsiteY2" fmla="*/ 510988 h 510988"/>
              <a:gd name="connsiteX3" fmla="*/ 358588 w 358588"/>
              <a:gd name="connsiteY3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588" h="510988">
                <a:moveTo>
                  <a:pt x="0" y="0"/>
                </a:moveTo>
                <a:lnTo>
                  <a:pt x="358588" y="510988"/>
                </a:lnTo>
                <a:lnTo>
                  <a:pt x="358588" y="510988"/>
                </a:lnTo>
                <a:lnTo>
                  <a:pt x="358588" y="510988"/>
                </a:ln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3082591" y="3408738"/>
            <a:ext cx="1909482" cy="1107311"/>
          </a:xfrm>
          <a:custGeom>
            <a:avLst/>
            <a:gdLst>
              <a:gd name="connsiteX0" fmla="*/ 0 w 1909482"/>
              <a:gd name="connsiteY0" fmla="*/ 1089381 h 1107311"/>
              <a:gd name="connsiteX1" fmla="*/ 403411 w 1909482"/>
              <a:gd name="connsiteY1" fmla="*/ 139123 h 1107311"/>
              <a:gd name="connsiteX2" fmla="*/ 582706 w 1909482"/>
              <a:gd name="connsiteY2" fmla="*/ 4652 h 1107311"/>
              <a:gd name="connsiteX3" fmla="*/ 1084729 w 1909482"/>
              <a:gd name="connsiteY3" fmla="*/ 130158 h 1107311"/>
              <a:gd name="connsiteX4" fmla="*/ 1129553 w 1909482"/>
              <a:gd name="connsiteY4" fmla="*/ 166017 h 1107311"/>
              <a:gd name="connsiteX5" fmla="*/ 1371600 w 1909482"/>
              <a:gd name="connsiteY5" fmla="*/ 139123 h 1107311"/>
              <a:gd name="connsiteX6" fmla="*/ 1497106 w 1909482"/>
              <a:gd name="connsiteY6" fmla="*/ 192911 h 1107311"/>
              <a:gd name="connsiteX7" fmla="*/ 1909482 w 1909482"/>
              <a:gd name="connsiteY7" fmla="*/ 1107311 h 1107311"/>
              <a:gd name="connsiteX8" fmla="*/ 1909482 w 1909482"/>
              <a:gd name="connsiteY8" fmla="*/ 1107311 h 1107311"/>
              <a:gd name="connsiteX9" fmla="*/ 1909482 w 1909482"/>
              <a:gd name="connsiteY9" fmla="*/ 1107311 h 110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09482" h="1107311">
                <a:moveTo>
                  <a:pt x="0" y="1089381"/>
                </a:moveTo>
                <a:cubicBezTo>
                  <a:pt x="153146" y="704646"/>
                  <a:pt x="306293" y="319911"/>
                  <a:pt x="403411" y="139123"/>
                </a:cubicBezTo>
                <a:cubicBezTo>
                  <a:pt x="500529" y="-41665"/>
                  <a:pt x="469153" y="6146"/>
                  <a:pt x="582706" y="4652"/>
                </a:cubicBezTo>
                <a:cubicBezTo>
                  <a:pt x="696259" y="3158"/>
                  <a:pt x="993588" y="103264"/>
                  <a:pt x="1084729" y="130158"/>
                </a:cubicBezTo>
                <a:cubicBezTo>
                  <a:pt x="1175870" y="157052"/>
                  <a:pt x="1081741" y="164523"/>
                  <a:pt x="1129553" y="166017"/>
                </a:cubicBezTo>
                <a:cubicBezTo>
                  <a:pt x="1177365" y="167511"/>
                  <a:pt x="1310341" y="134641"/>
                  <a:pt x="1371600" y="139123"/>
                </a:cubicBezTo>
                <a:cubicBezTo>
                  <a:pt x="1432859" y="143605"/>
                  <a:pt x="1407459" y="31546"/>
                  <a:pt x="1497106" y="192911"/>
                </a:cubicBezTo>
                <a:cubicBezTo>
                  <a:pt x="1586753" y="354276"/>
                  <a:pt x="1909482" y="1107311"/>
                  <a:pt x="1909482" y="1107311"/>
                </a:cubicBezTo>
                <a:lnTo>
                  <a:pt x="1909482" y="1107311"/>
                </a:lnTo>
                <a:lnTo>
                  <a:pt x="1909482" y="1107311"/>
                </a:lnTo>
              </a:path>
            </a:pathLst>
          </a:custGeom>
          <a:noFill/>
          <a:ln w="349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5" name="Прямая соединительная линия 74"/>
          <p:cNvCxnSpPr/>
          <p:nvPr/>
        </p:nvCxnSpPr>
        <p:spPr>
          <a:xfrm flipV="1">
            <a:off x="4175960" y="3641384"/>
            <a:ext cx="0" cy="852772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842294" y="3554676"/>
            <a:ext cx="3222804" cy="1667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>
            <a:cxnSpLocks/>
          </p:cNvCxnSpPr>
          <p:nvPr/>
        </p:nvCxnSpPr>
        <p:spPr>
          <a:xfrm flipH="1" flipV="1">
            <a:off x="853073" y="5038109"/>
            <a:ext cx="4497588" cy="35884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2699792" y="4570386"/>
            <a:ext cx="0" cy="45330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flipV="1">
            <a:off x="5290688" y="4570386"/>
            <a:ext cx="0" cy="45330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Овал 81"/>
          <p:cNvSpPr/>
          <p:nvPr/>
        </p:nvSpPr>
        <p:spPr>
          <a:xfrm>
            <a:off x="2678482" y="4999826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4" grpId="0" animBg="1"/>
      <p:bldP spid="4" grpId="0" animBg="1"/>
      <p:bldP spid="6" grpId="0" animBg="1"/>
      <p:bldP spid="8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8" y="1437145"/>
            <a:ext cx="3958326" cy="526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644008" y="2870491"/>
            <a:ext cx="37444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kumimoji="0" lang="ru-RU" sz="2400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По  графикам движения </a:t>
            </a:r>
            <a:endParaRPr kumimoji="0" lang="en-US" sz="2400" b="1" dirty="0">
              <a:solidFill>
                <a:srgbClr val="C0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ru-RU" sz="2400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двух </a:t>
            </a:r>
            <a:r>
              <a:rPr lang="en-US" sz="2400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автомобилей: </a:t>
            </a:r>
            <a:r>
              <a:rPr lang="ru-RU" sz="2400" b="1" dirty="0">
                <a:solidFill>
                  <a:srgbClr val="C00000"/>
                </a:solidFill>
                <a:latin typeface="+mn-lt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kumimoji="0" lang="ru-RU" sz="2400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грузового ( АВ) и </a:t>
            </a:r>
            <a:endParaRPr kumimoji="0" lang="en-US" sz="2400" b="1" dirty="0">
              <a:solidFill>
                <a:srgbClr val="C00000"/>
              </a:solidFill>
              <a:latin typeface="+mn-lt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kumimoji="0" lang="ru-RU" sz="2400" b="1" dirty="0">
                <a:solidFill>
                  <a:srgbClr val="C00000"/>
                </a:solidFill>
                <a:latin typeface="+mn-lt"/>
                <a:ea typeface="Calibri" pitchFamily="34" charset="0"/>
                <a:cs typeface="Times New Roman" pitchFamily="18" charset="0"/>
              </a:rPr>
              <a:t>легкового ( СD), о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пределите:</a:t>
            </a:r>
            <a:endParaRPr kumimoji="0" lang="ru-RU" sz="2400" b="1" dirty="0">
              <a:solidFill>
                <a:srgbClr val="C0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198620"/>
            <a:ext cx="7848872" cy="7821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57347" y="207083"/>
            <a:ext cx="7620000" cy="778098"/>
          </a:xfrm>
        </p:spPr>
        <p:txBody>
          <a:bodyPr/>
          <a:lstStyle/>
          <a:p>
            <a:pPr algn="ctr"/>
            <a:r>
              <a:rPr lang="ru-RU" sz="3200" dirty="0"/>
              <a:t>Чтение графиков. График движения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4060475" y="5566099"/>
            <a:ext cx="7171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ru-RU" sz="2000" dirty="0">
                <a:latin typeface="Times New Roman" pitchFamily="18" charset="0"/>
              </a:rPr>
              <a:t>t(</a:t>
            </a:r>
            <a:r>
              <a:rPr lang="ru-RU" altLang="ru-RU" sz="2000" dirty="0">
                <a:latin typeface="Times New Roman" pitchFamily="18" charset="0"/>
              </a:rPr>
              <a:t>ч</a:t>
            </a:r>
            <a:r>
              <a:rPr lang="en-US" altLang="ru-RU" sz="2000" dirty="0">
                <a:latin typeface="Times New Roman" pitchFamily="18" charset="0"/>
              </a:rPr>
              <a:t>)</a:t>
            </a:r>
            <a:endParaRPr lang="ru-RU" altLang="ru-RU" sz="2000" dirty="0">
              <a:latin typeface="Times New Roman" pitchFamily="18" charset="0"/>
            </a:endParaRPr>
          </a:p>
        </p:txBody>
      </p:sp>
      <p:sp>
        <p:nvSpPr>
          <p:cNvPr id="83" name="Line 3"/>
          <p:cNvSpPr>
            <a:spLocks noChangeShapeType="1"/>
          </p:cNvSpPr>
          <p:nvPr/>
        </p:nvSpPr>
        <p:spPr bwMode="auto">
          <a:xfrm flipH="1" flipV="1">
            <a:off x="611557" y="1558767"/>
            <a:ext cx="3" cy="501822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5" name="Line 3"/>
          <p:cNvSpPr>
            <a:spLocks noChangeShapeType="1"/>
          </p:cNvSpPr>
          <p:nvPr/>
        </p:nvSpPr>
        <p:spPr bwMode="auto">
          <a:xfrm>
            <a:off x="287524" y="5993896"/>
            <a:ext cx="4223976" cy="3324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6" name="TextBox 18"/>
          <p:cNvSpPr txBox="1">
            <a:spLocks noChangeArrowheads="1"/>
          </p:cNvSpPr>
          <p:nvPr/>
        </p:nvSpPr>
        <p:spPr bwMode="auto">
          <a:xfrm>
            <a:off x="743302" y="1558767"/>
            <a:ext cx="6286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ru-RU" sz="1800" dirty="0">
                <a:latin typeface="Times New Roman" pitchFamily="18" charset="0"/>
              </a:rPr>
              <a:t>S,</a:t>
            </a:r>
            <a:r>
              <a:rPr lang="ru-RU" altLang="ru-RU" sz="1800" dirty="0">
                <a:latin typeface="Times New Roman" pitchFamily="18" charset="0"/>
              </a:rPr>
              <a:t>км</a:t>
            </a:r>
          </a:p>
        </p:txBody>
      </p:sp>
      <p:sp>
        <p:nvSpPr>
          <p:cNvPr id="88" name="TextBox 21"/>
          <p:cNvSpPr txBox="1">
            <a:spLocks noChangeArrowheads="1"/>
          </p:cNvSpPr>
          <p:nvPr/>
        </p:nvSpPr>
        <p:spPr bwMode="auto">
          <a:xfrm>
            <a:off x="914988" y="6106426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9" name="TextBox 21"/>
          <p:cNvSpPr txBox="1">
            <a:spLocks noChangeArrowheads="1"/>
          </p:cNvSpPr>
          <p:nvPr/>
        </p:nvSpPr>
        <p:spPr bwMode="auto">
          <a:xfrm>
            <a:off x="1392760" y="6111958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0" name="TextBox 21"/>
          <p:cNvSpPr txBox="1">
            <a:spLocks noChangeArrowheads="1"/>
          </p:cNvSpPr>
          <p:nvPr/>
        </p:nvSpPr>
        <p:spPr bwMode="auto">
          <a:xfrm>
            <a:off x="1838790" y="6106426"/>
            <a:ext cx="3137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91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1499470" y="596438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1939636" y="5966009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2411943" y="6009893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2859811" y="5993897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1004927" y="5971141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" name="TextBox 21"/>
          <p:cNvSpPr txBox="1">
            <a:spLocks noChangeArrowheads="1"/>
          </p:cNvSpPr>
          <p:nvPr/>
        </p:nvSpPr>
        <p:spPr bwMode="auto">
          <a:xfrm>
            <a:off x="2301122" y="6106426"/>
            <a:ext cx="3336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Box 21"/>
          <p:cNvSpPr txBox="1">
            <a:spLocks noChangeArrowheads="1"/>
          </p:cNvSpPr>
          <p:nvPr/>
        </p:nvSpPr>
        <p:spPr bwMode="auto">
          <a:xfrm>
            <a:off x="2783867" y="6140914"/>
            <a:ext cx="3389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8" name="TextBox 21"/>
          <p:cNvSpPr txBox="1">
            <a:spLocks noChangeArrowheads="1"/>
          </p:cNvSpPr>
          <p:nvPr/>
        </p:nvSpPr>
        <p:spPr bwMode="auto">
          <a:xfrm>
            <a:off x="3297528" y="6140914"/>
            <a:ext cx="2874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99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3366909" y="6002610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51060" y="5546287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39551" y="5085184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39550" y="4627394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39549" y="4195433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25675" y="3717032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39552" y="3272291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25674" y="2800001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9" name="TextBox 21"/>
          <p:cNvSpPr txBox="1">
            <a:spLocks noChangeArrowheads="1"/>
          </p:cNvSpPr>
          <p:nvPr/>
        </p:nvSpPr>
        <p:spPr bwMode="auto">
          <a:xfrm>
            <a:off x="162730" y="5337647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10" name="TextBox 21"/>
          <p:cNvSpPr txBox="1">
            <a:spLocks noChangeArrowheads="1"/>
          </p:cNvSpPr>
          <p:nvPr/>
        </p:nvSpPr>
        <p:spPr bwMode="auto">
          <a:xfrm>
            <a:off x="162730" y="4915907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111" name="TextBox 21"/>
          <p:cNvSpPr txBox="1">
            <a:spLocks noChangeArrowheads="1"/>
          </p:cNvSpPr>
          <p:nvPr/>
        </p:nvSpPr>
        <p:spPr bwMode="auto">
          <a:xfrm>
            <a:off x="171973" y="4458117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2" name="TextBox 21"/>
          <p:cNvSpPr txBox="1">
            <a:spLocks noChangeArrowheads="1"/>
          </p:cNvSpPr>
          <p:nvPr/>
        </p:nvSpPr>
        <p:spPr bwMode="auto">
          <a:xfrm>
            <a:off x="104428" y="4043348"/>
            <a:ext cx="4991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sp>
        <p:nvSpPr>
          <p:cNvPr id="113" name="TextBox 21"/>
          <p:cNvSpPr txBox="1">
            <a:spLocks noChangeArrowheads="1"/>
          </p:cNvSpPr>
          <p:nvPr/>
        </p:nvSpPr>
        <p:spPr bwMode="auto">
          <a:xfrm>
            <a:off x="104428" y="3547755"/>
            <a:ext cx="52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</a:p>
        </p:txBody>
      </p:sp>
      <p:sp>
        <p:nvSpPr>
          <p:cNvPr id="114" name="TextBox 21"/>
          <p:cNvSpPr txBox="1">
            <a:spLocks noChangeArrowheads="1"/>
          </p:cNvSpPr>
          <p:nvPr/>
        </p:nvSpPr>
        <p:spPr bwMode="auto">
          <a:xfrm>
            <a:off x="100953" y="3115709"/>
            <a:ext cx="52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sp>
        <p:nvSpPr>
          <p:cNvPr id="115" name="TextBox 21"/>
          <p:cNvSpPr txBox="1">
            <a:spLocks noChangeArrowheads="1"/>
          </p:cNvSpPr>
          <p:nvPr/>
        </p:nvSpPr>
        <p:spPr bwMode="auto">
          <a:xfrm>
            <a:off x="69320" y="2647399"/>
            <a:ext cx="52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</a:p>
        </p:txBody>
      </p:sp>
      <p:sp>
        <p:nvSpPr>
          <p:cNvPr id="116" name="TextBox 21"/>
          <p:cNvSpPr txBox="1">
            <a:spLocks noChangeArrowheads="1"/>
          </p:cNvSpPr>
          <p:nvPr/>
        </p:nvSpPr>
        <p:spPr bwMode="auto">
          <a:xfrm>
            <a:off x="69320" y="2125420"/>
            <a:ext cx="52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240</a:t>
            </a:r>
          </a:p>
        </p:txBody>
      </p:sp>
      <p:cxnSp>
        <p:nvCxnSpPr>
          <p:cNvPr id="118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31525" y="2314369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Прямая соединительная линия 37"/>
          <p:cNvCxnSpPr>
            <a:cxnSpLocks noChangeShapeType="1"/>
          </p:cNvCxnSpPr>
          <p:nvPr/>
        </p:nvCxnSpPr>
        <p:spPr bwMode="auto">
          <a:xfrm>
            <a:off x="548574" y="1875673"/>
            <a:ext cx="144015" cy="2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0" name="TextBox 21"/>
          <p:cNvSpPr txBox="1">
            <a:spLocks noChangeArrowheads="1"/>
          </p:cNvSpPr>
          <p:nvPr/>
        </p:nvSpPr>
        <p:spPr bwMode="auto">
          <a:xfrm>
            <a:off x="99526" y="1703921"/>
            <a:ext cx="5234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</a:p>
        </p:txBody>
      </p:sp>
      <p:cxnSp>
        <p:nvCxnSpPr>
          <p:cNvPr id="101" name="Прямая соединительная линия 100"/>
          <p:cNvCxnSpPr>
            <a:cxnSpLocks/>
          </p:cNvCxnSpPr>
          <p:nvPr/>
        </p:nvCxnSpPr>
        <p:spPr>
          <a:xfrm flipV="1">
            <a:off x="1554705" y="2368368"/>
            <a:ext cx="2309588" cy="3623951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 flipV="1">
            <a:off x="2473470" y="1883078"/>
            <a:ext cx="1401878" cy="4101725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21"/>
          <p:cNvSpPr txBox="1">
            <a:spLocks noChangeArrowheads="1"/>
          </p:cNvSpPr>
          <p:nvPr/>
        </p:nvSpPr>
        <p:spPr bwMode="auto">
          <a:xfrm>
            <a:off x="233218" y="6049902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25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3801968" y="6018324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6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4241691" y="6028722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7" name="TextBox 21"/>
          <p:cNvSpPr txBox="1">
            <a:spLocks noChangeArrowheads="1"/>
          </p:cNvSpPr>
          <p:nvPr/>
        </p:nvSpPr>
        <p:spPr bwMode="auto">
          <a:xfrm>
            <a:off x="3724341" y="6128570"/>
            <a:ext cx="2729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8" name="TextBox 21"/>
          <p:cNvSpPr txBox="1">
            <a:spLocks noChangeArrowheads="1"/>
          </p:cNvSpPr>
          <p:nvPr/>
        </p:nvSpPr>
        <p:spPr bwMode="auto">
          <a:xfrm>
            <a:off x="4164548" y="6140914"/>
            <a:ext cx="2297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9" name="TextBox 21"/>
          <p:cNvSpPr txBox="1">
            <a:spLocks noChangeArrowheads="1"/>
          </p:cNvSpPr>
          <p:nvPr/>
        </p:nvSpPr>
        <p:spPr bwMode="auto">
          <a:xfrm>
            <a:off x="1178184" y="5476227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31" name="TextBox 21"/>
          <p:cNvSpPr txBox="1">
            <a:spLocks noChangeArrowheads="1"/>
          </p:cNvSpPr>
          <p:nvPr/>
        </p:nvSpPr>
        <p:spPr bwMode="auto">
          <a:xfrm>
            <a:off x="3907845" y="2002309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135" name="TextBox 21"/>
          <p:cNvSpPr txBox="1">
            <a:spLocks noChangeArrowheads="1"/>
          </p:cNvSpPr>
          <p:nvPr/>
        </p:nvSpPr>
        <p:spPr bwMode="auto">
          <a:xfrm>
            <a:off x="2048533" y="5509476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136" name="TextBox 21"/>
          <p:cNvSpPr txBox="1">
            <a:spLocks noChangeArrowheads="1"/>
          </p:cNvSpPr>
          <p:nvPr/>
        </p:nvSpPr>
        <p:spPr bwMode="auto">
          <a:xfrm>
            <a:off x="3513751" y="143156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7" name="Овал 18436"/>
          <p:cNvSpPr/>
          <p:nvPr/>
        </p:nvSpPr>
        <p:spPr>
          <a:xfrm>
            <a:off x="1491878" y="5938319"/>
            <a:ext cx="108000" cy="1080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Овал 139"/>
          <p:cNvSpPr/>
          <p:nvPr/>
        </p:nvSpPr>
        <p:spPr>
          <a:xfrm>
            <a:off x="2413512" y="5938520"/>
            <a:ext cx="108000" cy="108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1" name="Прямая соединительная линия 140"/>
          <p:cNvCxnSpPr/>
          <p:nvPr/>
        </p:nvCxnSpPr>
        <p:spPr>
          <a:xfrm flipH="1" flipV="1">
            <a:off x="3408985" y="3018193"/>
            <a:ext cx="13928" cy="3031710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/>
          <p:nvPr/>
        </p:nvCxnSpPr>
        <p:spPr>
          <a:xfrm flipH="1">
            <a:off x="599664" y="3052464"/>
            <a:ext cx="2791952" cy="1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/>
          <p:cNvCxnSpPr/>
          <p:nvPr/>
        </p:nvCxnSpPr>
        <p:spPr>
          <a:xfrm flipV="1">
            <a:off x="3623184" y="2816676"/>
            <a:ext cx="0" cy="324108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/>
          <p:cNvCxnSpPr>
            <a:stCxn id="168" idx="6"/>
          </p:cNvCxnSpPr>
          <p:nvPr/>
        </p:nvCxnSpPr>
        <p:spPr>
          <a:xfrm flipH="1">
            <a:off x="644711" y="2780491"/>
            <a:ext cx="2984592" cy="3618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/>
          <p:nvPr/>
        </p:nvCxnSpPr>
        <p:spPr>
          <a:xfrm flipH="1" flipV="1">
            <a:off x="591225" y="3947713"/>
            <a:ext cx="2295666" cy="20256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Прямая соединительная линия 163"/>
          <p:cNvCxnSpPr/>
          <p:nvPr/>
        </p:nvCxnSpPr>
        <p:spPr>
          <a:xfrm flipH="1" flipV="1">
            <a:off x="2915814" y="3950960"/>
            <a:ext cx="37524" cy="207105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Овал 167"/>
          <p:cNvSpPr/>
          <p:nvPr/>
        </p:nvSpPr>
        <p:spPr>
          <a:xfrm>
            <a:off x="3521303" y="2726491"/>
            <a:ext cx="108000" cy="10800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6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88699">
            <a:off x="2421113" y="4771044"/>
            <a:ext cx="458355" cy="22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1574">
            <a:off x="2734605" y="3280707"/>
            <a:ext cx="473421" cy="26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" name="Прямая соединительная линия 193"/>
          <p:cNvCxnSpPr/>
          <p:nvPr/>
        </p:nvCxnSpPr>
        <p:spPr>
          <a:xfrm flipV="1">
            <a:off x="3870729" y="2340681"/>
            <a:ext cx="17726" cy="3688043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/>
          <p:cNvCxnSpPr/>
          <p:nvPr/>
        </p:nvCxnSpPr>
        <p:spPr>
          <a:xfrm flipH="1">
            <a:off x="639556" y="1873198"/>
            <a:ext cx="3232738" cy="0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Прямая соединительная линия 200"/>
          <p:cNvCxnSpPr/>
          <p:nvPr/>
        </p:nvCxnSpPr>
        <p:spPr>
          <a:xfrm flipH="1" flipV="1">
            <a:off x="578248" y="2334035"/>
            <a:ext cx="3266983" cy="6646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Прямая соединительная линия 202"/>
          <p:cNvCxnSpPr/>
          <p:nvPr/>
        </p:nvCxnSpPr>
        <p:spPr>
          <a:xfrm flipH="1" flipV="1">
            <a:off x="2715869" y="5337647"/>
            <a:ext cx="8213" cy="706436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Прямая соединительная линия 204"/>
          <p:cNvCxnSpPr/>
          <p:nvPr/>
        </p:nvCxnSpPr>
        <p:spPr>
          <a:xfrm flipH="1">
            <a:off x="591225" y="5337648"/>
            <a:ext cx="2124644" cy="0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247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/>
      <p:bldP spid="140" grpId="0" animBg="1"/>
      <p:bldP spid="1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8" y="3387218"/>
            <a:ext cx="5163382" cy="30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3453" y="332656"/>
            <a:ext cx="6177574" cy="1872208"/>
          </a:xfrm>
        </p:spPr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ru-RU" sz="2400" dirty="0"/>
              <a:t>На графике показана динамика звонков абонентов в сети </a:t>
            </a:r>
            <a:r>
              <a:rPr lang="en-US" sz="2400" dirty="0"/>
              <a:t>Beeline</a:t>
            </a:r>
            <a:r>
              <a:rPr lang="ru-RU" sz="2400" dirty="0"/>
              <a:t> в течение суток. (По горизонтальной оси откладывается время, прошедшее с начала суток, в часах; по вертикальной – число абонентов, позвонивших за это время, в тыс.). </a:t>
            </a:r>
          </a:p>
          <a:p>
            <a:pPr marL="114300" indent="0">
              <a:buNone/>
            </a:pPr>
            <a:r>
              <a:rPr lang="ru-RU" sz="2600" b="1" dirty="0">
                <a:solidFill>
                  <a:srgbClr val="C00000"/>
                </a:solidFill>
              </a:rPr>
              <a:t>Сколько всего было звонков с 12 до 18 часов?</a:t>
            </a:r>
          </a:p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36618" y="5529030"/>
            <a:ext cx="660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часы</a:t>
            </a:r>
          </a:p>
        </p:txBody>
      </p:sp>
      <p:cxnSp>
        <p:nvCxnSpPr>
          <p:cNvPr id="14" name="Прямая со стрелкой 13"/>
          <p:cNvCxnSpPr>
            <a:cxnSpLocks noChangeShapeType="1"/>
          </p:cNvCxnSpPr>
          <p:nvPr/>
        </p:nvCxnSpPr>
        <p:spPr bwMode="auto">
          <a:xfrm flipV="1">
            <a:off x="715848" y="3438687"/>
            <a:ext cx="17995" cy="2990436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854757" y="3274365"/>
            <a:ext cx="166603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Число </a:t>
            </a:r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абонентов, </a:t>
            </a:r>
            <a:r>
              <a:rPr lang="ru-RU" altLang="ru-RU" sz="1800" dirty="0" err="1">
                <a:latin typeface="Times New Roman" pitchFamily="18" charset="0"/>
              </a:rPr>
              <a:t>тыс</a:t>
            </a:r>
            <a:endParaRPr lang="ru-RU" altLang="ru-RU" sz="1800" dirty="0">
              <a:latin typeface="Times New Roman" pitchFamily="18" charset="0"/>
            </a:endParaRPr>
          </a:p>
        </p:txBody>
      </p:sp>
      <p:sp>
        <p:nvSpPr>
          <p:cNvPr id="17" name="TextBox 21"/>
          <p:cNvSpPr txBox="1">
            <a:spLocks noChangeArrowheads="1"/>
          </p:cNvSpPr>
          <p:nvPr/>
        </p:nvSpPr>
        <p:spPr bwMode="auto">
          <a:xfrm rot="166799">
            <a:off x="311803" y="5368652"/>
            <a:ext cx="300049" cy="3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328308" y="4857369"/>
            <a:ext cx="300166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2</a:t>
            </a: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330928" y="4491396"/>
            <a:ext cx="300166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3</a:t>
            </a:r>
          </a:p>
        </p:txBody>
      </p:sp>
      <p:cxnSp>
        <p:nvCxnSpPr>
          <p:cNvPr id="22" name="Прямая со стрелкой 2"/>
          <p:cNvCxnSpPr>
            <a:cxnSpLocks noChangeShapeType="1"/>
          </p:cNvCxnSpPr>
          <p:nvPr/>
        </p:nvCxnSpPr>
        <p:spPr bwMode="auto">
          <a:xfrm flipV="1">
            <a:off x="353971" y="5954786"/>
            <a:ext cx="3713026" cy="4194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24844" y="4610541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717593" y="5006857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единительная линия 35"/>
          <p:cNvCxnSpPr>
            <a:cxnSpLocks noChangeShapeType="1"/>
          </p:cNvCxnSpPr>
          <p:nvPr/>
        </p:nvCxnSpPr>
        <p:spPr bwMode="auto">
          <a:xfrm rot="5400000">
            <a:off x="699596" y="5475858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41"/>
          <p:cNvSpPr txBox="1">
            <a:spLocks noChangeArrowheads="1"/>
          </p:cNvSpPr>
          <p:nvPr/>
        </p:nvSpPr>
        <p:spPr bwMode="auto">
          <a:xfrm>
            <a:off x="354725" y="5933693"/>
            <a:ext cx="300122" cy="3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0</a:t>
            </a:r>
          </a:p>
        </p:txBody>
      </p: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1370557" y="6027621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8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937656" y="6057596"/>
            <a:ext cx="300166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4</a:t>
            </a:r>
          </a:p>
        </p:txBody>
      </p:sp>
      <p:cxnSp>
        <p:nvCxnSpPr>
          <p:cNvPr id="35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1987448" y="5968579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1568059" y="5964385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1085997" y="5971617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1794986" y="6057578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12</a:t>
            </a:r>
          </a:p>
        </p:txBody>
      </p:sp>
      <p:cxnSp>
        <p:nvCxnSpPr>
          <p:cNvPr id="39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52765" y="4182231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26975" y="3735869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2447326" y="595478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2826204" y="5958969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3240791" y="5964384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21"/>
          <p:cNvSpPr txBox="1">
            <a:spLocks noChangeArrowheads="1"/>
          </p:cNvSpPr>
          <p:nvPr/>
        </p:nvSpPr>
        <p:spPr bwMode="auto">
          <a:xfrm>
            <a:off x="345534" y="404169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4</a:t>
            </a:r>
          </a:p>
        </p:txBody>
      </p: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331012" y="3551364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5</a:t>
            </a:r>
          </a:p>
        </p:txBody>
      </p: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2175430" y="6027621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16</a:t>
            </a:r>
          </a:p>
        </p:txBody>
      </p:sp>
      <p:sp>
        <p:nvSpPr>
          <p:cNvPr id="48" name="TextBox 21"/>
          <p:cNvSpPr txBox="1">
            <a:spLocks noChangeArrowheads="1"/>
          </p:cNvSpPr>
          <p:nvPr/>
        </p:nvSpPr>
        <p:spPr bwMode="auto">
          <a:xfrm>
            <a:off x="2686288" y="6006584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20</a:t>
            </a:r>
          </a:p>
        </p:txBody>
      </p:sp>
      <p:sp>
        <p:nvSpPr>
          <p:cNvPr id="49" name="TextBox 21"/>
          <p:cNvSpPr txBox="1">
            <a:spLocks noChangeArrowheads="1"/>
          </p:cNvSpPr>
          <p:nvPr/>
        </p:nvSpPr>
        <p:spPr bwMode="auto">
          <a:xfrm>
            <a:off x="3081340" y="6028308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24</a:t>
            </a:r>
          </a:p>
        </p:txBody>
      </p:sp>
      <p:sp>
        <p:nvSpPr>
          <p:cNvPr id="51" name="Овал 50"/>
          <p:cNvSpPr/>
          <p:nvPr/>
        </p:nvSpPr>
        <p:spPr>
          <a:xfrm>
            <a:off x="681594" y="5932579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737439" y="3996994"/>
            <a:ext cx="2551649" cy="1915580"/>
          </a:xfrm>
          <a:custGeom>
            <a:avLst/>
            <a:gdLst>
              <a:gd name="connsiteX0" fmla="*/ 0 w 2347274"/>
              <a:gd name="connsiteY0" fmla="*/ 1734532 h 1734532"/>
              <a:gd name="connsiteX1" fmla="*/ 395926 w 2347274"/>
              <a:gd name="connsiteY1" fmla="*/ 1583703 h 1734532"/>
              <a:gd name="connsiteX2" fmla="*/ 754144 w 2347274"/>
              <a:gd name="connsiteY2" fmla="*/ 1461155 h 1734532"/>
              <a:gd name="connsiteX3" fmla="*/ 952107 w 2347274"/>
              <a:gd name="connsiteY3" fmla="*/ 1338606 h 1734532"/>
              <a:gd name="connsiteX4" fmla="*/ 1159497 w 2347274"/>
              <a:gd name="connsiteY4" fmla="*/ 1150070 h 1734532"/>
              <a:gd name="connsiteX5" fmla="*/ 1366887 w 2347274"/>
              <a:gd name="connsiteY5" fmla="*/ 848412 h 1734532"/>
              <a:gd name="connsiteX6" fmla="*/ 1536569 w 2347274"/>
              <a:gd name="connsiteY6" fmla="*/ 556181 h 1734532"/>
              <a:gd name="connsiteX7" fmla="*/ 1762812 w 2347274"/>
              <a:gd name="connsiteY7" fmla="*/ 386499 h 1734532"/>
              <a:gd name="connsiteX8" fmla="*/ 1970202 w 2347274"/>
              <a:gd name="connsiteY8" fmla="*/ 188536 h 1734532"/>
              <a:gd name="connsiteX9" fmla="*/ 2347274 w 2347274"/>
              <a:gd name="connsiteY9" fmla="*/ 0 h 1734532"/>
              <a:gd name="connsiteX10" fmla="*/ 2328421 w 2347274"/>
              <a:gd name="connsiteY10" fmla="*/ 9427 h 173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47274" h="1734532">
                <a:moveTo>
                  <a:pt x="0" y="1734532"/>
                </a:moveTo>
                <a:lnTo>
                  <a:pt x="395926" y="1583703"/>
                </a:lnTo>
                <a:cubicBezTo>
                  <a:pt x="521617" y="1538140"/>
                  <a:pt x="661447" y="1502004"/>
                  <a:pt x="754144" y="1461155"/>
                </a:cubicBezTo>
                <a:cubicBezTo>
                  <a:pt x="846841" y="1420305"/>
                  <a:pt x="884548" y="1390453"/>
                  <a:pt x="952107" y="1338606"/>
                </a:cubicBezTo>
                <a:cubicBezTo>
                  <a:pt x="1019666" y="1286759"/>
                  <a:pt x="1090367" y="1231769"/>
                  <a:pt x="1159497" y="1150070"/>
                </a:cubicBezTo>
                <a:cubicBezTo>
                  <a:pt x="1228627" y="1068371"/>
                  <a:pt x="1304042" y="947393"/>
                  <a:pt x="1366887" y="848412"/>
                </a:cubicBezTo>
                <a:cubicBezTo>
                  <a:pt x="1429732" y="749431"/>
                  <a:pt x="1470581" y="633167"/>
                  <a:pt x="1536569" y="556181"/>
                </a:cubicBezTo>
                <a:cubicBezTo>
                  <a:pt x="1602557" y="479195"/>
                  <a:pt x="1690540" y="447773"/>
                  <a:pt x="1762812" y="386499"/>
                </a:cubicBezTo>
                <a:cubicBezTo>
                  <a:pt x="1835084" y="325225"/>
                  <a:pt x="1872792" y="252952"/>
                  <a:pt x="1970202" y="188536"/>
                </a:cubicBezTo>
                <a:cubicBezTo>
                  <a:pt x="2067612" y="124120"/>
                  <a:pt x="2347274" y="0"/>
                  <a:pt x="2347274" y="0"/>
                </a:cubicBezTo>
                <a:lnTo>
                  <a:pt x="2328421" y="9427"/>
                </a:lnTo>
              </a:path>
            </a:pathLst>
          </a:custGeom>
          <a:noFill/>
          <a:ln w="349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V="1">
            <a:off x="2032581" y="5302338"/>
            <a:ext cx="0" cy="63188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2664976" y="4453008"/>
            <a:ext cx="0" cy="1511376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04786" y="2310431"/>
            <a:ext cx="3460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До 12 ч- 1,5 тыс. звонков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831170" y="2276872"/>
            <a:ext cx="3476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До  18 ч- 3,5 тыс. звонков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383987" y="2767332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 12 до 18 ч-  2 тыс. звонков</a:t>
            </a:r>
          </a:p>
        </p:txBody>
      </p:sp>
      <p:cxnSp>
        <p:nvCxnSpPr>
          <p:cNvPr id="102" name="Прямая соединительная линия 101"/>
          <p:cNvCxnSpPr/>
          <p:nvPr/>
        </p:nvCxnSpPr>
        <p:spPr>
          <a:xfrm>
            <a:off x="726976" y="5302338"/>
            <a:ext cx="1280298" cy="0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 flipH="1" flipV="1">
            <a:off x="733843" y="4440203"/>
            <a:ext cx="1916298" cy="12805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08" name="Picture 16" descr="https://sun3.dataix-kz-akkol.userapi.com/uhh_FsO7HPIuGWBJ-nd9eOibpVMR_UXt3GQ_Zg/gujSdtzJXkk.jpg?ava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2" y="445562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20590" y="2310430"/>
            <a:ext cx="2126670" cy="617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6073741" y="2251191"/>
            <a:ext cx="2126670" cy="534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226141" y="2836146"/>
            <a:ext cx="2126670" cy="438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4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0" grpId="0" animBg="1"/>
      <p:bldP spid="5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274" y="476672"/>
            <a:ext cx="8136904" cy="1944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На графике показана демографическая ситуация в городе </a:t>
            </a:r>
            <a:r>
              <a:rPr lang="en-US" sz="2400" dirty="0"/>
              <a:t>M</a:t>
            </a:r>
            <a:r>
              <a:rPr lang="ru-RU" sz="2400" dirty="0"/>
              <a:t>** в течение 19** года. (По горизонтальной оси откладывается время, прошедшее с начала года, в месяцах; по вертикальной – число младенцев, родившихся за это время, в тыс.) </a:t>
            </a:r>
          </a:p>
          <a:p>
            <a:pPr marL="0" indent="0">
              <a:buNone/>
            </a:pPr>
            <a:r>
              <a:rPr lang="ru-RU" sz="2400" b="1" dirty="0"/>
              <a:t>Сколько всего младенцев родилось в первом полугодии?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7" y="3274365"/>
            <a:ext cx="5163382" cy="301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736617" y="5416177"/>
            <a:ext cx="9262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месяцы</a:t>
            </a:r>
          </a:p>
        </p:txBody>
      </p:sp>
      <p:cxnSp>
        <p:nvCxnSpPr>
          <p:cNvPr id="12" name="Прямая со стрелкой 11"/>
          <p:cNvCxnSpPr>
            <a:cxnSpLocks noChangeShapeType="1"/>
          </p:cNvCxnSpPr>
          <p:nvPr/>
        </p:nvCxnSpPr>
        <p:spPr bwMode="auto">
          <a:xfrm flipH="1" flipV="1">
            <a:off x="717593" y="3325834"/>
            <a:ext cx="19845" cy="2965091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854756" y="3161512"/>
            <a:ext cx="1701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Число </a:t>
            </a:r>
          </a:p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младенцев, </a:t>
            </a:r>
            <a:r>
              <a:rPr lang="ru-RU" altLang="ru-RU" sz="1800" dirty="0" err="1">
                <a:latin typeface="Times New Roman" pitchFamily="18" charset="0"/>
              </a:rPr>
              <a:t>тыс</a:t>
            </a:r>
            <a:endParaRPr lang="ru-RU" altLang="ru-RU" sz="1800" dirty="0">
              <a:latin typeface="Times New Roman" pitchFamily="18" charset="0"/>
            </a:endParaRPr>
          </a:p>
        </p:txBody>
      </p:sp>
      <p:sp>
        <p:nvSpPr>
          <p:cNvPr id="14" name="TextBox 21"/>
          <p:cNvSpPr txBox="1">
            <a:spLocks noChangeArrowheads="1"/>
          </p:cNvSpPr>
          <p:nvPr/>
        </p:nvSpPr>
        <p:spPr bwMode="auto">
          <a:xfrm rot="166799">
            <a:off x="311802" y="5255799"/>
            <a:ext cx="300049" cy="36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</a:t>
            </a:r>
          </a:p>
        </p:txBody>
      </p:sp>
      <p:sp>
        <p:nvSpPr>
          <p:cNvPr id="15" name="TextBox 21"/>
          <p:cNvSpPr txBox="1">
            <a:spLocks noChangeArrowheads="1"/>
          </p:cNvSpPr>
          <p:nvPr/>
        </p:nvSpPr>
        <p:spPr bwMode="auto">
          <a:xfrm>
            <a:off x="328307" y="4744516"/>
            <a:ext cx="300166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2</a:t>
            </a: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330927" y="4378543"/>
            <a:ext cx="300166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3</a:t>
            </a:r>
          </a:p>
        </p:txBody>
      </p:sp>
      <p:cxnSp>
        <p:nvCxnSpPr>
          <p:cNvPr id="17" name="Прямая со стрелкой 2"/>
          <p:cNvCxnSpPr>
            <a:cxnSpLocks noChangeShapeType="1"/>
          </p:cNvCxnSpPr>
          <p:nvPr/>
        </p:nvCxnSpPr>
        <p:spPr bwMode="auto">
          <a:xfrm flipV="1">
            <a:off x="353970" y="5841933"/>
            <a:ext cx="3713026" cy="4194"/>
          </a:xfrm>
          <a:prstGeom prst="straightConnector1">
            <a:avLst/>
          </a:prstGeom>
          <a:noFill/>
          <a:ln w="349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08017" y="4498716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708017" y="4918411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единительная линия 35"/>
          <p:cNvCxnSpPr>
            <a:cxnSpLocks noChangeShapeType="1"/>
          </p:cNvCxnSpPr>
          <p:nvPr/>
        </p:nvCxnSpPr>
        <p:spPr bwMode="auto">
          <a:xfrm rot="5400000">
            <a:off x="699595" y="5363005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41"/>
          <p:cNvSpPr txBox="1">
            <a:spLocks noChangeArrowheads="1"/>
          </p:cNvSpPr>
          <p:nvPr/>
        </p:nvSpPr>
        <p:spPr bwMode="auto">
          <a:xfrm>
            <a:off x="354724" y="5820840"/>
            <a:ext cx="300122" cy="36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0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370556" y="59147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4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937655" y="5944743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2</a:t>
            </a:r>
          </a:p>
        </p:txBody>
      </p:sp>
      <p:cxnSp>
        <p:nvCxnSpPr>
          <p:cNvPr id="24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1987447" y="585572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Прямая соединительная линия 37"/>
          <p:cNvCxnSpPr>
            <a:cxnSpLocks noChangeShapeType="1"/>
          </p:cNvCxnSpPr>
          <p:nvPr/>
        </p:nvCxnSpPr>
        <p:spPr bwMode="auto">
          <a:xfrm rot="5400000">
            <a:off x="1568058" y="5851532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1085996" y="5858764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1872007" y="5944725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6</a:t>
            </a:r>
          </a:p>
        </p:txBody>
      </p:sp>
      <p:cxnSp>
        <p:nvCxnSpPr>
          <p:cNvPr id="28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08017" y="4060339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Прямая соединительная линия 33"/>
          <p:cNvCxnSpPr>
            <a:cxnSpLocks noChangeShapeType="1"/>
          </p:cNvCxnSpPr>
          <p:nvPr/>
        </p:nvCxnSpPr>
        <p:spPr bwMode="auto">
          <a:xfrm rot="5400000">
            <a:off x="703992" y="3592064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2380787" y="5837727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2826203" y="584611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Прямая соединительная линия 36"/>
          <p:cNvCxnSpPr>
            <a:cxnSpLocks noChangeShapeType="1"/>
          </p:cNvCxnSpPr>
          <p:nvPr/>
        </p:nvCxnSpPr>
        <p:spPr bwMode="auto">
          <a:xfrm rot="5400000">
            <a:off x="3240790" y="5851531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21"/>
          <p:cNvSpPr txBox="1">
            <a:spLocks noChangeArrowheads="1"/>
          </p:cNvSpPr>
          <p:nvPr/>
        </p:nvSpPr>
        <p:spPr bwMode="auto">
          <a:xfrm>
            <a:off x="345533" y="3928845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4</a:t>
            </a:r>
          </a:p>
        </p:txBody>
      </p:sp>
      <p:sp>
        <p:nvSpPr>
          <p:cNvPr id="34" name="TextBox 21"/>
          <p:cNvSpPr txBox="1">
            <a:spLocks noChangeArrowheads="1"/>
          </p:cNvSpPr>
          <p:nvPr/>
        </p:nvSpPr>
        <p:spPr bwMode="auto">
          <a:xfrm>
            <a:off x="331011" y="3438511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5</a:t>
            </a: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2260844" y="5914768"/>
            <a:ext cx="3000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8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2686287" y="5893731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10</a:t>
            </a: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3081339" y="5915455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800" dirty="0">
                <a:latin typeface="Times New Roman" pitchFamily="18" charset="0"/>
              </a:rPr>
              <a:t>12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 flipV="1">
            <a:off x="2043452" y="4808379"/>
            <a:ext cx="11744" cy="1070457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730407" y="4771959"/>
            <a:ext cx="1280298" cy="0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/>
          <p:cNvSpPr/>
          <p:nvPr/>
        </p:nvSpPr>
        <p:spPr>
          <a:xfrm>
            <a:off x="1144865" y="5211883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1794985" y="4947175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2907947" y="4095509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2416087" y="4304800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3302005" y="3645237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>
            <a:off x="725863" y="3686149"/>
            <a:ext cx="2592371" cy="2158738"/>
          </a:xfrm>
          <a:custGeom>
            <a:avLst/>
            <a:gdLst>
              <a:gd name="connsiteX0" fmla="*/ 0 w 2592371"/>
              <a:gd name="connsiteY0" fmla="*/ 2158738 h 2158738"/>
              <a:gd name="connsiteX1" fmla="*/ 424206 w 2592371"/>
              <a:gd name="connsiteY1" fmla="*/ 1536569 h 2158738"/>
              <a:gd name="connsiteX2" fmla="*/ 424206 w 2592371"/>
              <a:gd name="connsiteY2" fmla="*/ 1536569 h 2158738"/>
              <a:gd name="connsiteX3" fmla="*/ 1102936 w 2592371"/>
              <a:gd name="connsiteY3" fmla="*/ 1300899 h 2158738"/>
              <a:gd name="connsiteX4" fmla="*/ 1102936 w 2592371"/>
              <a:gd name="connsiteY4" fmla="*/ 1300899 h 2158738"/>
              <a:gd name="connsiteX5" fmla="*/ 1706251 w 2592371"/>
              <a:gd name="connsiteY5" fmla="*/ 641023 h 2158738"/>
              <a:gd name="connsiteX6" fmla="*/ 1706251 w 2592371"/>
              <a:gd name="connsiteY6" fmla="*/ 641023 h 2158738"/>
              <a:gd name="connsiteX7" fmla="*/ 1706251 w 2592371"/>
              <a:gd name="connsiteY7" fmla="*/ 641023 h 2158738"/>
              <a:gd name="connsiteX8" fmla="*/ 2187018 w 2592371"/>
              <a:gd name="connsiteY8" fmla="*/ 433633 h 2158738"/>
              <a:gd name="connsiteX9" fmla="*/ 2187018 w 2592371"/>
              <a:gd name="connsiteY9" fmla="*/ 433633 h 2158738"/>
              <a:gd name="connsiteX10" fmla="*/ 2582944 w 2592371"/>
              <a:gd name="connsiteY10" fmla="*/ 0 h 2158738"/>
              <a:gd name="connsiteX11" fmla="*/ 2582944 w 2592371"/>
              <a:gd name="connsiteY11" fmla="*/ 0 h 2158738"/>
              <a:gd name="connsiteX12" fmla="*/ 2592371 w 2592371"/>
              <a:gd name="connsiteY12" fmla="*/ 0 h 215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92371" h="2158738">
                <a:moveTo>
                  <a:pt x="0" y="2158738"/>
                </a:moveTo>
                <a:lnTo>
                  <a:pt x="424206" y="1536569"/>
                </a:lnTo>
                <a:lnTo>
                  <a:pt x="424206" y="1536569"/>
                </a:lnTo>
                <a:lnTo>
                  <a:pt x="1102936" y="1300899"/>
                </a:lnTo>
                <a:lnTo>
                  <a:pt x="1102936" y="1300899"/>
                </a:lnTo>
                <a:lnTo>
                  <a:pt x="1706251" y="641023"/>
                </a:lnTo>
                <a:lnTo>
                  <a:pt x="1706251" y="641023"/>
                </a:lnTo>
                <a:lnTo>
                  <a:pt x="1706251" y="641023"/>
                </a:lnTo>
                <a:lnTo>
                  <a:pt x="2187018" y="433633"/>
                </a:lnTo>
                <a:lnTo>
                  <a:pt x="2187018" y="433633"/>
                </a:lnTo>
                <a:lnTo>
                  <a:pt x="2582944" y="0"/>
                </a:lnTo>
                <a:lnTo>
                  <a:pt x="2582944" y="0"/>
                </a:lnTo>
                <a:lnTo>
                  <a:pt x="2592371" y="0"/>
                </a:lnTo>
              </a:path>
            </a:pathLst>
          </a:custGeom>
          <a:noFill/>
          <a:ln w="317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5485573" y="3461671"/>
            <a:ext cx="29028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ru-RU" sz="2400" dirty="0">
                <a:latin typeface="Times New Roman" pitchFamily="18" charset="0"/>
              </a:rPr>
              <a:t>За 6 месяцев родилось</a:t>
            </a:r>
          </a:p>
          <a:p>
            <a:pPr>
              <a:spcBef>
                <a:spcPct val="0"/>
              </a:spcBef>
            </a:pPr>
            <a:r>
              <a:rPr lang="ru-RU" altLang="ru-RU" sz="2400" dirty="0">
                <a:latin typeface="Times New Roman" pitchFamily="18" charset="0"/>
              </a:rPr>
              <a:t>2500 младенцев</a:t>
            </a:r>
          </a:p>
        </p:txBody>
      </p:sp>
    </p:spTree>
    <p:extLst>
      <p:ext uri="{BB962C8B-B14F-4D97-AF65-F5344CB8AC3E}">
        <p14:creationId xmlns:p14="http://schemas.microsoft.com/office/powerpoint/2010/main" val="26500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59353" y="260648"/>
            <a:ext cx="6296387" cy="223224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/>
              <a:t>Турист отправился из лагеря к озеру, отдохнул у озера и вернулся обратно. На рисунке изображен график движения туриста</a:t>
            </a:r>
            <a:r>
              <a:rPr lang="en-US" sz="2400" dirty="0"/>
              <a:t> </a:t>
            </a:r>
            <a:r>
              <a:rPr lang="ru-RU" sz="2400" dirty="0"/>
              <a:t>(на горизонтальной оси откладывается время, по вертикальной – расстояние, на котором находится турист от лагеря). </a:t>
            </a:r>
            <a:r>
              <a:rPr lang="ru-RU" sz="2400" b="1" dirty="0"/>
              <a:t>Найдите скорость туриста на обратном пути, выразив ее в км/ч.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3251097" y="3451741"/>
            <a:ext cx="5075484" cy="2672923"/>
            <a:chOff x="411094" y="3428381"/>
            <a:chExt cx="5075484" cy="267292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31" y="3428381"/>
              <a:ext cx="446722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Прямая со стрелкой 7"/>
            <p:cNvCxnSpPr>
              <a:cxnSpLocks noChangeShapeType="1"/>
            </p:cNvCxnSpPr>
            <p:nvPr/>
          </p:nvCxnSpPr>
          <p:spPr bwMode="auto">
            <a:xfrm flipV="1">
              <a:off x="687921" y="3447243"/>
              <a:ext cx="0" cy="2609851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Прямая со стрелкой 9"/>
            <p:cNvCxnSpPr>
              <a:cxnSpLocks noChangeShapeType="1"/>
            </p:cNvCxnSpPr>
            <p:nvPr/>
          </p:nvCxnSpPr>
          <p:spPr bwMode="auto">
            <a:xfrm>
              <a:off x="467544" y="5679491"/>
              <a:ext cx="4514701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Прямая соединительная линия 34"/>
            <p:cNvCxnSpPr>
              <a:cxnSpLocks noChangeShapeType="1"/>
            </p:cNvCxnSpPr>
            <p:nvPr/>
          </p:nvCxnSpPr>
          <p:spPr bwMode="auto">
            <a:xfrm rot="5400000">
              <a:off x="679114" y="3931564"/>
              <a:ext cx="1" cy="10634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Прямая соединительная линия 34"/>
            <p:cNvCxnSpPr>
              <a:cxnSpLocks noChangeShapeType="1"/>
            </p:cNvCxnSpPr>
            <p:nvPr/>
          </p:nvCxnSpPr>
          <p:spPr bwMode="auto">
            <a:xfrm rot="5400000">
              <a:off x="683635" y="4514330"/>
              <a:ext cx="1" cy="10634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Прямая соединительная линия 34"/>
            <p:cNvCxnSpPr>
              <a:cxnSpLocks noChangeShapeType="1"/>
            </p:cNvCxnSpPr>
            <p:nvPr/>
          </p:nvCxnSpPr>
          <p:spPr bwMode="auto">
            <a:xfrm rot="5400000">
              <a:off x="683636" y="5076675"/>
              <a:ext cx="1" cy="106344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040533" y="5684072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393457" y="5669665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2892058" y="5671974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2517122" y="5692562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2139731" y="5679491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765793" y="5669666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3244728" y="5692563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3635892" y="5689974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3986320" y="5646422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4371980" y="5669531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804965" y="3447171"/>
              <a:ext cx="6286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800" dirty="0">
                  <a:latin typeface="Times New Roman" pitchFamily="18" charset="0"/>
                </a:rPr>
                <a:t>S,</a:t>
              </a:r>
              <a:r>
                <a:rPr lang="ru-RU" altLang="ru-RU" sz="1800" dirty="0">
                  <a:latin typeface="Times New Roman" pitchFamily="18" charset="0"/>
                </a:rPr>
                <a:t>км</a:t>
              </a:r>
            </a:p>
          </p:txBody>
        </p:sp>
        <p:sp>
          <p:nvSpPr>
            <p:cNvPr id="29" name="TextBox 18"/>
            <p:cNvSpPr txBox="1">
              <a:spLocks noChangeArrowheads="1"/>
            </p:cNvSpPr>
            <p:nvPr/>
          </p:nvSpPr>
          <p:spPr bwMode="auto">
            <a:xfrm>
              <a:off x="4787348" y="5241751"/>
              <a:ext cx="69923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800" dirty="0">
                  <a:latin typeface="Times New Roman" pitchFamily="18" charset="0"/>
                </a:rPr>
                <a:t>t,</a:t>
              </a:r>
              <a:r>
                <a:rPr lang="ru-RU" altLang="ru-RU" sz="1800" dirty="0">
                  <a:latin typeface="Times New Roman" pitchFamily="18" charset="0"/>
                </a:rPr>
                <a:t>мин</a:t>
              </a:r>
            </a:p>
          </p:txBody>
        </p:sp>
        <p:sp>
          <p:nvSpPr>
            <p:cNvPr id="30" name="Овал 29"/>
            <p:cNvSpPr/>
            <p:nvPr/>
          </p:nvSpPr>
          <p:spPr>
            <a:xfrm>
              <a:off x="700809" y="5643491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Овал 30"/>
            <p:cNvSpPr/>
            <p:nvPr/>
          </p:nvSpPr>
          <p:spPr>
            <a:xfrm>
              <a:off x="2411760" y="4005307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307130" y="3969307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21"/>
            <p:cNvSpPr txBox="1">
              <a:spLocks noChangeArrowheads="1"/>
            </p:cNvSpPr>
            <p:nvPr/>
          </p:nvSpPr>
          <p:spPr bwMode="auto">
            <a:xfrm>
              <a:off x="3870193" y="5748566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  <p:sp>
          <p:nvSpPr>
            <p:cNvPr id="34" name="TextBox 21"/>
            <p:cNvSpPr txBox="1">
              <a:spLocks noChangeArrowheads="1"/>
            </p:cNvSpPr>
            <p:nvPr/>
          </p:nvSpPr>
          <p:spPr bwMode="auto">
            <a:xfrm>
              <a:off x="4181763" y="5735496"/>
              <a:ext cx="49244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  <p:sp>
          <p:nvSpPr>
            <p:cNvPr id="35" name="TextBox 21"/>
            <p:cNvSpPr txBox="1">
              <a:spLocks noChangeArrowheads="1"/>
            </p:cNvSpPr>
            <p:nvPr/>
          </p:nvSpPr>
          <p:spPr bwMode="auto">
            <a:xfrm>
              <a:off x="415782" y="5642123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37" name="Овал 36"/>
            <p:cNvSpPr/>
            <p:nvPr/>
          </p:nvSpPr>
          <p:spPr>
            <a:xfrm>
              <a:off x="4766483" y="5671974"/>
              <a:ext cx="36000" cy="36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21"/>
            <p:cNvSpPr txBox="1">
              <a:spLocks noChangeArrowheads="1"/>
            </p:cNvSpPr>
            <p:nvPr/>
          </p:nvSpPr>
          <p:spPr bwMode="auto">
            <a:xfrm>
              <a:off x="411094" y="497702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9" name="TextBox 21"/>
            <p:cNvSpPr txBox="1">
              <a:spLocks noChangeArrowheads="1"/>
            </p:cNvSpPr>
            <p:nvPr/>
          </p:nvSpPr>
          <p:spPr bwMode="auto">
            <a:xfrm>
              <a:off x="419629" y="4394752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TextBox 21"/>
            <p:cNvSpPr txBox="1">
              <a:spLocks noChangeArrowheads="1"/>
            </p:cNvSpPr>
            <p:nvPr/>
          </p:nvSpPr>
          <p:spPr bwMode="auto">
            <a:xfrm>
              <a:off x="886843" y="5756193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41" name="TextBox 21"/>
            <p:cNvSpPr txBox="1">
              <a:spLocks noChangeArrowheads="1"/>
            </p:cNvSpPr>
            <p:nvPr/>
          </p:nvSpPr>
          <p:spPr bwMode="auto">
            <a:xfrm>
              <a:off x="420329" y="3854032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2" name="TextBox 21"/>
            <p:cNvSpPr txBox="1">
              <a:spLocks noChangeArrowheads="1"/>
            </p:cNvSpPr>
            <p:nvPr/>
          </p:nvSpPr>
          <p:spPr bwMode="auto">
            <a:xfrm>
              <a:off x="1271900" y="5756193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43" name="TextBox 21"/>
            <p:cNvSpPr txBox="1">
              <a:spLocks noChangeArrowheads="1"/>
            </p:cNvSpPr>
            <p:nvPr/>
          </p:nvSpPr>
          <p:spPr bwMode="auto">
            <a:xfrm>
              <a:off x="1626873" y="5756193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44" name="TextBox 21"/>
            <p:cNvSpPr txBox="1">
              <a:spLocks noChangeArrowheads="1"/>
            </p:cNvSpPr>
            <p:nvPr/>
          </p:nvSpPr>
          <p:spPr bwMode="auto">
            <a:xfrm>
              <a:off x="2008329" y="5759353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45" name="TextBox 21"/>
            <p:cNvSpPr txBox="1">
              <a:spLocks noChangeArrowheads="1"/>
            </p:cNvSpPr>
            <p:nvPr/>
          </p:nvSpPr>
          <p:spPr bwMode="auto">
            <a:xfrm>
              <a:off x="2371807" y="5762750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  <p:sp>
          <p:nvSpPr>
            <p:cNvPr id="46" name="TextBox 21"/>
            <p:cNvSpPr txBox="1">
              <a:spLocks noChangeArrowheads="1"/>
            </p:cNvSpPr>
            <p:nvPr/>
          </p:nvSpPr>
          <p:spPr bwMode="auto">
            <a:xfrm>
              <a:off x="2753138" y="5762750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</a:p>
          </p:txBody>
        </p:sp>
        <p:sp>
          <p:nvSpPr>
            <p:cNvPr id="47" name="TextBox 21"/>
            <p:cNvSpPr txBox="1">
              <a:spLocks noChangeArrowheads="1"/>
            </p:cNvSpPr>
            <p:nvPr/>
          </p:nvSpPr>
          <p:spPr bwMode="auto">
            <a:xfrm>
              <a:off x="3135576" y="5738666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48" name="TextBox 21"/>
            <p:cNvSpPr txBox="1">
              <a:spLocks noChangeArrowheads="1"/>
            </p:cNvSpPr>
            <p:nvPr/>
          </p:nvSpPr>
          <p:spPr bwMode="auto">
            <a:xfrm>
              <a:off x="3512979" y="5738666"/>
              <a:ext cx="38985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</a:p>
          </p:txBody>
        </p:sp>
        <p:cxnSp>
          <p:nvCxnSpPr>
            <p:cNvPr id="50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4728479" y="5684073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Прямая соединительная линия 50"/>
            <p:cNvCxnSpPr>
              <a:endCxn id="30" idx="0"/>
            </p:cNvCxnSpPr>
            <p:nvPr/>
          </p:nvCxnSpPr>
          <p:spPr>
            <a:xfrm flipH="1">
              <a:off x="718809" y="4023307"/>
              <a:ext cx="1652998" cy="1620184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2384878" y="4001218"/>
              <a:ext cx="922250" cy="8999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>
              <a:stCxn id="32" idx="1"/>
            </p:cNvCxnSpPr>
            <p:nvPr/>
          </p:nvCxnSpPr>
          <p:spPr>
            <a:xfrm>
              <a:off x="3312402" y="3974579"/>
              <a:ext cx="1115583" cy="1694952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70603"/>
            <a:ext cx="1656184" cy="250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363108"/>
              </p:ext>
            </p:extLst>
          </p:nvPr>
        </p:nvGraphicFramePr>
        <p:xfrm>
          <a:off x="251520" y="3970624"/>
          <a:ext cx="1174655" cy="44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" name="Формула" r:id="rId5" imgW="533160" imgH="203040" progId="Equation.3">
                  <p:embed/>
                </p:oleObj>
              </mc:Choice>
              <mc:Fallback>
                <p:oleObj name="Формула" r:id="rId5" imgW="53316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1520" y="3970624"/>
                        <a:ext cx="1174655" cy="447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3645987"/>
              </p:ext>
            </p:extLst>
          </p:nvPr>
        </p:nvGraphicFramePr>
        <p:xfrm>
          <a:off x="233875" y="4399302"/>
          <a:ext cx="3017222" cy="714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1" name="Формула" r:id="rId7" imgW="1663560" imgH="393480" progId="Equation.3">
                  <p:embed/>
                </p:oleObj>
              </mc:Choice>
              <mc:Fallback>
                <p:oleObj name="Формула" r:id="rId7" imgW="1663560" imgH="39348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875" y="4399302"/>
                        <a:ext cx="3017222" cy="7147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856900"/>
              </p:ext>
            </p:extLst>
          </p:nvPr>
        </p:nvGraphicFramePr>
        <p:xfrm>
          <a:off x="323528" y="3077139"/>
          <a:ext cx="8794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2" name="Формула" r:id="rId9" imgW="355320" imgH="393480" progId="Equation.3">
                  <p:embed/>
                </p:oleObj>
              </mc:Choice>
              <mc:Fallback>
                <p:oleObj name="Формула" r:id="rId9" imgW="355320" imgH="39348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077139"/>
                        <a:ext cx="879475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381029"/>
              </p:ext>
            </p:extLst>
          </p:nvPr>
        </p:nvGraphicFramePr>
        <p:xfrm>
          <a:off x="251520" y="4954297"/>
          <a:ext cx="2348806" cy="1283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" name="Формула" r:id="rId11" imgW="1066680" imgH="583920" progId="Equation.3">
                  <p:embed/>
                </p:oleObj>
              </mc:Choice>
              <mc:Fallback>
                <p:oleObj name="Формула" r:id="rId11" imgW="1066680" imgH="583920" progId="Equation.3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954297"/>
                        <a:ext cx="2348806" cy="12839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542879"/>
              </p:ext>
            </p:extLst>
          </p:nvPr>
        </p:nvGraphicFramePr>
        <p:xfrm>
          <a:off x="1208757" y="6260832"/>
          <a:ext cx="229393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4" name="Формула" r:id="rId13" imgW="1041120" imgH="203040" progId="Equation.3">
                  <p:embed/>
                </p:oleObj>
              </mc:Choice>
              <mc:Fallback>
                <p:oleObj name="Формула" r:id="rId13" imgW="1041120" imgH="203040" progId="Equation.3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8757" y="6260832"/>
                        <a:ext cx="2293938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Прямая соединительная линия 51"/>
          <p:cNvCxnSpPr/>
          <p:nvPr/>
        </p:nvCxnSpPr>
        <p:spPr>
          <a:xfrm flipV="1">
            <a:off x="6136737" y="4046669"/>
            <a:ext cx="0" cy="1638182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0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0.63403 -0.45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01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198620"/>
            <a:ext cx="7848872" cy="9568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4" name="Picture 4" descr="Баскетболист бросает оранжевый мяч в корзину. плоский характер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5400600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5536" y="191119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Примеры зависимостей между величинами </a:t>
            </a:r>
          </a:p>
          <a:p>
            <a:pPr algn="ctr"/>
            <a:r>
              <a:rPr lang="ru-RU" sz="2800" b="1" dirty="0"/>
              <a:t>в реальных процессах и явлениях.</a:t>
            </a:r>
          </a:p>
        </p:txBody>
      </p:sp>
    </p:spTree>
    <p:extLst>
      <p:ext uri="{BB962C8B-B14F-4D97-AF65-F5344CB8AC3E}">
        <p14:creationId xmlns:p14="http://schemas.microsoft.com/office/powerpoint/2010/main" val="3457437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esign Group RICOCHET Lt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4" y="188640"/>
            <a:ext cx="2058546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253115" y="129097"/>
            <a:ext cx="6102424" cy="106765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dirty="0"/>
              <a:t>График описывает движение парусной яхты, которая первую часть пути прошла под парусом. Спустя парус, она продолжила движение. 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27830" y="1089610"/>
            <a:ext cx="6140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342900">
              <a:buAutoNum type="arabicParenR"/>
            </a:pPr>
            <a:r>
              <a:rPr lang="ru-RU" b="1" dirty="0"/>
              <a:t>Найдите скорость яхты под парусом и без паруса </a:t>
            </a:r>
          </a:p>
          <a:p>
            <a:pPr marL="114300"/>
            <a:r>
              <a:rPr lang="ru-RU" b="1" dirty="0"/>
              <a:t>                                                                           ( выразите в  км/ч)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8280" y="2780928"/>
            <a:ext cx="8311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ru-RU" b="1" dirty="0"/>
              <a:t>2) На каком расстоянии от  начала движения  находилась  яхта через  50 минут?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5" y="3889734"/>
            <a:ext cx="44672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/>
          <p:cNvCxnSpPr>
            <a:cxnSpLocks noChangeShapeType="1"/>
          </p:cNvCxnSpPr>
          <p:nvPr/>
        </p:nvCxnSpPr>
        <p:spPr bwMode="auto">
          <a:xfrm flipV="1">
            <a:off x="500104" y="3933056"/>
            <a:ext cx="2943" cy="2537844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Прямая со стрелкой 10"/>
          <p:cNvCxnSpPr>
            <a:cxnSpLocks noChangeShapeType="1"/>
          </p:cNvCxnSpPr>
          <p:nvPr/>
        </p:nvCxnSpPr>
        <p:spPr bwMode="auto">
          <a:xfrm>
            <a:off x="251782" y="6093297"/>
            <a:ext cx="4824274" cy="10482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497311" y="4961114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500102" y="5300316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488130" y="5680085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823863" y="6080077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1177695" y="6083470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2679735" y="6083470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2301361" y="6097877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1923969" y="609329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1550031" y="6083471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3076097" y="606919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3436137" y="6072471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3796177" y="606919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4156218" y="6083336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614249" y="3939270"/>
            <a:ext cx="590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ru-RU" sz="1800" dirty="0">
                <a:latin typeface="Times New Roman" pitchFamily="18" charset="0"/>
              </a:rPr>
              <a:t>s,</a:t>
            </a:r>
            <a:r>
              <a:rPr lang="ru-RU" altLang="ru-RU" sz="1800" dirty="0">
                <a:latin typeface="Times New Roman" pitchFamily="18" charset="0"/>
              </a:rPr>
              <a:t>км</a:t>
            </a:r>
          </a:p>
        </p:txBody>
      </p:sp>
      <p:sp>
        <p:nvSpPr>
          <p:cNvPr id="26" name="TextBox 18"/>
          <p:cNvSpPr txBox="1">
            <a:spLocks noChangeArrowheads="1"/>
          </p:cNvSpPr>
          <p:nvPr/>
        </p:nvSpPr>
        <p:spPr bwMode="auto">
          <a:xfrm>
            <a:off x="4268179" y="5666956"/>
            <a:ext cx="6992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altLang="ru-RU" sz="1800" dirty="0">
                <a:latin typeface="Times New Roman" pitchFamily="18" charset="0"/>
              </a:rPr>
              <a:t>t,</a:t>
            </a:r>
            <a:r>
              <a:rPr lang="ru-RU" altLang="ru-RU" sz="1800" dirty="0">
                <a:latin typeface="Times New Roman" pitchFamily="18" charset="0"/>
              </a:rPr>
              <a:t>мин</a:t>
            </a:r>
          </a:p>
        </p:txBody>
      </p:sp>
      <p:sp>
        <p:nvSpPr>
          <p:cNvPr id="27" name="Овал 26"/>
          <p:cNvSpPr/>
          <p:nvPr/>
        </p:nvSpPr>
        <p:spPr>
          <a:xfrm>
            <a:off x="485047" y="6057296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3641806" y="6153882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31" name="TextBox 21"/>
          <p:cNvSpPr txBox="1">
            <a:spLocks noChangeArrowheads="1"/>
          </p:cNvSpPr>
          <p:nvPr/>
        </p:nvSpPr>
        <p:spPr bwMode="auto">
          <a:xfrm>
            <a:off x="3949050" y="6161030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32" name="TextBox 21"/>
          <p:cNvSpPr txBox="1">
            <a:spLocks noChangeArrowheads="1"/>
          </p:cNvSpPr>
          <p:nvPr/>
        </p:nvSpPr>
        <p:spPr bwMode="auto">
          <a:xfrm>
            <a:off x="200020" y="6055928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4" name="Овал 33"/>
          <p:cNvSpPr/>
          <p:nvPr/>
        </p:nvSpPr>
        <p:spPr>
          <a:xfrm>
            <a:off x="4550721" y="6085779"/>
            <a:ext cx="36000" cy="3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58639" y="556398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83193" y="5194659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37" name="TextBox 21"/>
          <p:cNvSpPr txBox="1">
            <a:spLocks noChangeArrowheads="1"/>
          </p:cNvSpPr>
          <p:nvPr/>
        </p:nvSpPr>
        <p:spPr bwMode="auto">
          <a:xfrm>
            <a:off x="671081" y="614930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8" name="TextBox 21"/>
          <p:cNvSpPr txBox="1">
            <a:spLocks noChangeArrowheads="1"/>
          </p:cNvSpPr>
          <p:nvPr/>
        </p:nvSpPr>
        <p:spPr bwMode="auto">
          <a:xfrm>
            <a:off x="56857" y="4834808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9" name="TextBox 21"/>
          <p:cNvSpPr txBox="1">
            <a:spLocks noChangeArrowheads="1"/>
          </p:cNvSpPr>
          <p:nvPr/>
        </p:nvSpPr>
        <p:spPr bwMode="auto">
          <a:xfrm>
            <a:off x="1038774" y="613934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0" name="TextBox 21"/>
          <p:cNvSpPr txBox="1">
            <a:spLocks noChangeArrowheads="1"/>
          </p:cNvSpPr>
          <p:nvPr/>
        </p:nvSpPr>
        <p:spPr bwMode="auto">
          <a:xfrm>
            <a:off x="1411110" y="6136082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41" name="TextBox 21"/>
          <p:cNvSpPr txBox="1">
            <a:spLocks noChangeArrowheads="1"/>
          </p:cNvSpPr>
          <p:nvPr/>
        </p:nvSpPr>
        <p:spPr bwMode="auto">
          <a:xfrm>
            <a:off x="1779266" y="6153883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42" name="TextBox 21"/>
          <p:cNvSpPr txBox="1">
            <a:spLocks noChangeArrowheads="1"/>
          </p:cNvSpPr>
          <p:nvPr/>
        </p:nvSpPr>
        <p:spPr bwMode="auto">
          <a:xfrm>
            <a:off x="2162440" y="613934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3" name="TextBox 21"/>
          <p:cNvSpPr txBox="1">
            <a:spLocks noChangeArrowheads="1"/>
          </p:cNvSpPr>
          <p:nvPr/>
        </p:nvSpPr>
        <p:spPr bwMode="auto">
          <a:xfrm>
            <a:off x="2558966" y="6136082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44" name="TextBox 21"/>
          <p:cNvSpPr txBox="1">
            <a:spLocks noChangeArrowheads="1"/>
          </p:cNvSpPr>
          <p:nvPr/>
        </p:nvSpPr>
        <p:spPr bwMode="auto">
          <a:xfrm>
            <a:off x="2907367" y="6140999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5" name="TextBox 21"/>
          <p:cNvSpPr txBox="1">
            <a:spLocks noChangeArrowheads="1"/>
          </p:cNvSpPr>
          <p:nvPr/>
        </p:nvSpPr>
        <p:spPr bwMode="auto">
          <a:xfrm>
            <a:off x="3297217" y="6152471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cxnSp>
        <p:nvCxnSpPr>
          <p:cNvPr id="46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4512717" y="6097878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Прямая соединительная линия 46"/>
          <p:cNvCxnSpPr>
            <a:endCxn id="27" idx="0"/>
          </p:cNvCxnSpPr>
          <p:nvPr/>
        </p:nvCxnSpPr>
        <p:spPr>
          <a:xfrm flipH="1">
            <a:off x="503047" y="5025382"/>
            <a:ext cx="2232692" cy="1031914"/>
          </a:xfrm>
          <a:prstGeom prst="line">
            <a:avLst/>
          </a:prstGeom>
          <a:ln w="41275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2729343" y="4831021"/>
            <a:ext cx="2214777" cy="204323"/>
          </a:xfrm>
          <a:prstGeom prst="line">
            <a:avLst/>
          </a:prstGeom>
          <a:ln w="41275" cmpd="sng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21"/>
          <p:cNvSpPr txBox="1">
            <a:spLocks noChangeArrowheads="1"/>
          </p:cNvSpPr>
          <p:nvPr/>
        </p:nvSpPr>
        <p:spPr bwMode="auto">
          <a:xfrm>
            <a:off x="98280" y="4492467"/>
            <a:ext cx="389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9" name="TextBox 21"/>
          <p:cNvSpPr txBox="1">
            <a:spLocks noChangeArrowheads="1"/>
          </p:cNvSpPr>
          <p:nvPr/>
        </p:nvSpPr>
        <p:spPr bwMode="auto">
          <a:xfrm>
            <a:off x="4308314" y="6153882"/>
            <a:ext cx="484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</a:t>
            </a:r>
          </a:p>
        </p:txBody>
      </p:sp>
      <p:cxnSp>
        <p:nvCxnSpPr>
          <p:cNvPr id="61" name="Прямая соединительная линия 34"/>
          <p:cNvCxnSpPr>
            <a:cxnSpLocks noChangeShapeType="1"/>
          </p:cNvCxnSpPr>
          <p:nvPr/>
        </p:nvCxnSpPr>
        <p:spPr bwMode="auto">
          <a:xfrm rot="5400000">
            <a:off x="503046" y="4582133"/>
            <a:ext cx="1" cy="10634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63" name="Объект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0150123"/>
              </p:ext>
            </p:extLst>
          </p:nvPr>
        </p:nvGraphicFramePr>
        <p:xfrm>
          <a:off x="2430463" y="1485900"/>
          <a:ext cx="715962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7" name="Формула" r:id="rId5" imgW="380880" imgH="152280" progId="Equation.3">
                  <p:embed/>
                </p:oleObj>
              </mc:Choice>
              <mc:Fallback>
                <p:oleObj name="Формула" r:id="rId5" imgW="380880" imgH="1522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0463" y="1485900"/>
                        <a:ext cx="715962" cy="28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4" name="Объект 112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755572"/>
              </p:ext>
            </p:extLst>
          </p:nvPr>
        </p:nvGraphicFramePr>
        <p:xfrm>
          <a:off x="2417763" y="1941513"/>
          <a:ext cx="6302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8" name="Формула" r:id="rId7" imgW="355320" imgH="393480" progId="Equation.3">
                  <p:embed/>
                </p:oleObj>
              </mc:Choice>
              <mc:Fallback>
                <p:oleObj name="Формула" r:id="rId7" imgW="355320" imgH="393480" progId="Equation.3">
                  <p:embed/>
                  <p:pic>
                    <p:nvPicPr>
                      <p:cNvPr id="0" name="Объект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7763" y="1941513"/>
                        <a:ext cx="6302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" name="Объект 112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106813"/>
              </p:ext>
            </p:extLst>
          </p:nvPr>
        </p:nvGraphicFramePr>
        <p:xfrm>
          <a:off x="4915634" y="1443455"/>
          <a:ext cx="1939056" cy="6252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9" name="Формула" r:id="rId9" imgW="1218960" imgH="393480" progId="Equation.3">
                  <p:embed/>
                </p:oleObj>
              </mc:Choice>
              <mc:Fallback>
                <p:oleObj name="Формула" r:id="rId9" imgW="1218960" imgH="393480" progId="Equation.3">
                  <p:embed/>
                  <p:pic>
                    <p:nvPicPr>
                      <p:cNvPr id="0" name="Объект 11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5634" y="1443455"/>
                        <a:ext cx="1939056" cy="6252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Объект 112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212692"/>
              </p:ext>
            </p:extLst>
          </p:nvPr>
        </p:nvGraphicFramePr>
        <p:xfrm>
          <a:off x="3353095" y="1484784"/>
          <a:ext cx="1506806" cy="64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0" name="Формула" r:id="rId11" imgW="1002960" imgH="431640" progId="Equation.3">
                  <p:embed/>
                </p:oleObj>
              </mc:Choice>
              <mc:Fallback>
                <p:oleObj name="Формула" r:id="rId11" imgW="1002960" imgH="431640" progId="Equation.3">
                  <p:embed/>
                  <p:pic>
                    <p:nvPicPr>
                      <p:cNvPr id="0" name="Объект 11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095" y="1484784"/>
                        <a:ext cx="1506806" cy="64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9" name="Объект 112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321794"/>
              </p:ext>
            </p:extLst>
          </p:nvPr>
        </p:nvGraphicFramePr>
        <p:xfrm>
          <a:off x="3362522" y="2132856"/>
          <a:ext cx="1471644" cy="631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1" name="Формула" r:id="rId13" imgW="1002960" imgH="431640" progId="Equation.3">
                  <p:embed/>
                </p:oleObj>
              </mc:Choice>
              <mc:Fallback>
                <p:oleObj name="Формула" r:id="rId13" imgW="1002960" imgH="431640" progId="Equation.3">
                  <p:embed/>
                  <p:pic>
                    <p:nvPicPr>
                      <p:cNvPr id="0" name="Объект 11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2522" y="2132856"/>
                        <a:ext cx="1471644" cy="6318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Объект 112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9808507"/>
              </p:ext>
            </p:extLst>
          </p:nvPr>
        </p:nvGraphicFramePr>
        <p:xfrm>
          <a:off x="5076055" y="2065843"/>
          <a:ext cx="1745215" cy="6511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2" name="Формула" r:id="rId15" imgW="1054080" imgH="393480" progId="Equation.3">
                  <p:embed/>
                </p:oleObj>
              </mc:Choice>
              <mc:Fallback>
                <p:oleObj name="Формула" r:id="rId15" imgW="1054080" imgH="393480" progId="Equation.3">
                  <p:embed/>
                  <p:pic>
                    <p:nvPicPr>
                      <p:cNvPr id="0" name="Объект 112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5" y="2065843"/>
                        <a:ext cx="1745215" cy="6511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" name="Прямая соединительная линия 70"/>
          <p:cNvCxnSpPr/>
          <p:nvPr/>
        </p:nvCxnSpPr>
        <p:spPr>
          <a:xfrm flipV="1">
            <a:off x="2357365" y="5194659"/>
            <a:ext cx="0" cy="862638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 flipV="1">
            <a:off x="521047" y="5004085"/>
            <a:ext cx="2208296" cy="10529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273" name="Объект 1127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27999"/>
              </p:ext>
            </p:extLst>
          </p:nvPr>
        </p:nvGraphicFramePr>
        <p:xfrm>
          <a:off x="713149" y="3217657"/>
          <a:ext cx="1266825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3" name="Формула" r:id="rId17" imgW="685800" imgH="203040" progId="Equation.3">
                  <p:embed/>
                </p:oleObj>
              </mc:Choice>
              <mc:Fallback>
                <p:oleObj name="Формула" r:id="rId17" imgW="685800" imgH="203040" progId="Equation.3">
                  <p:embed/>
                  <p:pic>
                    <p:nvPicPr>
                      <p:cNvPr id="0" name="Объект 11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149" y="3217657"/>
                        <a:ext cx="1266825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4" name="Объект 112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4030145"/>
              </p:ext>
            </p:extLst>
          </p:nvPr>
        </p:nvGraphicFramePr>
        <p:xfrm>
          <a:off x="2317750" y="3217863"/>
          <a:ext cx="115093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4" name="Формула" r:id="rId19" imgW="622080" imgH="203040" progId="Equation.3">
                  <p:embed/>
                </p:oleObj>
              </mc:Choice>
              <mc:Fallback>
                <p:oleObj name="Формула" r:id="rId19" imgW="622080" imgH="203040" progId="Equation.3">
                  <p:embed/>
                  <p:pic>
                    <p:nvPicPr>
                      <p:cNvPr id="0" name="Объект 11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3217863"/>
                        <a:ext cx="1150938" cy="373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7" name="Прямая соединительная линия 76"/>
          <p:cNvCxnSpPr/>
          <p:nvPr/>
        </p:nvCxnSpPr>
        <p:spPr>
          <a:xfrm>
            <a:off x="514622" y="5194659"/>
            <a:ext cx="1872318" cy="0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2729343" y="5054913"/>
            <a:ext cx="18058" cy="1017558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38"/>
          <p:cNvCxnSpPr>
            <a:cxnSpLocks noChangeShapeType="1"/>
          </p:cNvCxnSpPr>
          <p:nvPr/>
        </p:nvCxnSpPr>
        <p:spPr bwMode="auto">
          <a:xfrm rot="5400000">
            <a:off x="4867555" y="6117154"/>
            <a:ext cx="112009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" name="TextBox 21"/>
          <p:cNvSpPr txBox="1">
            <a:spLocks noChangeArrowheads="1"/>
          </p:cNvSpPr>
          <p:nvPr/>
        </p:nvSpPr>
        <p:spPr bwMode="auto">
          <a:xfrm>
            <a:off x="4706935" y="6173159"/>
            <a:ext cx="4924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</a:t>
            </a: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V="1">
            <a:off x="511767" y="4820492"/>
            <a:ext cx="4441389" cy="10530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4923560" y="4831021"/>
            <a:ext cx="0" cy="1267517"/>
          </a:xfrm>
          <a:prstGeom prst="line">
            <a:avLst/>
          </a:prstGeom>
          <a:ln w="412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/>
          <p:cNvSpPr/>
          <p:nvPr/>
        </p:nvSpPr>
        <p:spPr>
          <a:xfrm>
            <a:off x="5036555" y="3404982"/>
            <a:ext cx="34007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3) Сколько времени потребуется яхте на обратный путь, если она будет двигаться с той же скоростью, что и на первом участке?</a:t>
            </a:r>
          </a:p>
        </p:txBody>
      </p:sp>
      <p:graphicFrame>
        <p:nvGraphicFramePr>
          <p:cNvPr id="11282" name="Объект 112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573606"/>
              </p:ext>
            </p:extLst>
          </p:nvPr>
        </p:nvGraphicFramePr>
        <p:xfrm>
          <a:off x="5198029" y="4884288"/>
          <a:ext cx="1200817" cy="657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5" name="Формула" r:id="rId21" imgW="787320" imgH="431640" progId="Equation.3">
                  <p:embed/>
                </p:oleObj>
              </mc:Choice>
              <mc:Fallback>
                <p:oleObj name="Формула" r:id="rId21" imgW="787320" imgH="431640" progId="Equation.3">
                  <p:embed/>
                  <p:pic>
                    <p:nvPicPr>
                      <p:cNvPr id="0" name="Объект 112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8029" y="4884288"/>
                        <a:ext cx="1200817" cy="657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83" name="Объект 112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9511109"/>
              </p:ext>
            </p:extLst>
          </p:nvPr>
        </p:nvGraphicFramePr>
        <p:xfrm>
          <a:off x="5218113" y="5626100"/>
          <a:ext cx="2957512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6" name="Формула" r:id="rId23" imgW="1841400" imgH="393480" progId="Equation.3">
                  <p:embed/>
                </p:oleObj>
              </mc:Choice>
              <mc:Fallback>
                <p:oleObj name="Формула" r:id="rId23" imgW="1841400" imgH="393480" progId="Equation.3">
                  <p:embed/>
                  <p:pic>
                    <p:nvPicPr>
                      <p:cNvPr id="0" name="Объект 11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113" y="5626100"/>
                        <a:ext cx="2957512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Бамбуковый плот способ путешествовать по воде. человек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7" y="305599"/>
            <a:ext cx="233061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453763" y="226511"/>
            <a:ext cx="6102424" cy="106765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400" dirty="0"/>
              <a:t>Плот плывет по реке. На рисунке изображен график его движения: по горизонтальной оси откладывается время движения </a:t>
            </a:r>
            <a:r>
              <a:rPr lang="en-US" sz="2400" dirty="0"/>
              <a:t>t</a:t>
            </a:r>
            <a:r>
              <a:rPr lang="ru-RU" sz="2400" dirty="0"/>
              <a:t> , </a:t>
            </a:r>
          </a:p>
          <a:p>
            <a:pPr marL="114300" indent="0">
              <a:buNone/>
            </a:pPr>
            <a:r>
              <a:rPr lang="ru-RU" sz="2400" dirty="0"/>
              <a:t>по вертикальной – расстояние</a:t>
            </a:r>
            <a:r>
              <a:rPr lang="en-US" sz="2400" dirty="0"/>
              <a:t> s</a:t>
            </a:r>
            <a:r>
              <a:rPr lang="ru-RU" sz="2400" dirty="0"/>
              <a:t>, которое проплыл плот. </a:t>
            </a:r>
            <a:r>
              <a:rPr lang="ru-RU" sz="2400" b="1" dirty="0"/>
              <a:t>На каком участке пути скорость течения наибольшая?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3635896" y="2670874"/>
            <a:ext cx="35026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Monotype Corsiva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onotype Corsiva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onotype Corsiva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onotype Corsiva" pitchFamily="66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Monotype Corsiva" pitchFamily="66" charset="0"/>
              </a:defRPr>
            </a:lvl9pPr>
          </a:lstStyle>
          <a:p>
            <a:pPr algn="l">
              <a:spcBef>
                <a:spcPct val="0"/>
              </a:spcBef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А) от А до В; Б) От В до С; </a:t>
            </a:r>
          </a:p>
          <a:p>
            <a:pPr algn="l">
              <a:spcBef>
                <a:spcPct val="0"/>
              </a:spcBef>
            </a:pP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В) От С до </a:t>
            </a:r>
            <a:r>
              <a:rPr lang="en-US" altLang="ru-RU" sz="2400" dirty="0">
                <a:latin typeface="+mn-lt"/>
                <a:cs typeface="Times New Roman" panose="02020603050405020304" pitchFamily="18" charset="0"/>
              </a:rPr>
              <a:t>D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;  Г) От</a:t>
            </a:r>
            <a:r>
              <a:rPr lang="en-US" altLang="ru-RU" sz="2400" dirty="0">
                <a:latin typeface="+mn-lt"/>
                <a:cs typeface="Times New Roman" panose="02020603050405020304" pitchFamily="18" charset="0"/>
              </a:rPr>
              <a:t> D</a:t>
            </a:r>
            <a:r>
              <a:rPr lang="ru-RU" altLang="ru-RU" sz="2400" dirty="0">
                <a:latin typeface="+mn-lt"/>
                <a:cs typeface="Times New Roman" panose="02020603050405020304" pitchFamily="18" charset="0"/>
              </a:rPr>
              <a:t> до Е</a:t>
            </a:r>
          </a:p>
        </p:txBody>
      </p:sp>
      <p:grpSp>
        <p:nvGrpSpPr>
          <p:cNvPr id="58" name="Группа 57"/>
          <p:cNvGrpSpPr/>
          <p:nvPr/>
        </p:nvGrpSpPr>
        <p:grpSpPr>
          <a:xfrm>
            <a:off x="281133" y="2670874"/>
            <a:ext cx="3210359" cy="3826877"/>
            <a:chOff x="364241" y="2587529"/>
            <a:chExt cx="3210359" cy="3826877"/>
          </a:xfrm>
        </p:grpSpPr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750" y="2587529"/>
              <a:ext cx="299085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Прямая со стрелкой 8"/>
            <p:cNvCxnSpPr>
              <a:cxnSpLocks noChangeShapeType="1"/>
            </p:cNvCxnSpPr>
            <p:nvPr/>
          </p:nvCxnSpPr>
          <p:spPr bwMode="auto">
            <a:xfrm>
              <a:off x="539552" y="6042605"/>
              <a:ext cx="3000375" cy="0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Прямая со стрелкой 10"/>
            <p:cNvCxnSpPr>
              <a:cxnSpLocks noChangeShapeType="1"/>
            </p:cNvCxnSpPr>
            <p:nvPr/>
          </p:nvCxnSpPr>
          <p:spPr bwMode="auto">
            <a:xfrm flipH="1" flipV="1">
              <a:off x="767673" y="3068960"/>
              <a:ext cx="3249" cy="3155803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138830" y="6042605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552901" y="6024073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1996622" y="6042606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2427763" y="6042605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2859811" y="6029595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Прямая соединительная линия 38"/>
            <p:cNvCxnSpPr>
              <a:cxnSpLocks noChangeShapeType="1"/>
            </p:cNvCxnSpPr>
            <p:nvPr/>
          </p:nvCxnSpPr>
          <p:spPr bwMode="auto">
            <a:xfrm rot="5400000">
              <a:off x="3291859" y="6024076"/>
              <a:ext cx="112009" cy="0"/>
            </a:xfrm>
            <a:prstGeom prst="line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TextBox 21"/>
            <p:cNvSpPr txBox="1">
              <a:spLocks noChangeArrowheads="1"/>
            </p:cNvSpPr>
            <p:nvPr/>
          </p:nvSpPr>
          <p:spPr bwMode="auto">
            <a:xfrm>
              <a:off x="503766" y="5622715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486868" y="4963827"/>
              <a:ext cx="3209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>
              <a:spLocks noChangeArrowheads="1"/>
            </p:cNvSpPr>
            <p:nvPr/>
          </p:nvSpPr>
          <p:spPr bwMode="auto">
            <a:xfrm>
              <a:off x="440313" y="4328803"/>
              <a:ext cx="32092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449270" y="3942480"/>
              <a:ext cx="3321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1"/>
            <p:cNvSpPr txBox="1">
              <a:spLocks noChangeArrowheads="1"/>
            </p:cNvSpPr>
            <p:nvPr/>
          </p:nvSpPr>
          <p:spPr bwMode="auto">
            <a:xfrm>
              <a:off x="445924" y="3221317"/>
              <a:ext cx="3097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18"/>
            <p:cNvSpPr txBox="1">
              <a:spLocks noChangeArrowheads="1"/>
            </p:cNvSpPr>
            <p:nvPr/>
          </p:nvSpPr>
          <p:spPr bwMode="auto">
            <a:xfrm>
              <a:off x="889554" y="3001274"/>
              <a:ext cx="5902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800" dirty="0">
                  <a:latin typeface="Times New Roman" pitchFamily="18" charset="0"/>
                </a:rPr>
                <a:t>s,</a:t>
              </a:r>
              <a:r>
                <a:rPr lang="ru-RU" altLang="ru-RU" sz="1800" dirty="0">
                  <a:latin typeface="Times New Roman" pitchFamily="18" charset="0"/>
                </a:rPr>
                <a:t>км</a:t>
              </a:r>
            </a:p>
          </p:txBody>
        </p:sp>
        <p:sp>
          <p:nvSpPr>
            <p:cNvPr id="25" name="TextBox 18"/>
            <p:cNvSpPr txBox="1">
              <a:spLocks noChangeArrowheads="1"/>
            </p:cNvSpPr>
            <p:nvPr/>
          </p:nvSpPr>
          <p:spPr bwMode="auto">
            <a:xfrm>
              <a:off x="3152690" y="5583171"/>
              <a:ext cx="4219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en-US" altLang="ru-RU" sz="1800" dirty="0">
                  <a:latin typeface="Times New Roman" pitchFamily="18" charset="0"/>
                </a:rPr>
                <a:t>t,</a:t>
              </a:r>
              <a:r>
                <a:rPr lang="ru-RU" altLang="ru-RU" sz="1800" dirty="0">
                  <a:latin typeface="Times New Roman" pitchFamily="18" charset="0"/>
                </a:rPr>
                <a:t>ч</a:t>
              </a: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1053672" y="6075852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0" name="TextBox 21"/>
            <p:cNvSpPr txBox="1">
              <a:spLocks noChangeArrowheads="1"/>
            </p:cNvSpPr>
            <p:nvPr/>
          </p:nvSpPr>
          <p:spPr bwMode="auto">
            <a:xfrm>
              <a:off x="1479780" y="605548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1" name="TextBox 21"/>
            <p:cNvSpPr txBox="1">
              <a:spLocks noChangeArrowheads="1"/>
            </p:cNvSpPr>
            <p:nvPr/>
          </p:nvSpPr>
          <p:spPr bwMode="auto">
            <a:xfrm>
              <a:off x="1935546" y="605548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2" name="TextBox 21"/>
            <p:cNvSpPr txBox="1">
              <a:spLocks noChangeArrowheads="1"/>
            </p:cNvSpPr>
            <p:nvPr/>
          </p:nvSpPr>
          <p:spPr bwMode="auto">
            <a:xfrm>
              <a:off x="2340138" y="6047472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33" name="TextBox 21"/>
            <p:cNvSpPr txBox="1">
              <a:spLocks noChangeArrowheads="1"/>
            </p:cNvSpPr>
            <p:nvPr/>
          </p:nvSpPr>
          <p:spPr bwMode="auto">
            <a:xfrm>
              <a:off x="2772187" y="6055486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34" name="TextBox 21"/>
            <p:cNvSpPr txBox="1">
              <a:spLocks noChangeArrowheads="1"/>
            </p:cNvSpPr>
            <p:nvPr/>
          </p:nvSpPr>
          <p:spPr bwMode="auto">
            <a:xfrm>
              <a:off x="3197065" y="6074191"/>
              <a:ext cx="28725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35" name="TextBox 21"/>
            <p:cNvSpPr txBox="1">
              <a:spLocks noChangeArrowheads="1"/>
            </p:cNvSpPr>
            <p:nvPr/>
          </p:nvSpPr>
          <p:spPr bwMode="auto">
            <a:xfrm>
              <a:off x="364241" y="5916322"/>
              <a:ext cx="33214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Monotype Corsiva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onotype Corsiva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onotype Corsiva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1"/>
                  </a:solidFill>
                  <a:latin typeface="Monotype Corsiva" pitchFamily="66" charset="0"/>
                </a:defRPr>
              </a:lvl9pPr>
            </a:lstStyle>
            <a:p>
              <a:pPr algn="l">
                <a:spcBef>
                  <a:spcPct val="0"/>
                </a:spcBef>
              </a:pPr>
              <a:r>
                <a:rPr lang="ru-RU" alt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777184" y="5208417"/>
              <a:ext cx="425728" cy="812871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1202912" y="4553909"/>
              <a:ext cx="666014" cy="654508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1868926" y="4103697"/>
              <a:ext cx="830866" cy="450212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2699792" y="3501008"/>
              <a:ext cx="648071" cy="610749"/>
            </a:xfrm>
            <a:prstGeom prst="line">
              <a:avLst/>
            </a:prstGeom>
            <a:ln w="41275" cmpd="sng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Объект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853074"/>
              </p:ext>
            </p:extLst>
          </p:nvPr>
        </p:nvGraphicFramePr>
        <p:xfrm>
          <a:off x="4932040" y="3712965"/>
          <a:ext cx="14303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8" name="Формула" r:id="rId5" imgW="952200" imgH="203040" progId="Equation.3">
                  <p:embed/>
                </p:oleObj>
              </mc:Choice>
              <mc:Fallback>
                <p:oleObj name="Формула" r:id="rId5" imgW="952200" imgH="203040" progId="Equation.3">
                  <p:embed/>
                  <p:pic>
                    <p:nvPicPr>
                      <p:cNvPr id="0" name="Объект 11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712965"/>
                        <a:ext cx="143033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566917"/>
              </p:ext>
            </p:extLst>
          </p:nvPr>
        </p:nvGraphicFramePr>
        <p:xfrm>
          <a:off x="4891275" y="4277817"/>
          <a:ext cx="15827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89" name="Формула" r:id="rId7" imgW="1054080" imgH="203040" progId="Equation.3">
                  <p:embed/>
                </p:oleObj>
              </mc:Choice>
              <mc:Fallback>
                <p:oleObj name="Формула" r:id="rId7" imgW="1054080" imgH="203040" progId="Equation.3">
                  <p:embed/>
                  <p:pic>
                    <p:nvPicPr>
                      <p:cNvPr id="0" name="Объект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1275" y="4277817"/>
                        <a:ext cx="158273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2268461"/>
              </p:ext>
            </p:extLst>
          </p:nvPr>
        </p:nvGraphicFramePr>
        <p:xfrm>
          <a:off x="3635896" y="3712965"/>
          <a:ext cx="103028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0" name="Формула" r:id="rId9" imgW="685800" imgH="203040" progId="Equation.3">
                  <p:embed/>
                </p:oleObj>
              </mc:Choice>
              <mc:Fallback>
                <p:oleObj name="Формула" r:id="rId9" imgW="685800" imgH="203040" progId="Equation.3">
                  <p:embed/>
                  <p:pic>
                    <p:nvPicPr>
                      <p:cNvPr id="0" name="Объект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712965"/>
                        <a:ext cx="103028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Объект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5997684"/>
              </p:ext>
            </p:extLst>
          </p:nvPr>
        </p:nvGraphicFramePr>
        <p:xfrm>
          <a:off x="3635896" y="4267834"/>
          <a:ext cx="10874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1" name="Формула" r:id="rId11" imgW="723600" imgH="203040" progId="Equation.3">
                  <p:embed/>
                </p:oleObj>
              </mc:Choice>
              <mc:Fallback>
                <p:oleObj name="Формула" r:id="rId11" imgW="723600" imgH="203040" progId="Equation.3">
                  <p:embed/>
                  <p:pic>
                    <p:nvPicPr>
                      <p:cNvPr id="0" name="Объект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4267834"/>
                        <a:ext cx="108743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Объект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040317"/>
              </p:ext>
            </p:extLst>
          </p:nvPr>
        </p:nvGraphicFramePr>
        <p:xfrm>
          <a:off x="3667139" y="4904497"/>
          <a:ext cx="106838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2" name="Формула" r:id="rId13" imgW="711000" imgH="203040" progId="Equation.3">
                  <p:embed/>
                </p:oleObj>
              </mc:Choice>
              <mc:Fallback>
                <p:oleObj name="Формула" r:id="rId13" imgW="711000" imgH="203040" progId="Equation.3">
                  <p:embed/>
                  <p:pic>
                    <p:nvPicPr>
                      <p:cNvPr id="0" name="Объект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9" y="4904497"/>
                        <a:ext cx="106838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31141"/>
              </p:ext>
            </p:extLst>
          </p:nvPr>
        </p:nvGraphicFramePr>
        <p:xfrm>
          <a:off x="3667139" y="5504998"/>
          <a:ext cx="10874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3" name="Формула" r:id="rId15" imgW="723600" imgH="203040" progId="Equation.3">
                  <p:embed/>
                </p:oleObj>
              </mc:Choice>
              <mc:Fallback>
                <p:oleObj name="Формула" r:id="rId15" imgW="723600" imgH="203040" progId="Equation.3">
                  <p:embed/>
                  <p:pic>
                    <p:nvPicPr>
                      <p:cNvPr id="0" name="Объект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39" y="5504998"/>
                        <a:ext cx="108743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168908"/>
              </p:ext>
            </p:extLst>
          </p:nvPr>
        </p:nvGraphicFramePr>
        <p:xfrm>
          <a:off x="6516216" y="3688603"/>
          <a:ext cx="1066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4" name="Формула" r:id="rId17" imgW="711000" imgH="203040" progId="Equation.3">
                  <p:embed/>
                </p:oleObj>
              </mc:Choice>
              <mc:Fallback>
                <p:oleObj name="Формула" r:id="rId17" imgW="711000" imgH="203040" progId="Equation.3">
                  <p:embed/>
                  <p:pic>
                    <p:nvPicPr>
                      <p:cNvPr id="0" name="Объект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216" y="3688603"/>
                        <a:ext cx="1066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Объект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825690"/>
              </p:ext>
            </p:extLst>
          </p:nvPr>
        </p:nvGraphicFramePr>
        <p:xfrm>
          <a:off x="6724163" y="4217157"/>
          <a:ext cx="1066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5" name="Формула" r:id="rId19" imgW="711000" imgH="203040" progId="Equation.3">
                  <p:embed/>
                </p:oleObj>
              </mc:Choice>
              <mc:Fallback>
                <p:oleObj name="Формула" r:id="rId19" imgW="711000" imgH="203040" progId="Equation.3">
                  <p:embed/>
                  <p:pic>
                    <p:nvPicPr>
                      <p:cNvPr id="0" name="Объект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4163" y="4217157"/>
                        <a:ext cx="1066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983714"/>
              </p:ext>
            </p:extLst>
          </p:nvPr>
        </p:nvGraphicFramePr>
        <p:xfrm>
          <a:off x="4948748" y="4940248"/>
          <a:ext cx="1468437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6" name="Формула" r:id="rId21" imgW="977760" imgH="203040" progId="Equation.3">
                  <p:embed/>
                </p:oleObj>
              </mc:Choice>
              <mc:Fallback>
                <p:oleObj name="Формула" r:id="rId21" imgW="977760" imgH="203040" progId="Equation.3">
                  <p:embed/>
                  <p:pic>
                    <p:nvPicPr>
                      <p:cNvPr id="0" name="Объект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748" y="4940248"/>
                        <a:ext cx="1468437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Объект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736930"/>
              </p:ext>
            </p:extLst>
          </p:nvPr>
        </p:nvGraphicFramePr>
        <p:xfrm>
          <a:off x="6746343" y="4909477"/>
          <a:ext cx="10287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7" name="Формула" r:id="rId23" imgW="685800" imgH="203040" progId="Equation.3">
                  <p:embed/>
                </p:oleObj>
              </mc:Choice>
              <mc:Fallback>
                <p:oleObj name="Формула" r:id="rId23" imgW="685800" imgH="203040" progId="Equation.3">
                  <p:embed/>
                  <p:pic>
                    <p:nvPicPr>
                      <p:cNvPr id="0" name="Объект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343" y="4909477"/>
                        <a:ext cx="10287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Объект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2498928"/>
              </p:ext>
            </p:extLst>
          </p:nvPr>
        </p:nvGraphicFramePr>
        <p:xfrm>
          <a:off x="4905885" y="5505398"/>
          <a:ext cx="1582738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8" name="Формула" r:id="rId25" imgW="1054080" imgH="203040" progId="Equation.3">
                  <p:embed/>
                </p:oleObj>
              </mc:Choice>
              <mc:Fallback>
                <p:oleObj name="Формула" r:id="rId25" imgW="1054080" imgH="203040" progId="Equation.3">
                  <p:embed/>
                  <p:pic>
                    <p:nvPicPr>
                      <p:cNvPr id="0" name="Объект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885" y="5505398"/>
                        <a:ext cx="1582738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Объект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4143482"/>
              </p:ext>
            </p:extLst>
          </p:nvPr>
        </p:nvGraphicFramePr>
        <p:xfrm>
          <a:off x="6726748" y="5467298"/>
          <a:ext cx="1066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99" name="Формула" r:id="rId27" imgW="711000" imgH="203040" progId="Equation.3">
                  <p:embed/>
                </p:oleObj>
              </mc:Choice>
              <mc:Fallback>
                <p:oleObj name="Формула" r:id="rId27" imgW="711000" imgH="203040" progId="Equation.3">
                  <p:embed/>
                  <p:pic>
                    <p:nvPicPr>
                      <p:cNvPr id="0" name="Объект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748" y="5467298"/>
                        <a:ext cx="1066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Объект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717583"/>
              </p:ext>
            </p:extLst>
          </p:nvPr>
        </p:nvGraphicFramePr>
        <p:xfrm>
          <a:off x="3851920" y="5987747"/>
          <a:ext cx="137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0" name="Формула" r:id="rId29" imgW="914400" imgH="228600" progId="Equation.3">
                  <p:embed/>
                </p:oleObj>
              </mc:Choice>
              <mc:Fallback>
                <p:oleObj name="Формула" r:id="rId29" imgW="914400" imgH="228600" progId="Equation.3">
                  <p:embed/>
                  <p:pic>
                    <p:nvPicPr>
                      <p:cNvPr id="0" name="Объект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920" y="5987747"/>
                        <a:ext cx="13716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Объект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933907"/>
              </p:ext>
            </p:extLst>
          </p:nvPr>
        </p:nvGraphicFramePr>
        <p:xfrm>
          <a:off x="5508104" y="6338221"/>
          <a:ext cx="10477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1" name="Формула" r:id="rId31" imgW="698400" imgH="177480" progId="Equation.3">
                  <p:embed/>
                </p:oleObj>
              </mc:Choice>
              <mc:Fallback>
                <p:oleObj name="Формула" r:id="rId31" imgW="698400" imgH="177480" progId="Equation.3">
                  <p:embed/>
                  <p:pic>
                    <p:nvPicPr>
                      <p:cNvPr id="0" name="Объект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6338221"/>
                        <a:ext cx="10477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" name="Прямая соединительная линия 60"/>
          <p:cNvCxnSpPr/>
          <p:nvPr/>
        </p:nvCxnSpPr>
        <p:spPr>
          <a:xfrm flipV="1">
            <a:off x="1119804" y="5241995"/>
            <a:ext cx="0" cy="862638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660467" y="5263187"/>
            <a:ext cx="441092" cy="0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V="1">
            <a:off x="1785818" y="4637254"/>
            <a:ext cx="0" cy="1520282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H="1" flipV="1">
            <a:off x="687813" y="4623236"/>
            <a:ext cx="1098005" cy="14018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2629572" y="4195102"/>
            <a:ext cx="0" cy="1890833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687814" y="4193670"/>
            <a:ext cx="1928870" cy="0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V="1">
            <a:off x="3251534" y="3584353"/>
            <a:ext cx="13222" cy="2467061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724682" y="3548383"/>
            <a:ext cx="2555855" cy="0"/>
          </a:xfrm>
          <a:prstGeom prst="line">
            <a:avLst/>
          </a:prstGeom>
          <a:ln w="412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9" name="Объект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524421"/>
              </p:ext>
            </p:extLst>
          </p:nvPr>
        </p:nvGraphicFramePr>
        <p:xfrm>
          <a:off x="7308304" y="2670874"/>
          <a:ext cx="630237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02" name="Формула" r:id="rId33" imgW="355320" imgH="393480" progId="Equation.3">
                  <p:embed/>
                </p:oleObj>
              </mc:Choice>
              <mc:Fallback>
                <p:oleObj name="Формула" r:id="rId33" imgW="355320" imgH="393480" progId="Equation.3">
                  <p:embed/>
                  <p:pic>
                    <p:nvPicPr>
                      <p:cNvPr id="0" name="Объект 112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2670874"/>
                        <a:ext cx="630237" cy="695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160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198620"/>
            <a:ext cx="7848872" cy="17902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7620000" cy="1143000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Исследование зависимостей между величинами, используя графики реальных процессов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510" y="2276872"/>
            <a:ext cx="8028892" cy="4464496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ru-RU" sz="2400" dirty="0"/>
              <a:t>       </a:t>
            </a:r>
            <a:r>
              <a:rPr lang="ru-RU" sz="2600" dirty="0"/>
              <a:t>Мы сегодня рассмотрели графики, показывающие зависимости реальных процессов: график температуры, графики движения автомобилей, яхты под парусом и без него, плота, путешественника, график рождаемости, график динамики звонков, график скорости ветра.</a:t>
            </a:r>
          </a:p>
          <a:p>
            <a:pPr marL="114300" indent="0">
              <a:buNone/>
            </a:pPr>
            <a:r>
              <a:rPr lang="ru-RU" sz="2600" dirty="0"/>
              <a:t>      Изучение зависимостей между величинами определяется потребностями практики, поэтому представление информации с помощью графиков стала неотъемлемой частью нашей жизни.</a:t>
            </a:r>
          </a:p>
          <a:p>
            <a:pPr marL="114300" indent="0">
              <a:buNone/>
            </a:pPr>
            <a:r>
              <a:rPr lang="ru-RU" sz="2600" dirty="0"/>
              <a:t>      Графики можно очень часто встретить на страницах учебников, в газетах и журналах, на экранах телевизоров. Поэтому важно уметь работать с ними, извлекать всю необходимую информацию</a:t>
            </a:r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9148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Почему вянут комнатные растения? Причины. Что делать? — Ботаничка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" y="692696"/>
            <a:ext cx="7726802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0752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Антуриум или мужское счастье: как ухаживать в домашних условиях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36" y="656692"/>
            <a:ext cx="7776864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0123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56" y="1268759"/>
            <a:ext cx="7721028" cy="52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51372" y="365524"/>
            <a:ext cx="757701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latin typeface="+mn-lt"/>
              </a:rPr>
              <a:t>Кардиограмма</a:t>
            </a:r>
            <a:r>
              <a:rPr lang="en-US" sz="2400" dirty="0">
                <a:latin typeface="+mn-lt"/>
              </a:rPr>
              <a:t> – </a:t>
            </a:r>
            <a:r>
              <a:rPr lang="ru-RU" sz="2400" dirty="0">
                <a:latin typeface="+mn-lt"/>
              </a:rPr>
              <a:t>графическое представление работы сердца. </a:t>
            </a:r>
          </a:p>
        </p:txBody>
      </p:sp>
    </p:spTree>
    <p:extLst>
      <p:ext uri="{BB962C8B-B14F-4D97-AF65-F5344CB8AC3E}">
        <p14:creationId xmlns:p14="http://schemas.microsoft.com/office/powerpoint/2010/main" val="315764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078" y="291008"/>
            <a:ext cx="8219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«Сапер ошибается </a:t>
            </a:r>
            <a:r>
              <a:rPr lang="en-US" sz="3200" b="1" dirty="0"/>
              <a:t>   </a:t>
            </a:r>
            <a:r>
              <a:rPr lang="ru-RU" sz="3200" b="1" dirty="0"/>
              <a:t>только один раз».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24744"/>
            <a:ext cx="4541143" cy="52397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967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Работа хирурга… — Страна анекдот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00" y="404664"/>
            <a:ext cx="8000887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8245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Аптека «Доктор Плюс» обслуживает больше клиентов с помощью «1С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1" y="404664"/>
            <a:ext cx="8178464" cy="57677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2031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MW 740Li xDrive, или зачем нужен персональный водитель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799288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9760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1183</TotalTime>
  <Words>739</Words>
  <Application>Microsoft Office PowerPoint</Application>
  <PresentationFormat>Экран (4:3)</PresentationFormat>
  <Paragraphs>167</Paragraphs>
  <Slides>22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Соседство</vt:lpstr>
      <vt:lpstr>Формула</vt:lpstr>
      <vt:lpstr>Уравнение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зависимостей между величинами, используя  графики  реальных процессов</vt:lpstr>
      <vt:lpstr>Прежде чем приступить к чтению графика необходимо ответить на вопросы:</vt:lpstr>
      <vt:lpstr>Презентация PowerPoint</vt:lpstr>
      <vt:lpstr>Презентация PowerPoint</vt:lpstr>
      <vt:lpstr>Чтение графиков. График движения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зависимостей между величинами, используя графики реальных процессов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132</cp:revision>
  <dcterms:created xsi:type="dcterms:W3CDTF">2020-04-06T04:27:17Z</dcterms:created>
  <dcterms:modified xsi:type="dcterms:W3CDTF">2023-11-18T07:44:17Z</dcterms:modified>
</cp:coreProperties>
</file>