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handoutMasterIdLst>
    <p:handoutMasterId r:id="rId29"/>
  </p:handoutMasterIdLst>
  <p:sldIdLst>
    <p:sldId id="279" r:id="rId5"/>
    <p:sldId id="287" r:id="rId6"/>
    <p:sldId id="270" r:id="rId7"/>
    <p:sldId id="288" r:id="rId8"/>
    <p:sldId id="289" r:id="rId9"/>
    <p:sldId id="271" r:id="rId10"/>
    <p:sldId id="273" r:id="rId11"/>
    <p:sldId id="274" r:id="rId12"/>
    <p:sldId id="278" r:id="rId13"/>
    <p:sldId id="290" r:id="rId14"/>
    <p:sldId id="291" r:id="rId15"/>
    <p:sldId id="282" r:id="rId16"/>
    <p:sldId id="283" r:id="rId17"/>
    <p:sldId id="292" r:id="rId18"/>
    <p:sldId id="293" r:id="rId19"/>
    <p:sldId id="277" r:id="rId20"/>
    <p:sldId id="294" r:id="rId21"/>
    <p:sldId id="295" r:id="rId22"/>
    <p:sldId id="296" r:id="rId23"/>
    <p:sldId id="297" r:id="rId24"/>
    <p:sldId id="298" r:id="rId25"/>
    <p:sldId id="299" r:id="rId26"/>
    <p:sldId id="300" r:id="rId27"/>
  </p:sldIdLst>
  <p:sldSz cx="12188825" cy="6858000"/>
  <p:notesSz cx="6858000" cy="9144000"/>
  <p:defaultTextStyle>
    <a:defPPr rtl="0">
      <a:defRPr lang="ru-ru"/>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6"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80" autoAdjust="0"/>
  </p:normalViewPr>
  <p:slideViewPr>
    <p:cSldViewPr>
      <p:cViewPr varScale="1">
        <p:scale>
          <a:sx n="68" d="100"/>
          <a:sy n="68" d="100"/>
        </p:scale>
        <p:origin x="616" y="48"/>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полнитель верхнего колонтитула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a:t>24.06.2016</a:t>
            </a:r>
            <a:endParaRPr/>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fld id="{DA52D9BF-D574-4807-B36C-9E2A025BE826}" type="slidenum">
              <a:rPr/>
              <a:t>‹#›</a:t>
            </a:fld>
            <a:endParaRPr/>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полнитель верхнего колонтитула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a:t>24.06.2016</a:t>
            </a:r>
            <a:endParaRPr/>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a:p>
        </p:txBody>
      </p:sp>
      <p:sp>
        <p:nvSpPr>
          <p:cNvPr id="5" name="Заполнитель заметок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t>Щелкните, чтобы изменить стили текста образца слайда</a:t>
            </a:r>
          </a:p>
          <a:p>
            <a:pPr lvl="1" rtl="0"/>
            <a:r>
              <a:t>Второй уровень</a:t>
            </a:r>
          </a:p>
          <a:p>
            <a:pPr lvl="2" rtl="0"/>
            <a:r>
              <a:t>Третий уровень</a:t>
            </a:r>
          </a:p>
          <a:p>
            <a:pPr lvl="3" rtl="0"/>
            <a:r>
              <a:t>Четвертый уровень</a:t>
            </a:r>
          </a:p>
          <a:p>
            <a:pPr lvl="4" rtl="0"/>
            <a:r>
              <a:t>Пятый уровень</a:t>
            </a:r>
          </a:p>
        </p:txBody>
      </p:sp>
      <p:sp>
        <p:nvSpPr>
          <p:cNvPr id="6" name="Заполнитель нижнего колонтитула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fld id="{9E11EC53-F507-411E-9ADC-FBCFECE09D3D}" type="slidenum">
              <a:rPr/>
              <a:t>‹#›</a:t>
            </a:fld>
            <a:endParaRPr/>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Равнобедренный треугольник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62" name="Прямоугольник 61"/>
          <p:cNvSpPr/>
          <p:nvPr/>
        </p:nvSpPr>
        <p:spPr bwMode="hidden">
          <a:xfrm>
            <a:off x="0" y="1905001"/>
            <a:ext cx="12188825"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lnSpc>
                <a:spcPct val="90000"/>
              </a:lnSpc>
            </a:pPr>
            <a:endParaRPr sz="3200">
              <a:solidFill>
                <a:schemeClr val="tx2"/>
              </a:solidFill>
            </a:endParaRPr>
          </a:p>
        </p:txBody>
      </p:sp>
      <p:sp>
        <p:nvSpPr>
          <p:cNvPr id="2" name="Заголовок 1"/>
          <p:cNvSpPr>
            <a:spLocks noGrp="1"/>
          </p:cNvSpPr>
          <p:nvPr>
            <p:ph type="ctrTitle"/>
          </p:nvPr>
        </p:nvSpPr>
        <p:spPr>
          <a:xfrm>
            <a:off x="1218883" y="1905002"/>
            <a:ext cx="9751060" cy="2147926"/>
          </a:xfrm>
        </p:spPr>
        <p:txBody>
          <a:bodyPr rtlCol="0" anchor="ctr">
            <a:normAutofit/>
          </a:bodyPr>
          <a:lstStyle>
            <a:lvl1pPr algn="ctr" rtl="0">
              <a:defRPr sz="4400" cap="all" normalizeH="0" baseline="0"/>
            </a:lvl1pPr>
          </a:lstStyle>
          <a:p>
            <a:pPr rtl="0"/>
            <a:r>
              <a:rPr lang="ru-RU"/>
              <a:t>Образец заголовка</a:t>
            </a:r>
            <a:endParaRPr/>
          </a:p>
        </p:txBody>
      </p:sp>
      <p:sp>
        <p:nvSpPr>
          <p:cNvPr id="3" name="Подзаголовок 2"/>
          <p:cNvSpPr>
            <a:spLocks noGrp="1"/>
          </p:cNvSpPr>
          <p:nvPr>
            <p:ph type="subTitle" idx="1"/>
          </p:nvPr>
        </p:nvSpPr>
        <p:spPr>
          <a:xfrm>
            <a:off x="1218883" y="4140200"/>
            <a:ext cx="9751060" cy="1016000"/>
          </a:xfrm>
        </p:spPr>
        <p:txBody>
          <a:bodyPr rtlCol="0">
            <a:normAutofit/>
          </a:bodyPr>
          <a:lstStyle>
            <a:lvl1pPr marL="0" indent="0" algn="ctr" rtl="0">
              <a:spcBef>
                <a:spcPts val="0"/>
              </a:spcBef>
              <a:buNone/>
              <a:defRPr sz="2800">
                <a:solidFill>
                  <a:schemeClr val="tx1"/>
                </a:solidFill>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ru-RU"/>
              <a:t>Образец подзаголовка</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Альтернативный 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1163" y="482600"/>
            <a:ext cx="3961368" cy="1422400"/>
          </a:xfrm>
        </p:spPr>
        <p:txBody>
          <a:bodyPr rtlCol="0" anchor="b" anchorCtr="0">
            <a:normAutofit/>
          </a:bodyPr>
          <a:lstStyle>
            <a:lvl1pPr algn="l" rtl="0">
              <a:defRPr sz="3200" b="0"/>
            </a:lvl1pPr>
          </a:lstStyle>
          <a:p>
            <a:pPr rtl="0"/>
            <a:r>
              <a:rPr lang="ru-RU"/>
              <a:t>Образец заголовка</a:t>
            </a:r>
            <a:endParaRPr/>
          </a:p>
        </p:txBody>
      </p:sp>
      <p:sp>
        <p:nvSpPr>
          <p:cNvPr id="9" name="Прямоугольник 8" descr="&#10;"/>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10;"/>
          <p:cNvSpPr>
            <a:spLocks noGrp="1"/>
          </p:cNvSpPr>
          <p:nvPr>
            <p:ph type="pic" idx="1"/>
          </p:nvPr>
        </p:nvSpPr>
        <p:spPr>
          <a:xfrm>
            <a:off x="507868" y="482600"/>
            <a:ext cx="6602281" cy="5842001"/>
          </a:xfrm>
          <a:noFill/>
          <a:ln w="9525">
            <a:noFill/>
            <a:miter lim="800000"/>
          </a:ln>
          <a:effectLst/>
        </p:spPr>
        <p:txBody>
          <a:bodyPr rtlCol="0">
            <a:normAutofit/>
          </a:bodyPr>
          <a:lstStyle>
            <a:lvl1pPr marL="0" indent="0" algn="ctr" rtl="0">
              <a:buNone/>
              <a:defRPr sz="27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ru-RU"/>
              <a:t>Вставка рисунка</a:t>
            </a:r>
            <a:endParaRPr dirty="0"/>
          </a:p>
        </p:txBody>
      </p:sp>
      <p:sp>
        <p:nvSpPr>
          <p:cNvPr id="4" name="Замещающий текст 3"/>
          <p:cNvSpPr>
            <a:spLocks noGrp="1"/>
          </p:cNvSpPr>
          <p:nvPr>
            <p:ph type="body" sz="half" idx="2"/>
          </p:nvPr>
        </p:nvSpPr>
        <p:spPr>
          <a:xfrm>
            <a:off x="7821163" y="2108200"/>
            <a:ext cx="3961368" cy="4267200"/>
          </a:xfrm>
        </p:spPr>
        <p:txBody>
          <a:bodyPr rtlCol="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a:t>Образец текста</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a:p>
        </p:txBody>
      </p:sp>
      <p:sp>
        <p:nvSpPr>
          <p:cNvPr id="3" name="Вертикальный текст 2"/>
          <p:cNvSpPr>
            <a:spLocks noGrp="1"/>
          </p:cNvSpPr>
          <p:nvPr>
            <p:ph type="body" orient="vert" idx="1"/>
          </p:nvPr>
        </p:nvSpPr>
        <p:spPr/>
        <p:txBody>
          <a:bodyPr vert="eaVert" rtlCol="0"/>
          <a:lstStyle>
            <a:lvl5pPr algn="l" rtl="0">
              <a:defRPr/>
            </a:lvl5pPr>
            <a:lvl6pPr marL="2669581" algn="l" rtl="0">
              <a:defRPr baseline="0"/>
            </a:lvl6pPr>
            <a:lvl7pPr marL="2669581" algn="l" rtl="0">
              <a:defRPr baseline="0"/>
            </a:lvl7pPr>
            <a:lvl8pPr marL="2669581" algn="l" rtl="0">
              <a:defRPr baseline="0"/>
            </a:lvl8pPr>
            <a:lvl9pPr marL="2669581" algn="l" rtl="0">
              <a:defRPr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5" name="Нижний колонтитул 4"/>
          <p:cNvSpPr>
            <a:spLocks noGrp="1"/>
          </p:cNvSpPr>
          <p:nvPr>
            <p:ph type="ftr" sz="quarter" idx="11"/>
          </p:nvPr>
        </p:nvSpPr>
        <p:spPr/>
        <p:txBody>
          <a:bodyPr rtlCol="0"/>
          <a:lstStyle/>
          <a:p>
            <a:pPr rtl="0"/>
            <a:endParaRPr/>
          </a:p>
        </p:txBody>
      </p:sp>
      <p:sp>
        <p:nvSpPr>
          <p:cNvPr id="4" name="Дата 3"/>
          <p:cNvSpPr>
            <a:spLocks noGrp="1"/>
          </p:cNvSpPr>
          <p:nvPr>
            <p:ph type="dt" sz="half" idx="10"/>
          </p:nvPr>
        </p:nvSpPr>
        <p:spPr/>
        <p:txBody>
          <a:bodyPr rtlCol="0"/>
          <a:lstStyle/>
          <a:p>
            <a:pPr rtl="0"/>
            <a:r>
              <a:rPr lang="en-US"/>
              <a:t>24.06.2016</a:t>
            </a:r>
            <a:endParaRPr/>
          </a:p>
        </p:txBody>
      </p:sp>
      <p:sp>
        <p:nvSpPr>
          <p:cNvPr id="6" name="Номер слайда 5"/>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0040043" y="482599"/>
            <a:ext cx="1843982" cy="5791201"/>
          </a:xfrm>
        </p:spPr>
        <p:txBody>
          <a:bodyPr vert="eaVert" rtlCol="0"/>
          <a:lstStyle/>
          <a:p>
            <a:pPr rtl="0"/>
            <a:r>
              <a:rPr lang="ru-RU"/>
              <a:t>Образец заголовка</a:t>
            </a:r>
            <a:endParaRPr/>
          </a:p>
        </p:txBody>
      </p:sp>
      <p:sp>
        <p:nvSpPr>
          <p:cNvPr id="3" name="Вертикальный текст 2"/>
          <p:cNvSpPr>
            <a:spLocks noGrp="1"/>
          </p:cNvSpPr>
          <p:nvPr>
            <p:ph type="body" orient="vert" idx="1"/>
          </p:nvPr>
        </p:nvSpPr>
        <p:spPr>
          <a:xfrm>
            <a:off x="914162" y="482599"/>
            <a:ext cx="9040045" cy="5791201"/>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5" name="Нижний колонтитул 4"/>
          <p:cNvSpPr>
            <a:spLocks noGrp="1"/>
          </p:cNvSpPr>
          <p:nvPr>
            <p:ph type="ftr" sz="quarter" idx="11"/>
          </p:nvPr>
        </p:nvSpPr>
        <p:spPr/>
        <p:txBody>
          <a:bodyPr rtlCol="0"/>
          <a:lstStyle/>
          <a:p>
            <a:pPr rtl="0"/>
            <a:endParaRPr/>
          </a:p>
        </p:txBody>
      </p:sp>
      <p:sp>
        <p:nvSpPr>
          <p:cNvPr id="4" name="Дата 3"/>
          <p:cNvSpPr>
            <a:spLocks noGrp="1"/>
          </p:cNvSpPr>
          <p:nvPr>
            <p:ph type="dt" sz="half" idx="10"/>
          </p:nvPr>
        </p:nvSpPr>
        <p:spPr/>
        <p:txBody>
          <a:bodyPr rtlCol="0"/>
          <a:lstStyle/>
          <a:p>
            <a:pPr rtl="0"/>
            <a:r>
              <a:rPr lang="en-US"/>
              <a:t>24.06.2016</a:t>
            </a:r>
            <a:endParaRPr/>
          </a:p>
        </p:txBody>
      </p:sp>
      <p:sp>
        <p:nvSpPr>
          <p:cNvPr id="6" name="Номер слайда 5"/>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a:p>
        </p:txBody>
      </p:sp>
      <p:sp>
        <p:nvSpPr>
          <p:cNvPr id="3" name="Объект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5" name="Нижний колонтитул 4"/>
          <p:cNvSpPr>
            <a:spLocks noGrp="1"/>
          </p:cNvSpPr>
          <p:nvPr>
            <p:ph type="ftr" sz="quarter" idx="11"/>
          </p:nvPr>
        </p:nvSpPr>
        <p:spPr/>
        <p:txBody>
          <a:bodyPr rtlCol="0"/>
          <a:lstStyle/>
          <a:p>
            <a:pPr rtl="0"/>
            <a:endParaRPr/>
          </a:p>
        </p:txBody>
      </p:sp>
      <p:sp>
        <p:nvSpPr>
          <p:cNvPr id="4" name="Дата 3"/>
          <p:cNvSpPr>
            <a:spLocks noGrp="1"/>
          </p:cNvSpPr>
          <p:nvPr>
            <p:ph type="dt" sz="half" idx="10"/>
          </p:nvPr>
        </p:nvSpPr>
        <p:spPr/>
        <p:txBody>
          <a:bodyPr rtlCol="0"/>
          <a:lstStyle/>
          <a:p>
            <a:pPr rtl="0"/>
            <a:r>
              <a:rPr lang="en-US"/>
              <a:t>24.06.2016</a:t>
            </a:r>
            <a:endParaRPr/>
          </a:p>
        </p:txBody>
      </p:sp>
      <p:sp>
        <p:nvSpPr>
          <p:cNvPr id="6" name="Номер слайда 5"/>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1" name="Равнобедренный треугольник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2" name="Заголовок 1"/>
          <p:cNvSpPr>
            <a:spLocks noGrp="1"/>
          </p:cNvSpPr>
          <p:nvPr>
            <p:ph type="title"/>
          </p:nvPr>
        </p:nvSpPr>
        <p:spPr>
          <a:xfrm>
            <a:off x="1218883" y="1524000"/>
            <a:ext cx="9751060" cy="1992597"/>
          </a:xfrm>
        </p:spPr>
        <p:txBody>
          <a:bodyPr rtlCol="0" anchor="b" anchorCtr="0">
            <a:noAutofit/>
          </a:bodyPr>
          <a:lstStyle>
            <a:lvl1pPr algn="ctr" rtl="0">
              <a:defRPr sz="4400" b="0" cap="all" baseline="0"/>
            </a:lvl1pPr>
          </a:lstStyle>
          <a:p>
            <a:pPr rtl="0"/>
            <a:r>
              <a:rPr lang="ru-RU"/>
              <a:t>Образец заголовка</a:t>
            </a:r>
            <a:endParaRPr/>
          </a:p>
        </p:txBody>
      </p:sp>
      <p:sp>
        <p:nvSpPr>
          <p:cNvPr id="3" name="Замещающий текст 2"/>
          <p:cNvSpPr>
            <a:spLocks noGrp="1"/>
          </p:cNvSpPr>
          <p:nvPr>
            <p:ph type="body" idx="1"/>
          </p:nvPr>
        </p:nvSpPr>
        <p:spPr>
          <a:xfrm>
            <a:off x="1218883" y="3632200"/>
            <a:ext cx="9751060" cy="1016000"/>
          </a:xfrm>
        </p:spPr>
        <p:txBody>
          <a:bodyPr rtlCol="0" anchor="t" anchorCtr="0">
            <a:noAutofit/>
          </a:bodyPr>
          <a:lstStyle>
            <a:lvl1pPr marL="0" indent="0" algn="ctr" rtl="0">
              <a:spcBef>
                <a:spcPts val="0"/>
              </a:spcBef>
              <a:buNone/>
              <a:defRPr sz="2800">
                <a:solidFill>
                  <a:schemeClr val="tx1"/>
                </a:solidFill>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ru-RU"/>
              <a:t>Образец текста</a:t>
            </a:r>
          </a:p>
        </p:txBody>
      </p:sp>
      <p:sp>
        <p:nvSpPr>
          <p:cNvPr id="5" name="Нижний колонтитул 4"/>
          <p:cNvSpPr>
            <a:spLocks noGrp="1"/>
          </p:cNvSpPr>
          <p:nvPr>
            <p:ph type="ftr" sz="quarter" idx="11"/>
          </p:nvPr>
        </p:nvSpPr>
        <p:spPr/>
        <p:txBody>
          <a:bodyPr rtlCol="0"/>
          <a:lstStyle/>
          <a:p>
            <a:pPr rtl="0"/>
            <a:endParaRPr/>
          </a:p>
        </p:txBody>
      </p:sp>
      <p:sp>
        <p:nvSpPr>
          <p:cNvPr id="4" name="Дата 3"/>
          <p:cNvSpPr>
            <a:spLocks noGrp="1"/>
          </p:cNvSpPr>
          <p:nvPr>
            <p:ph type="dt" sz="half" idx="10"/>
          </p:nvPr>
        </p:nvSpPr>
        <p:spPr/>
        <p:txBody>
          <a:bodyPr rtlCol="0"/>
          <a:lstStyle/>
          <a:p>
            <a:pPr rtl="0"/>
            <a:r>
              <a:rPr lang="en-US"/>
              <a:t>24.06.2016</a:t>
            </a:r>
            <a:endParaRPr/>
          </a:p>
        </p:txBody>
      </p:sp>
      <p:sp>
        <p:nvSpPr>
          <p:cNvPr id="6" name="Номер слайда 5"/>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типа объектов">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a:p>
        </p:txBody>
      </p:sp>
      <p:sp>
        <p:nvSpPr>
          <p:cNvPr id="3" name="Объект 2"/>
          <p:cNvSpPr>
            <a:spLocks noGrp="1"/>
          </p:cNvSpPr>
          <p:nvPr>
            <p:ph sz="half" idx="1"/>
          </p:nvPr>
        </p:nvSpPr>
        <p:spPr>
          <a:xfrm>
            <a:off x="914162" y="1803401"/>
            <a:ext cx="4977104" cy="44704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marL="2669581" algn="l" rtl="0">
              <a:defRPr sz="1400"/>
            </a:lvl7pPr>
            <a:lvl8pPr marL="2669581" algn="l" rtl="0">
              <a:defRPr sz="1400"/>
            </a:lvl8pPr>
            <a:lvl9pPr marL="2669581" algn="l" rtl="0">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4" name="Объект 3"/>
          <p:cNvSpPr>
            <a:spLocks noGrp="1"/>
          </p:cNvSpPr>
          <p:nvPr>
            <p:ph sz="half" idx="2"/>
          </p:nvPr>
        </p:nvSpPr>
        <p:spPr>
          <a:xfrm>
            <a:off x="6297559" y="1803401"/>
            <a:ext cx="4977104" cy="44704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baseline="0"/>
            </a:lvl6pPr>
            <a:lvl7pPr marL="2669581" algn="l" rtl="0">
              <a:defRPr sz="1400" baseline="0"/>
            </a:lvl7pPr>
            <a:lvl8pPr marL="2669581" algn="l" rtl="0">
              <a:defRPr sz="1400" baseline="0"/>
            </a:lvl8pPr>
            <a:lvl9pPr marL="2669581" algn="l" rtl="0">
              <a:defRPr sz="1400"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6" name="Нижний колонтитул 5"/>
          <p:cNvSpPr>
            <a:spLocks noGrp="1"/>
          </p:cNvSpPr>
          <p:nvPr>
            <p:ph type="ftr" sz="quarter" idx="11"/>
          </p:nvPr>
        </p:nvSpPr>
        <p:spPr/>
        <p:txBody>
          <a:bodyPr rtlCol="0"/>
          <a:lstStyle/>
          <a:p>
            <a:pPr rtl="0"/>
            <a:endParaRPr/>
          </a:p>
        </p:txBody>
      </p:sp>
      <p:sp>
        <p:nvSpPr>
          <p:cNvPr id="5" name="Дата 4"/>
          <p:cNvSpPr>
            <a:spLocks noGrp="1"/>
          </p:cNvSpPr>
          <p:nvPr>
            <p:ph type="dt" sz="half" idx="10"/>
          </p:nvPr>
        </p:nvSpPr>
        <p:spPr/>
        <p:txBody>
          <a:bodyPr rtlCol="0"/>
          <a:lstStyle/>
          <a:p>
            <a:pPr rtl="0"/>
            <a:r>
              <a:rPr lang="en-US"/>
              <a:t>24.06.2016</a:t>
            </a:r>
            <a:endParaRPr/>
          </a:p>
        </p:txBody>
      </p:sp>
      <p:sp>
        <p:nvSpPr>
          <p:cNvPr id="7" name="Номер слайда 6"/>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algn="l" rtl="0">
              <a:defRPr/>
            </a:lvl1pPr>
          </a:lstStyle>
          <a:p>
            <a:pPr rtl="0"/>
            <a:r>
              <a:rPr lang="ru-RU"/>
              <a:t>Образец заголовка</a:t>
            </a:r>
            <a:endParaRPr/>
          </a:p>
        </p:txBody>
      </p:sp>
      <p:sp>
        <p:nvSpPr>
          <p:cNvPr id="3" name="Текст 2"/>
          <p:cNvSpPr>
            <a:spLocks noGrp="1"/>
          </p:cNvSpPr>
          <p:nvPr>
            <p:ph type="body" idx="1"/>
          </p:nvPr>
        </p:nvSpPr>
        <p:spPr>
          <a:xfrm>
            <a:off x="914162" y="1803400"/>
            <a:ext cx="4977104" cy="914400"/>
          </a:xfrm>
        </p:spPr>
        <p:txBody>
          <a:bodyPr rtlCol="0" anchor="ctr">
            <a:noAutofit/>
          </a:bodyPr>
          <a:lstStyle>
            <a:lvl1pPr marL="0" indent="0" algn="l" rtl="0">
              <a:lnSpc>
                <a:spcPct val="80000"/>
              </a:lnSpc>
              <a:spcBef>
                <a:spcPts val="0"/>
              </a:spcBef>
              <a:buNone/>
              <a:defRPr sz="2800" b="0">
                <a:solidFill>
                  <a:schemeClr val="tx1"/>
                </a:solidFill>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ru-RU"/>
              <a:t>Образец текста</a:t>
            </a:r>
          </a:p>
        </p:txBody>
      </p:sp>
      <p:sp>
        <p:nvSpPr>
          <p:cNvPr id="4" name="Объект 3"/>
          <p:cNvSpPr>
            <a:spLocks noGrp="1"/>
          </p:cNvSpPr>
          <p:nvPr>
            <p:ph sz="half" idx="2"/>
          </p:nvPr>
        </p:nvSpPr>
        <p:spPr>
          <a:xfrm>
            <a:off x="914162" y="2717800"/>
            <a:ext cx="4977104" cy="35560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a:lvl6pPr>
            <a:lvl7pPr marL="2669581" algn="l" rtl="0">
              <a:defRPr sz="1400"/>
            </a:lvl7pPr>
            <a:lvl8pPr marL="2669581" algn="l" rtl="0">
              <a:defRPr sz="1400"/>
            </a:lvl8pPr>
            <a:lvl9pPr marL="2669581" algn="l" rtl="0">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5" name="Замещающий текст 4"/>
          <p:cNvSpPr>
            <a:spLocks noGrp="1"/>
          </p:cNvSpPr>
          <p:nvPr>
            <p:ph type="body" sz="quarter" idx="3"/>
          </p:nvPr>
        </p:nvSpPr>
        <p:spPr>
          <a:xfrm>
            <a:off x="6297559" y="1803400"/>
            <a:ext cx="4977104" cy="914400"/>
          </a:xfrm>
        </p:spPr>
        <p:txBody>
          <a:bodyPr rtlCol="0" anchor="ctr">
            <a:noAutofit/>
          </a:bodyPr>
          <a:lstStyle>
            <a:lvl1pPr marL="0" indent="0" algn="l" rtl="0">
              <a:lnSpc>
                <a:spcPct val="80000"/>
              </a:lnSpc>
              <a:spcBef>
                <a:spcPts val="0"/>
              </a:spcBef>
              <a:buNone/>
              <a:defRPr sz="2800" b="0">
                <a:solidFill>
                  <a:schemeClr val="tx1"/>
                </a:solidFill>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ru-RU"/>
              <a:t>Образец текста</a:t>
            </a:r>
          </a:p>
        </p:txBody>
      </p:sp>
      <p:sp>
        <p:nvSpPr>
          <p:cNvPr id="6" name="Объект 5"/>
          <p:cNvSpPr>
            <a:spLocks noGrp="1"/>
          </p:cNvSpPr>
          <p:nvPr>
            <p:ph sz="quarter" idx="4"/>
          </p:nvPr>
        </p:nvSpPr>
        <p:spPr>
          <a:xfrm>
            <a:off x="6297559" y="2717800"/>
            <a:ext cx="4977104" cy="35560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a:lvl6pPr>
            <a:lvl7pPr marL="2669581" algn="l" rtl="0">
              <a:defRPr sz="1400"/>
            </a:lvl7pPr>
            <a:lvl8pPr marL="2669581" algn="l" rtl="0">
              <a:defRPr sz="1400" baseline="0"/>
            </a:lvl8pPr>
            <a:lvl9pPr marL="2669581" algn="l" rtl="0">
              <a:defRPr sz="1400"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8" name="Нижний колонтитул 7"/>
          <p:cNvSpPr>
            <a:spLocks noGrp="1"/>
          </p:cNvSpPr>
          <p:nvPr>
            <p:ph type="ftr" sz="quarter" idx="11"/>
          </p:nvPr>
        </p:nvSpPr>
        <p:spPr/>
        <p:txBody>
          <a:bodyPr rtlCol="0"/>
          <a:lstStyle/>
          <a:p>
            <a:pPr rtl="0"/>
            <a:endParaRPr/>
          </a:p>
        </p:txBody>
      </p:sp>
      <p:sp>
        <p:nvSpPr>
          <p:cNvPr id="7" name="Дата 6"/>
          <p:cNvSpPr>
            <a:spLocks noGrp="1"/>
          </p:cNvSpPr>
          <p:nvPr>
            <p:ph type="dt" sz="half" idx="10"/>
          </p:nvPr>
        </p:nvSpPr>
        <p:spPr/>
        <p:txBody>
          <a:bodyPr rtlCol="0"/>
          <a:lstStyle/>
          <a:p>
            <a:pPr rtl="0"/>
            <a:r>
              <a:rPr lang="en-US"/>
              <a:t>24.06.2016</a:t>
            </a:r>
            <a:endParaRPr/>
          </a:p>
        </p:txBody>
      </p:sp>
      <p:sp>
        <p:nvSpPr>
          <p:cNvPr id="9" name="Номер слайда 8"/>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a:p>
        </p:txBody>
      </p:sp>
      <p:sp>
        <p:nvSpPr>
          <p:cNvPr id="4" name="Нижний колонтитул 3"/>
          <p:cNvSpPr>
            <a:spLocks noGrp="1"/>
          </p:cNvSpPr>
          <p:nvPr>
            <p:ph type="ftr" sz="quarter" idx="11"/>
          </p:nvPr>
        </p:nvSpPr>
        <p:spPr/>
        <p:txBody>
          <a:bodyPr rtlCol="0"/>
          <a:lstStyle/>
          <a:p>
            <a:pPr rtl="0"/>
            <a:endParaRPr/>
          </a:p>
        </p:txBody>
      </p:sp>
      <p:sp>
        <p:nvSpPr>
          <p:cNvPr id="3" name="Дата 2"/>
          <p:cNvSpPr>
            <a:spLocks noGrp="1"/>
          </p:cNvSpPr>
          <p:nvPr>
            <p:ph type="dt" sz="half" idx="10"/>
          </p:nvPr>
        </p:nvSpPr>
        <p:spPr/>
        <p:txBody>
          <a:bodyPr rtlCol="0"/>
          <a:lstStyle/>
          <a:p>
            <a:pPr rtl="0"/>
            <a:r>
              <a:rPr lang="en-US"/>
              <a:t>24.06.2016</a:t>
            </a:r>
            <a:endParaRPr/>
          </a:p>
        </p:txBody>
      </p:sp>
      <p:sp>
        <p:nvSpPr>
          <p:cNvPr id="5" name="Номер слайда 4"/>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1163" y="482600"/>
            <a:ext cx="3961368" cy="1422400"/>
          </a:xfrm>
        </p:spPr>
        <p:txBody>
          <a:bodyPr rtlCol="0" anchor="b">
            <a:noAutofit/>
          </a:bodyPr>
          <a:lstStyle>
            <a:lvl1pPr algn="l" rtl="0">
              <a:defRPr sz="3200" b="0"/>
            </a:lvl1pPr>
          </a:lstStyle>
          <a:p>
            <a:pPr rtl="0"/>
            <a:r>
              <a:rPr lang="ru-RU"/>
              <a:t>Образец заголовка</a:t>
            </a:r>
            <a:endParaRPr/>
          </a:p>
        </p:txBody>
      </p:sp>
      <p:sp>
        <p:nvSpPr>
          <p:cNvPr id="20" name="Прямоугольник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3" name="Объект 2"/>
          <p:cNvSpPr>
            <a:spLocks noGrp="1"/>
          </p:cNvSpPr>
          <p:nvPr>
            <p:ph idx="1"/>
          </p:nvPr>
        </p:nvSpPr>
        <p:spPr bwMode="white">
          <a:xfrm>
            <a:off x="507868" y="482600"/>
            <a:ext cx="6602280" cy="5842001"/>
          </a:xfrm>
        </p:spPr>
        <p:txBody>
          <a:bodyPr rtlCol="0">
            <a:normAutofit/>
          </a:bodyPr>
          <a:lstStyle>
            <a:lvl1pPr algn="l" rtl="0">
              <a:defRPr sz="2800"/>
            </a:lvl1pPr>
            <a:lvl2pPr algn="l" rtl="0">
              <a:defRPr sz="2400"/>
            </a:lvl2pPr>
            <a:lvl3pPr algn="l" rtl="0">
              <a:defRPr sz="2000"/>
            </a:lvl3pPr>
            <a:lvl4pPr algn="l" rtl="0">
              <a:defRPr sz="1800"/>
            </a:lvl4pPr>
            <a:lvl5pPr algn="l" rtl="0">
              <a:defRPr sz="1600"/>
            </a:lvl5pPr>
            <a:lvl6pPr algn="l" rtl="0">
              <a:defRPr sz="1600"/>
            </a:lvl6pPr>
            <a:lvl7pPr algn="l" rtl="0">
              <a:defRPr sz="1600"/>
            </a:lvl7pPr>
            <a:lvl8pPr algn="l" rtl="0">
              <a:defRPr sz="1600"/>
            </a:lvl8pPr>
            <a:lvl9pPr algn="l" rtl="0">
              <a:defRPr sz="16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4" name="Замещающий текст 3"/>
          <p:cNvSpPr>
            <a:spLocks noGrp="1"/>
          </p:cNvSpPr>
          <p:nvPr>
            <p:ph type="body" sz="half" idx="2"/>
          </p:nvPr>
        </p:nvSpPr>
        <p:spPr>
          <a:xfrm>
            <a:off x="7821163" y="2108200"/>
            <a:ext cx="3961368" cy="4267200"/>
          </a:xfrm>
        </p:spPr>
        <p:txBody>
          <a:bodyPr rtlCol="0" anchor="t" anchorCtr="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a:t>Образец текста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Равнобедренный треугольник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2" name="Заголовок 1"/>
          <p:cNvSpPr>
            <a:spLocks noGrp="1"/>
          </p:cNvSpPr>
          <p:nvPr>
            <p:ph type="title"/>
          </p:nvPr>
        </p:nvSpPr>
        <p:spPr>
          <a:xfrm>
            <a:off x="6399133" y="1905000"/>
            <a:ext cx="5180251" cy="1727200"/>
          </a:xfrm>
        </p:spPr>
        <p:txBody>
          <a:bodyPr rtlCol="0" anchor="b" anchorCtr="0">
            <a:normAutofit/>
          </a:bodyPr>
          <a:lstStyle>
            <a:lvl1pPr algn="l" rtl="0">
              <a:defRPr sz="3200" b="0"/>
            </a:lvl1pPr>
          </a:lstStyle>
          <a:p>
            <a:pPr rtl="0"/>
            <a:r>
              <a:rPr lang="ru-RU"/>
              <a:t>Образец заголовка</a:t>
            </a:r>
            <a:endParaRPr/>
          </a:p>
        </p:txBody>
      </p:sp>
      <p:sp>
        <p:nvSpPr>
          <p:cNvPr id="9" name="Прямоугольник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10;"/>
          <p:cNvSpPr>
            <a:spLocks noGrp="1"/>
          </p:cNvSpPr>
          <p:nvPr>
            <p:ph type="pic" idx="1"/>
          </p:nvPr>
        </p:nvSpPr>
        <p:spPr>
          <a:xfrm>
            <a:off x="507869" y="482601"/>
            <a:ext cx="5077859" cy="5862706"/>
          </a:xfrm>
          <a:noFill/>
          <a:ln w="9525">
            <a:noFill/>
            <a:miter lim="800000"/>
          </a:ln>
          <a:effectLst/>
        </p:spPr>
        <p:txBody>
          <a:bodyPr rtlCol="0">
            <a:normAutofit/>
          </a:bodyPr>
          <a:lstStyle>
            <a:lvl1pPr marL="0" indent="0" algn="ctr" rtl="0">
              <a:buNone/>
              <a:defRPr sz="27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ru-RU"/>
              <a:t>Вставка рисунка</a:t>
            </a:r>
            <a:endParaRPr/>
          </a:p>
        </p:txBody>
      </p:sp>
      <p:sp>
        <p:nvSpPr>
          <p:cNvPr id="4" name="Замещающий текст 3"/>
          <p:cNvSpPr>
            <a:spLocks noGrp="1"/>
          </p:cNvSpPr>
          <p:nvPr>
            <p:ph type="body" sz="half" idx="2"/>
          </p:nvPr>
        </p:nvSpPr>
        <p:spPr>
          <a:xfrm>
            <a:off x="6399133" y="3733800"/>
            <a:ext cx="5180251" cy="1727200"/>
          </a:xfrm>
        </p:spPr>
        <p:txBody>
          <a:bodyPr rtlCol="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a:t>Образец текста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полнитель заголовка 1"/>
          <p:cNvSpPr>
            <a:spLocks noGrp="1"/>
          </p:cNvSpPr>
          <p:nvPr>
            <p:ph type="title"/>
          </p:nvPr>
        </p:nvSpPr>
        <p:spPr>
          <a:xfrm>
            <a:off x="914162" y="482600"/>
            <a:ext cx="10360501" cy="1219200"/>
          </a:xfrm>
          <a:prstGeom prst="rect">
            <a:avLst/>
          </a:prstGeom>
          <a:effectLst/>
        </p:spPr>
        <p:txBody>
          <a:bodyPr vert="horz" lIns="121899" tIns="60949" rIns="121899" bIns="60949" rtlCol="0" anchor="b" anchorCtr="0">
            <a:normAutofit/>
          </a:bodyPr>
          <a:lstStyle/>
          <a:p>
            <a:pPr rtl="0"/>
            <a:r>
              <a:rPr lang="ru"/>
              <a:t>Стиль образца заголовка</a:t>
            </a:r>
            <a:endParaRPr/>
          </a:p>
        </p:txBody>
      </p:sp>
      <p:sp>
        <p:nvSpPr>
          <p:cNvPr id="3" name="Замещающий текст 2"/>
          <p:cNvSpPr>
            <a:spLocks noGrp="1"/>
          </p:cNvSpPr>
          <p:nvPr>
            <p:ph type="body" idx="1"/>
          </p:nvPr>
        </p:nvSpPr>
        <p:spPr>
          <a:xfrm>
            <a:off x="914162" y="1803401"/>
            <a:ext cx="10360501" cy="4470400"/>
          </a:xfrm>
          <a:prstGeom prst="rect">
            <a:avLst/>
          </a:prstGeom>
        </p:spPr>
        <p:txBody>
          <a:bodyPr vert="horz" lIns="121899" tIns="60949" rIns="121899" bIns="60949" rtlCol="0">
            <a:normAutofit/>
          </a:bodyPr>
          <a:lstStyle/>
          <a:p>
            <a:pPr lvl="0" rtl="0"/>
            <a:r>
              <a:rPr lang="ru"/>
              <a:t>Образец текста</a:t>
            </a:r>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endParaRPr/>
          </a:p>
        </p:txBody>
      </p:sp>
      <p:sp>
        <p:nvSpPr>
          <p:cNvPr id="5" name="Нижний колонтитул 4"/>
          <p:cNvSpPr>
            <a:spLocks noGrp="1"/>
          </p:cNvSpPr>
          <p:nvPr>
            <p:ph type="ftr" sz="quarter" idx="3"/>
          </p:nvPr>
        </p:nvSpPr>
        <p:spPr>
          <a:xfrm>
            <a:off x="914162" y="6375400"/>
            <a:ext cx="7414869" cy="195072"/>
          </a:xfrm>
          <a:prstGeom prst="rect">
            <a:avLst/>
          </a:prstGeom>
        </p:spPr>
        <p:txBody>
          <a:bodyPr vert="horz" lIns="121899" tIns="60949" rIns="121899" bIns="60949" rtlCol="0" anchor="ctr"/>
          <a:lstStyle>
            <a:lvl1pPr algn="l" rtl="0">
              <a:defRPr sz="1100">
                <a:solidFill>
                  <a:schemeClr val="tx1"/>
                </a:solidFill>
              </a:defRPr>
            </a:lvl1pPr>
          </a:lstStyle>
          <a:p>
            <a:pPr rtl="0"/>
            <a:endParaRPr/>
          </a:p>
        </p:txBody>
      </p:sp>
      <p:sp>
        <p:nvSpPr>
          <p:cNvPr id="4" name="Дата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l" rtl="0">
              <a:defRPr sz="1100">
                <a:solidFill>
                  <a:schemeClr val="tx1"/>
                </a:solidFill>
              </a:defRPr>
            </a:lvl1pPr>
          </a:lstStyle>
          <a:p>
            <a:pPr rtl="0"/>
            <a:r>
              <a:rPr lang="en-US"/>
              <a:t>24.06.2016</a:t>
            </a:r>
            <a:endParaRPr/>
          </a:p>
        </p:txBody>
      </p:sp>
      <p:sp>
        <p:nvSpPr>
          <p:cNvPr id="6" name="Номер слайда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l" rtl="0">
              <a:defRPr sz="1100">
                <a:solidFill>
                  <a:schemeClr val="tx1"/>
                </a:solidFill>
              </a:defRPr>
            </a:lvl1pPr>
          </a:lstStyle>
          <a:p>
            <a:pPr rtl="0"/>
            <a:fld id="{E5FD5434-F838-4DD4-A17B-1CB1A1850DF4}" type="slidenum">
              <a:rPr/>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2" r:id="rId10"/>
    <p:sldLayoutId id="2147483678" r:id="rId11"/>
    <p:sldLayoutId id="21474836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ru.wikipedia.org/wiki/&#1040;&#1092;&#1075;&#1072;&#1085;&#1089;&#1082;&#1072;&#1103;_&#1074;&#1086;&#1081;&#1085;&#1072;_(1979&#8212;1989)" TargetMode="External"/><Relationship Id="rId2" Type="http://schemas.openxmlformats.org/officeDocument/2006/relationships/hyperlink" Target="https://www.gazetakontingent.ru/docs/files/hronika.pdf"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p:txBody>
          <a:bodyPr rtlCol="0"/>
          <a:lstStyle/>
          <a:p>
            <a:pPr rtl="0"/>
            <a:r>
              <a:rPr lang="ru-RU" dirty="0"/>
              <a:t>Афганская война</a:t>
            </a:r>
            <a:endParaRPr lang="ru" dirty="0"/>
          </a:p>
        </p:txBody>
      </p:sp>
      <p:sp>
        <p:nvSpPr>
          <p:cNvPr id="2" name="Подзаголовок 1"/>
          <p:cNvSpPr>
            <a:spLocks noGrp="1"/>
          </p:cNvSpPr>
          <p:nvPr>
            <p:ph type="subTitle" idx="1"/>
          </p:nvPr>
        </p:nvSpPr>
        <p:spPr/>
        <p:txBody>
          <a:bodyPr rtlCol="0">
            <a:normAutofit/>
          </a:bodyPr>
          <a:lstStyle/>
          <a:p>
            <a:pPr rtl="0"/>
            <a:r>
              <a:rPr lang="ru" dirty="0"/>
              <a:t>1979-1989</a:t>
            </a:r>
          </a:p>
        </p:txBody>
      </p:sp>
    </p:spTree>
    <p:extLst>
      <p:ext uri="{BB962C8B-B14F-4D97-AF65-F5344CB8AC3E}">
        <p14:creationId xmlns:p14="http://schemas.microsoft.com/office/powerpoint/2010/main" val="108287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BDE762E-19D7-4082-A7FB-D49195E32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4012" y="548679"/>
            <a:ext cx="7992888" cy="5721577"/>
          </a:xfrm>
          <a:prstGeom prst="rect">
            <a:avLst/>
          </a:prstGeom>
        </p:spPr>
      </p:pic>
    </p:spTree>
    <p:extLst>
      <p:ext uri="{BB962C8B-B14F-4D97-AF65-F5344CB8AC3E}">
        <p14:creationId xmlns:p14="http://schemas.microsoft.com/office/powerpoint/2010/main" val="114846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96EEFAB-4196-4726-9A7E-C0A944A76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948" y="548680"/>
            <a:ext cx="8613158" cy="5760640"/>
          </a:xfrm>
          <a:prstGeom prst="rect">
            <a:avLst/>
          </a:prstGeom>
        </p:spPr>
      </p:pic>
    </p:spTree>
    <p:extLst>
      <p:ext uri="{BB962C8B-B14F-4D97-AF65-F5344CB8AC3E}">
        <p14:creationId xmlns:p14="http://schemas.microsoft.com/office/powerpoint/2010/main" val="178323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8BE8295E-E913-4F87-9B45-09FA46AF25A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9800" r="19800"/>
          <a:stretch>
            <a:fillRect/>
          </a:stretch>
        </p:blipFill>
        <p:spPr/>
      </p:pic>
      <p:sp>
        <p:nvSpPr>
          <p:cNvPr id="4" name="Текст 3"/>
          <p:cNvSpPr>
            <a:spLocks noGrp="1"/>
          </p:cNvSpPr>
          <p:nvPr>
            <p:ph type="body" sz="half" idx="2"/>
          </p:nvPr>
        </p:nvSpPr>
        <p:spPr>
          <a:xfrm>
            <a:off x="6382444" y="836712"/>
            <a:ext cx="5180251" cy="1727200"/>
          </a:xfrm>
        </p:spPr>
        <p:txBody>
          <a:bodyPr rtlCol="0">
            <a:noAutofit/>
          </a:bodyPr>
          <a:lstStyle/>
          <a:p>
            <a:pPr algn="ctr"/>
            <a:r>
              <a:rPr lang="ru-RU" sz="3200" dirty="0"/>
              <a:t>1984 год является самым кровопролитным в истории Афганской войны (1979-1989) Безвозвратные потери - 2343 чел. Ранения и заболевания – 7737. Потери: танков -7, бронетехники - 88, самолетов и </a:t>
            </a:r>
          </a:p>
          <a:p>
            <a:pPr algn="ctr"/>
            <a:r>
              <a:rPr lang="ru-RU" sz="3200" dirty="0"/>
              <a:t>вертолетов – 66.</a:t>
            </a:r>
            <a:endParaRPr lang="en-US" sz="3200" dirty="0"/>
          </a:p>
        </p:txBody>
      </p:sp>
    </p:spTree>
    <p:extLst>
      <p:ext uri="{BB962C8B-B14F-4D97-AF65-F5344CB8AC3E}">
        <p14:creationId xmlns:p14="http://schemas.microsoft.com/office/powerpoint/2010/main" val="363266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ru-RU" dirty="0"/>
              <a:t>Третий этап: 1985 – 1985 годы</a:t>
            </a:r>
            <a:endParaRPr lang="ru" dirty="0"/>
          </a:p>
        </p:txBody>
      </p:sp>
      <p:sp>
        <p:nvSpPr>
          <p:cNvPr id="4" name="Текст 3"/>
          <p:cNvSpPr>
            <a:spLocks noGrp="1"/>
          </p:cNvSpPr>
          <p:nvPr>
            <p:ph type="body" sz="half" idx="2"/>
          </p:nvPr>
        </p:nvSpPr>
        <p:spPr/>
        <p:txBody>
          <a:bodyPr rtlCol="0">
            <a:normAutofit fontScale="85000" lnSpcReduction="20000"/>
          </a:bodyPr>
          <a:lstStyle/>
          <a:p>
            <a:r>
              <a:rPr lang="ru-RU" dirty="0"/>
              <a:t>Весной 1985 года начался III этап Афганской войны, который продолжался до конца 1986 года. Этот период характеризуется переходом от активных боевых действий преимущественно к поддержке действий афганских войск советской авиацией, артиллерией и саперными подразделениями. Подразделения спецназначения вели борьбу по пресечению доставки оружия и боеприпасов из-за рубежа. Состоялся вывод шести советских полков на Родину. К концу 1985 года основной задачей 40-й армии становится прикрытие южных границ СССР, для чего привлекаются новые мотострелковые подразделения. Началось создание опорных укрепрайонов в труднодоступных районах страны. </a:t>
            </a:r>
            <a:endParaRPr lang="en-US" dirty="0"/>
          </a:p>
        </p:txBody>
      </p:sp>
      <p:pic>
        <p:nvPicPr>
          <p:cNvPr id="10" name="Объект 9">
            <a:extLst>
              <a:ext uri="{FF2B5EF4-FFF2-40B4-BE49-F238E27FC236}">
                <a16:creationId xmlns:a16="http://schemas.microsoft.com/office/drawing/2014/main" id="{C6A75DDA-A3E6-477E-9B58-ABA5535E19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00" y="1139179"/>
            <a:ext cx="6602413" cy="4528842"/>
          </a:xfrm>
        </p:spPr>
      </p:pic>
    </p:spTree>
    <p:extLst>
      <p:ext uri="{BB962C8B-B14F-4D97-AF65-F5344CB8AC3E}">
        <p14:creationId xmlns:p14="http://schemas.microsoft.com/office/powerpoint/2010/main" val="261136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F4D3385-51D4-4514-9519-61E2DC1CC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537" y="376237"/>
            <a:ext cx="9429750" cy="6105525"/>
          </a:xfrm>
          <a:prstGeom prst="rect">
            <a:avLst/>
          </a:prstGeom>
        </p:spPr>
      </p:pic>
    </p:spTree>
    <p:extLst>
      <p:ext uri="{BB962C8B-B14F-4D97-AF65-F5344CB8AC3E}">
        <p14:creationId xmlns:p14="http://schemas.microsoft.com/office/powerpoint/2010/main" val="327001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48EFC3A-4938-4A7D-A316-5BD92E9D7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948" y="548680"/>
            <a:ext cx="8568952" cy="5703708"/>
          </a:xfrm>
          <a:prstGeom prst="rect">
            <a:avLst/>
          </a:prstGeom>
        </p:spPr>
      </p:pic>
    </p:spTree>
    <p:extLst>
      <p:ext uri="{BB962C8B-B14F-4D97-AF65-F5344CB8AC3E}">
        <p14:creationId xmlns:p14="http://schemas.microsoft.com/office/powerpoint/2010/main" val="90400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1163" y="260648"/>
            <a:ext cx="3961368" cy="1422400"/>
          </a:xfrm>
        </p:spPr>
        <p:txBody>
          <a:bodyPr rtlCol="0"/>
          <a:lstStyle/>
          <a:p>
            <a:r>
              <a:rPr lang="ru-RU" dirty="0"/>
              <a:t>Четвертый этап: 1987 – 1989 годы</a:t>
            </a:r>
            <a:endParaRPr lang="ru" dirty="0"/>
          </a:p>
        </p:txBody>
      </p:sp>
      <p:sp>
        <p:nvSpPr>
          <p:cNvPr id="4" name="Текст 3"/>
          <p:cNvSpPr>
            <a:spLocks noGrp="1"/>
          </p:cNvSpPr>
          <p:nvPr>
            <p:ph type="body" sz="half" idx="2"/>
          </p:nvPr>
        </p:nvSpPr>
        <p:spPr/>
        <p:txBody>
          <a:bodyPr rtlCol="0"/>
          <a:lstStyle/>
          <a:p>
            <a:r>
              <a:rPr lang="ru-RU" dirty="0"/>
              <a:t>Период с января 1987 г. до февраля 1989 г. – VI этап Афганской войны, завершается ее окончанием. Советские войска продолжали поддерживать боевую деятельность афганских войск, участвовали в проведении афганским руководством политики национального примирения, готовились к возвращению на Родину, полному их выводу.</a:t>
            </a:r>
            <a:endParaRPr lang="en-US" dirty="0"/>
          </a:p>
        </p:txBody>
      </p:sp>
      <p:pic>
        <p:nvPicPr>
          <p:cNvPr id="11" name="Рисунок 10">
            <a:extLst>
              <a:ext uri="{FF2B5EF4-FFF2-40B4-BE49-F238E27FC236}">
                <a16:creationId xmlns:a16="http://schemas.microsoft.com/office/drawing/2014/main" id="{13111AA3-70E4-4744-AF08-DE8C6FFD18B8}"/>
              </a:ext>
            </a:extLst>
          </p:cNvPr>
          <p:cNvPicPr>
            <a:picLocks noGrp="1" noChangeAspect="1"/>
          </p:cNvPicPr>
          <p:nvPr>
            <p:ph type="pic" idx="1"/>
          </p:nvPr>
        </p:nvPicPr>
        <p:blipFill>
          <a:blip r:embed="rId2"/>
          <a:srcRect l="12345" r="12345"/>
          <a:stretch>
            <a:fillRect/>
          </a:stretch>
        </p:blipFill>
        <p:spPr>
          <a:prstGeom prst="rect">
            <a:avLst/>
          </a:prstGeom>
        </p:spPr>
      </p:pic>
    </p:spTree>
    <p:extLst>
      <p:ext uri="{BB962C8B-B14F-4D97-AF65-F5344CB8AC3E}">
        <p14:creationId xmlns:p14="http://schemas.microsoft.com/office/powerpoint/2010/main" val="318602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44DD0FA1-630E-46CF-BCBB-5E78EADF5342}"/>
              </a:ext>
            </a:extLst>
          </p:cNvPr>
          <p:cNvPicPr>
            <a:picLocks noGrp="1" noChangeAspect="1"/>
          </p:cNvPicPr>
          <p:nvPr>
            <p:ph idx="1"/>
          </p:nvPr>
        </p:nvPicPr>
        <p:blipFill>
          <a:blip r:embed="rId2"/>
          <a:stretch>
            <a:fillRect/>
          </a:stretch>
        </p:blipFill>
        <p:spPr>
          <a:xfrm>
            <a:off x="261764" y="1088740"/>
            <a:ext cx="7132220" cy="4680520"/>
          </a:xfrm>
          <a:prstGeom prst="rect">
            <a:avLst/>
          </a:prstGeom>
        </p:spPr>
      </p:pic>
      <p:sp>
        <p:nvSpPr>
          <p:cNvPr id="4" name="Текст 3">
            <a:extLst>
              <a:ext uri="{FF2B5EF4-FFF2-40B4-BE49-F238E27FC236}">
                <a16:creationId xmlns:a16="http://schemas.microsoft.com/office/drawing/2014/main" id="{E07EB5B1-8FCE-490B-8281-A58F8D8C31C9}"/>
              </a:ext>
            </a:extLst>
          </p:cNvPr>
          <p:cNvSpPr>
            <a:spLocks noGrp="1"/>
          </p:cNvSpPr>
          <p:nvPr>
            <p:ph type="body" sz="half" idx="2"/>
          </p:nvPr>
        </p:nvSpPr>
        <p:spPr>
          <a:xfrm>
            <a:off x="7894612" y="476672"/>
            <a:ext cx="3887918" cy="5898728"/>
          </a:xfrm>
        </p:spPr>
        <p:txBody>
          <a:bodyPr>
            <a:normAutofit lnSpcReduction="10000"/>
          </a:bodyPr>
          <a:lstStyle/>
          <a:p>
            <a:r>
              <a:rPr lang="ru-RU" dirty="0"/>
              <a:t>Еще во время визита в США в декабре 1987 года М. С. Горбачев заявил, что политическое решение о выводе советских войск принято. </a:t>
            </a:r>
          </a:p>
          <a:p>
            <a:r>
              <a:rPr lang="ru-RU" dirty="0"/>
              <a:t>14 апреля 1988 года были подписаны пять основополагающих документов по вопросам урегулирования политической обстановки вокруг Афганистана. Согласно этим договоренностям, которые вступили в силу 15 мая 1988 года, советские войска должны покинуть территорию Афганистана, а США и Пакистан обязались полностью прекратить финансирование афганских мятежников. </a:t>
            </a:r>
          </a:p>
        </p:txBody>
      </p:sp>
    </p:spTree>
    <p:extLst>
      <p:ext uri="{BB962C8B-B14F-4D97-AF65-F5344CB8AC3E}">
        <p14:creationId xmlns:p14="http://schemas.microsoft.com/office/powerpoint/2010/main" val="138970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9E2B48-B426-4E80-8453-AFD152C5D363}"/>
              </a:ext>
            </a:extLst>
          </p:cNvPr>
          <p:cNvSpPr>
            <a:spLocks noGrp="1"/>
          </p:cNvSpPr>
          <p:nvPr>
            <p:ph type="title"/>
          </p:nvPr>
        </p:nvSpPr>
        <p:spPr>
          <a:xfrm>
            <a:off x="6421571" y="764704"/>
            <a:ext cx="5180251" cy="1727200"/>
          </a:xfrm>
        </p:spPr>
        <p:txBody>
          <a:bodyPr/>
          <a:lstStyle/>
          <a:p>
            <a:pPr algn="ctr"/>
            <a:r>
              <a:rPr lang="ru-RU" dirty="0"/>
              <a:t>Вывод войск</a:t>
            </a:r>
          </a:p>
        </p:txBody>
      </p:sp>
      <p:pic>
        <p:nvPicPr>
          <p:cNvPr id="6" name="Рисунок 5">
            <a:extLst>
              <a:ext uri="{FF2B5EF4-FFF2-40B4-BE49-F238E27FC236}">
                <a16:creationId xmlns:a16="http://schemas.microsoft.com/office/drawing/2014/main" id="{0D3AB6C9-7117-4252-B762-A6CE5BEF8C3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9213" r="19213"/>
          <a:stretch>
            <a:fillRect/>
          </a:stretch>
        </p:blipFill>
        <p:spPr/>
      </p:pic>
      <p:sp>
        <p:nvSpPr>
          <p:cNvPr id="4" name="Текст 3">
            <a:extLst>
              <a:ext uri="{FF2B5EF4-FFF2-40B4-BE49-F238E27FC236}">
                <a16:creationId xmlns:a16="http://schemas.microsoft.com/office/drawing/2014/main" id="{D3F51B17-078A-4077-A59A-845949FE842F}"/>
              </a:ext>
            </a:extLst>
          </p:cNvPr>
          <p:cNvSpPr>
            <a:spLocks noGrp="1"/>
          </p:cNvSpPr>
          <p:nvPr>
            <p:ph type="body" sz="half" idx="2"/>
          </p:nvPr>
        </p:nvSpPr>
        <p:spPr>
          <a:xfrm>
            <a:off x="6421749" y="2924944"/>
            <a:ext cx="5180251" cy="1727200"/>
          </a:xfrm>
        </p:spPr>
        <p:txBody>
          <a:bodyPr/>
          <a:lstStyle/>
          <a:p>
            <a:r>
              <a:rPr lang="ru-RU" dirty="0"/>
              <a:t>СССР взял на себя обязательства вывести войска из Афганистана в девятимесячный срок, начиная с 15 мая 1988 г.</a:t>
            </a:r>
          </a:p>
        </p:txBody>
      </p:sp>
    </p:spTree>
    <p:extLst>
      <p:ext uri="{BB962C8B-B14F-4D97-AF65-F5344CB8AC3E}">
        <p14:creationId xmlns:p14="http://schemas.microsoft.com/office/powerpoint/2010/main" val="1917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265720-781D-4EB2-B971-8C973508AED7}"/>
              </a:ext>
            </a:extLst>
          </p:cNvPr>
          <p:cNvSpPr>
            <a:spLocks noGrp="1"/>
          </p:cNvSpPr>
          <p:nvPr>
            <p:ph type="title"/>
          </p:nvPr>
        </p:nvSpPr>
        <p:spPr>
          <a:xfrm>
            <a:off x="6382444" y="2420888"/>
            <a:ext cx="5180251" cy="1727200"/>
          </a:xfrm>
        </p:spPr>
        <p:txBody>
          <a:bodyPr/>
          <a:lstStyle/>
          <a:p>
            <a:pPr algn="ctr"/>
            <a:r>
              <a:rPr lang="ru-RU" dirty="0"/>
              <a:t>15 февраля 1989 года – вывод войск из Афганистана</a:t>
            </a:r>
          </a:p>
        </p:txBody>
      </p:sp>
      <p:pic>
        <p:nvPicPr>
          <p:cNvPr id="6" name="Рисунок 5">
            <a:extLst>
              <a:ext uri="{FF2B5EF4-FFF2-40B4-BE49-F238E27FC236}">
                <a16:creationId xmlns:a16="http://schemas.microsoft.com/office/drawing/2014/main" id="{35EDE705-06B4-4405-8A79-D7D7DC2EEC8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300" r="17300"/>
          <a:stretch>
            <a:fillRect/>
          </a:stretch>
        </p:blipFill>
        <p:spPr/>
      </p:pic>
    </p:spTree>
    <p:extLst>
      <p:ext uri="{BB962C8B-B14F-4D97-AF65-F5344CB8AC3E}">
        <p14:creationId xmlns:p14="http://schemas.microsoft.com/office/powerpoint/2010/main" val="3566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1629916" y="908720"/>
            <a:ext cx="8564627" cy="721072"/>
          </a:xfrm>
        </p:spPr>
        <p:txBody>
          <a:bodyPr rtlCol="0"/>
          <a:lstStyle/>
          <a:p>
            <a:pPr rtl="0"/>
            <a:r>
              <a:rPr lang="ru-RU" dirty="0"/>
              <a:t>Афганистан</a:t>
            </a:r>
            <a:endParaRPr lang="en-US" dirty="0"/>
          </a:p>
        </p:txBody>
      </p:sp>
      <p:sp>
        <p:nvSpPr>
          <p:cNvPr id="14" name="Объект 13"/>
          <p:cNvSpPr>
            <a:spLocks noGrp="1"/>
          </p:cNvSpPr>
          <p:nvPr>
            <p:ph idx="1"/>
          </p:nvPr>
        </p:nvSpPr>
        <p:spPr>
          <a:xfrm>
            <a:off x="693812" y="1916832"/>
            <a:ext cx="5544616" cy="3816423"/>
          </a:xfrm>
        </p:spPr>
        <p:txBody>
          <a:bodyPr rtlCol="0">
            <a:normAutofit/>
          </a:bodyPr>
          <a:lstStyle/>
          <a:p>
            <a:r>
              <a:rPr lang="ru-RU" dirty="0"/>
              <a:t>Государство в Южной Азии. Население на 2019 год - 32 225 560 человек; территория - 652 864 км². Занимает 37-е место в мире по численности населения и 40-е по территории</a:t>
            </a:r>
            <a:endParaRPr lang="ru" dirty="0"/>
          </a:p>
          <a:p>
            <a:r>
              <a:rPr lang="ru-RU" b="1" dirty="0"/>
              <a:t>Столица: Кабул</a:t>
            </a:r>
            <a:br>
              <a:rPr lang="ru-RU" dirty="0"/>
            </a:br>
            <a:endParaRPr lang="en-US" dirty="0"/>
          </a:p>
        </p:txBody>
      </p:sp>
      <p:pic>
        <p:nvPicPr>
          <p:cNvPr id="2" name="Рисунок 1">
            <a:extLst>
              <a:ext uri="{FF2B5EF4-FFF2-40B4-BE49-F238E27FC236}">
                <a16:creationId xmlns:a16="http://schemas.microsoft.com/office/drawing/2014/main" id="{28164AFE-0A9B-419D-81FF-256E2BBC46E0}"/>
              </a:ext>
            </a:extLst>
          </p:cNvPr>
          <p:cNvPicPr>
            <a:picLocks noChangeAspect="1"/>
          </p:cNvPicPr>
          <p:nvPr/>
        </p:nvPicPr>
        <p:blipFill rotWithShape="1">
          <a:blip r:embed="rId2"/>
          <a:srcRect l="44093" t="27945" r="11009" b="17442"/>
          <a:stretch/>
        </p:blipFill>
        <p:spPr>
          <a:xfrm>
            <a:off x="6382444" y="1052736"/>
            <a:ext cx="5472608" cy="3744417"/>
          </a:xfrm>
          <a:prstGeom prst="rect">
            <a:avLst/>
          </a:prstGeom>
        </p:spPr>
      </p:pic>
    </p:spTree>
    <p:extLst>
      <p:ext uri="{BB962C8B-B14F-4D97-AF65-F5344CB8AC3E}">
        <p14:creationId xmlns:p14="http://schemas.microsoft.com/office/powerpoint/2010/main" val="179521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2BA7E4-857B-4348-960B-7C43D28AA3AB}"/>
              </a:ext>
            </a:extLst>
          </p:cNvPr>
          <p:cNvSpPr>
            <a:spLocks noGrp="1"/>
          </p:cNvSpPr>
          <p:nvPr>
            <p:ph type="title"/>
          </p:nvPr>
        </p:nvSpPr>
        <p:spPr>
          <a:xfrm>
            <a:off x="7852472" y="-18750"/>
            <a:ext cx="3961368" cy="1422400"/>
          </a:xfrm>
        </p:spPr>
        <p:txBody>
          <a:bodyPr/>
          <a:lstStyle/>
          <a:p>
            <a:pPr algn="ctr"/>
            <a:r>
              <a:rPr lang="ru-RU" dirty="0"/>
              <a:t>Итоги войны</a:t>
            </a:r>
          </a:p>
        </p:txBody>
      </p:sp>
      <p:pic>
        <p:nvPicPr>
          <p:cNvPr id="5" name="Объект 4">
            <a:extLst>
              <a:ext uri="{FF2B5EF4-FFF2-40B4-BE49-F238E27FC236}">
                <a16:creationId xmlns:a16="http://schemas.microsoft.com/office/drawing/2014/main" id="{72A3EF9C-0C39-44EE-B88D-4734052ED5AD}"/>
              </a:ext>
            </a:extLst>
          </p:cNvPr>
          <p:cNvPicPr>
            <a:picLocks noGrp="1" noChangeAspect="1"/>
          </p:cNvPicPr>
          <p:nvPr>
            <p:ph idx="1"/>
          </p:nvPr>
        </p:nvPicPr>
        <p:blipFill>
          <a:blip r:embed="rId2"/>
          <a:stretch>
            <a:fillRect/>
          </a:stretch>
        </p:blipFill>
        <p:spPr>
          <a:xfrm>
            <a:off x="194668" y="692696"/>
            <a:ext cx="7296810" cy="5472607"/>
          </a:xfrm>
          <a:prstGeom prst="rect">
            <a:avLst/>
          </a:prstGeom>
        </p:spPr>
      </p:pic>
      <p:sp>
        <p:nvSpPr>
          <p:cNvPr id="4" name="Текст 3">
            <a:extLst>
              <a:ext uri="{FF2B5EF4-FFF2-40B4-BE49-F238E27FC236}">
                <a16:creationId xmlns:a16="http://schemas.microsoft.com/office/drawing/2014/main" id="{36B49799-8EDE-4E42-9561-DBE98744D16B}"/>
              </a:ext>
            </a:extLst>
          </p:cNvPr>
          <p:cNvSpPr>
            <a:spLocks noGrp="1"/>
          </p:cNvSpPr>
          <p:nvPr>
            <p:ph type="body" sz="half" idx="2"/>
          </p:nvPr>
        </p:nvSpPr>
        <p:spPr>
          <a:xfrm>
            <a:off x="7847895" y="1628800"/>
            <a:ext cx="3961368" cy="4267200"/>
          </a:xfrm>
        </p:spPr>
        <p:txBody>
          <a:bodyPr/>
          <a:lstStyle/>
          <a:p>
            <a:pPr algn="ctr"/>
            <a:r>
              <a:rPr lang="ru-RU" dirty="0"/>
              <a:t>По </a:t>
            </a:r>
            <a:r>
              <a:rPr lang="ru-RU" dirty="0" err="1"/>
              <a:t>уточнѐнным</a:t>
            </a:r>
            <a:r>
              <a:rPr lang="ru-RU" dirty="0"/>
              <a:t> официальным данным безвозвратные потери личного состава советской армии в Афганской войне составили 14 427 человек, КГБ — 576 человек, МВД — 28 человек погибшими и пропавшими без вести. В ходе войны было раненых — 49 984, пленных — 312, интернированных — 18 человек. </a:t>
            </a:r>
          </a:p>
        </p:txBody>
      </p:sp>
    </p:spTree>
    <p:extLst>
      <p:ext uri="{BB962C8B-B14F-4D97-AF65-F5344CB8AC3E}">
        <p14:creationId xmlns:p14="http://schemas.microsoft.com/office/powerpoint/2010/main" val="195976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15F9065-3371-4397-9B71-86C18E2ADC95}"/>
              </a:ext>
            </a:extLst>
          </p:cNvPr>
          <p:cNvPicPr>
            <a:picLocks noChangeAspect="1"/>
          </p:cNvPicPr>
          <p:nvPr/>
        </p:nvPicPr>
        <p:blipFill rotWithShape="1">
          <a:blip r:embed="rId2"/>
          <a:srcRect l="13373" t="12192" r="32276" b="15341"/>
          <a:stretch/>
        </p:blipFill>
        <p:spPr>
          <a:xfrm>
            <a:off x="1917948" y="260648"/>
            <a:ext cx="8568952" cy="6426714"/>
          </a:xfrm>
          <a:prstGeom prst="rect">
            <a:avLst/>
          </a:prstGeom>
        </p:spPr>
      </p:pic>
    </p:spTree>
    <p:extLst>
      <p:ext uri="{BB962C8B-B14F-4D97-AF65-F5344CB8AC3E}">
        <p14:creationId xmlns:p14="http://schemas.microsoft.com/office/powerpoint/2010/main" val="196592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B9E9432-2FE6-42D8-BCA1-8F5E0DF8A00C}"/>
              </a:ext>
            </a:extLst>
          </p:cNvPr>
          <p:cNvSpPr/>
          <p:nvPr/>
        </p:nvSpPr>
        <p:spPr>
          <a:xfrm>
            <a:off x="5662364" y="1052736"/>
            <a:ext cx="6092825" cy="4154984"/>
          </a:xfrm>
          <a:prstGeom prst="rect">
            <a:avLst/>
          </a:prstGeom>
        </p:spPr>
        <p:txBody>
          <a:bodyPr>
            <a:spAutoFit/>
          </a:bodyPr>
          <a:lstStyle/>
          <a:p>
            <a:pPr algn="ctr"/>
            <a:r>
              <a:rPr lang="ru-RU" dirty="0"/>
              <a:t>За мужество и героизм, проявленные в ходе войны в Афганистане, более 200 тыс. военнослужащих были награждены орденами и медалями, 86 человек удостоены звания Героя Советского Союза. </a:t>
            </a:r>
          </a:p>
          <a:p>
            <a:pPr algn="ctr"/>
            <a:r>
              <a:rPr lang="ru-RU" dirty="0"/>
              <a:t>Среди награжденных – 110 тысяч солдат и сержантов, около 20 тысяч прапорщиков, более 65 тысяч офицеров и генералов, более 2,5 тысяч служащих СА, в том числе – 1350 женщин. </a:t>
            </a:r>
          </a:p>
        </p:txBody>
      </p:sp>
      <p:pic>
        <p:nvPicPr>
          <p:cNvPr id="3" name="Рисунок 2">
            <a:extLst>
              <a:ext uri="{FF2B5EF4-FFF2-40B4-BE49-F238E27FC236}">
                <a16:creationId xmlns:a16="http://schemas.microsoft.com/office/drawing/2014/main" id="{FF34DCB1-8836-49E1-85C9-D68E785856C2}"/>
              </a:ext>
            </a:extLst>
          </p:cNvPr>
          <p:cNvPicPr>
            <a:picLocks noChangeAspect="1"/>
          </p:cNvPicPr>
          <p:nvPr/>
        </p:nvPicPr>
        <p:blipFill>
          <a:blip r:embed="rId2"/>
          <a:stretch>
            <a:fillRect/>
          </a:stretch>
        </p:blipFill>
        <p:spPr>
          <a:xfrm>
            <a:off x="1080889" y="3549352"/>
            <a:ext cx="4067175" cy="3048000"/>
          </a:xfrm>
          <a:prstGeom prst="rect">
            <a:avLst/>
          </a:prstGeom>
        </p:spPr>
      </p:pic>
      <p:pic>
        <p:nvPicPr>
          <p:cNvPr id="4" name="Рисунок 3">
            <a:extLst>
              <a:ext uri="{FF2B5EF4-FFF2-40B4-BE49-F238E27FC236}">
                <a16:creationId xmlns:a16="http://schemas.microsoft.com/office/drawing/2014/main" id="{A2B864A0-770D-4DE1-B6C6-3F14E95F1947}"/>
              </a:ext>
            </a:extLst>
          </p:cNvPr>
          <p:cNvPicPr>
            <a:picLocks noChangeAspect="1"/>
          </p:cNvPicPr>
          <p:nvPr/>
        </p:nvPicPr>
        <p:blipFill>
          <a:blip r:embed="rId3"/>
          <a:stretch>
            <a:fillRect/>
          </a:stretch>
        </p:blipFill>
        <p:spPr>
          <a:xfrm>
            <a:off x="1485900" y="267482"/>
            <a:ext cx="3048000" cy="3048000"/>
          </a:xfrm>
          <a:prstGeom prst="rect">
            <a:avLst/>
          </a:prstGeom>
        </p:spPr>
      </p:pic>
    </p:spTree>
    <p:extLst>
      <p:ext uri="{BB962C8B-B14F-4D97-AF65-F5344CB8AC3E}">
        <p14:creationId xmlns:p14="http://schemas.microsoft.com/office/powerpoint/2010/main" val="24503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91CCF-9BDF-4FC9-9C5C-676DB5167EF5}"/>
              </a:ext>
            </a:extLst>
          </p:cNvPr>
          <p:cNvSpPr txBox="1"/>
          <p:nvPr/>
        </p:nvSpPr>
        <p:spPr>
          <a:xfrm>
            <a:off x="1475270" y="1196752"/>
            <a:ext cx="10520316" cy="1643527"/>
          </a:xfrm>
          <a:prstGeom prst="rect">
            <a:avLst/>
          </a:prstGeom>
          <a:noFill/>
        </p:spPr>
        <p:txBody>
          <a:bodyPr wrap="none" rtlCol="0">
            <a:spAutoFit/>
          </a:bodyPr>
          <a:lstStyle/>
          <a:p>
            <a:pPr>
              <a:lnSpc>
                <a:spcPct val="90000"/>
              </a:lnSpc>
            </a:pPr>
            <a:r>
              <a:rPr lang="ru-RU" sz="2800" dirty="0"/>
              <a:t>Источники:</a:t>
            </a:r>
          </a:p>
          <a:p>
            <a:pPr>
              <a:lnSpc>
                <a:spcPct val="90000"/>
              </a:lnSpc>
            </a:pPr>
            <a:r>
              <a:rPr lang="ru-RU" sz="2800" dirty="0"/>
              <a:t>1 </a:t>
            </a:r>
            <a:r>
              <a:rPr lang="en-US" sz="2800" dirty="0">
                <a:hlinkClick r:id="rId2"/>
              </a:rPr>
              <a:t>https://www.gazetakontingent.ru/docs/files/hronika.pdf</a:t>
            </a:r>
            <a:endParaRPr lang="ru-RU" sz="2800" dirty="0"/>
          </a:p>
          <a:p>
            <a:pPr>
              <a:lnSpc>
                <a:spcPct val="90000"/>
              </a:lnSpc>
            </a:pPr>
            <a:r>
              <a:rPr lang="ru-RU" sz="2800" dirty="0"/>
              <a:t>2.</a:t>
            </a:r>
            <a:r>
              <a:rPr lang="en-US" sz="2800" dirty="0"/>
              <a:t> </a:t>
            </a:r>
            <a:r>
              <a:rPr lang="en-US" sz="2800" dirty="0">
                <a:hlinkClick r:id="rId3"/>
              </a:rPr>
              <a:t>https://ru.wikipedia.org/wiki/</a:t>
            </a:r>
            <a:r>
              <a:rPr lang="ru-RU" sz="2800" dirty="0" err="1">
                <a:hlinkClick r:id="rId3"/>
              </a:rPr>
              <a:t>Афганская_война</a:t>
            </a:r>
            <a:r>
              <a:rPr lang="ru-RU" sz="2800" dirty="0">
                <a:hlinkClick r:id="rId3"/>
              </a:rPr>
              <a:t>_(1979—1989)</a:t>
            </a:r>
            <a:endParaRPr lang="ru-RU" sz="2800" dirty="0"/>
          </a:p>
          <a:p>
            <a:pPr>
              <a:lnSpc>
                <a:spcPct val="90000"/>
              </a:lnSpc>
            </a:pPr>
            <a:r>
              <a:rPr lang="ru-RU" sz="2800" dirty="0"/>
              <a:t>3.  Фото с сети Интернет</a:t>
            </a:r>
          </a:p>
        </p:txBody>
      </p:sp>
    </p:spTree>
    <p:extLst>
      <p:ext uri="{BB962C8B-B14F-4D97-AF65-F5344CB8AC3E}">
        <p14:creationId xmlns:p14="http://schemas.microsoft.com/office/powerpoint/2010/main" val="136735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1804" y="464035"/>
            <a:ext cx="10360501" cy="1219200"/>
          </a:xfrm>
        </p:spPr>
        <p:txBody>
          <a:bodyPr rtlCol="0"/>
          <a:lstStyle/>
          <a:p>
            <a:pPr algn="ctr"/>
            <a:r>
              <a:rPr lang="ru-RU" dirty="0"/>
              <a:t>Причины войны:</a:t>
            </a:r>
            <a:endParaRPr lang="ru" dirty="0"/>
          </a:p>
        </p:txBody>
      </p:sp>
      <p:sp>
        <p:nvSpPr>
          <p:cNvPr id="3" name="Объект 2">
            <a:extLst>
              <a:ext uri="{FF2B5EF4-FFF2-40B4-BE49-F238E27FC236}">
                <a16:creationId xmlns:a16="http://schemas.microsoft.com/office/drawing/2014/main" id="{23011F99-0DC0-49EC-A4AE-CAD69443ADFB}"/>
              </a:ext>
            </a:extLst>
          </p:cNvPr>
          <p:cNvSpPr>
            <a:spLocks noGrp="1"/>
          </p:cNvSpPr>
          <p:nvPr>
            <p:ph idx="1"/>
          </p:nvPr>
        </p:nvSpPr>
        <p:spPr/>
        <p:txBody>
          <a:bodyPr>
            <a:normAutofit fontScale="92500"/>
          </a:bodyPr>
          <a:lstStyle/>
          <a:p>
            <a:r>
              <a:rPr lang="ru-RU" dirty="0"/>
              <a:t>В 1978 г. произошла </a:t>
            </a:r>
            <a:r>
              <a:rPr lang="ru-RU" dirty="0" err="1"/>
              <a:t>Саурская</a:t>
            </a:r>
            <a:r>
              <a:rPr lang="ru-RU" dirty="0"/>
              <a:t> революция. Вскоре была основана Народно-демократическая партия Афганистана (НДПА), провозгласившая образование Демократической Республики Афганистан. Новая власть стремилась к строительству социализма. В оппозицию к социалистам стали радикальные исламисты, объявившие им войну. Вскоре было сформировано множество отрядов моджахедов («</a:t>
            </a:r>
            <a:r>
              <a:rPr lang="ru-RU" dirty="0" err="1"/>
              <a:t>душманов</a:t>
            </a:r>
            <a:r>
              <a:rPr lang="ru-RU" dirty="0"/>
              <a:t>»). </a:t>
            </a:r>
          </a:p>
          <a:p>
            <a:r>
              <a:rPr lang="ru-RU" dirty="0"/>
              <a:t>С одной стороны в нем участвовал Ограниченный контингент советских войск, поддерживавший действия руководства Афганистана. С другой выступали вооруженные группировки афганских моджахедов, спонсируемых странами НАТО.</a:t>
            </a:r>
          </a:p>
        </p:txBody>
      </p:sp>
      <p:pic>
        <p:nvPicPr>
          <p:cNvPr id="1031" name="Picture 7" descr="https://avatars.mds.yandex.net/get-direct/4797247/s0iSFdtSALGJAL2zlpx9SQ/wx600">
            <a:extLst>
              <a:ext uri="{FF2B5EF4-FFF2-40B4-BE49-F238E27FC236}">
                <a16:creationId xmlns:a16="http://schemas.microsoft.com/office/drawing/2014/main" id="{22C7412A-0D1B-4865-B9DA-F87839FB2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563" y="-4464050"/>
            <a:ext cx="5715000" cy="32099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s://avatars.mds.yandex.net/get-direct/4304299/deuT_krq5AryWj8mZbpGOw/x450">
            <a:extLst>
              <a:ext uri="{FF2B5EF4-FFF2-40B4-BE49-F238E27FC236}">
                <a16:creationId xmlns:a16="http://schemas.microsoft.com/office/drawing/2014/main" id="{BBA8C047-458A-4206-B70A-A8E384F31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163" y="-8351838"/>
            <a:ext cx="42862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18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7868" y="188640"/>
            <a:ext cx="10360501" cy="1219200"/>
          </a:xfrm>
        </p:spPr>
        <p:txBody>
          <a:bodyPr rtlCol="0">
            <a:normAutofit fontScale="90000"/>
          </a:bodyPr>
          <a:lstStyle/>
          <a:p>
            <a:r>
              <a:rPr lang="ru-RU" dirty="0"/>
              <a:t>12 декабря 1979 г. советское правительство объявило о вводе своих войск в Афганистан</a:t>
            </a:r>
            <a:endParaRPr lang="en-US" dirty="0"/>
          </a:p>
        </p:txBody>
      </p:sp>
      <p:pic>
        <p:nvPicPr>
          <p:cNvPr id="4" name="Рисунок 3">
            <a:extLst>
              <a:ext uri="{FF2B5EF4-FFF2-40B4-BE49-F238E27FC236}">
                <a16:creationId xmlns:a16="http://schemas.microsoft.com/office/drawing/2014/main" id="{F26DF6EC-EC91-4C29-88F5-462E7EAA8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972" y="1407840"/>
            <a:ext cx="7704856" cy="5116025"/>
          </a:xfrm>
          <a:prstGeom prst="rect">
            <a:avLst/>
          </a:prstGeom>
        </p:spPr>
      </p:pic>
    </p:spTree>
    <p:extLst>
      <p:ext uri="{BB962C8B-B14F-4D97-AF65-F5344CB8AC3E}">
        <p14:creationId xmlns:p14="http://schemas.microsoft.com/office/powerpoint/2010/main" val="26930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algn="ctr"/>
            <a:r>
              <a:rPr lang="ru-RU" b="1" dirty="0"/>
              <a:t>войну</a:t>
            </a:r>
            <a:r>
              <a:rPr lang="ru-RU" dirty="0"/>
              <a:t> можно разделить на несколько этапов</a:t>
            </a:r>
            <a:br>
              <a:rPr lang="ru-RU" dirty="0"/>
            </a:br>
            <a:endParaRPr lang="ru" dirty="0"/>
          </a:p>
        </p:txBody>
      </p:sp>
      <p:sp>
        <p:nvSpPr>
          <p:cNvPr id="6" name="Объект 5"/>
          <p:cNvSpPr>
            <a:spLocks noGrp="1"/>
          </p:cNvSpPr>
          <p:nvPr>
            <p:ph sz="half" idx="2"/>
          </p:nvPr>
        </p:nvSpPr>
        <p:spPr>
          <a:xfrm>
            <a:off x="6454451" y="1916831"/>
            <a:ext cx="4820211" cy="4356969"/>
          </a:xfrm>
        </p:spPr>
        <p:txBody>
          <a:bodyPr rtlCol="0"/>
          <a:lstStyle/>
          <a:p>
            <a:r>
              <a:rPr lang="ru-RU" dirty="0"/>
              <a:t>1-й этап: декабрь 1979 – февраль 1980 года</a:t>
            </a:r>
            <a:r>
              <a:rPr lang="ru" dirty="0"/>
              <a:t>Второй пункт списка</a:t>
            </a:r>
          </a:p>
          <a:p>
            <a:r>
              <a:rPr lang="ru-RU" dirty="0"/>
              <a:t>2-й этап: март 1980 – апрель 1985 года.</a:t>
            </a:r>
          </a:p>
          <a:p>
            <a:r>
              <a:rPr lang="ru-RU" dirty="0"/>
              <a:t>3-й этап: май 1985 – декабрь 1986 года.</a:t>
            </a:r>
          </a:p>
          <a:p>
            <a:r>
              <a:rPr lang="ru-RU" b="1" dirty="0"/>
              <a:t>4‑й этап</a:t>
            </a:r>
            <a:r>
              <a:rPr lang="ru-RU" dirty="0"/>
              <a:t>: январь 1987 г. ‑ февраль 1989 г</a:t>
            </a:r>
            <a:endParaRPr lang="ru" dirty="0"/>
          </a:p>
        </p:txBody>
      </p:sp>
      <p:pic>
        <p:nvPicPr>
          <p:cNvPr id="7" name="Объект 6">
            <a:extLst>
              <a:ext uri="{FF2B5EF4-FFF2-40B4-BE49-F238E27FC236}">
                <a16:creationId xmlns:a16="http://schemas.microsoft.com/office/drawing/2014/main" id="{76EBF0FD-1329-43EF-926E-5C54C1FA75A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4162" y="1916831"/>
            <a:ext cx="4976813" cy="3732609"/>
          </a:xfrm>
        </p:spPr>
      </p:pic>
    </p:spTree>
    <p:extLst>
      <p:ext uri="{BB962C8B-B14F-4D97-AF65-F5344CB8AC3E}">
        <p14:creationId xmlns:p14="http://schemas.microsoft.com/office/powerpoint/2010/main" val="47147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1A785A4-3A4E-4A9E-A550-7BF1ABC42395}"/>
              </a:ext>
            </a:extLst>
          </p:cNvPr>
          <p:cNvPicPr>
            <a:picLocks noChangeAspect="1"/>
          </p:cNvPicPr>
          <p:nvPr/>
        </p:nvPicPr>
        <p:blipFill rotWithShape="1">
          <a:blip r:embed="rId2"/>
          <a:srcRect l="45274" t="27945" r="37003" b="42993"/>
          <a:stretch/>
        </p:blipFill>
        <p:spPr>
          <a:xfrm>
            <a:off x="8326660" y="1268760"/>
            <a:ext cx="3434916" cy="3168352"/>
          </a:xfrm>
          <a:prstGeom prst="rect">
            <a:avLst/>
          </a:prstGeom>
        </p:spPr>
      </p:pic>
      <p:sp>
        <p:nvSpPr>
          <p:cNvPr id="3" name="Текст 2"/>
          <p:cNvSpPr>
            <a:spLocks noGrp="1"/>
          </p:cNvSpPr>
          <p:nvPr>
            <p:ph type="body" idx="1"/>
          </p:nvPr>
        </p:nvSpPr>
        <p:spPr>
          <a:xfrm>
            <a:off x="549796" y="476672"/>
            <a:ext cx="7560840" cy="4320480"/>
          </a:xfrm>
        </p:spPr>
        <p:txBody>
          <a:bodyPr rtlCol="0"/>
          <a:lstStyle/>
          <a:p>
            <a:r>
              <a:rPr lang="ru-RU" b="1" dirty="0"/>
              <a:t>25 декабря 1979 года</a:t>
            </a:r>
            <a:r>
              <a:rPr lang="ru-RU" dirty="0"/>
              <a:t> начался ввод советских войск в ДРА по трем направлениям: Кушка‑</a:t>
            </a:r>
            <a:r>
              <a:rPr lang="ru-RU" dirty="0" err="1"/>
              <a:t>Шинданд</a:t>
            </a:r>
            <a:r>
              <a:rPr lang="ru-RU" dirty="0"/>
              <a:t>‑Кандагар, Термез‑</a:t>
            </a:r>
            <a:r>
              <a:rPr lang="ru-RU" dirty="0" err="1"/>
              <a:t>Кундуз</a:t>
            </a:r>
            <a:r>
              <a:rPr lang="ru-RU" dirty="0"/>
              <a:t>‑Кабул, Хорог‑Файзабад. Десант высаживался на аэродромах Кабул, Баграм, Кандагар.</a:t>
            </a:r>
          </a:p>
          <a:p>
            <a:r>
              <a:rPr lang="ru-RU" dirty="0"/>
              <a:t>В состав советского контингента входили: управление 40‑й армии с частями обеспечения и обслуживания, четыре дивизии, пять отдельных бригад, четыре отдельных полка, четыре полка боевой авиации, три вертолетных полка, одна трубопроводная бригада, одна бригада материального обеспечения и некоторые другие части и учреждения</a:t>
            </a:r>
          </a:p>
          <a:p>
            <a:pPr rtl="0"/>
            <a:endParaRPr lang="en-US" dirty="0"/>
          </a:p>
        </p:txBody>
      </p:sp>
    </p:spTree>
    <p:extLst>
      <p:ext uri="{BB962C8B-B14F-4D97-AF65-F5344CB8AC3E}">
        <p14:creationId xmlns:p14="http://schemas.microsoft.com/office/powerpoint/2010/main" val="396955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algn="ctr" rtl="0"/>
            <a:r>
              <a:rPr lang="ru-RU" dirty="0"/>
              <a:t>Афганская война </a:t>
            </a:r>
            <a:endParaRPr lang="ru" dirty="0"/>
          </a:p>
        </p:txBody>
      </p:sp>
      <p:sp>
        <p:nvSpPr>
          <p:cNvPr id="3" name="Текст 2"/>
          <p:cNvSpPr>
            <a:spLocks noGrp="1"/>
          </p:cNvSpPr>
          <p:nvPr>
            <p:ph type="body" idx="1"/>
          </p:nvPr>
        </p:nvSpPr>
        <p:spPr/>
        <p:txBody>
          <a:bodyPr rtlCol="0"/>
          <a:lstStyle/>
          <a:p>
            <a:pPr algn="ctr" rtl="0"/>
            <a:r>
              <a:rPr lang="ru-RU" dirty="0"/>
              <a:t>Советские войска</a:t>
            </a:r>
            <a:endParaRPr lang="en-US" dirty="0"/>
          </a:p>
        </p:txBody>
      </p:sp>
      <p:sp>
        <p:nvSpPr>
          <p:cNvPr id="5" name="Текст 4"/>
          <p:cNvSpPr>
            <a:spLocks noGrp="1"/>
          </p:cNvSpPr>
          <p:nvPr>
            <p:ph type="body" sz="quarter" idx="3"/>
          </p:nvPr>
        </p:nvSpPr>
        <p:spPr/>
        <p:txBody>
          <a:bodyPr rtlCol="0"/>
          <a:lstStyle/>
          <a:p>
            <a:pPr algn="ctr" rtl="0"/>
            <a:r>
              <a:rPr lang="ru-RU" dirty="0"/>
              <a:t>моджахеды</a:t>
            </a:r>
            <a:endParaRPr lang="en-US" dirty="0"/>
          </a:p>
        </p:txBody>
      </p:sp>
      <p:pic>
        <p:nvPicPr>
          <p:cNvPr id="12" name="Объект 11">
            <a:extLst>
              <a:ext uri="{FF2B5EF4-FFF2-40B4-BE49-F238E27FC236}">
                <a16:creationId xmlns:a16="http://schemas.microsoft.com/office/drawing/2014/main" id="{9E3F4790-4564-45DA-88BF-054F766B20C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4400" y="2923957"/>
            <a:ext cx="5180012" cy="3272040"/>
          </a:xfrm>
        </p:spPr>
      </p:pic>
      <p:pic>
        <p:nvPicPr>
          <p:cNvPr id="22" name="Объект 21">
            <a:extLst>
              <a:ext uri="{FF2B5EF4-FFF2-40B4-BE49-F238E27FC236}">
                <a16:creationId xmlns:a16="http://schemas.microsoft.com/office/drawing/2014/main" id="{249746D3-9AD5-4E3B-AEF6-E20EA6A4C23B}"/>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26213" y="2923957"/>
            <a:ext cx="4748211" cy="3169339"/>
          </a:xfrm>
        </p:spPr>
      </p:pic>
    </p:spTree>
    <p:extLst>
      <p:ext uri="{BB962C8B-B14F-4D97-AF65-F5344CB8AC3E}">
        <p14:creationId xmlns:p14="http://schemas.microsoft.com/office/powerpoint/2010/main" val="181692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1924" y="3284984"/>
            <a:ext cx="8568952" cy="2592288"/>
          </a:xfrm>
        </p:spPr>
        <p:txBody>
          <a:bodyPr rtlCol="0">
            <a:normAutofit fontScale="90000"/>
          </a:bodyPr>
          <a:lstStyle/>
          <a:p>
            <a:pPr algn="ctr"/>
            <a:r>
              <a:rPr lang="ru-RU" dirty="0"/>
              <a:t>2 этап Афганской войны</a:t>
            </a:r>
            <a:br>
              <a:rPr lang="ru-RU" dirty="0"/>
            </a:br>
            <a:br>
              <a:rPr lang="ru-RU" dirty="0"/>
            </a:br>
            <a:br>
              <a:rPr lang="ru-RU" dirty="0"/>
            </a:br>
            <a:r>
              <a:rPr lang="ru-RU" dirty="0"/>
              <a:t> В марте 1980 года начинается 2 этап Афганской войны, который шел до апреля 1985 года и характеризовался ведением активных боевых действий, в том числе широкомасштабных, совместно с афганскими соединениями и частями, работой по реорганизации и укреплению вооруженных сил ДРА.</a:t>
            </a:r>
            <a:br>
              <a:rPr lang="ru-RU" dirty="0"/>
            </a:br>
            <a:endParaRPr lang="ru" sz="2700" dirty="0"/>
          </a:p>
        </p:txBody>
      </p:sp>
    </p:spTree>
    <p:extLst>
      <p:ext uri="{BB962C8B-B14F-4D97-AF65-F5344CB8AC3E}">
        <p14:creationId xmlns:p14="http://schemas.microsoft.com/office/powerpoint/2010/main" val="328700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ACE4B7B-9317-40E8-9C67-AAA5C33A0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964" y="548680"/>
            <a:ext cx="7713400" cy="5688632"/>
          </a:xfrm>
          <a:prstGeom prst="rect">
            <a:avLst/>
          </a:prstGeom>
        </p:spPr>
      </p:pic>
    </p:spTree>
    <p:extLst>
      <p:ext uri="{BB962C8B-B14F-4D97-AF65-F5344CB8AC3E}">
        <p14:creationId xmlns:p14="http://schemas.microsoft.com/office/powerpoint/2010/main" val="133690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Красные радиальные линии 16 х 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Office_9532495_TF02804895" id="{96C367DC-63CB-4497-8DB5-9523DECC650D}" vid="{3969D044-9617-42A8-8313-1FABFD6D19C8}"/>
    </a:ext>
  </a:extLst>
</a:theme>
</file>

<file path=ppt/theme/theme2.xml><?xml version="1.0" encoding="utf-8"?>
<a:theme xmlns:a="http://schemas.openxmlformats.org/drawingml/2006/main" name="Тема Offic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Тема Offic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1380992</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template makes an impression with its bold red background, radial sunburst pattern, and contrasting black title bar. Consider it for your small business or marketing presentation. Or, take advantage of the red color scheme to make a holiday-themed presentation.  Compatible with PowerPoint 2013 and later, this template offers a variety of slide layouts including title slides, bulleted lists, photo with captions, a sample chart, and blank slide, all in a widescreen (16X9) format.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2011-12-19T18:35:00+00:00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TP102804893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725212</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1BC18E0-614B-4152-A3EE-8AA2B60C7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076977-ECB7-44C2-A70D-853BB6B41242}">
  <ds:schemaRefs>
    <ds:schemaRef ds:uri="http://schemas.microsoft.com/office/infopath/2007/PartnerControls"/>
    <ds:schemaRef ds:uri="http://schemas.microsoft.com/office/2006/documentManagement/types"/>
    <ds:schemaRef ds:uri="4873beb7-5857-4685-be1f-d57550cc96cc"/>
    <ds:schemaRef ds:uri="http://purl.org/dc/terms/"/>
    <ds:schemaRef ds:uri="http://schemas.openxmlformats.org/package/2006/metadata/core-properties"/>
    <ds:schemaRef ds:uri="http://schemas.microsoft.com/office/2006/metadata/properties"/>
    <ds:schemaRef ds:uri="http://www.w3.org/XML/1998/namespace"/>
    <ds:schemaRef ds:uri="http://purl.org/dc/elements/1.1/"/>
    <ds:schemaRef ds:uri="http://purl.org/dc/dcmitype/"/>
  </ds:schemaRefs>
</ds:datastoreItem>
</file>

<file path=customXml/itemProps3.xml><?xml version="1.0" encoding="utf-8"?>
<ds:datastoreItem xmlns:ds="http://schemas.openxmlformats.org/officeDocument/2006/customXml" ds:itemID="{0A765CE0-A8A0-42E0-82D2-3F870DB4D5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Презентация с красными радиальными линиями (широкоэкранный формат)</Template>
  <TotalTime>156</TotalTime>
  <Words>800</Words>
  <Application>Microsoft Office PowerPoint</Application>
  <PresentationFormat>Произвольный</PresentationFormat>
  <Paragraphs>39</Paragraphs>
  <Slides>23</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23</vt:i4>
      </vt:variant>
    </vt:vector>
  </HeadingPairs>
  <TitlesOfParts>
    <vt:vector size="26" baseType="lpstr">
      <vt:lpstr>Arial</vt:lpstr>
      <vt:lpstr>Cambria</vt:lpstr>
      <vt:lpstr>Красные радиальные линии 16 х 9</vt:lpstr>
      <vt:lpstr>Афганская война</vt:lpstr>
      <vt:lpstr>Афганистан</vt:lpstr>
      <vt:lpstr>Причины войны:</vt:lpstr>
      <vt:lpstr>12 декабря 1979 г. советское правительство объявило о вводе своих войск в Афганистан</vt:lpstr>
      <vt:lpstr>войну можно разделить на несколько этапов </vt:lpstr>
      <vt:lpstr>Презентация PowerPoint</vt:lpstr>
      <vt:lpstr>Афганская война </vt:lpstr>
      <vt:lpstr>2 этап Афганской войны    В марте 1980 года начинается 2 этап Афганской войны, который шел до апреля 1985 года и характеризовался ведением активных боевых действий, в том числе широкомасштабных, совместно с афганскими соединениями и частями, работой по реорганизации и укреплению вооруженных сил ДРА. </vt:lpstr>
      <vt:lpstr>Презентация PowerPoint</vt:lpstr>
      <vt:lpstr>Презентация PowerPoint</vt:lpstr>
      <vt:lpstr>Презентация PowerPoint</vt:lpstr>
      <vt:lpstr>Презентация PowerPoint</vt:lpstr>
      <vt:lpstr>Третий этап: 1985 – 1985 годы</vt:lpstr>
      <vt:lpstr>Презентация PowerPoint</vt:lpstr>
      <vt:lpstr>Презентация PowerPoint</vt:lpstr>
      <vt:lpstr>Четвертый этап: 1987 – 1989 годы</vt:lpstr>
      <vt:lpstr>Презентация PowerPoint</vt:lpstr>
      <vt:lpstr>Вывод войск</vt:lpstr>
      <vt:lpstr>15 февраля 1989 года – вывод войск из Афганистана</vt:lpstr>
      <vt:lpstr>Итоги войны</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Афганская война</dc:title>
  <dc:creator>Надежда</dc:creator>
  <cp:lastModifiedBy>Надежда</cp:lastModifiedBy>
  <cp:revision>23</cp:revision>
  <dcterms:created xsi:type="dcterms:W3CDTF">2022-05-23T17:20:42Z</dcterms:created>
  <dcterms:modified xsi:type="dcterms:W3CDTF">2022-05-26T13:04:39Z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