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325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664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66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99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86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85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55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37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15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612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313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C01DF-3120-4B5A-9891-9C3A78E8C500}" type="datetimeFigureOut">
              <a:rPr lang="ru-RU" smtClean="0"/>
              <a:t>04.11.2023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0755-1E65-4128-AB3E-B5E8B1765C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25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" Type="http://schemas.openxmlformats.org/officeDocument/2006/relationships/image" Target="../media/image2.jpg"/><Relationship Id="rId16" Type="http://schemas.openxmlformats.org/officeDocument/2006/relationships/slide" Target="slide16.xml"/><Relationship Id="rId1" Type="http://schemas.openxmlformats.org/officeDocument/2006/relationships/slideLayout" Target="../slideLayouts/slideLayout4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502" y="1556792"/>
            <a:ext cx="9179501" cy="53106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0"/>
            <a:ext cx="8579296" cy="105273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br>
              <a:rPr lang="ru-RU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ru-RU" sz="53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Есенин-сын земли раздольной…</a:t>
            </a:r>
            <a:endParaRPr lang="ru-RU" sz="53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Скругленный прямоугольник 6">
            <a:hlinkClick r:id="rId3" action="ppaction://hlinksldjump"/>
          </p:cNvPr>
          <p:cNvSpPr/>
          <p:nvPr/>
        </p:nvSpPr>
        <p:spPr>
          <a:xfrm>
            <a:off x="899592" y="5733256"/>
            <a:ext cx="252028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Начать игру</a:t>
            </a:r>
            <a:endParaRPr lang="ru-RU" sz="24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02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Творчество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за 100</a:t>
            </a:r>
            <a:endParaRPr lang="ru-RU" sz="2800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952328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В 1918 г. Есенин пишет скандально-известную поэму «</a:t>
            </a:r>
            <a:r>
              <a:rPr lang="ru-RU" sz="3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Инония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».Россия разорвана, растерзана. Кипит Гражданская война. Голод, неустройство в каждом уголке страны. Есенин понимает, что на пути в </a:t>
            </a:r>
            <a:r>
              <a:rPr lang="ru-RU" sz="3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Инонию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большевики ему не попутчики.   </a:t>
            </a:r>
            <a:r>
              <a:rPr lang="ru-RU" sz="4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Инония</a:t>
            </a:r>
            <a:r>
              <a:rPr lang="ru-RU" sz="4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–это….</a:t>
            </a:r>
            <a:endParaRPr lang="ru-RU" sz="4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293096"/>
            <a:ext cx="6768752" cy="1944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Иная страна</a:t>
            </a: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17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188640"/>
            <a:ext cx="5486400" cy="9267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«Волшебная странность стихов»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за 10</a:t>
            </a:r>
            <a:endParaRPr lang="ru-RU" sz="2800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 fontScale="85000" lnSpcReduction="10000"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Назовите стихотворение:</a:t>
            </a:r>
          </a:p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«Дай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Джим, на счастье лапу мне,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Такую лапу не видал я сроду.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Давай с тобой полаем при луне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На тихую, бесшумную 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погоду».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4800" b="1" dirty="0" smtClean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«Собаке Качалова»</a:t>
            </a:r>
            <a:endParaRPr lang="ru-RU" sz="4800" b="1" dirty="0" smtClean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ru-RU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14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Волшебная странность стихов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за 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ru-RU" sz="2800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3168352"/>
          </a:xfrm>
        </p:spPr>
        <p:txBody>
          <a:bodyPr>
            <a:normAutofit fontScale="70000" lnSpcReduction="20000"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«Там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где капустные грядки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Красной водой поливает восход,</a:t>
            </a:r>
          </a:p>
          <a:p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Клененочек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маленький матке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Зеленое вымя 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сосет»</a:t>
            </a:r>
          </a:p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Найдите 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 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стихотворении</a:t>
            </a:r>
          </a:p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окказионализм </a:t>
            </a:r>
          </a:p>
          <a:p>
            <a:r>
              <a:rPr lang="ru-RU" sz="7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Кленёночек</a:t>
            </a:r>
            <a:endParaRPr lang="ru-RU" sz="7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653136"/>
            <a:ext cx="6768752" cy="1584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93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116632"/>
            <a:ext cx="5486400" cy="99878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«Волшебная странность стихов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»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за </a:t>
            </a:r>
            <a:r>
              <a:rPr lang="ru-RU" sz="2800" dirty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endParaRPr lang="ru-RU" sz="2800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За 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темной прядью </a:t>
            </a:r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перелесиц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 неколебимой синеве,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Ягненочек кудрявый — 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…?</a:t>
            </a:r>
          </a:p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Гуляет 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 голубой траве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Кого или что увидел поэт в образе кудрявого ягненка?</a:t>
            </a:r>
          </a:p>
          <a:p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374430"/>
            <a:ext cx="6768752" cy="18628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4400" b="1" dirty="0" smtClean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МЕСЯЦ</a:t>
            </a:r>
            <a:endParaRPr lang="ru-RU" sz="44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61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116632"/>
            <a:ext cx="5486400" cy="99878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Волшебная странность стихов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за 100</a:t>
            </a:r>
            <a:endParaRPr lang="ru-RU" sz="2800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«По-осеннему </a:t>
            </a:r>
            <a:r>
              <a:rPr lang="ru-RU" sz="3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кычет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сова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Над раздольем дорожной рани.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Облетает моя голова,</a:t>
            </a:r>
          </a:p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Куст волос золотистый 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вянет»</a:t>
            </a:r>
          </a:p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Как вы понимаете значение слова «</a:t>
            </a:r>
            <a:r>
              <a:rPr lang="ru-RU" sz="3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кычет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»?.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4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Плачет, причитает</a:t>
            </a:r>
            <a:endParaRPr lang="ru-RU" sz="54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50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260648"/>
            <a:ext cx="5486400" cy="8547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Любовь в жизни поэта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за 10</a:t>
            </a:r>
            <a:endParaRPr lang="ru-RU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 lnSpcReduction="10000"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Поэма –воспоминание о родной деревне, о юношеской любви к помещице Кашиной, ставшей прототипом главной героини. Как называется поэма?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«Анна </a:t>
            </a:r>
            <a:r>
              <a:rPr lang="ru-RU" sz="4800" b="1" dirty="0" err="1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Снегина</a:t>
            </a: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»</a:t>
            </a:r>
            <a:endParaRPr lang="ru-RU" sz="48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23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Известная американская танцовщица, которая  стала женой Есенина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Айседора Дункан</a:t>
            </a:r>
            <a:endParaRPr lang="ru-RU" sz="48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4"/>
          <p:cNvSpPr txBox="1">
            <a:spLocks/>
          </p:cNvSpPr>
          <p:nvPr/>
        </p:nvSpPr>
        <p:spPr>
          <a:xfrm>
            <a:off x="2204120" y="701080"/>
            <a:ext cx="5486400" cy="5667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КОТ В МЕШКЕ</a:t>
            </a:r>
            <a:endParaRPr lang="ru-RU" sz="3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11" name="Picture 6" descr="http://bu-baraholka.ru/upload/normal/sverdlovsk-kot-v-meshke_9088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88" r="25813"/>
          <a:stretch/>
        </p:blipFill>
        <p:spPr bwMode="auto">
          <a:xfrm>
            <a:off x="6938852" y="2487570"/>
            <a:ext cx="2090748" cy="31205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5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188640"/>
            <a:ext cx="5486400" cy="9267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Любовь в жизни поэта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за 50</a:t>
            </a:r>
            <a:endParaRPr lang="ru-RU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 fontScale="92500"/>
          </a:bodyPr>
          <a:lstStyle/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С ней поэт познакомился вскоре после приезда в Москву. Девушка работала в том же издательстве, куда поступил на службу Есенин. 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Назовите ее имя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4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Анна </a:t>
            </a:r>
            <a:r>
              <a:rPr lang="ru-RU" sz="5400" b="1" dirty="0" err="1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Изряднова</a:t>
            </a:r>
            <a:endParaRPr lang="ru-RU" sz="54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59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«КАТЕГОРИЯ </a:t>
            </a:r>
            <a:r>
              <a:rPr lang="ru-RU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» за 100</a:t>
            </a:r>
            <a:endParaRPr lang="ru-RU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412776"/>
            <a:ext cx="8064896" cy="266429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Именно этой актрисе мы обязаны циклом «Любовь хулигана». Назовите имя актрисы.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4000" b="1" dirty="0" smtClean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sz="40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Августа </a:t>
            </a:r>
            <a:r>
              <a:rPr lang="ru-RU" sz="4000" b="1" dirty="0" err="1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Миклашевская</a:t>
            </a:r>
            <a:endParaRPr lang="ru-RU" sz="40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6300192" y="5880039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362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204"/>
            <a:ext cx="9032528" cy="5645330"/>
          </a:xfrm>
          <a:gradFill>
            <a:gsLst>
              <a:gs pos="33317">
                <a:srgbClr val="BFBFAA"/>
              </a:gs>
              <a:gs pos="19684">
                <a:schemeClr val="bg2">
                  <a:lumMod val="75000"/>
                </a:schemeClr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94556921"/>
              </p:ext>
            </p:extLst>
          </p:nvPr>
        </p:nvGraphicFramePr>
        <p:xfrm>
          <a:off x="395536" y="188640"/>
          <a:ext cx="8507290" cy="4485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1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1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1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92899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400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КАТЕГОРИИ</a:t>
                      </a:r>
                      <a:endParaRPr lang="ru-RU" sz="3200" b="1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289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Памятные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места</a:t>
                      </a:r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 action="ppaction://hlinksldjump"/>
                        </a:rPr>
                        <a:t>10</a:t>
                      </a:r>
                      <a:endParaRPr lang="ru-RU" b="1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 action="ppaction://hlinksldjump"/>
                        </a:rPr>
                        <a:t>20</a:t>
                      </a:r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5" action="ppaction://hlinksldjump"/>
                        </a:rPr>
                        <a:t>50</a:t>
                      </a:r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6" action="ppaction://hlinksldjump"/>
                        </a:rPr>
                        <a:t>100</a:t>
                      </a:r>
                      <a:endParaRPr lang="ru-RU" b="1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89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Творчество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7" action="ppaction://hlinksldjump"/>
                        </a:rPr>
                        <a:t>10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 action="ppaction://hlinksldjump"/>
                        </a:rPr>
                        <a:t>20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9" action="ppaction://hlinksldjump"/>
                        </a:rPr>
                        <a:t>50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0" action="ppaction://hlinksldjump"/>
                        </a:rPr>
                        <a:t>100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289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Волшебная</a:t>
                      </a:r>
                      <a:r>
                        <a:rPr lang="ru-RU" b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странность стихов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1" action="ppaction://hlinksldjump"/>
                        </a:rPr>
                        <a:t>10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2" action="ppaction://hlinksldjump"/>
                        </a:rPr>
                        <a:t>20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3" action="ppaction://hlinksldjump"/>
                        </a:rPr>
                        <a:t>50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4" action="ppaction://hlinksldjump"/>
                        </a:rPr>
                        <a:t>100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2899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Любовь</a:t>
                      </a:r>
                      <a:r>
                        <a:rPr lang="ru-RU" b="1" baseline="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в жизни поэта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5" action="ppaction://hlinksldjump"/>
                        </a:rPr>
                        <a:t>10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6" action="ppaction://hlinksldjump"/>
                        </a:rPr>
                        <a:t>20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7" action="ppaction://hlinksldjump"/>
                        </a:rPr>
                        <a:t>50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18" action="ppaction://hlinksldjump"/>
                        </a:rPr>
                        <a:t>100</a:t>
                      </a:r>
                      <a:endParaRPr lang="ru-RU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gradFill>
                      <a:gsLst>
                        <a:gs pos="33317">
                          <a:srgbClr val="BFBFAA"/>
                        </a:gs>
                        <a:gs pos="19684">
                          <a:schemeClr val="bg2">
                            <a:lumMod val="75000"/>
                          </a:schemeClr>
                        </a:gs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00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48475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«Памятные места» за 10</a:t>
            </a:r>
            <a:endParaRPr lang="ru-RU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66429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ВОПРОС: Как называется село, где прошло детство будущего поэта?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6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Константиново</a:t>
            </a:r>
            <a:endParaRPr lang="ru-RU" sz="6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102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13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«Памятные места» за 20</a:t>
            </a:r>
            <a:endParaRPr lang="ru-RU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664296"/>
          </a:xfrm>
        </p:spPr>
        <p:txBody>
          <a:bodyPr>
            <a:normAutofit lnSpcReduction="10000"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Здесь в 1916г Есенин читал свои стихи в лазарете для раненых в присутствии императрицы. Здесь он посетил Ахматову и Гумилева.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4400" b="1" dirty="0" smtClean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Царское Село</a:t>
            </a:r>
            <a:endParaRPr lang="ru-RU" sz="44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29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Памятные места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за 50</a:t>
            </a:r>
            <a:endParaRPr lang="ru-RU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2880320"/>
          </a:xfrm>
        </p:spPr>
        <p:txBody>
          <a:bodyPr>
            <a:normAutofit fontScale="85000" lnSpcReduction="20000"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«Александр Александрович! Я хотел бы поговорить с Вами! Дело для меня очень важное!»- такое письмо в 1915г.пишет Есенин уже известному поэту  по приезде в Петербург. Кому адресовано письмо?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365104"/>
            <a:ext cx="6768752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4800" b="1" dirty="0" err="1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А.А.Блок</a:t>
            </a:r>
            <a:endParaRPr lang="ru-RU" sz="48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20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Памятные места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за 100</a:t>
            </a:r>
            <a:endParaRPr lang="ru-RU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340768"/>
            <a:ext cx="8064896" cy="3024336"/>
          </a:xfrm>
        </p:spPr>
        <p:txBody>
          <a:bodyPr>
            <a:normAutofit fontScale="85000" lnSpcReduction="20000"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«Что сказать мне об этом царстве мещанства? Человека пока еще не встречал и не знаю, чем он пахнет. В страшной моде Господин доллар, а на искусство начихать»,-пишет Есенин в 1922 году из…  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Назовите страну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4800" b="1" dirty="0" smtClean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Германия</a:t>
            </a:r>
            <a:endParaRPr lang="ru-RU" sz="48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344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КОТ В МЕШКЕ</a:t>
            </a:r>
            <a:endParaRPr lang="ru-RU" sz="3600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107504" y="1340768"/>
            <a:ext cx="8136904" cy="2664296"/>
          </a:xfrm>
        </p:spPr>
        <p:txBody>
          <a:bodyPr>
            <a:normAutofit lnSpcReduction="10000"/>
          </a:bodyPr>
          <a:lstStyle/>
          <a:p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Первое стихотворение, которое принесло Есенину известность, было напечатано в журнале «Мирок». Назовите его</a:t>
            </a:r>
            <a:endParaRPr lang="ru-RU" sz="3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0" name="Picture 6" descr="http://bu-baraholka.ru/upload/normal/sverdlovsk-kot-v-meshke_9088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88" r="25813"/>
          <a:stretch/>
        </p:blipFill>
        <p:spPr bwMode="auto">
          <a:xfrm>
            <a:off x="7401531" y="-35793"/>
            <a:ext cx="1742469" cy="26006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Текст 6"/>
          <p:cNvSpPr txBox="1">
            <a:spLocks/>
          </p:cNvSpPr>
          <p:nvPr/>
        </p:nvSpPr>
        <p:spPr>
          <a:xfrm>
            <a:off x="611560" y="4005064"/>
            <a:ext cx="6768752" cy="2232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4800" b="1" dirty="0" smtClean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sz="48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«Береза»</a:t>
            </a:r>
            <a:endParaRPr lang="ru-RU" sz="48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2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ТВОРЧЕСТВО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за 20</a:t>
            </a:r>
            <a:endParaRPr lang="ru-RU" sz="2800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196752"/>
            <a:ext cx="8064896" cy="2808312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"Стихи мои произвели большое впечатление. Все лучшие журналы того времени стали печатать меня, а осенью появилась моя первая 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книга.  </a:t>
            </a: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О ней много писали. Все в один голос говорили, что я </a:t>
            </a:r>
            <a:r>
              <a:rPr lang="ru-RU" sz="3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талант!» </a:t>
            </a:r>
            <a:r>
              <a:rPr lang="ru-RU" sz="4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О какой книге идет речь? </a:t>
            </a:r>
            <a:endParaRPr lang="ru-RU" sz="4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365104"/>
            <a:ext cx="6768752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4400" b="1" dirty="0" smtClean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«РАДУНИЦА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»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92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051720" y="548680"/>
            <a:ext cx="5486400" cy="56673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«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ТВОРЧЕСТВО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за 50</a:t>
            </a:r>
            <a:endParaRPr lang="ru-RU" sz="2800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755576" y="1115418"/>
            <a:ext cx="8064896" cy="3249686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ru-RU" sz="5100" b="1" dirty="0">
                <a:latin typeface="Courier New" panose="02070309020205020404" pitchFamily="49" charset="0"/>
                <a:cs typeface="Courier New" panose="02070309020205020404" pitchFamily="49" charset="0"/>
              </a:rPr>
              <a:t>Он сознательно избавлялся в своем творчестве от рязанских, местных слов и сознательно изгонял их из своих </a:t>
            </a:r>
            <a:r>
              <a:rPr lang="ru-RU" sz="5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стихов. </a:t>
            </a:r>
            <a:r>
              <a:rPr lang="ru-RU" sz="5100" b="1" dirty="0">
                <a:latin typeface="Courier New" panose="02070309020205020404" pitchFamily="49" charset="0"/>
                <a:cs typeface="Courier New" panose="02070309020205020404" pitchFamily="49" charset="0"/>
              </a:rPr>
              <a:t>Он хотел быть общерусским поэтом", – писал Розанов. </a:t>
            </a:r>
            <a:r>
              <a:rPr lang="ru-RU" sz="5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Сам </a:t>
            </a:r>
            <a:r>
              <a:rPr lang="ru-RU" sz="5100" b="1" dirty="0">
                <a:latin typeface="Courier New" panose="02070309020205020404" pitchFamily="49" charset="0"/>
                <a:cs typeface="Courier New" panose="02070309020205020404" pitchFamily="49" charset="0"/>
              </a:rPr>
              <a:t>Е</a:t>
            </a:r>
            <a:r>
              <a:rPr lang="ru-RU" sz="5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сенин </a:t>
            </a:r>
            <a:r>
              <a:rPr lang="ru-RU" sz="5100" b="1" dirty="0">
                <a:latin typeface="Courier New" panose="02070309020205020404" pitchFamily="49" charset="0"/>
                <a:cs typeface="Courier New" panose="02070309020205020404" pitchFamily="49" charset="0"/>
              </a:rPr>
              <a:t>позже напишет:"... не имела под собой почвы и умерла сама собой, оставив правду за органическим образом".</a:t>
            </a:r>
            <a:endParaRPr lang="ru-RU" sz="51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20000"/>
              </a:lnSpc>
            </a:pPr>
            <a:r>
              <a:rPr lang="ru-RU" sz="51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О какой поэтической школе идет речь?</a:t>
            </a:r>
            <a:endParaRPr lang="ru-RU" sz="5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611560" y="4571802"/>
            <a:ext cx="6768752" cy="1665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5400" b="1" dirty="0" smtClean="0">
                <a:solidFill>
                  <a:schemeClr val="bg2">
                    <a:lumMod val="1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ИМАЖИНИЗМ</a:t>
            </a:r>
            <a:endParaRPr lang="ru-RU" sz="5400" b="1" dirty="0">
              <a:solidFill>
                <a:schemeClr val="bg2">
                  <a:lumMod val="1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668344" y="5517232"/>
            <a:ext cx="1368152" cy="72008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28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919FF"/>
      </a:hlink>
      <a:folHlink>
        <a:srgbClr val="FFFF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614</Words>
  <Application>Microsoft Office PowerPoint</Application>
  <PresentationFormat>Экран (4:3)</PresentationFormat>
  <Paragraphs>97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Courier New</vt:lpstr>
      <vt:lpstr>Тема Office</vt:lpstr>
      <vt:lpstr>  Есенин-сын земли раздольной…</vt:lpstr>
      <vt:lpstr>Презентация PowerPoint</vt:lpstr>
      <vt:lpstr>«Памятные места» за 10</vt:lpstr>
      <vt:lpstr>«Памятные места» за 20</vt:lpstr>
      <vt:lpstr>«Памятные места» за 50</vt:lpstr>
      <vt:lpstr>«Памятные места» за 100</vt:lpstr>
      <vt:lpstr>КОТ В МЕШКЕ</vt:lpstr>
      <vt:lpstr>«ТВОРЧЕСТВО» за 20</vt:lpstr>
      <vt:lpstr>«ТВОРЧЕСТВО» за 50</vt:lpstr>
      <vt:lpstr>«Творчество» за 100</vt:lpstr>
      <vt:lpstr>«Волшебная странность стихов» за 10</vt:lpstr>
      <vt:lpstr>«Волшебная странность стихов» за 20</vt:lpstr>
      <vt:lpstr>«Волшебная странность стихов» за 50</vt:lpstr>
      <vt:lpstr>«Волшебная странность стихов» за 100</vt:lpstr>
      <vt:lpstr>«Любовь в жизни поэта» за 10</vt:lpstr>
      <vt:lpstr>Презентация PowerPoint</vt:lpstr>
      <vt:lpstr>«Любовь в жизни поэта» за 50</vt:lpstr>
      <vt:lpstr>«КАТЕГОРИЯ 4» за 100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по теме «…»</dc:title>
  <dc:creator>Ксю</dc:creator>
  <cp:lastModifiedBy>User</cp:lastModifiedBy>
  <cp:revision>35</cp:revision>
  <dcterms:created xsi:type="dcterms:W3CDTF">2017-01-13T14:14:40Z</dcterms:created>
  <dcterms:modified xsi:type="dcterms:W3CDTF">2023-11-04T05:01:59Z</dcterms:modified>
</cp:coreProperties>
</file>