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46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E084B5-9A12-41D3-9221-998F8E480B45}" type="datetimeFigureOut">
              <a:rPr lang="ru-RU" smtClean="0"/>
              <a:t>30.10.2023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6DEAB7-0C2D-4F88-AC96-66F1E2BDD7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96071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E8DF5520-6A4B-4055-99FF-0B29F0ADB327}" type="datetimeFigureOut">
              <a:rPr lang="ru-RU" smtClean="0"/>
              <a:t>30.10.2023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56E3D3A-F046-4A7B-B8CF-412EBF4755E2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F5520-6A4B-4055-99FF-0B29F0ADB327}" type="datetimeFigureOut">
              <a:rPr lang="ru-RU" smtClean="0"/>
              <a:t>30.10.2023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E3D3A-F046-4A7B-B8CF-412EBF4755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F5520-6A4B-4055-99FF-0B29F0ADB327}" type="datetimeFigureOut">
              <a:rPr lang="ru-RU" smtClean="0"/>
              <a:t>30.10.2023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E3D3A-F046-4A7B-B8CF-412EBF4755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F5520-6A4B-4055-99FF-0B29F0ADB327}" type="datetimeFigureOut">
              <a:rPr lang="ru-RU" smtClean="0"/>
              <a:t>30.10.2023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E3D3A-F046-4A7B-B8CF-412EBF4755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F5520-6A4B-4055-99FF-0B29F0ADB327}" type="datetimeFigureOut">
              <a:rPr lang="ru-RU" smtClean="0"/>
              <a:t>30.10.2023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E3D3A-F046-4A7B-B8CF-412EBF4755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F5520-6A4B-4055-99FF-0B29F0ADB327}" type="datetimeFigureOut">
              <a:rPr lang="ru-RU" smtClean="0"/>
              <a:t>30.10.2023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E3D3A-F046-4A7B-B8CF-412EBF4755E2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F5520-6A4B-4055-99FF-0B29F0ADB327}" type="datetimeFigureOut">
              <a:rPr lang="ru-RU" smtClean="0"/>
              <a:t>30.10.2023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E3D3A-F046-4A7B-B8CF-412EBF4755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F5520-6A4B-4055-99FF-0B29F0ADB327}" type="datetimeFigureOut">
              <a:rPr lang="ru-RU" smtClean="0"/>
              <a:t>30.10.2023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E3D3A-F046-4A7B-B8CF-412EBF4755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F5520-6A4B-4055-99FF-0B29F0ADB327}" type="datetimeFigureOut">
              <a:rPr lang="ru-RU" smtClean="0"/>
              <a:t>30.10.2023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E3D3A-F046-4A7B-B8CF-412EBF4755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F5520-6A4B-4055-99FF-0B29F0ADB327}" type="datetimeFigureOut">
              <a:rPr lang="ru-RU" smtClean="0"/>
              <a:t>30.10.2023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E3D3A-F046-4A7B-B8CF-412EBF4755E2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F5520-6A4B-4055-99FF-0B29F0ADB327}" type="datetimeFigureOut">
              <a:rPr lang="ru-RU" smtClean="0"/>
              <a:t>30.10.2023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E3D3A-F046-4A7B-B8CF-412EBF4755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E8DF5520-6A4B-4055-99FF-0B29F0ADB327}" type="datetimeFigureOut">
              <a:rPr lang="ru-RU" smtClean="0"/>
              <a:t>30.10.2023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956E3D3A-F046-4A7B-B8CF-412EBF4755E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Ладовая основа гармонии.</a:t>
            </a:r>
            <a:br>
              <a:rPr lang="ru-RU" sz="2800" dirty="0" smtClean="0"/>
            </a:br>
            <a:r>
              <a:rPr lang="ru-RU" sz="2800" dirty="0" smtClean="0"/>
              <a:t>Функциональные группы.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pPr algn="r"/>
            <a:endParaRPr lang="ru-RU" dirty="0" smtClean="0"/>
          </a:p>
          <a:p>
            <a:pPr algn="r"/>
            <a:endParaRPr lang="ru-RU" dirty="0"/>
          </a:p>
          <a:p>
            <a:pPr algn="r"/>
            <a:r>
              <a:rPr lang="ru-RU" dirty="0" smtClean="0"/>
              <a:t>Учитель музыки</a:t>
            </a:r>
            <a:endParaRPr lang="ru-RU" dirty="0" smtClean="0"/>
          </a:p>
          <a:p>
            <a:pPr algn="r"/>
            <a:r>
              <a:rPr lang="ru-RU" dirty="0" smtClean="0"/>
              <a:t>Алексеева </a:t>
            </a:r>
            <a:r>
              <a:rPr lang="ru-RU" dirty="0" smtClean="0"/>
              <a:t>Наталия Игоревна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8911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268760"/>
            <a:ext cx="748883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Лад представляет собой </a:t>
            </a:r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систему взаимоотношений между устойчивыми и неустойчивыми звуками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. Лад является организующим началом для звуков, благодаря которому они объединяются в иерархическую и функционально взаимосвязанную систему. Звукоряд - это тоже система звуков, но в отличие от лада звукоряд не определяет то, как звуки должны взаимодействовать между собой.</a:t>
            </a:r>
          </a:p>
          <a:p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Наибольшее распространение в музыке получили два лада - мажорный и минорный. Эти лады состоят из семи </a:t>
            </a:r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диатонических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 ступеней, расположенным таким образом, что между соседними ступенями образуется интервал большой или малой секунды. Диатонику можно трактовать как переход из</a:t>
            </a:r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 одной ступени в другую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51727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65799" y="1268760"/>
            <a:ext cx="770485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Логика движения главных трезвучий заключается в следующем: </a:t>
            </a:r>
          </a:p>
          <a:p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в гармоническом движении функции располагаются по степени усиления их функционального напряжения, отсюда самой логичной является движений T (устой)– S (мягкая неустойчивость) – D (яркая неустойчивость, активное стремление, усиление напряжения) – T (разряжение напряжения, успокоение). </a:t>
            </a:r>
          </a:p>
          <a:p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В этом смысле в классической гармонии запрещено взятие S после D, хотя в современной музыке такая схема используется (песня из к-</a:t>
            </a:r>
            <a:r>
              <a:rPr lang="ru-RU" dirty="0" err="1">
                <a:solidFill>
                  <a:schemeClr val="bg2">
                    <a:lumMod val="50000"/>
                  </a:schemeClr>
                </a:solidFill>
              </a:rPr>
              <a:t>ма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 «Титаник»). Главные трезвучия при желании могут быть подменены побочными, своими заместителями, например в схеме D – T тоническое трезвучие может быть заменено VI ступенью – в этом случае оно выполняет тоническую функцию D – VI(T). Схему II – V следует читать так: II является субдоминантой, отсюда II(S) – D - </a:t>
            </a:r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это логично.</a:t>
            </a:r>
          </a:p>
        </p:txBody>
      </p:sp>
    </p:spTree>
    <p:extLst>
      <p:ext uri="{BB962C8B-B14F-4D97-AF65-F5344CB8AC3E}">
        <p14:creationId xmlns:p14="http://schemas.microsoft.com/office/powerpoint/2010/main" val="1135665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196752"/>
            <a:ext cx="7920880" cy="39703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800" b="1" i="1" dirty="0">
                <a:solidFill>
                  <a:schemeClr val="bg2">
                    <a:lumMod val="50000"/>
                  </a:schemeClr>
                </a:solidFill>
              </a:rPr>
              <a:t>Лад</a:t>
            </a:r>
            <a:r>
              <a:rPr lang="ru-RU" sz="2800" i="1" dirty="0">
                <a:solidFill>
                  <a:schemeClr val="bg2">
                    <a:lumMod val="50000"/>
                  </a:schemeClr>
                </a:solidFill>
              </a:rPr>
              <a:t> — одно из главных понятий русской музыкальной науки</a:t>
            </a:r>
            <a:r>
              <a:rPr lang="ru-RU" sz="2800" i="1" dirty="0" smtClean="0">
                <a:solidFill>
                  <a:schemeClr val="bg2">
                    <a:lumMod val="50000"/>
                  </a:schemeClr>
                </a:solidFill>
              </a:rPr>
              <a:t>,</a:t>
            </a:r>
          </a:p>
          <a:p>
            <a:r>
              <a:rPr lang="ru-RU" sz="2800" i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800" i="1" dirty="0">
                <a:solidFill>
                  <a:schemeClr val="bg2">
                    <a:lumMod val="50000"/>
                  </a:schemeClr>
                </a:solidFill>
              </a:rPr>
              <a:t>центральное понятие в учении о </a:t>
            </a:r>
            <a:r>
              <a:rPr lang="ru-RU" sz="2800" b="1" i="1" dirty="0">
                <a:solidFill>
                  <a:schemeClr val="bg2">
                    <a:lumMod val="50000"/>
                  </a:schemeClr>
                </a:solidFill>
              </a:rPr>
              <a:t>гармонии</a:t>
            </a:r>
            <a:r>
              <a:rPr lang="ru-RU" sz="2800" i="1" dirty="0" smtClean="0">
                <a:solidFill>
                  <a:schemeClr val="bg2">
                    <a:lumMod val="50000"/>
                  </a:schemeClr>
                </a:solidFill>
              </a:rPr>
              <a:t>.</a:t>
            </a:r>
          </a:p>
          <a:p>
            <a:endParaRPr lang="ru-RU" sz="2800" i="1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sz="2800" i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800" i="1" dirty="0">
                <a:solidFill>
                  <a:schemeClr val="bg2">
                    <a:lumMod val="50000"/>
                  </a:schemeClr>
                </a:solidFill>
              </a:rPr>
              <a:t>Чаще всего слово «</a:t>
            </a:r>
            <a:r>
              <a:rPr lang="ru-RU" sz="2800" b="1" i="1" dirty="0">
                <a:solidFill>
                  <a:schemeClr val="bg2">
                    <a:lumMod val="50000"/>
                  </a:schemeClr>
                </a:solidFill>
              </a:rPr>
              <a:t>лад</a:t>
            </a:r>
            <a:r>
              <a:rPr lang="ru-RU" sz="2800" i="1" dirty="0">
                <a:solidFill>
                  <a:schemeClr val="bg2">
                    <a:lumMod val="50000"/>
                  </a:schemeClr>
                </a:solidFill>
              </a:rPr>
              <a:t>» употребляют </a:t>
            </a:r>
            <a:r>
              <a:rPr lang="ru-RU" sz="2800" i="1" dirty="0" smtClean="0">
                <a:solidFill>
                  <a:schemeClr val="bg2">
                    <a:lumMod val="50000"/>
                  </a:schemeClr>
                </a:solidFill>
              </a:rPr>
              <a:t>по</a:t>
            </a:r>
          </a:p>
          <a:p>
            <a:r>
              <a:rPr lang="ru-RU" sz="2800" i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800" i="1" dirty="0">
                <a:solidFill>
                  <a:schemeClr val="bg2">
                    <a:lumMod val="50000"/>
                  </a:schemeClr>
                </a:solidFill>
              </a:rPr>
              <a:t>отношению к двум тональным </a:t>
            </a:r>
            <a:r>
              <a:rPr lang="ru-RU" sz="2800" b="1" i="1" dirty="0">
                <a:solidFill>
                  <a:schemeClr val="bg2">
                    <a:lumMod val="50000"/>
                  </a:schemeClr>
                </a:solidFill>
              </a:rPr>
              <a:t>ладам</a:t>
            </a:r>
            <a:r>
              <a:rPr lang="ru-RU" sz="2800" i="1" dirty="0">
                <a:solidFill>
                  <a:schemeClr val="bg2">
                    <a:lumMod val="50000"/>
                  </a:schemeClr>
                </a:solidFill>
              </a:rPr>
              <a:t> </a:t>
            </a:r>
            <a:r>
              <a:rPr lang="ru-RU" sz="2800" i="1" dirty="0" smtClean="0">
                <a:solidFill>
                  <a:schemeClr val="bg2">
                    <a:lumMod val="50000"/>
                  </a:schemeClr>
                </a:solidFill>
              </a:rPr>
              <a:t>—</a:t>
            </a:r>
          </a:p>
          <a:p>
            <a:r>
              <a:rPr lang="ru-RU" sz="2800" i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800" i="1" dirty="0">
                <a:solidFill>
                  <a:schemeClr val="bg2">
                    <a:lumMod val="50000"/>
                  </a:schemeClr>
                </a:solidFill>
              </a:rPr>
              <a:t>мажору и минору («мажорный </a:t>
            </a:r>
            <a:r>
              <a:rPr lang="ru-RU" sz="2800" b="1" i="1" dirty="0">
                <a:solidFill>
                  <a:schemeClr val="bg2">
                    <a:lumMod val="50000"/>
                  </a:schemeClr>
                </a:solidFill>
              </a:rPr>
              <a:t>лад</a:t>
            </a:r>
            <a:r>
              <a:rPr lang="ru-RU" sz="2800" i="1" dirty="0">
                <a:solidFill>
                  <a:schemeClr val="bg2">
                    <a:lumMod val="50000"/>
                  </a:schemeClr>
                </a:solidFill>
              </a:rPr>
              <a:t>», </a:t>
            </a:r>
            <a:endParaRPr lang="ru-RU" sz="2800" i="1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sz="2800" i="1" dirty="0" smtClean="0">
                <a:solidFill>
                  <a:schemeClr val="bg2">
                    <a:lumMod val="50000"/>
                  </a:schemeClr>
                </a:solidFill>
              </a:rPr>
              <a:t>«</a:t>
            </a:r>
            <a:r>
              <a:rPr lang="ru-RU" sz="2800" i="1" dirty="0">
                <a:solidFill>
                  <a:schemeClr val="bg2">
                    <a:lumMod val="50000"/>
                  </a:schemeClr>
                </a:solidFill>
              </a:rPr>
              <a:t>минорный </a:t>
            </a:r>
            <a:r>
              <a:rPr lang="ru-RU" sz="2800" b="1" i="1" dirty="0">
                <a:solidFill>
                  <a:schemeClr val="bg2">
                    <a:lumMod val="50000"/>
                  </a:schemeClr>
                </a:solidFill>
              </a:rPr>
              <a:t>лад</a:t>
            </a:r>
            <a:r>
              <a:rPr lang="ru-RU" sz="2800" i="1" dirty="0">
                <a:solidFill>
                  <a:schemeClr val="bg2">
                    <a:lumMod val="50000"/>
                  </a:schemeClr>
                </a:solidFill>
              </a:rPr>
              <a:t>»)</a:t>
            </a:r>
          </a:p>
        </p:txBody>
      </p:sp>
    </p:spTree>
    <p:extLst>
      <p:ext uri="{BB962C8B-B14F-4D97-AF65-F5344CB8AC3E}">
        <p14:creationId xmlns:p14="http://schemas.microsoft.com/office/powerpoint/2010/main" val="1471085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 tmFilter="0,0; .5, 1; 1, 1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 tmFilter="0,0; .5, 1; 1, 1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 tmFilter="0,0; .5, 1; 1, 1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 tmFilter="0,0; .5, 1; 1, 1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2" grpId="1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778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764704"/>
            <a:ext cx="7416824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bg2">
                    <a:lumMod val="50000"/>
                  </a:schemeClr>
                </a:solidFill>
              </a:rPr>
              <a:t>Функциональная система классической гармонии</a:t>
            </a:r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</a:rPr>
              <a:t>.</a:t>
            </a:r>
            <a:endParaRPr lang="ru-RU" sz="2800" b="1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sz="2800" dirty="0">
                <a:solidFill>
                  <a:schemeClr val="bg2">
                    <a:lumMod val="50000"/>
                  </a:schemeClr>
                </a:solidFill>
              </a:rPr>
              <a:t> В музыкальном произведении аккорды, их обращения вступают между собой в многообразные связи, взаимодействия, соподчинения и создают систему ладовых функций. Комплекс напряжений и разрядов, свойственный отношениям функций, </a:t>
            </a:r>
            <a:r>
              <a:rPr lang="ru-RU" sz="2800" b="1" dirty="0">
                <a:solidFill>
                  <a:schemeClr val="bg2">
                    <a:lumMod val="50000"/>
                  </a:schemeClr>
                </a:solidFill>
              </a:rPr>
              <a:t>называется функциональностью</a:t>
            </a:r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</a:rPr>
              <a:t>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1665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268760"/>
            <a:ext cx="806489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chemeClr val="bg2">
                    <a:lumMod val="50000"/>
                  </a:schemeClr>
                </a:solidFill>
              </a:rPr>
              <a:t>Г</a:t>
            </a:r>
            <a:r>
              <a:rPr lang="ru-RU" sz="3200" dirty="0" smtClean="0">
                <a:solidFill>
                  <a:schemeClr val="bg2">
                    <a:lumMod val="50000"/>
                  </a:schemeClr>
                </a:solidFill>
              </a:rPr>
              <a:t>лавные </a:t>
            </a:r>
            <a:r>
              <a:rPr lang="ru-RU" sz="3200" dirty="0">
                <a:solidFill>
                  <a:schemeClr val="bg2">
                    <a:lumMod val="50000"/>
                  </a:schemeClr>
                </a:solidFill>
              </a:rPr>
              <a:t>трезвучия отражают ладовый характер звучания: в натуральном мажоре – все они большие, мажорные, а в натуральном миноре – малые, минорные. Главные трезвучия T, S, D Трезвучия главных ступеней различны по своей функции. </a:t>
            </a:r>
          </a:p>
        </p:txBody>
      </p:sp>
    </p:spTree>
    <p:extLst>
      <p:ext uri="{BB962C8B-B14F-4D97-AF65-F5344CB8AC3E}">
        <p14:creationId xmlns:p14="http://schemas.microsoft.com/office/powerpoint/2010/main" val="421730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8791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582341"/>
            <a:ext cx="770485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Тоника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 - является центром устойчивости. Ее функция заключается в утверждении ладового центра, ей подчинены и к ней направлены все остальные аккорды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.</a:t>
            </a:r>
          </a:p>
          <a:p>
            <a:pPr algn="ctr"/>
            <a:endParaRPr lang="ru-RU" dirty="0">
              <a:solidFill>
                <a:schemeClr val="bg2">
                  <a:lumMod val="50000"/>
                </a:schemeClr>
              </a:solidFill>
            </a:endParaRPr>
          </a:p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Тоника по своей природе единична (</a:t>
            </a:r>
            <a:r>
              <a:rPr lang="ru-RU" dirty="0" err="1" smtClean="0">
                <a:solidFill>
                  <a:schemeClr val="bg2">
                    <a:lumMod val="50000"/>
                  </a:schemeClr>
                </a:solidFill>
              </a:rPr>
              <a:t>незаменяема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). </a:t>
            </a:r>
          </a:p>
          <a:p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Для </a:t>
            </a:r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тонической функции характерны: </a:t>
            </a:r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285750" indent="-285750" algn="ctr">
              <a:buFont typeface="Arial" pitchFamily="34" charset="0"/>
              <a:buChar char="•"/>
            </a:pP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устойчивость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, </a:t>
            </a:r>
            <a:endParaRPr lang="ru-RU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285750" indent="-285750" algn="ctr">
              <a:buFont typeface="Arial" pitchFamily="34" charset="0"/>
              <a:buChar char="•"/>
            </a:pP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торможение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, </a:t>
            </a:r>
            <a:endParaRPr lang="ru-RU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285750" indent="-285750" algn="ctr">
              <a:buFont typeface="Arial" pitchFamily="34" charset="0"/>
              <a:buChar char="•"/>
            </a:pP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покой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. </a:t>
            </a:r>
            <a:endParaRPr lang="ru-RU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ru-RU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Никакая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другая функция не может придать звучанию характер полной завершенности, как это делает тоника. </a:t>
            </a:r>
          </a:p>
        </p:txBody>
      </p:sp>
    </p:spTree>
    <p:extLst>
      <p:ext uri="{BB962C8B-B14F-4D97-AF65-F5344CB8AC3E}">
        <p14:creationId xmlns:p14="http://schemas.microsoft.com/office/powerpoint/2010/main" val="146794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800" decel="100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556792"/>
            <a:ext cx="727280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Доминанта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– в функциональном смысле является представителем ладовой неустойчивости. </a:t>
            </a:r>
            <a:endParaRPr lang="ru-RU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ru-RU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Доминанта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– аккорд напряженный, неустойчивый, активно устремленный в тонику и вызывающий ощущение ее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ожидания.</a:t>
            </a:r>
          </a:p>
          <a:p>
            <a:endParaRPr lang="ru-RU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во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многом это связано с наличием VII вводной ступени (помните: в миноре не используется натуральная доминанта, а только гармоническая). </a:t>
            </a:r>
          </a:p>
        </p:txBody>
      </p:sp>
    </p:spTree>
    <p:extLst>
      <p:ext uri="{BB962C8B-B14F-4D97-AF65-F5344CB8AC3E}">
        <p14:creationId xmlns:p14="http://schemas.microsoft.com/office/powerpoint/2010/main" val="1866120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889844"/>
            <a:ext cx="734481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Субдоминанта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 – функция мягкой неустойчивости, тяготеет к тонике гораздо менее активно, по сравнению с активной, динамичной доминантой производит впечатление статичности. </a:t>
            </a:r>
            <a:endParaRPr lang="ru-RU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ru-RU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Главные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трезвучия лада образуют крепкую, прочную основу классической </a:t>
            </a:r>
            <a:r>
              <a:rPr lang="ru-RU" dirty="0" err="1">
                <a:solidFill>
                  <a:schemeClr val="bg2">
                    <a:lumMod val="50000"/>
                  </a:schemeClr>
                </a:solidFill>
              </a:rPr>
              <a:t>ладотональности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. Им свойственна такая емкость выразительных и конструктивных возможностей, что темы в форме периода, построенные только на трех гармониях (T – S - D) у Гайдна, Моцарта и Бетховена являют собой часто непревзойденные, классические образцы глубины и полноты выражения музыкальной мысли. </a:t>
            </a:r>
          </a:p>
        </p:txBody>
      </p:sp>
    </p:spTree>
    <p:extLst>
      <p:ext uri="{BB962C8B-B14F-4D97-AF65-F5344CB8AC3E}">
        <p14:creationId xmlns:p14="http://schemas.microsoft.com/office/powerpoint/2010/main" val="344516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38</TotalTime>
  <Words>425</Words>
  <Application>Microsoft Office PowerPoint</Application>
  <PresentationFormat>Экран (4:3)</PresentationFormat>
  <Paragraphs>38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Century Gothic</vt:lpstr>
      <vt:lpstr>Wingdings 2</vt:lpstr>
      <vt:lpstr>Остин</vt:lpstr>
      <vt:lpstr>Ладовая основа гармонии. Функциональные группы.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Ладовая основа гармонии. Функциональные группы.</dc:title>
  <dc:creator>Виталос</dc:creator>
  <cp:lastModifiedBy>Admin</cp:lastModifiedBy>
  <cp:revision>5</cp:revision>
  <dcterms:created xsi:type="dcterms:W3CDTF">2017-11-28T16:00:37Z</dcterms:created>
  <dcterms:modified xsi:type="dcterms:W3CDTF">2023-10-30T04:51:57Z</dcterms:modified>
</cp:coreProperties>
</file>