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75E1E-656F-4B55-AE0E-9717AF72055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7FAD4-F902-4802-B76E-6F75BF6385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041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D84C33-50FD-4051-A740-00A88C876442}" type="slidenum">
              <a:rPr lang="ru-RU" smtClean="0"/>
              <a:pPr/>
              <a:t>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858427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8A1C1D-541F-4DD7-8022-575FAA65F5BE}" type="slidenum">
              <a:rPr lang="ru-RU" smtClean="0"/>
              <a:pPr/>
              <a:t>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185451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FE2F8-61E3-4676-AC64-7801EA8ED974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DA3BC-D1FB-48F0-B6A9-24B67D90491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avtoliteratura.ru/files/karty/RF%20197%20130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70C0"/>
                </a:solidFill>
              </a:rPr>
              <a:t>Устный счет</a:t>
            </a:r>
          </a:p>
        </p:txBody>
      </p:sp>
      <p:sp>
        <p:nvSpPr>
          <p:cNvPr id="13315" name="Содержимое 4"/>
          <p:cNvSpPr>
            <a:spLocks noGrp="1"/>
          </p:cNvSpPr>
          <p:nvPr>
            <p:ph idx="1"/>
          </p:nvPr>
        </p:nvSpPr>
        <p:spPr>
          <a:xfrm>
            <a:off x="611560" y="1599049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b="1" dirty="0" smtClean="0"/>
              <a:t>     370+230=</a:t>
            </a:r>
          </a:p>
          <a:p>
            <a:pPr eaLnBrk="1" hangingPunct="1">
              <a:buFontTx/>
              <a:buNone/>
            </a:pPr>
            <a:r>
              <a:rPr lang="ru-RU" b="1" dirty="0" smtClean="0"/>
              <a:t>              :50= </a:t>
            </a:r>
          </a:p>
          <a:p>
            <a:pPr eaLnBrk="1" hangingPunct="1">
              <a:buFontTx/>
              <a:buNone/>
            </a:pPr>
            <a:r>
              <a:rPr lang="ru-RU" b="1" dirty="0" smtClean="0"/>
              <a:t>              ∙30=</a:t>
            </a:r>
          </a:p>
          <a:p>
            <a:pPr eaLnBrk="1" hangingPunct="1">
              <a:buFontTx/>
              <a:buNone/>
            </a:pPr>
            <a:r>
              <a:rPr lang="ru-RU" b="1" dirty="0" smtClean="0"/>
              <a:t>           +340= </a:t>
            </a:r>
          </a:p>
          <a:p>
            <a:pPr eaLnBrk="1" hangingPunct="1">
              <a:buFontTx/>
              <a:buNone/>
            </a:pPr>
            <a:r>
              <a:rPr lang="ru-RU" b="1" dirty="0" smtClean="0"/>
              <a:t>             +14=</a:t>
            </a:r>
          </a:p>
        </p:txBody>
      </p:sp>
      <p:pic>
        <p:nvPicPr>
          <p:cNvPr id="13316" name="Picture 6" descr="CRCTR1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4508500"/>
            <a:ext cx="172878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699792" y="1412776"/>
            <a:ext cx="1440160" cy="48936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600</a:t>
            </a:r>
          </a:p>
          <a:p>
            <a:pPr algn="ctr"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12</a:t>
            </a:r>
          </a:p>
          <a:p>
            <a:pPr algn="ctr"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360</a:t>
            </a:r>
          </a:p>
          <a:p>
            <a:pPr algn="ctr"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700</a:t>
            </a:r>
          </a:p>
          <a:p>
            <a:pPr algn="ctr"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714</a:t>
            </a:r>
          </a:p>
          <a:p>
            <a:pPr algn="ctr"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ED03B0"/>
                </a:solidFill>
              </a:rPr>
              <a:t>Подведение итогов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Tx/>
              <a:buAutoNum type="arabicPeriod"/>
            </a:pPr>
            <a:r>
              <a:rPr lang="ru-RU" b="1" smtClean="0"/>
              <a:t>Назовите тему урока</a:t>
            </a:r>
          </a:p>
          <a:p>
            <a:pPr marL="514350" indent="-514350">
              <a:buFontTx/>
              <a:buAutoNum type="arabicPeriod"/>
            </a:pPr>
            <a:r>
              <a:rPr lang="ru-RU" b="1" smtClean="0"/>
              <a:t>Что называется масштабом?</a:t>
            </a:r>
          </a:p>
          <a:p>
            <a:pPr marL="514350" indent="-514350">
              <a:buFontTx/>
              <a:buAutoNum type="arabicPeriod"/>
            </a:pPr>
            <a:r>
              <a:rPr lang="ru-RU" b="1" smtClean="0"/>
              <a:t>На каком уроке вы встречались с понятием «масштаб»?</a:t>
            </a:r>
          </a:p>
          <a:p>
            <a:pPr marL="514350" indent="-514350">
              <a:buFontTx/>
              <a:buAutoNum type="arabicPeriod"/>
            </a:pPr>
            <a:endParaRPr 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0070C0"/>
                </a:solidFill>
              </a:rPr>
              <a:t>Устный счет</a:t>
            </a:r>
            <a:endParaRPr lang="ru-RU" smtClean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b="1" smtClean="0"/>
              <a:t>        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102015"/>
              </p:ext>
            </p:extLst>
          </p:nvPr>
        </p:nvGraphicFramePr>
        <p:xfrm>
          <a:off x="179388" y="1484313"/>
          <a:ext cx="8640266" cy="2952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912"/>
                <a:gridCol w="2330317"/>
                <a:gridCol w="3085809"/>
                <a:gridCol w="2777228"/>
              </a:tblGrid>
              <a:tr h="590485">
                <a:tc>
                  <a:txBody>
                    <a:bodyPr/>
                    <a:lstStyle/>
                    <a:p>
                      <a:pPr lvl="2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Дано в см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Выразите</a:t>
                      </a:r>
                      <a:r>
                        <a:rPr lang="ru-RU" sz="3200" baseline="0" dirty="0" smtClean="0">
                          <a:solidFill>
                            <a:schemeClr val="tx1"/>
                          </a:solidFill>
                        </a:rPr>
                        <a:t> в км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Выразите в м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48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32000000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FF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00CC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4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600000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FF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00CC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4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3200000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FF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00CC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4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500000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FF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00CC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4372" name="Picture 35" descr="H:\анима\Анимации\Люди\3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4724400"/>
            <a:ext cx="15843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419475" y="2060575"/>
            <a:ext cx="18732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ED03B0"/>
                </a:solidFill>
              </a:rPr>
              <a:t>320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19475" y="2708275"/>
            <a:ext cx="19446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ED03B0"/>
                </a:solidFill>
              </a:rPr>
              <a:t>6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92500" y="3284538"/>
            <a:ext cx="18716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ED03B0"/>
                </a:solidFill>
              </a:rPr>
              <a:t>32</a:t>
            </a:r>
            <a:endParaRPr lang="ru-RU" sz="3200" b="1" dirty="0">
              <a:solidFill>
                <a:srgbClr val="ED03B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492500" y="3860800"/>
            <a:ext cx="19431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ED03B0"/>
                </a:solidFill>
              </a:rPr>
              <a:t>5</a:t>
            </a:r>
            <a:endParaRPr lang="ru-RU" sz="3200" b="1" dirty="0">
              <a:solidFill>
                <a:srgbClr val="ED03B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804025" y="2060575"/>
            <a:ext cx="15843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B050"/>
                </a:solidFill>
              </a:rPr>
              <a:t>320000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875463" y="2708275"/>
            <a:ext cx="14414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B050"/>
                </a:solidFill>
              </a:rPr>
              <a:t>6000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804025" y="3284538"/>
            <a:ext cx="16557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</a:rPr>
              <a:t>32000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875463" y="3860800"/>
            <a:ext cx="15843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</a:rPr>
              <a:t>5000</a:t>
            </a:r>
            <a:endParaRPr lang="ru-RU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990099"/>
                </a:solidFill>
              </a:rPr>
              <a:t>Разгадайте ребус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8538" y="1844675"/>
            <a:ext cx="482441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78041" y="3789040"/>
            <a:ext cx="338791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Масштаб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7" descr="Картинка 53 из 1251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0"/>
          </a:effectLst>
        </p:spPr>
      </p:pic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395536" y="2204864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ru-RU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Тема урока: </a:t>
            </a:r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Масштаб</a:t>
            </a:r>
            <a:endParaRPr lang="ru-RU" sz="8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b="1" smtClean="0">
                <a:solidFill>
                  <a:srgbClr val="FF0066"/>
                </a:solidFill>
              </a:rPr>
              <a:t>Виды задач</a:t>
            </a:r>
            <a:br>
              <a:rPr lang="ru-RU" b="1" smtClean="0">
                <a:solidFill>
                  <a:srgbClr val="FF0066"/>
                </a:solidFill>
              </a:rPr>
            </a:br>
            <a:r>
              <a:rPr lang="ru-RU" b="1" smtClean="0">
                <a:solidFill>
                  <a:srgbClr val="FF0066"/>
                </a:solidFill>
              </a:rPr>
              <a:t>№1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1600200"/>
          <a:ext cx="5388075" cy="2592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9206"/>
                <a:gridCol w="1363874"/>
                <a:gridCol w="2574995"/>
              </a:tblGrid>
              <a:tr h="807433">
                <a:tc>
                  <a:txBody>
                    <a:bodyPr/>
                    <a:lstStyle/>
                    <a:p>
                      <a:pPr algn="ctr"/>
                      <a:endParaRPr lang="ru-RU" sz="3200" b="1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Дано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Масштаб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242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На карте</a:t>
                      </a:r>
                      <a:endParaRPr lang="ru-RU" sz="2400" b="1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 см</a:t>
                      </a:r>
                      <a:endParaRPr lang="ru-RU" sz="3600" b="1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</a:t>
                      </a:r>
                      <a:endParaRPr lang="ru-RU" sz="3600" b="1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242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На </a:t>
                      </a:r>
                      <a:r>
                        <a:rPr lang="ru-RU" sz="2000" b="1" dirty="0" smtClean="0"/>
                        <a:t>местности</a:t>
                      </a:r>
                      <a:endParaRPr lang="ru-RU" sz="2000" b="1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err="1" smtClean="0">
                          <a:solidFill>
                            <a:srgbClr val="FF0066"/>
                          </a:solidFill>
                        </a:rPr>
                        <a:t>х</a:t>
                      </a:r>
                      <a:endParaRPr lang="ru-RU" sz="3600" b="1" i="1" dirty="0">
                        <a:solidFill>
                          <a:srgbClr val="FF0066"/>
                        </a:solidFill>
                      </a:endParaRPr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1 000 000</a:t>
                      </a:r>
                      <a:endParaRPr lang="ru-RU" sz="3600" b="1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09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260350"/>
            <a:ext cx="143986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7584" y="4303455"/>
            <a:ext cx="83164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rgbClr val="FF0066"/>
                </a:solidFill>
              </a:rPr>
              <a:t>х=</a:t>
            </a:r>
            <a:r>
              <a:rPr lang="ru-RU" sz="3200" b="1" dirty="0">
                <a:solidFill>
                  <a:srgbClr val="FF0066"/>
                </a:solidFill>
              </a:rPr>
              <a:t>3∙1000000=3000000 </a:t>
            </a:r>
            <a:r>
              <a:rPr lang="ru-RU" sz="3200" b="1" dirty="0" smtClean="0">
                <a:solidFill>
                  <a:srgbClr val="FF0066"/>
                </a:solidFill>
              </a:rPr>
              <a:t>см=30 </a:t>
            </a:r>
            <a:r>
              <a:rPr lang="ru-RU" sz="3200" b="1" dirty="0">
                <a:solidFill>
                  <a:srgbClr val="FF0066"/>
                </a:solidFill>
              </a:rPr>
              <a:t>км</a:t>
            </a:r>
          </a:p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Ответ:</a:t>
            </a: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расстояние на местности</a:t>
            </a:r>
          </a:p>
          <a:p>
            <a:pPr>
              <a:defRPr/>
            </a:pP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30 км</a:t>
            </a:r>
            <a:endParaRPr lang="ru-RU" sz="32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298058"/>
              </p:ext>
            </p:extLst>
          </p:nvPr>
        </p:nvGraphicFramePr>
        <p:xfrm>
          <a:off x="2267744" y="1556792"/>
          <a:ext cx="4824535" cy="2888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59"/>
                <a:gridCol w="1296144"/>
                <a:gridCol w="2088232"/>
              </a:tblGrid>
              <a:tr h="807433">
                <a:tc>
                  <a:txBody>
                    <a:bodyPr/>
                    <a:lstStyle/>
                    <a:p>
                      <a:pPr algn="ctr"/>
                      <a:endParaRPr lang="ru-RU" sz="3200" b="1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Дано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Масштаб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242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На карте</a:t>
                      </a:r>
                      <a:endParaRPr lang="ru-RU" sz="2400" b="1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err="1" smtClean="0">
                          <a:solidFill>
                            <a:srgbClr val="FF0066"/>
                          </a:solidFill>
                        </a:rPr>
                        <a:t>х</a:t>
                      </a:r>
                      <a:endParaRPr lang="ru-RU" sz="3600" b="1" i="1" dirty="0">
                        <a:solidFill>
                          <a:srgbClr val="FF0066"/>
                        </a:solidFill>
                      </a:endParaRPr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</a:t>
                      </a:r>
                      <a:endParaRPr lang="ru-RU" sz="3600" b="1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242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На </a:t>
                      </a:r>
                      <a:r>
                        <a:rPr lang="ru-RU" sz="2000" b="1" dirty="0" smtClean="0"/>
                        <a:t>местности</a:t>
                      </a:r>
                      <a:endParaRPr lang="ru-RU" sz="2000" b="1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0" dirty="0" smtClean="0"/>
                        <a:t>45</a:t>
                      </a:r>
                      <a:r>
                        <a:rPr lang="ru-RU" sz="3600" b="1" i="0" baseline="0" dirty="0" smtClean="0"/>
                        <a:t> км</a:t>
                      </a:r>
                      <a:endParaRPr lang="ru-RU" sz="3600" b="1" i="0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100 000</a:t>
                      </a:r>
                      <a:endParaRPr lang="ru-RU" sz="3600" b="1" dirty="0"/>
                    </a:p>
                  </a:txBody>
                  <a:tcPr marL="119418" marR="1194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12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b="1" smtClean="0">
                <a:solidFill>
                  <a:srgbClr val="FF0066"/>
                </a:solidFill>
              </a:rPr>
              <a:t>Виды задач</a:t>
            </a:r>
            <a:br>
              <a:rPr lang="ru-RU" b="1" smtClean="0">
                <a:solidFill>
                  <a:srgbClr val="FF0066"/>
                </a:solidFill>
              </a:rPr>
            </a:br>
            <a:r>
              <a:rPr lang="ru-RU" b="1" smtClean="0">
                <a:solidFill>
                  <a:srgbClr val="FF0066"/>
                </a:solidFill>
              </a:rPr>
              <a:t>№2</a:t>
            </a:r>
          </a:p>
        </p:txBody>
      </p:sp>
      <p:pic>
        <p:nvPicPr>
          <p:cNvPr id="4121" name="Picture 4" descr="i[3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333375"/>
            <a:ext cx="9779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74900" y="5781675"/>
            <a:ext cx="67691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dirty="0" smtClean="0">
                <a:solidFill>
                  <a:srgbClr val="FF0066"/>
                </a:solidFill>
              </a:rPr>
              <a:t>450 0000:100 000=45 </a:t>
            </a:r>
            <a:r>
              <a:rPr lang="ru-RU" sz="3200" b="1" dirty="0">
                <a:solidFill>
                  <a:srgbClr val="FF0066"/>
                </a:solidFill>
              </a:rPr>
              <a:t>(см)</a:t>
            </a:r>
          </a:p>
          <a:p>
            <a:r>
              <a:rPr lang="ru-RU" sz="3200" b="1" i="1" dirty="0">
                <a:solidFill>
                  <a:schemeClr val="accent2"/>
                </a:solidFill>
              </a:rPr>
              <a:t>Ответ: </a:t>
            </a:r>
            <a:r>
              <a:rPr lang="ru-RU" sz="3200" b="1" dirty="0">
                <a:solidFill>
                  <a:schemeClr val="accent2"/>
                </a:solidFill>
              </a:rPr>
              <a:t>расстояние на карте </a:t>
            </a:r>
            <a:r>
              <a:rPr lang="ru-RU" sz="3200" b="1" dirty="0" smtClean="0">
                <a:solidFill>
                  <a:schemeClr val="accent2"/>
                </a:solidFill>
              </a:rPr>
              <a:t>45 </a:t>
            </a:r>
            <a:r>
              <a:rPr lang="ru-RU" sz="3200" b="1" dirty="0">
                <a:solidFill>
                  <a:schemeClr val="accent2"/>
                </a:solidFill>
              </a:rPr>
              <a:t>см</a:t>
            </a:r>
            <a:endParaRPr lang="ru-RU" sz="3200" b="1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B00000"/>
                </a:solidFill>
              </a:rPr>
              <a:t>Решение задач по теме</a:t>
            </a:r>
          </a:p>
        </p:txBody>
      </p:sp>
      <p:sp>
        <p:nvSpPr>
          <p:cNvPr id="6148" name="Содержимое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b="1" dirty="0" smtClean="0">
              <a:solidFill>
                <a:srgbClr val="B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288" y="2276475"/>
          <a:ext cx="6156684" cy="1944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2052228"/>
                <a:gridCol w="2052228"/>
              </a:tblGrid>
              <a:tr h="585836"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B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Дано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Масштаб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583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70C0"/>
                          </a:solidFill>
                        </a:rPr>
                        <a:t>На карте</a:t>
                      </a:r>
                      <a:endParaRPr lang="ru-RU" sz="2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B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B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254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B050"/>
                          </a:solidFill>
                        </a:rPr>
                        <a:t>На местности</a:t>
                      </a:r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B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B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17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4581525"/>
            <a:ext cx="201612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987675" y="2852738"/>
            <a:ext cx="107950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70C0"/>
                </a:solidFill>
              </a:rPr>
              <a:t>3 см</a:t>
            </a:r>
          </a:p>
          <a:p>
            <a:pPr algn="ctr"/>
            <a:endParaRPr lang="ru-RU" sz="2800" b="1">
              <a:solidFill>
                <a:srgbClr val="0070C0"/>
              </a:solidFill>
            </a:endParaRPr>
          </a:p>
          <a:p>
            <a:pPr algn="ctr"/>
            <a:r>
              <a:rPr lang="ru-RU" sz="2800" b="1" i="1">
                <a:solidFill>
                  <a:srgbClr val="00B050"/>
                </a:solidFill>
              </a:rPr>
              <a:t>х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716463" y="2852738"/>
            <a:ext cx="151130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70C0"/>
                </a:solidFill>
              </a:rPr>
              <a:t>1</a:t>
            </a:r>
          </a:p>
          <a:p>
            <a:pPr algn="ctr"/>
            <a:endParaRPr lang="ru-RU" sz="2800" b="1">
              <a:solidFill>
                <a:srgbClr val="0070C0"/>
              </a:solidFill>
            </a:endParaRPr>
          </a:p>
          <a:p>
            <a:pPr algn="ctr"/>
            <a:r>
              <a:rPr lang="ru-RU" sz="2800" b="1">
                <a:solidFill>
                  <a:srgbClr val="00B050"/>
                </a:solidFill>
              </a:rPr>
              <a:t>100 000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67744" y="5805264"/>
            <a:ext cx="4319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FF6600"/>
                </a:solidFill>
              </a:rPr>
              <a:t>Ответ: 300 000см=3 км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B00000"/>
                </a:solidFill>
              </a:rPr>
              <a:t>Решение задач по теме</a:t>
            </a:r>
          </a:p>
        </p:txBody>
      </p:sp>
      <p:sp>
        <p:nvSpPr>
          <p:cNvPr id="7172" name="Содержимое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288" y="2276475"/>
          <a:ext cx="6156684" cy="1944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2052228"/>
                <a:gridCol w="2052228"/>
              </a:tblGrid>
              <a:tr h="585836"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Дано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Масштаб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583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70C0"/>
                          </a:solidFill>
                        </a:rPr>
                        <a:t>На карте</a:t>
                      </a:r>
                      <a:endParaRPr lang="ru-RU" sz="2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254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B050"/>
                          </a:solidFill>
                        </a:rPr>
                        <a:t>На местности</a:t>
                      </a:r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194" name="Picture 4" descr="C:\Users\B398~1\AppData\Local\Temp\Rar$DI09.194\vinipyh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084763"/>
            <a:ext cx="194468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699792" y="2865314"/>
            <a:ext cx="1439863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8 </a:t>
            </a:r>
            <a:r>
              <a:rPr lang="ru-RU" sz="2800" b="1" dirty="0">
                <a:solidFill>
                  <a:srgbClr val="0070C0"/>
                </a:solidFill>
              </a:rPr>
              <a:t>см</a:t>
            </a:r>
          </a:p>
          <a:p>
            <a:pPr algn="ctr"/>
            <a:endParaRPr lang="ru-RU" sz="2800" b="1" dirty="0">
              <a:solidFill>
                <a:srgbClr val="0070C0"/>
              </a:solidFill>
            </a:endParaRPr>
          </a:p>
          <a:p>
            <a:pPr algn="ctr"/>
            <a:r>
              <a:rPr lang="ru-RU" sz="2800" b="1" i="1" dirty="0">
                <a:solidFill>
                  <a:srgbClr val="00B050"/>
                </a:solidFill>
              </a:rPr>
              <a:t>х</a:t>
            </a:r>
          </a:p>
          <a:p>
            <a:pPr algn="ctr"/>
            <a:endParaRPr lang="ru-RU" sz="2800" b="1" dirty="0">
              <a:solidFill>
                <a:srgbClr val="0070C0"/>
              </a:solidFill>
            </a:endParaRPr>
          </a:p>
          <a:p>
            <a:pPr algn="ctr"/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716463" y="2852738"/>
            <a:ext cx="165576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70C0"/>
                </a:solidFill>
              </a:rPr>
              <a:t>1</a:t>
            </a:r>
          </a:p>
          <a:p>
            <a:pPr algn="ctr"/>
            <a:endParaRPr lang="ru-RU" sz="2800" b="1">
              <a:solidFill>
                <a:srgbClr val="0070C0"/>
              </a:solidFill>
            </a:endParaRPr>
          </a:p>
          <a:p>
            <a:pPr algn="ctr"/>
            <a:r>
              <a:rPr lang="ru-RU" sz="2800" b="1">
                <a:solidFill>
                  <a:srgbClr val="00B050"/>
                </a:solidFill>
              </a:rPr>
              <a:t>1 000 000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91680" y="5877272"/>
            <a:ext cx="4606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Ответ: 8 </a:t>
            </a:r>
            <a:r>
              <a:rPr lang="ru-RU" sz="2800" b="1" dirty="0" smtClean="0">
                <a:solidFill>
                  <a:srgbClr val="FF0000"/>
                </a:solidFill>
              </a:rPr>
              <a:t>000 </a:t>
            </a:r>
            <a:r>
              <a:rPr lang="ru-RU" sz="2800" b="1" dirty="0">
                <a:solidFill>
                  <a:srgbClr val="FF0000"/>
                </a:solidFill>
              </a:rPr>
              <a:t>000 </a:t>
            </a:r>
            <a:r>
              <a:rPr lang="ru-RU" sz="2800" b="1" dirty="0" smtClean="0">
                <a:solidFill>
                  <a:srgbClr val="FF0000"/>
                </a:solidFill>
              </a:rPr>
              <a:t>см=80 </a:t>
            </a:r>
            <a:r>
              <a:rPr lang="ru-RU" sz="2800" b="1" dirty="0">
                <a:solidFill>
                  <a:srgbClr val="FF0000"/>
                </a:solidFill>
              </a:rPr>
              <a:t>км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B00000"/>
                </a:solidFill>
              </a:rPr>
              <a:t>Решение задач по теме</a:t>
            </a:r>
          </a:p>
        </p:txBody>
      </p:sp>
      <p:sp>
        <p:nvSpPr>
          <p:cNvPr id="8196" name="Содержимое 2"/>
          <p:cNvSpPr>
            <a:spLocks noGrp="1"/>
          </p:cNvSpPr>
          <p:nvPr>
            <p:ph idx="1"/>
          </p:nvPr>
        </p:nvSpPr>
        <p:spPr>
          <a:xfrm>
            <a:off x="323850" y="1125538"/>
            <a:ext cx="8229600" cy="492918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00B0F0"/>
                </a:solidFill>
              </a:rPr>
              <a:t>№822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2348880"/>
          <a:ext cx="5616624" cy="1944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612"/>
                <a:gridCol w="1615665"/>
                <a:gridCol w="2000347"/>
              </a:tblGrid>
              <a:tr h="585836"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Дано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Масштаб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583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B0F0"/>
                          </a:solidFill>
                        </a:rPr>
                        <a:t>На карте</a:t>
                      </a:r>
                      <a:endParaRPr lang="ru-RU" sz="2400" b="1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254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B050"/>
                          </a:solidFill>
                        </a:rPr>
                        <a:t>На местности</a:t>
                      </a:r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218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4868863"/>
            <a:ext cx="146208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68538" y="2852738"/>
            <a:ext cx="1366837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 dirty="0">
                <a:solidFill>
                  <a:srgbClr val="00B0F0"/>
                </a:solidFill>
              </a:rPr>
              <a:t>х</a:t>
            </a:r>
          </a:p>
          <a:p>
            <a:pPr algn="ctr"/>
            <a:endParaRPr lang="ru-RU" sz="2800" b="1" i="1" dirty="0">
              <a:solidFill>
                <a:srgbClr val="00B0F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60 </a:t>
            </a:r>
            <a:r>
              <a:rPr lang="ru-RU" sz="2800" b="1" dirty="0">
                <a:solidFill>
                  <a:srgbClr val="00B050"/>
                </a:solidFill>
              </a:rPr>
              <a:t>км</a:t>
            </a:r>
          </a:p>
          <a:p>
            <a:pPr algn="ctr"/>
            <a:endParaRPr lang="ru-RU" sz="2800" b="1" i="1" dirty="0">
              <a:solidFill>
                <a:srgbClr val="00B0F0"/>
              </a:solidFill>
            </a:endParaRPr>
          </a:p>
          <a:p>
            <a:pPr algn="ctr"/>
            <a:endParaRPr lang="ru-RU" sz="2800" b="1" i="1" dirty="0">
              <a:solidFill>
                <a:srgbClr val="00B0F0"/>
              </a:solidFill>
            </a:endParaRPr>
          </a:p>
          <a:p>
            <a:pPr algn="ctr"/>
            <a:endParaRPr lang="ru-RU" sz="2800" b="1" i="1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779838" y="2781300"/>
            <a:ext cx="19446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00B0F0"/>
                </a:solidFill>
              </a:rPr>
              <a:t>1</a:t>
            </a:r>
          </a:p>
          <a:p>
            <a:pPr algn="ctr"/>
            <a:endParaRPr lang="ru-RU" sz="2800" b="1" dirty="0">
              <a:solidFill>
                <a:srgbClr val="00B0F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1 000 000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627784" y="5661248"/>
            <a:ext cx="367347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FF0066"/>
                </a:solidFill>
              </a:rPr>
              <a:t>Ответ: </a:t>
            </a:r>
            <a:r>
              <a:rPr lang="ru-RU" sz="2800" b="1" dirty="0" smtClean="0">
                <a:solidFill>
                  <a:srgbClr val="FF0066"/>
                </a:solidFill>
              </a:rPr>
              <a:t>6 </a:t>
            </a:r>
            <a:r>
              <a:rPr lang="ru-RU" sz="2800" b="1" dirty="0">
                <a:solidFill>
                  <a:srgbClr val="FF0066"/>
                </a:solidFill>
              </a:rPr>
              <a:t>см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masshtab</Template>
  <TotalTime>6</TotalTime>
  <Words>205</Words>
  <Application>Microsoft Office PowerPoint</Application>
  <PresentationFormat>Экран (4:3)</PresentationFormat>
  <Paragraphs>104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Устный счет</vt:lpstr>
      <vt:lpstr>Устный счет</vt:lpstr>
      <vt:lpstr>Разгадайте ребус</vt:lpstr>
      <vt:lpstr>Тема урока: Масштаб</vt:lpstr>
      <vt:lpstr>Виды задач №1</vt:lpstr>
      <vt:lpstr>Виды задач №2</vt:lpstr>
      <vt:lpstr>Решение задач по теме</vt:lpstr>
      <vt:lpstr>Решение задач по теме</vt:lpstr>
      <vt:lpstr>Решение задач по теме</vt:lpstr>
      <vt:lpstr>Подведение итогов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Блиц опрос  (работа в парах)</dc:title>
  <dc:creator>Lenovo</dc:creator>
  <cp:lastModifiedBy>Надежда Пронская</cp:lastModifiedBy>
  <cp:revision>3</cp:revision>
  <dcterms:created xsi:type="dcterms:W3CDTF">2015-10-04T06:17:01Z</dcterms:created>
  <dcterms:modified xsi:type="dcterms:W3CDTF">2023-09-26T09:56:24Z</dcterms:modified>
</cp:coreProperties>
</file>