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88" r:id="rId4"/>
    <p:sldId id="266" r:id="rId5"/>
    <p:sldId id="267" r:id="rId6"/>
    <p:sldId id="268" r:id="rId7"/>
    <p:sldId id="287" r:id="rId8"/>
    <p:sldId id="270" r:id="rId9"/>
    <p:sldId id="289" r:id="rId10"/>
    <p:sldId id="271" r:id="rId11"/>
    <p:sldId id="272" r:id="rId12"/>
    <p:sldId id="290" r:id="rId13"/>
    <p:sldId id="265" r:id="rId14"/>
    <p:sldId id="274" r:id="rId15"/>
    <p:sldId id="275" r:id="rId16"/>
    <p:sldId id="282" r:id="rId17"/>
    <p:sldId id="291" r:id="rId18"/>
    <p:sldId id="292" r:id="rId19"/>
    <p:sldId id="293" r:id="rId20"/>
    <p:sldId id="294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4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127B3-0654-416F-ADD3-178D9763769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21E3-F460-459F-B9FA-1B2DD402E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55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Задание: определить загаданное слово «Деньги»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38FF9-6B65-4FE2-A3F5-82048F70E1C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321300" y="1524000"/>
            <a:ext cx="3670300" cy="471487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9B68B-3674-4E31-A4DC-D2BBB2A0F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32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5F1D-2334-4F9C-89FF-43F1854B2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826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5FE0D7-7438-4844-8462-3077EE21F4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93D6CB-890B-4F33-8821-C5C571C06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87;&#1083;&#1072;&#1089;&#1090;&#1080;&#1082;&#1086;&#1074;&#1072;&#1103;%20&#1082;&#1072;&#1088;&#1090;&#1072;.pptx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go.mail.ru/frame.html?imgurl=http://infosite.org.ua/wp-content/uploads/2008/05/pero.jpeg&amp;pageurl=http://xakep.lv/user/tresor/news/page/1496/&amp;id=141166318&amp;iid=6&amp;imgwidth=421&amp;imgheight=500&amp;imgsize=14964&amp;images_links=b" TargetMode="External"/><Relationship Id="rId18" Type="http://schemas.openxmlformats.org/officeDocument/2006/relationships/image" Target="../media/image33.jpeg"/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12" Type="http://schemas.openxmlformats.org/officeDocument/2006/relationships/image" Target="../media/image30.jpeg"/><Relationship Id="rId17" Type="http://schemas.openxmlformats.org/officeDocument/2006/relationships/hyperlink" Target="http://go.mail.ru/frame.html?imgurl=http://www.1000dosok.ru/s/06-01-53069.jpg&amp;pageurl=http://www.1000dosok.ru/doski.php?kr=15&amp;r=15-01&amp;n=258806&amp;id=117058291&amp;iid=3&amp;imgwidth=80&amp;imgheight=67&amp;imgsize=61433&amp;images_links=b" TargetMode="External"/><Relationship Id="rId2" Type="http://schemas.openxmlformats.org/officeDocument/2006/relationships/image" Target="../media/image21.jpeg"/><Relationship Id="rId16" Type="http://schemas.openxmlformats.org/officeDocument/2006/relationships/image" Target="../media/image32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11" Type="http://schemas.openxmlformats.org/officeDocument/2006/relationships/hyperlink" Target="http://go.mail.ru/frame.html?imgurl=http://torgi.ok-link.ru/cache/pics/500/19248_Akulij_zub.jpg&amp;pageurl=http://rynok.yottos.com/JewelsResult.aspx?page=55&amp;id=146295431&amp;iid=6&amp;imgwidth=1170&amp;imgheight=1310&amp;imgsize=123683&amp;images_links=b" TargetMode="External"/><Relationship Id="rId5" Type="http://schemas.openxmlformats.org/officeDocument/2006/relationships/image" Target="../media/image24.jpeg"/><Relationship Id="rId15" Type="http://schemas.openxmlformats.org/officeDocument/2006/relationships/hyperlink" Target="http://go.mail.ru/frame.html?imgurl=http://www.respublika.info/images/602b-sm.jpg&amp;pageurl=http://www.spim.ru/info/page_306_16.html&amp;id=48172935&amp;iid=7&amp;imgwidth=150&amp;imgheight=211&amp;imgsize=22772&amp;images_links=b" TargetMode="External"/><Relationship Id="rId10" Type="http://schemas.openxmlformats.org/officeDocument/2006/relationships/image" Target="../media/image29.png"/><Relationship Id="rId19" Type="http://schemas.openxmlformats.org/officeDocument/2006/relationships/hyperlink" Target="http://go.mail.ru/frame.html?imgurl=http://www.bonusnsk.ru/products_pictures/s024s.jpg&amp;pageurl=http://evr-azia.ru/cat/382&amp;id=21605995&amp;iid=0&amp;imgwidth=100&amp;imgheight=51&amp;imgsize=56880&amp;images_links=b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2;&#1083;&#1102;&#1090;&#1099;.mp4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o.mail.ru/frame.html?imgurl=http://www.santana.ru/cat.file/lisa/lisa1-1+.jpg&amp;pageurl=http://www.santana.ru/cat1/lisa1/lisa1-1.htm&amp;id=20401381&amp;iid=4&amp;imgwidth=800&amp;imgheight=443&amp;imgsize=310028&amp;images_links=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6418715" cy="2657263"/>
          </a:xfrm>
        </p:spPr>
        <p:txBody>
          <a:bodyPr/>
          <a:lstStyle/>
          <a:p>
            <a:pPr marL="182880" indent="0">
              <a:buNone/>
            </a:pP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</a:rPr>
              <a:t>«Бывают они медные,                                                                     блестящие, бумажные.                           Но для любого из людей, поверьте, очень важные!                                    Что это?»</a:t>
            </a:r>
            <a:r>
              <a:rPr lang="ru-RU" altLang="ru-RU" sz="3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861048"/>
            <a:ext cx="619268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i="1" dirty="0" smtClean="0"/>
              <a:t>Деньги – универсальное и удобное средство обмена. Люди меняют деньги на товары, которые им необходимы.</a:t>
            </a:r>
          </a:p>
        </p:txBody>
      </p:sp>
      <p:pic>
        <p:nvPicPr>
          <p:cNvPr id="10241" name="Picture 1" descr="C:\Users\Учитель\Desktop\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14355"/>
            <a:ext cx="2714644" cy="237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080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428604"/>
            <a:ext cx="7491413" cy="71439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b="1" dirty="0" smtClean="0">
                <a:solidFill>
                  <a:srgbClr val="8F24AC"/>
                </a:solidFill>
                <a:cs typeface="Arial" charset="0"/>
              </a:rPr>
              <a:t>Бумажные деньги.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142984"/>
            <a:ext cx="8929717" cy="2000264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  Бумажные деньги были изобретены в Китае в </a:t>
            </a:r>
            <a:r>
              <a:rPr lang="en-US" altLang="ru-RU" sz="32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VIII</a:t>
            </a: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веке. А в России бумажные деньги появились в 1769 г при Екатерине </a:t>
            </a:r>
            <a:r>
              <a:rPr lang="en-US" altLang="ru-RU" sz="32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II. </a:t>
            </a:r>
            <a:endParaRPr lang="ru-RU" altLang="ru-RU" sz="320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12292" name="Picture 5" descr="Екатер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367"/>
          <a:stretch>
            <a:fillRect/>
          </a:stretch>
        </p:blipFill>
        <p:spPr bwMode="auto">
          <a:xfrm>
            <a:off x="1500166" y="2857496"/>
            <a:ext cx="6213984" cy="371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79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642911" y="5733256"/>
            <a:ext cx="7662890" cy="72008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4400" dirty="0" smtClean="0">
                <a:solidFill>
                  <a:srgbClr val="8F24AC"/>
                </a:solidFill>
                <a:cs typeface="Arial" charset="0"/>
              </a:rPr>
              <a:t>Банкноты 1947 года</a:t>
            </a:r>
          </a:p>
        </p:txBody>
      </p:sp>
      <p:graphicFrame>
        <p:nvGraphicFramePr>
          <p:cNvPr id="13316" name="Object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563192748"/>
              </p:ext>
            </p:extLst>
          </p:nvPr>
        </p:nvGraphicFramePr>
        <p:xfrm>
          <a:off x="5000625" y="571500"/>
          <a:ext cx="3000375" cy="4949825"/>
        </p:xfrm>
        <a:graphic>
          <a:graphicData uri="http://schemas.openxmlformats.org/presentationml/2006/ole">
            <p:oleObj spid="_x0000_s2053" name="Документ" r:id="rId3" imgW="2881032" imgH="4754738" progId="Word.Document.8">
              <p:embed/>
            </p:oleObj>
          </a:graphicData>
        </a:graphic>
      </p:graphicFrame>
      <p:pic>
        <p:nvPicPr>
          <p:cNvPr id="13315" name="Picture 4" descr="1r19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79"/>
            <a:ext cx="3357586" cy="50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4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714356"/>
            <a:ext cx="7143800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8F24AC"/>
                </a:solidFill>
              </a:rPr>
              <a:t>Безналичный расчёт</a:t>
            </a:r>
            <a:endParaRPr lang="ru-RU" dirty="0">
              <a:solidFill>
                <a:srgbClr val="8F24AC"/>
              </a:solidFill>
            </a:endParaRPr>
          </a:p>
        </p:txBody>
      </p:sp>
      <p:pic>
        <p:nvPicPr>
          <p:cNvPr id="7" name="Рисунок 6" descr="C:\Users\Учитель\Desktop\_EOUXWFomAENDX9V19YzPGmw2EM-960.jpg">
            <a:hlinkClick r:id="rId2" action="ppaction://hlinkpres?slideindex=1&amp;slidetitle=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57364"/>
            <a:ext cx="364333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0298" y="2143116"/>
            <a:ext cx="5965825" cy="2422525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Выберите среди различных картинок предметы, которые в старину были нужны каждому человеку</a:t>
            </a:r>
            <a:r>
              <a:rPr lang="ru-RU" altLang="ru-RU" sz="2400" dirty="0" smtClean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6147" name="Рисунок 1" descr="рак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22714"/>
            <a:ext cx="24923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2" descr="рома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76101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5" descr="ли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348880"/>
            <a:ext cx="2355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6" descr="листь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39" y="3575532"/>
            <a:ext cx="2165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7" descr="j02155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572125"/>
            <a:ext cx="11731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8" descr="j02155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429250"/>
            <a:ext cx="14716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9" descr="2велосипе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02" y="3671697"/>
            <a:ext cx="20002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1" descr="овц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77" y="382038"/>
            <a:ext cx="24288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Соль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81"/>
          <a:stretch>
            <a:fillRect/>
          </a:stretch>
        </p:blipFill>
        <p:spPr bwMode="auto">
          <a:xfrm>
            <a:off x="7572396" y="5072074"/>
            <a:ext cx="1281233" cy="1571646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4" descr="http://im6-tub.mail.ru/i?id=146295431&amp;tov=6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143500"/>
            <a:ext cx="1276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http://im6-tub.mail.ru/i?id=141166318&amp;tov=6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15" y="285928"/>
            <a:ext cx="15001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0" descr="http://im7-tub.mail.ru/i?id=48172935&amp;tov=7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143500"/>
            <a:ext cx="10953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2" descr="http://im3-tub.mail.ru/i?id=117058291&amp;tov=3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3500438"/>
            <a:ext cx="161448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4" descr="http://im0-tub.mail.ru/i?id=21605995&amp;tov=0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286375"/>
            <a:ext cx="227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94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4400" dirty="0" smtClean="0">
                <a:solidFill>
                  <a:srgbClr val="8F24AC"/>
                </a:solidFill>
                <a:cs typeface="Arial" charset="0"/>
              </a:rPr>
              <a:t>Современные деньги. </a:t>
            </a:r>
          </a:p>
        </p:txBody>
      </p:sp>
      <p:sp>
        <p:nvSpPr>
          <p:cNvPr id="15370" name="Содержимое 10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14400"/>
            <a:ext cx="435768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071813"/>
            <a:ext cx="4024312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00375"/>
            <a:ext cx="48577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4643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786313"/>
            <a:ext cx="19129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984750"/>
            <a:ext cx="17145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929188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752975"/>
            <a:ext cx="2076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28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42918"/>
            <a:ext cx="7772400" cy="18078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чем рассказывает монета?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AutoShape 2" descr="ÐÐ°ÑÑÐ¸Ð½ÐºÐ¸ Ð¿Ð¾ Ð·Ð°Ð¿ÑÐ¾ÑÑ ÑÐµÐ»Ð¾Ð²ÐµÐº Ñ Ð»ÑÐ¿Ð¾Ð¹ ÐºÐ»Ð¸Ð¿Ð°Ñ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ÐÐ°ÑÑÐ¸Ð½ÐºÐ¸ Ð¿Ð¾ Ð·Ð°Ð¿ÑÐ¾ÑÑ ÑÐµÐ»Ð¾Ð²ÐµÐº Ñ Ð»ÑÐ¿Ð¾Ð¹ ÐºÐ»Ð¸Ð¿Ð°Ñ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st2.depositphotos.com/1007168/6106/v/950/depositphotos_61065763-stock-illustration-detective-with-magnifying-glas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714620"/>
            <a:ext cx="2852376" cy="3528392"/>
          </a:xfrm>
          <a:prstGeom prst="rect">
            <a:avLst/>
          </a:prstGeom>
          <a:noFill/>
        </p:spPr>
      </p:pic>
      <p:pic>
        <p:nvPicPr>
          <p:cNvPr id="2056" name="Picture 8" descr="ÐÐ°ÑÑÐ¸Ð½ÐºÐ¸ Ð¿Ð¾ Ð·Ð°Ð¿ÑÐ¾ÑÑ Ð¼Ð¾Ð½ÐµÑÐ° ÐºÐ»Ð¸Ð¿Ð°ÑÑ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69004">
            <a:off x="5820275" y="4123284"/>
            <a:ext cx="1061325" cy="424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60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29684" cy="1143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Деньги, денежки, копейки…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643050"/>
            <a:ext cx="3000396" cy="4542901"/>
          </a:xfrm>
          <a:prstGeom prst="rect">
            <a:avLst/>
          </a:prstGeom>
          <a:noFill/>
        </p:spPr>
      </p:pic>
      <p:pic>
        <p:nvPicPr>
          <p:cNvPr id="5" name="Picture 8" descr="ÐÐ°ÑÑÐ¸Ð½ÐºÐ¸ Ð¿Ð¾ Ð·Ð°Ð¿ÑÐ¾ÑÑ Ð¼Ð¾Ð½ÐµÑÐ° ÐºÐ»Ð¸Ð¿Ð°ÑÑ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643578"/>
            <a:ext cx="899874" cy="35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79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78579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8F24AC"/>
                </a:solidFill>
              </a:rPr>
              <a:t>Карманные деньги</a:t>
            </a:r>
            <a:endParaRPr lang="ru-RU" dirty="0">
              <a:solidFill>
                <a:srgbClr val="8F24AC"/>
              </a:solidFill>
            </a:endParaRPr>
          </a:p>
        </p:txBody>
      </p:sp>
      <p:pic>
        <p:nvPicPr>
          <p:cNvPr id="5" name="Рисунок 4" descr="C:\Users\Учитель\Desktop\iStock-1147300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71678"/>
            <a:ext cx="49292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28802"/>
            <a:ext cx="642941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512511" cy="100013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8F24AC"/>
                </a:solidFill>
              </a:rPr>
              <a:t>1 группа</a:t>
            </a:r>
            <a:endParaRPr lang="ru-RU" dirty="0">
              <a:solidFill>
                <a:srgbClr val="8F24AC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071546"/>
            <a:ext cx="42148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MyriadPro-Regular"/>
              </a:rPr>
              <a:t>Как распоряжаться карманными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MyriadPro-Regular"/>
              </a:rPr>
              <a:t>деньгами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ea typeface="Calibri" pitchFamily="34" charset="0"/>
                <a:cs typeface="MyriadPro-Bold"/>
              </a:rPr>
              <a:t>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Pro-Regular"/>
              </a:rPr>
              <a:t>Мама попросила Марусю сделать несколько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Pro-Regular"/>
              </a:rPr>
              <a:t>покупок для дома. Маруся решила, что если уж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Pro-Regular"/>
              </a:rPr>
              <a:t>она идёт в магазин, то потратит часть своих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Pro-Regular"/>
              </a:rPr>
              <a:t>карманных денег на себя.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Pro-Regular"/>
              </a:rPr>
              <a:t>Вот список покупок, который составила Маруся.</a:t>
            </a:r>
            <a:r>
              <a:rPr lang="ru-RU" sz="2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MyriadPro-Regular" charset="-52"/>
              </a:rPr>
              <a:t>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407196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8F24AC"/>
                </a:solidFill>
              </a:rPr>
              <a:t>2 группа</a:t>
            </a:r>
            <a:endParaRPr lang="ru-RU" dirty="0">
              <a:solidFill>
                <a:srgbClr val="8F24AC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1928802"/>
            <a:ext cx="385765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MyriadPro-Regular"/>
              </a:rPr>
              <a:t>Белочка постоянно откладывает часть карманных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MyriadPro-Regular"/>
              </a:rPr>
              <a:t>денег в копилку. В итоге она накопила 8 монет.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MyriadPro-Regular"/>
              </a:rPr>
              <a:t>Что Белочка сможет купить в магазине?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442915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8F24AC"/>
                </a:solidFill>
              </a:rPr>
              <a:t>Древняя Русь</a:t>
            </a:r>
            <a:endParaRPr lang="ru-RU" dirty="0">
              <a:solidFill>
                <a:srgbClr val="8F24AC"/>
              </a:solidFill>
            </a:endParaRPr>
          </a:p>
        </p:txBody>
      </p:sp>
      <p:pic>
        <p:nvPicPr>
          <p:cNvPr id="4" name="Содержимое 3" descr="C:\Users\Учитель\Desktop\8.jpg"/>
          <p:cNvPicPr>
            <a:picLocks noGrp="1"/>
          </p:cNvPicPr>
          <p:nvPr>
            <p:ph sz="quarter" idx="13"/>
          </p:nvPr>
        </p:nvPicPr>
        <p:blipFill>
          <a:blip r:embed="rId2"/>
          <a:srcRect l="48344" t="13912" r="2174" b="41322"/>
          <a:stretch>
            <a:fillRect/>
          </a:stretch>
        </p:blipFill>
        <p:spPr bwMode="auto">
          <a:xfrm>
            <a:off x="357158" y="1357298"/>
            <a:ext cx="4552344" cy="309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Учитель\Desktop\9 - копия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43314"/>
            <a:ext cx="457203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75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57148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8F24AC"/>
                </a:solidFill>
              </a:rPr>
              <a:t>3 группа</a:t>
            </a:r>
            <a:endParaRPr lang="ru-RU" dirty="0">
              <a:solidFill>
                <a:srgbClr val="8F24AC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1428737"/>
            <a:ext cx="450059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Обдумайте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, что вы купите на 10 рублей.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Посчитайте сумму, которую вы потратили, и сумму,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которая осталась.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шоколадка – 2 руб.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машинка – 3 руб.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футболка – 5 руб.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тетрадь – 1 руб.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банан – 1 руб.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подарок другу – 2 руб.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аттракционы – 2 руб.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чипсы – 1 руб.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C:\Users\Учитель\Desktop\1579081693_summa-po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14554"/>
            <a:ext cx="442915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3" name="Picture 1" descr="C:\Users\Учитель\Desktop\oxBFwS6-beo.jpg"/>
          <p:cNvPicPr>
            <a:picLocks noChangeAspect="1" noChangeArrowheads="1"/>
          </p:cNvPicPr>
          <p:nvPr/>
        </p:nvPicPr>
        <p:blipFill>
          <a:blip r:embed="rId2"/>
          <a:srcRect t="14286" b="14286"/>
          <a:stretch>
            <a:fillRect/>
          </a:stretch>
        </p:blipFill>
        <p:spPr bwMode="auto">
          <a:xfrm>
            <a:off x="500034" y="2428868"/>
            <a:ext cx="820108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504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Товарообмен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02" name="Picture 2" descr="C:\Users\Учитель\Desktop\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36837" y="731838"/>
            <a:ext cx="2813126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Учитель\Desktop\3.jpg"/>
          <p:cNvPicPr/>
          <p:nvPr/>
        </p:nvPicPr>
        <p:blipFill>
          <a:blip r:embed="rId3"/>
          <a:srcRect l="2637" t="26562" r="32813" b="9245"/>
          <a:stretch>
            <a:fillRect/>
          </a:stretch>
        </p:blipFill>
        <p:spPr bwMode="auto">
          <a:xfrm>
            <a:off x="214282" y="2071678"/>
            <a:ext cx="521497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714375" y="0"/>
            <a:ext cx="7772400" cy="1470025"/>
          </a:xfrm>
        </p:spPr>
        <p:txBody>
          <a:bodyPr/>
          <a:lstStyle/>
          <a:p>
            <a:pPr marL="182880" indent="0" eaLnBrk="1" hangingPunct="1">
              <a:buNone/>
            </a:pPr>
            <a:r>
              <a:rPr lang="ru-RU" altLang="ru-RU" sz="4400" b="1" dirty="0" smtClean="0">
                <a:solidFill>
                  <a:srgbClr val="7030A0"/>
                </a:solidFill>
                <a:cs typeface="Arial" charset="0"/>
              </a:rPr>
              <a:t>Первые деньги на Руси.</a:t>
            </a:r>
          </a:p>
        </p:txBody>
      </p:sp>
      <p:pic>
        <p:nvPicPr>
          <p:cNvPr id="7" name="Рисунок 6" descr="C:\Users\Учитель\Desktop\s1200 - копия.jpg"/>
          <p:cNvPicPr/>
          <p:nvPr/>
        </p:nvPicPr>
        <p:blipFill>
          <a:blip r:embed="rId2"/>
          <a:srcRect l="13250" t="14833"/>
          <a:stretch>
            <a:fillRect/>
          </a:stretch>
        </p:blipFill>
        <p:spPr bwMode="auto">
          <a:xfrm>
            <a:off x="1000100" y="785794"/>
            <a:ext cx="721523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327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Меховые деньги на Руси.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14290"/>
            <a:ext cx="7972452" cy="42148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Деньгами служили и шкуры животных – песца, белки, соболя, куницы.</a:t>
            </a:r>
          </a:p>
        </p:txBody>
      </p:sp>
      <p:pic>
        <p:nvPicPr>
          <p:cNvPr id="8196" name="Picture 8" descr="http://im4-tub.mail.ru/i?id=20401381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142526"/>
            <a:ext cx="3100574" cy="1715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D&amp;S\ЮРА\Мои документы\МАРИНА\КАРТИНКИ\животные\белка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2357454" cy="2870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C:\D&amp;S\ЮРА\Мои документы\МАРИНА\КАРТИНКИ\животные\собо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000240"/>
            <a:ext cx="3238500" cy="2206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 descr="C:\D&amp;S\ЮРА\Мои документы\МАРИНА\КАРТИНКИ\животные\песец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68"/>
          <a:stretch>
            <a:fillRect/>
          </a:stretch>
        </p:blipFill>
        <p:spPr bwMode="auto">
          <a:xfrm>
            <a:off x="6286512" y="1785926"/>
            <a:ext cx="2627900" cy="2699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53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4400" b="1" dirty="0" smtClean="0">
                <a:solidFill>
                  <a:srgbClr val="8F24AC"/>
                </a:solidFill>
                <a:cs typeface="Arial" charset="0"/>
              </a:rPr>
              <a:t>Металлические деньги</a:t>
            </a:r>
            <a:br>
              <a:rPr lang="ru-RU" altLang="ru-RU" sz="4400" b="1" dirty="0" smtClean="0">
                <a:solidFill>
                  <a:srgbClr val="8F24AC"/>
                </a:solidFill>
                <a:cs typeface="Arial" charset="0"/>
              </a:rPr>
            </a:br>
            <a:r>
              <a:rPr lang="ru-RU" altLang="ru-RU" sz="4400" b="1" dirty="0" smtClean="0">
                <a:solidFill>
                  <a:srgbClr val="8F24AC"/>
                </a:solidFill>
                <a:cs typeface="Arial" charset="0"/>
              </a:rPr>
              <a:t> на Руси</a:t>
            </a:r>
          </a:p>
        </p:txBody>
      </p:sp>
      <p:pic>
        <p:nvPicPr>
          <p:cNvPr id="6" name="Picture 5" descr="Новгородские рубли - слитки. XIV-XV века. Увелич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71678"/>
            <a:ext cx="7848600" cy="2544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5000636"/>
            <a:ext cx="8786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Гривна – серебряный слиток весом 170 – 200 г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Слитки рубили                                   РУБЛЬ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714744" y="5715016"/>
            <a:ext cx="2071702" cy="158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44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576" y="714356"/>
            <a:ext cx="4387928" cy="5629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i="1" dirty="0">
                <a:solidFill>
                  <a:srgbClr val="8F24AC"/>
                </a:solidFill>
              </a:rPr>
              <a:t>Рубль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(тин) – 100 копеек или 10 гривен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8F24AC"/>
                </a:solidFill>
              </a:rPr>
              <a:t>Полтина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–   половина рубля 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i="1" dirty="0">
                <a:solidFill>
                  <a:srgbClr val="8F24AC"/>
                </a:solidFill>
              </a:rPr>
              <a:t>Гривна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   –   10 копеек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i="1" dirty="0">
                <a:solidFill>
                  <a:srgbClr val="8F24AC"/>
                </a:solidFill>
              </a:rPr>
              <a:t>Алтын</a:t>
            </a:r>
            <a:r>
              <a:rPr lang="ru-RU" sz="2600" i="1" dirty="0">
                <a:solidFill>
                  <a:srgbClr val="8F24AC"/>
                </a:solidFill>
              </a:rPr>
              <a:t>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  –   3 копейки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8F24AC"/>
                </a:solidFill>
              </a:rPr>
              <a:t>Деньга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-   полкопейки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/>
          <a:srcRect l="5859" t="25000" r="50048" b="9375"/>
          <a:stretch>
            <a:fillRect/>
          </a:stretch>
        </p:blipFill>
        <p:spPr bwMode="auto">
          <a:xfrm>
            <a:off x="5286380" y="642918"/>
            <a:ext cx="3197215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Учитель\Desktop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572008"/>
            <a:ext cx="3143272" cy="169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1" name="AutoShape 5" descr="https://cdn.fishki.net/upload/post/2017/07/23/2342785/a4eeb3dba0103fcb4323e0a2ab0be1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C:\Users\Учитель\Desktop\a4eeb3dba0103fcb4323e0a2ab0be1da.jpg"/>
          <p:cNvPicPr>
            <a:picLocks noChangeAspect="1" noChangeArrowheads="1"/>
          </p:cNvPicPr>
          <p:nvPr/>
        </p:nvPicPr>
        <p:blipFill>
          <a:blip r:embed="rId4" cstate="print"/>
          <a:srcRect l="5859" t="10196" r="16015" b="18429"/>
          <a:stretch>
            <a:fillRect/>
          </a:stretch>
        </p:blipFill>
        <p:spPr bwMode="auto">
          <a:xfrm>
            <a:off x="5572132" y="4714884"/>
            <a:ext cx="2857521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233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2" y="333375"/>
            <a:ext cx="5072067" cy="6167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     Главной монетой на Руси была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          </a:t>
            </a:r>
            <a:r>
              <a:rPr lang="ru-RU" altLang="ru-RU" sz="3600" b="1" i="1" dirty="0" smtClean="0">
                <a:solidFill>
                  <a:srgbClr val="8F24AC"/>
                </a:solidFill>
                <a:latin typeface="+mj-lt"/>
                <a:cs typeface="Arial" charset="0"/>
              </a:rPr>
              <a:t>копейка </a:t>
            </a: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- серебряная монета весом 0,7г с изображением всадника с копьем. </a:t>
            </a:r>
          </a:p>
        </p:txBody>
      </p:sp>
      <p:pic>
        <p:nvPicPr>
          <p:cNvPr id="11267" name="Picture 13" descr="1-200403041453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6" y="357166"/>
            <a:ext cx="3141250" cy="619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199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91412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8F24AC"/>
                </a:solidFill>
              </a:rPr>
              <a:t>Монетный двор</a:t>
            </a:r>
            <a:endParaRPr lang="ru-RU" dirty="0">
              <a:solidFill>
                <a:srgbClr val="8F24A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9874" name="Picture 2" descr="C:\Users\Учитель\Desktop\G8OnCjr6kP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47009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299</Words>
  <Application>Microsoft Office PowerPoint</Application>
  <PresentationFormat>Экран (4:3)</PresentationFormat>
  <Paragraphs>54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Воздушный поток</vt:lpstr>
      <vt:lpstr>Документ</vt:lpstr>
      <vt:lpstr>«Бывают они медные,                                                                     блестящие, бумажные.                           Но для любого из людей, поверьте, очень важные!                                    Что это?»  </vt:lpstr>
      <vt:lpstr>Древняя Русь</vt:lpstr>
      <vt:lpstr>Товарообмен</vt:lpstr>
      <vt:lpstr>Первые деньги на Руси.</vt:lpstr>
      <vt:lpstr>Меховые деньги на Руси.</vt:lpstr>
      <vt:lpstr>Металлические деньги  на Руси</vt:lpstr>
      <vt:lpstr>Слайд 7</vt:lpstr>
      <vt:lpstr>Слайд 8</vt:lpstr>
      <vt:lpstr>Монетный двор</vt:lpstr>
      <vt:lpstr>Бумажные деньги.</vt:lpstr>
      <vt:lpstr>Банкноты 1947 года</vt:lpstr>
      <vt:lpstr>Безналичный расчёт</vt:lpstr>
      <vt:lpstr>Выберите среди различных картинок предметы, которые в старину были нужны каждому человеку.</vt:lpstr>
      <vt:lpstr>Современные деньги. </vt:lpstr>
      <vt:lpstr>О чем рассказывает монета?</vt:lpstr>
      <vt:lpstr>Деньги, денежки, копейки…</vt:lpstr>
      <vt:lpstr>Карманные деньги</vt:lpstr>
      <vt:lpstr>1 группа</vt:lpstr>
      <vt:lpstr>2 группа</vt:lpstr>
      <vt:lpstr>3 группа</vt:lpstr>
      <vt:lpstr>Слайд 21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«Бывают они медные,                                                                     блестящие, бумажные.                           Но для любого из людей, поверьте, очень важные!                                    Что это?»</dc:title>
  <dc:creator>RePack by Diakov</dc:creator>
  <cp:lastModifiedBy>Учитель</cp:lastModifiedBy>
  <cp:revision>26</cp:revision>
  <dcterms:created xsi:type="dcterms:W3CDTF">2022-11-24T12:28:27Z</dcterms:created>
  <dcterms:modified xsi:type="dcterms:W3CDTF">2022-12-15T12:36:02Z</dcterms:modified>
</cp:coreProperties>
</file>