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419" r:id="rId2"/>
    <p:sldId id="323" r:id="rId3"/>
    <p:sldId id="288" r:id="rId4"/>
    <p:sldId id="303" r:id="rId5"/>
    <p:sldId id="375" r:id="rId6"/>
    <p:sldId id="306" r:id="rId7"/>
    <p:sldId id="325" r:id="rId8"/>
    <p:sldId id="350" r:id="rId9"/>
    <p:sldId id="427" r:id="rId10"/>
    <p:sldId id="390" r:id="rId11"/>
    <p:sldId id="307" r:id="rId12"/>
    <p:sldId id="379" r:id="rId13"/>
    <p:sldId id="382" r:id="rId14"/>
    <p:sldId id="416" r:id="rId15"/>
    <p:sldId id="384" r:id="rId16"/>
    <p:sldId id="391" r:id="rId17"/>
    <p:sldId id="392" r:id="rId18"/>
    <p:sldId id="363" r:id="rId19"/>
    <p:sldId id="365" r:id="rId20"/>
    <p:sldId id="368" r:id="rId21"/>
    <p:sldId id="367" r:id="rId22"/>
    <p:sldId id="354" r:id="rId23"/>
    <p:sldId id="355" r:id="rId24"/>
    <p:sldId id="428" r:id="rId25"/>
    <p:sldId id="366" r:id="rId26"/>
    <p:sldId id="369" r:id="rId27"/>
    <p:sldId id="370" r:id="rId28"/>
    <p:sldId id="358" r:id="rId29"/>
    <p:sldId id="371" r:id="rId30"/>
    <p:sldId id="393" r:id="rId31"/>
    <p:sldId id="394" r:id="rId32"/>
    <p:sldId id="331" r:id="rId33"/>
    <p:sldId id="332" r:id="rId34"/>
    <p:sldId id="422" r:id="rId35"/>
    <p:sldId id="423" r:id="rId36"/>
    <p:sldId id="424" r:id="rId37"/>
    <p:sldId id="309" r:id="rId38"/>
    <p:sldId id="336" r:id="rId39"/>
    <p:sldId id="337" r:id="rId40"/>
    <p:sldId id="338" r:id="rId41"/>
    <p:sldId id="342" r:id="rId42"/>
    <p:sldId id="395" r:id="rId43"/>
    <p:sldId id="396" r:id="rId44"/>
    <p:sldId id="378" r:id="rId45"/>
    <p:sldId id="397" r:id="rId46"/>
    <p:sldId id="398" r:id="rId47"/>
    <p:sldId id="399" r:id="rId48"/>
    <p:sldId id="400" r:id="rId49"/>
    <p:sldId id="402" r:id="rId50"/>
    <p:sldId id="403" r:id="rId51"/>
    <p:sldId id="420" r:id="rId52"/>
    <p:sldId id="405" r:id="rId53"/>
    <p:sldId id="406" r:id="rId54"/>
    <p:sldId id="417" r:id="rId55"/>
    <p:sldId id="408" r:id="rId56"/>
    <p:sldId id="409" r:id="rId57"/>
    <p:sldId id="410" r:id="rId58"/>
    <p:sldId id="411" r:id="rId59"/>
    <p:sldId id="418" r:id="rId60"/>
    <p:sldId id="421" r:id="rId61"/>
    <p:sldId id="425" r:id="rId62"/>
    <p:sldId id="426" r:id="rId6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660033"/>
    <a:srgbClr val="CDE6FF"/>
    <a:srgbClr val="B9DCFF"/>
    <a:srgbClr val="FFB9DC"/>
    <a:srgbClr val="C0DE8A"/>
    <a:srgbClr val="FFFFD1"/>
    <a:srgbClr val="CC3300"/>
  </p:clrMru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573" autoAdjust="0"/>
    <p:restoredTop sz="94660"/>
  </p:normalViewPr>
  <p:slideViewPr>
    <p:cSldViewPr snapToGrid="0">
      <p:cViewPr>
        <p:scale>
          <a:sx n="50" d="100"/>
          <a:sy n="50" d="100"/>
        </p:scale>
        <p:origin x="-1140" y="-8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-3156" y="-5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EC1ED4-DA15-44E7-A6A9-D4D60CEFE21F}" type="datetime1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920B10-88D7-4080-B1F8-E7004CC4C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838594-6F30-4D67-B7CB-278B4767FCD5}" type="datetime1">
              <a:rPr lang="ru-RU"/>
              <a:pPr>
                <a:defRPr/>
              </a:pPr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14D8D8-A080-4EB5-BBE4-9B0344247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4D8D8-A080-4EB5-BBE4-9B0344247F9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733D-B3C4-4668-BEA9-11E7A6F98551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458F-DDD7-410B-B576-40EF3F609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8ABD-AC02-4A8E-8877-40BF6B8BF93D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DEE7-EC3E-44C4-8D0C-AE00F1218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 rtlCol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7CD2-01D7-4366-BBCA-3236241B916C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F12D-CCBC-4F4D-8151-61AA425E7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5C81-A2E8-4BFC-AEB0-44286730F4B1}" type="datetime1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ABDD-E9F2-4589-B4AF-E5BB7D96A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6CB9-6A41-4A05-882B-D12D12EFA02F}" type="datetime1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6DF5-E442-4AFC-80D5-210C05ECD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rtlCol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9CB65-8857-4F2E-A58F-8A2165BF1537}" type="datetime1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CC4F-5D76-4B06-96E5-A48AD96BC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7BD7-061A-4203-8C67-536F39409E36}" type="datetime1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844B-85EF-49D5-8D34-3E28F6B1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rtlCol="0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6587-3704-41F9-BD62-8AB1B39E313A}" type="datetime1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BA7D-4FAD-432C-8E33-47169947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о скругленным и усеченным углом 8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 rtlCol="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rtlCol="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0075-E2B5-4882-804D-88119BD76CF5}" type="datetime1">
              <a:rPr lang="ru-RU" smtClean="0"/>
              <a:t>14.09.2023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4DD5-15DB-4DB4-B3A9-8527D9092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E921-33A2-4E2B-BAE3-4D08D5B64DEF}" type="datetime1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7B14-538B-4A10-A2CD-6CB667E0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24"/>
          <p:cNvGrpSpPr>
            <a:grpSpLocks/>
          </p:cNvGrpSpPr>
          <p:nvPr/>
        </p:nvGrpSpPr>
        <p:grpSpPr bwMode="auto">
          <a:xfrm>
            <a:off x="-28575" y="-7938"/>
            <a:ext cx="12239625" cy="6880226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753" y="566"/>
              <a:ext cx="12188339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33" name="Группа 26"/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655" y="-7144"/>
                <a:ext cx="1221691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574" y="-7144"/>
                <a:ext cx="6348987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036" name="Группа 30"/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C9639-E058-492A-848B-82D4BDF9D1BA}" type="datetime1">
              <a:rPr lang="ru-RU" smtClean="0"/>
              <a:t>14.09.2023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BBB95A-26E3-4471-9D71-3F2C9B242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95" r:id="rId8"/>
    <p:sldLayoutId id="2147483687" r:id="rId9"/>
    <p:sldLayoutId id="2147483686" r:id="rId10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5450" y="2152650"/>
            <a:ext cx="8801100" cy="150495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ru-RU" sz="5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ДОБРО ПОЖАЛОВАТЬ НА ЗАНЯТИЕ!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0" y="1751013"/>
            <a:ext cx="12192000" cy="51069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Определить понятие «моделирование».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Познакомиться с моделями, используемыми при решении текстовых задач начального курса математики.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Определить этапы моделирования текстовой задачи.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Применить моделирование при решении текстовых задач начального курса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математики в соответствии с его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этапами.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7700" y="1981200"/>
            <a:ext cx="10972800" cy="47625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 бы вы описали понятие «моделирование»?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750" y="2741613"/>
            <a:ext cx="9345613" cy="1412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lnSpc>
                <a:spcPct val="70000"/>
              </a:lnSpc>
              <a:defRPr/>
            </a:pPr>
            <a:r>
              <a:rPr lang="ru-RU" sz="4400"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-  моделирование позволяет изучать не интересующий нас объект, а его модель;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" name="Прямоугольник 20"/>
          <p:cNvSpPr/>
          <p:nvPr/>
        </p:nvSpPr>
        <p:spPr>
          <a:xfrm>
            <a:off x="1409700" y="4303713"/>
            <a:ext cx="9345613" cy="1184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lnSpc>
                <a:spcPct val="70000"/>
              </a:lnSpc>
              <a:defRPr/>
            </a:pPr>
            <a:r>
              <a:rPr lang="ru-RU" sz="4400"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-  модель замещает интересующий нас объект с точки зрения познания.</a:t>
            </a:r>
          </a:p>
        </p:txBody>
      </p:sp>
      <p:sp>
        <p:nvSpPr>
          <p:cNvPr id="24581" name="Заголовок 1"/>
          <p:cNvSpPr>
            <a:spLocks/>
          </p:cNvSpPr>
          <p:nvPr/>
        </p:nvSpPr>
        <p:spPr bwMode="auto">
          <a:xfrm>
            <a:off x="609600" y="876300"/>
            <a:ext cx="1097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ПОНЯТИЕ «МОДЕЛИРОВАНИЕ»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8150" y="2038350"/>
            <a:ext cx="10972800" cy="81915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Любая ли «модель» будет являться моделью какого-то объекта?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5603" name="Заголовок 1"/>
          <p:cNvSpPr>
            <a:spLocks/>
          </p:cNvSpPr>
          <p:nvPr/>
        </p:nvSpPr>
        <p:spPr bwMode="auto">
          <a:xfrm>
            <a:off x="609600" y="876300"/>
            <a:ext cx="1097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ПОНЯТИЕ «МОДЕЛИРОВАНИЕ»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74863" y="3452813"/>
            <a:ext cx="8331200" cy="1587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4400"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Нет, не любая, только та, которая соответствует объекту-оригиналу относительно его свойств.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5422900" y="2122488"/>
            <a:ext cx="5522913" cy="15033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Алексей Андреевич Ляпунов</a:t>
            </a:r>
          </a:p>
        </p:txBody>
      </p:sp>
      <p:sp>
        <p:nvSpPr>
          <p:cNvPr id="26626" name="Заголовок 1"/>
          <p:cNvSpPr>
            <a:spLocks/>
          </p:cNvSpPr>
          <p:nvPr/>
        </p:nvSpPr>
        <p:spPr bwMode="auto">
          <a:xfrm>
            <a:off x="609600" y="876300"/>
            <a:ext cx="1097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ПОНЯТИЕ «МОДЕЛИРОВАНИЕ»</a:t>
            </a:r>
          </a:p>
        </p:txBody>
      </p:sp>
      <p:pic>
        <p:nvPicPr>
          <p:cNvPr id="26627" name="Picture 7" descr="Алексей Андреевич Ляпу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309688"/>
            <a:ext cx="3451225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5416550" y="3630613"/>
            <a:ext cx="5522913" cy="15033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доктор физико-математических наук, профессор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422275" y="3541713"/>
            <a:ext cx="11364913" cy="2125662"/>
          </a:xfrm>
          <a:prstGeom prst="rect">
            <a:avLst/>
          </a:prstGeom>
          <a:solidFill>
            <a:srgbClr val="CDE6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находящаяся в некотором объективном соответствии с познаваемым объектом;</a:t>
            </a:r>
          </a:p>
          <a:p>
            <a:pPr>
              <a:lnSpc>
                <a:spcPct val="70000"/>
              </a:lnSpc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способная замещать его в определенных отношениях;</a:t>
            </a:r>
          </a:p>
          <a:p>
            <a:pPr>
              <a:lnSpc>
                <a:spcPct val="70000"/>
              </a:lnSpc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дающая при её исследовании, в конечном счете, информацию о самом моделируемом объекте.</a:t>
            </a:r>
          </a:p>
        </p:txBody>
      </p:sp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0" y="6294438"/>
            <a:ext cx="12192000" cy="5635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доктор физико-математических наук, профессор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0" y="5780088"/>
            <a:ext cx="12192000" cy="5254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Алексей Андреевич Ляпунов</a:t>
            </a:r>
          </a:p>
        </p:txBody>
      </p:sp>
      <p:sp>
        <p:nvSpPr>
          <p:cNvPr id="27652" name="Заголовок 1"/>
          <p:cNvSpPr>
            <a:spLocks/>
          </p:cNvSpPr>
          <p:nvPr/>
        </p:nvSpPr>
        <p:spPr bwMode="auto">
          <a:xfrm>
            <a:off x="609600" y="876300"/>
            <a:ext cx="1097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ПОНЯТИЕ «МОДЕЛИРОВАНИЕ»</a:t>
            </a:r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422275" y="1427163"/>
            <a:ext cx="11364913" cy="2125662"/>
          </a:xfrm>
          <a:prstGeom prst="rect">
            <a:avLst/>
          </a:prstGeom>
          <a:solidFill>
            <a:srgbClr val="CDE6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Моделирование – это опосредованное практическое или теоретическое исследование объекта, при котором непосредственно изучается не сам интересующий нас объект, а некоторая вспомогательная искусственная или естественная система (модель):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55675" y="2855913"/>
            <a:ext cx="10393363" cy="10588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решении текстовых задач – это исследование условия задачи, при котором:</a:t>
            </a:r>
          </a:p>
        </p:txBody>
      </p:sp>
      <p:sp>
        <p:nvSpPr>
          <p:cNvPr id="28674" name="Заголовок 1"/>
          <p:cNvSpPr>
            <a:spLocks/>
          </p:cNvSpPr>
          <p:nvPr/>
        </p:nvSpPr>
        <p:spPr bwMode="auto">
          <a:xfrm>
            <a:off x="609600" y="876300"/>
            <a:ext cx="1097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ПОНЯТИЕ «МОДЕЛИРОВАНИЕ»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955675" y="3903663"/>
            <a:ext cx="10393363" cy="164941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>
              <a:lnSpc>
                <a:spcPct val="70000"/>
              </a:lnSpc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изучается не само условие задачи, а некоторая вспомогательная, удобная модель;</a:t>
            </a:r>
          </a:p>
          <a:p>
            <a:pPr marL="266700" indent="-266700">
              <a:lnSpc>
                <a:spcPct val="70000"/>
              </a:lnSpc>
              <a:buFontTx/>
              <a:buChar char="-"/>
            </a:pP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модель находится в объективном соответствии с исследуемым условием задачи.</a:t>
            </a:r>
          </a:p>
        </p:txBody>
      </p:sp>
      <p:sp>
        <p:nvSpPr>
          <p:cNvPr id="28677" name="Заголовок 1"/>
          <p:cNvSpPr>
            <a:spLocks/>
          </p:cNvSpPr>
          <p:nvPr/>
        </p:nvSpPr>
        <p:spPr bwMode="auto">
          <a:xfrm>
            <a:off x="0" y="1695450"/>
            <a:ext cx="12192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ru-RU" sz="39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 можно адаптировать определение Ляпунова А.А. под ситуацию моделирования текстовых задач?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0" y="1751013"/>
            <a:ext cx="12192000" cy="51069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Определить понятие «моделирование».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Познакомиться с моделями, используемыми при решении текстовых задач начального курса математики.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Определить этапы моделирования текстовой задачи.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Применить моделирование при решении текстовых задач начального курса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математики в соответствии с его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этапами.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0" y="1751013"/>
            <a:ext cx="12192000" cy="51069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Определить понятие «моделирование».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Познакомиться с моделями, используемыми при решении текстовых задач начального курса математики.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Определить этапы моделирования текстовой задачи.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Применить моделирование при решении текстовых задач начального курса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математики в соответствии с его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этапами.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/>
          </p:cNvSpPr>
          <p:nvPr/>
        </p:nvSpPr>
        <p:spPr bwMode="auto">
          <a:xfrm>
            <a:off x="0" y="8001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ЗНАКОМСТВО С МОДЕЛЯМИ, ИСПОЛЬЗУЕМЫМИ В ПРОЦЕССЕ РЕШЕНИЯ ТЕКСТОВЫХ ЗАДАЧ</a:t>
            </a:r>
          </a:p>
        </p:txBody>
      </p:sp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3309938"/>
            <a:ext cx="118491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3"/>
          <p:cNvSpPr>
            <a:spLocks noChangeArrowheads="1"/>
          </p:cNvSpPr>
          <p:nvPr/>
        </p:nvSpPr>
        <p:spPr bwMode="auto">
          <a:xfrm>
            <a:off x="0" y="2141538"/>
            <a:ext cx="12192000" cy="6016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 algn="ctr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СХЕМАТИЗИРОВАННЫЕ МОДЕЛИ</a:t>
            </a:r>
          </a:p>
        </p:txBody>
      </p:sp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0" y="2960688"/>
            <a:ext cx="12192000" cy="9064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421005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вещественные;</a:t>
            </a:r>
          </a:p>
          <a:p>
            <a:pPr marL="421005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графические.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/>
          </p:cNvSpPr>
          <p:nvPr/>
        </p:nvSpPr>
        <p:spPr bwMode="auto">
          <a:xfrm>
            <a:off x="438150" y="2533650"/>
            <a:ext cx="1163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endParaRPr lang="ru-RU" sz="3600" b="1">
              <a:solidFill>
                <a:srgbClr val="0029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50825" y="1046163"/>
            <a:ext cx="11726863" cy="6778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 между изображениями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912938"/>
            <a:ext cx="9139237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/>
          </p:cNvSpPr>
          <p:nvPr/>
        </p:nvSpPr>
        <p:spPr bwMode="auto">
          <a:xfrm>
            <a:off x="571500" y="857250"/>
            <a:ext cx="1097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СХЕМАТИЗИРОВАННЫЕ МОДЕЛИ</a:t>
            </a:r>
          </a:p>
        </p:txBody>
      </p:sp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0" y="1379538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Вещественные модели</a:t>
            </a: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0" y="1931988"/>
            <a:ext cx="12192000" cy="5254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3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Обеспечивают физическое действие с предметами</a:t>
            </a:r>
          </a:p>
        </p:txBody>
      </p:sp>
      <p:pic>
        <p:nvPicPr>
          <p:cNvPr id="3379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708275"/>
            <a:ext cx="5964238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063" y="3636963"/>
            <a:ext cx="5456237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675" y="2519363"/>
            <a:ext cx="671512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/>
          </p:cNvSpPr>
          <p:nvPr/>
        </p:nvSpPr>
        <p:spPr bwMode="auto">
          <a:xfrm>
            <a:off x="571500" y="857250"/>
            <a:ext cx="1097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СХЕМАТИЗИРОВАННЫЕ МОДЕЛИ</a:t>
            </a:r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0" y="1379538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Вещественные модели</a:t>
            </a: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0" y="1931988"/>
            <a:ext cx="12192000" cy="5254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3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Обеспечивают физическое действие с заместителями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85725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СХЕМАТИЗИРОВАННЫЕ МОДЕЛИ</a:t>
            </a:r>
          </a:p>
        </p:txBody>
      </p:sp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0" y="2493963"/>
            <a:ext cx="12192000" cy="592137"/>
          </a:xfrm>
          <a:prstGeom prst="rect">
            <a:avLst/>
          </a:prstGeom>
          <a:solidFill>
            <a:srgbClr val="FFB9D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1450" algn="just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Условный рисунок</a:t>
            </a:r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0" y="1379538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Графические модели</a:t>
            </a:r>
          </a:p>
        </p:txBody>
      </p:sp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0" y="1931988"/>
            <a:ext cx="12192000" cy="5254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3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Схематически воссоздают ситуацию условия задачи</a:t>
            </a:r>
          </a:p>
        </p:txBody>
      </p:sp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48088"/>
            <a:ext cx="560228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075" y="3900488"/>
            <a:ext cx="58134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85725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СХЕМАТИЗИРОВАННЫЕ МОДЕЛИ</a:t>
            </a:r>
          </a:p>
        </p:txBody>
      </p:sp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0" y="2493963"/>
            <a:ext cx="12192000" cy="592137"/>
          </a:xfrm>
          <a:prstGeom prst="rect">
            <a:avLst/>
          </a:prstGeom>
          <a:solidFill>
            <a:srgbClr val="FFB9D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1450" algn="just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Схема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Чертеж</a:t>
            </a: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0" y="1379538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Графические модели</a:t>
            </a: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0" y="1931988"/>
            <a:ext cx="12192000" cy="5254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3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Схематически воссоздают ситуацию условия задачи</a:t>
            </a:r>
          </a:p>
        </p:txBody>
      </p:sp>
      <p:pic>
        <p:nvPicPr>
          <p:cNvPr id="3686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3925888"/>
            <a:ext cx="49720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50" y="3384550"/>
            <a:ext cx="57388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85725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СХЕМАТИЗИРОВАННЫЕ МОДЕЛИ</a:t>
            </a:r>
          </a:p>
        </p:txBody>
      </p:sp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0" y="2493963"/>
            <a:ext cx="12192000" cy="592137"/>
          </a:xfrm>
          <a:prstGeom prst="rect">
            <a:avLst/>
          </a:prstGeom>
          <a:solidFill>
            <a:srgbClr val="FFB9D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1450" algn="ctr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Схематический чертеж</a:t>
            </a:r>
          </a:p>
        </p:txBody>
      </p:sp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0" y="1379538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Графические модели</a:t>
            </a:r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0" y="1931988"/>
            <a:ext cx="12192000" cy="5254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3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Схематически воссоздают ситуацию условия задачи</a:t>
            </a:r>
          </a:p>
        </p:txBody>
      </p:sp>
      <p:pic>
        <p:nvPicPr>
          <p:cNvPr id="3789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3270250"/>
            <a:ext cx="934561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3"/>
          <p:cNvSpPr>
            <a:spLocks noChangeArrowheads="1"/>
          </p:cNvSpPr>
          <p:nvPr/>
        </p:nvSpPr>
        <p:spPr bwMode="auto">
          <a:xfrm>
            <a:off x="0" y="2141538"/>
            <a:ext cx="12192000" cy="6016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 algn="ctr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ЗНАКОВЫЕ МОДЕЛИ</a:t>
            </a:r>
          </a:p>
        </p:txBody>
      </p:sp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0" y="2960688"/>
            <a:ext cx="12192000" cy="9064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421005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словесные;</a:t>
            </a:r>
          </a:p>
          <a:p>
            <a:pPr marL="421005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математические.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85725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ЗНАКОВЫЕ МОДЕЛИ</a:t>
            </a:r>
          </a:p>
        </p:txBody>
      </p:sp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0" y="2493963"/>
            <a:ext cx="12192000" cy="592137"/>
          </a:xfrm>
          <a:prstGeom prst="rect">
            <a:avLst/>
          </a:prstGeom>
          <a:solidFill>
            <a:srgbClr val="FFB9D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1450" algn="ctr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Краткая запись</a:t>
            </a:r>
          </a:p>
        </p:txBody>
      </p:sp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0" y="1379538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Словесные модели</a:t>
            </a:r>
          </a:p>
        </p:txBody>
      </p:sp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0" y="1931988"/>
            <a:ext cx="12192000" cy="5254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3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Выступают в роли наглядной и словесной опоры</a:t>
            </a:r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850" y="3595688"/>
            <a:ext cx="5656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85725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ЗНАКОВЫЕ МОДЕЛИ</a:t>
            </a:r>
          </a:p>
        </p:txBody>
      </p:sp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0" y="1379538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Словесные модели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0" y="1931988"/>
            <a:ext cx="12192000" cy="5254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3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Выступают в роли наглядной и словесной опоры</a:t>
            </a:r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0" y="2493963"/>
            <a:ext cx="12192000" cy="592137"/>
          </a:xfrm>
          <a:prstGeom prst="rect">
            <a:avLst/>
          </a:prstGeom>
          <a:solidFill>
            <a:srgbClr val="FFB9D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1450" algn="ctr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Таблица</a:t>
            </a:r>
          </a:p>
        </p:txBody>
      </p:sp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3443288"/>
            <a:ext cx="11598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3"/>
          <p:cNvSpPr>
            <a:spLocks noChangeArrowheads="1"/>
          </p:cNvSpPr>
          <p:nvPr/>
        </p:nvSpPr>
        <p:spPr bwMode="auto">
          <a:xfrm>
            <a:off x="0" y="2493963"/>
            <a:ext cx="12192000" cy="592137"/>
          </a:xfrm>
          <a:prstGeom prst="rect">
            <a:avLst/>
          </a:prstGeom>
          <a:solidFill>
            <a:srgbClr val="FFB9D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Выражение   Запись по действиям   Уравнение</a:t>
            </a:r>
          </a:p>
        </p:txBody>
      </p:sp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8343900" y="3503613"/>
            <a:ext cx="3486150" cy="6111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2х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+ 3 = 15</a:t>
            </a:r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285750" y="3522663"/>
            <a:ext cx="3124200" cy="6111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(15 – 3) : 2</a:t>
            </a:r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4267200" y="3541713"/>
            <a:ext cx="3524250" cy="10493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80000"/>
              </a:lnSpc>
              <a:buFontTx/>
              <a:buAutoNum type="arabicParenR"/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15 – 3 = 12</a:t>
            </a:r>
          </a:p>
          <a:p>
            <a:pPr marL="342900" indent="-342900">
              <a:lnSpc>
                <a:spcPct val="80000"/>
              </a:lnSpc>
              <a:buFontTx/>
              <a:buAutoNum type="arabicParenR"/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12 : 2 = 6</a:t>
            </a:r>
          </a:p>
        </p:txBody>
      </p:sp>
      <p:sp>
        <p:nvSpPr>
          <p:cNvPr id="41989" name="Заголовок 1"/>
          <p:cNvSpPr>
            <a:spLocks/>
          </p:cNvSpPr>
          <p:nvPr/>
        </p:nvSpPr>
        <p:spPr bwMode="auto">
          <a:xfrm>
            <a:off x="571500" y="857250"/>
            <a:ext cx="1097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ЗНАКОВЫЕ МОДЕЛИ</a:t>
            </a:r>
          </a:p>
        </p:txBody>
      </p:sp>
      <p:sp>
        <p:nvSpPr>
          <p:cNvPr id="41990" name="Прямоугольник 3"/>
          <p:cNvSpPr>
            <a:spLocks noChangeArrowheads="1"/>
          </p:cNvSpPr>
          <p:nvPr/>
        </p:nvSpPr>
        <p:spPr bwMode="auto">
          <a:xfrm>
            <a:off x="0" y="1379538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Математические модели</a:t>
            </a:r>
          </a:p>
        </p:txBody>
      </p:sp>
      <p:sp>
        <p:nvSpPr>
          <p:cNvPr id="41991" name="Прямоугольник 3"/>
          <p:cNvSpPr>
            <a:spLocks noChangeArrowheads="1"/>
          </p:cNvSpPr>
          <p:nvPr/>
        </p:nvSpPr>
        <p:spPr bwMode="auto">
          <a:xfrm>
            <a:off x="0" y="1931988"/>
            <a:ext cx="12192000" cy="52546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80000"/>
              </a:lnSpc>
            </a:pPr>
            <a:r>
              <a:rPr lang="ru-RU" sz="3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Отнесены к решающим моделям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/>
          </p:cNvSpPr>
          <p:nvPr/>
        </p:nvSpPr>
        <p:spPr bwMode="auto">
          <a:xfrm>
            <a:off x="628650" y="876300"/>
            <a:ext cx="10972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80000"/>
              </a:lnSpc>
            </a:pPr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МОДЕЛИ, ИСПОЛЬЗУЕМЫЕ ПРИ РЕШЕНИИ ТЕКСТОВЫХ ЗАДАЧ</a:t>
            </a:r>
          </a:p>
        </p:txBody>
      </p:sp>
      <p:pic>
        <p:nvPicPr>
          <p:cNvPr id="43010" name="Picture 4" descr="МОД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3100"/>
            <a:ext cx="12192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у вас получилось?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94825" y="59832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366838"/>
            <a:ext cx="79724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3"/>
          <p:cNvSpPr>
            <a:spLocks noChangeArrowheads="1"/>
          </p:cNvSpPr>
          <p:nvPr/>
        </p:nvSpPr>
        <p:spPr bwMode="auto">
          <a:xfrm>
            <a:off x="0" y="1751013"/>
            <a:ext cx="12192000" cy="51069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Определить понятие «моделирование».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Познакомиться с моделями, используемыми при решении текстовых задач начального курса математики.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Определить этапы моделирования текстовой задачи.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Применить моделирование при решении текстовых задач начального курса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математики в соответствии с его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этапами.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3"/>
          <p:cNvSpPr>
            <a:spLocks noChangeArrowheads="1"/>
          </p:cNvSpPr>
          <p:nvPr/>
        </p:nvSpPr>
        <p:spPr bwMode="auto">
          <a:xfrm>
            <a:off x="0" y="1751013"/>
            <a:ext cx="12192000" cy="51069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Определить понятие «моделирование».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Познакомиться с моделями, используемыми при решении текстовых задач начального курса математики.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Определить этапы моделирования текстовой задачи.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Применить моделирование при решении текстовых задач начального курса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математики в соответствии с его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этапами.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28800" y="838200"/>
            <a:ext cx="8896350" cy="10096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бы вы разбили процесс моделирования на этапы?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750" y="2284413"/>
            <a:ext cx="11593513" cy="1355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628650" indent="-628650" algn="just">
              <a:lnSpc>
                <a:spcPct val="70000"/>
              </a:lnSpc>
              <a:buFontTx/>
              <a:buAutoNum type="arabicPeriod"/>
              <a:defRPr/>
            </a:pPr>
            <a:r>
              <a:rPr lang="ru-RU" sz="4000"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После прочтения задачи составили бы краткую запись (модель), соответствующую условию.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" name="Прямоугольник 20"/>
          <p:cNvSpPr/>
          <p:nvPr/>
        </p:nvSpPr>
        <p:spPr>
          <a:xfrm>
            <a:off x="228600" y="3825875"/>
            <a:ext cx="11593513" cy="9175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628650" indent="-628650" algn="just">
              <a:lnSpc>
                <a:spcPct val="70000"/>
              </a:lnSpc>
              <a:defRPr/>
            </a:pPr>
            <a:r>
              <a:rPr lang="ru-RU" sz="4000"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2.  Записали бы решение задачи (либо выражением, либо по действиям с пояснениями).</a:t>
            </a:r>
          </a:p>
        </p:txBody>
      </p:sp>
      <p:sp>
        <p:nvSpPr>
          <p:cNvPr id="3" name="Прямоугольник 20"/>
          <p:cNvSpPr/>
          <p:nvPr/>
        </p:nvSpPr>
        <p:spPr>
          <a:xfrm>
            <a:off x="266700" y="4968875"/>
            <a:ext cx="11593513" cy="5365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628650" indent="-628650" algn="just">
              <a:lnSpc>
                <a:spcPct val="70000"/>
              </a:lnSpc>
              <a:defRPr/>
            </a:pPr>
            <a:r>
              <a:rPr lang="ru-RU" sz="4000"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3.  Записали бы ответ задачи.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93345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ЭТАПЫ МОДЕЛИРОВАНИЯ</a:t>
            </a:r>
          </a:p>
        </p:txBody>
      </p:sp>
      <p:sp>
        <p:nvSpPr>
          <p:cNvPr id="47106" name="Прямоугольник 3"/>
          <p:cNvSpPr>
            <a:spLocks noChangeArrowheads="1"/>
          </p:cNvSpPr>
          <p:nvPr/>
        </p:nvSpPr>
        <p:spPr bwMode="auto">
          <a:xfrm>
            <a:off x="0" y="253206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Внутримодельное решение</a:t>
            </a:r>
          </a:p>
        </p:txBody>
      </p:sp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0" y="329406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Интерпретация</a:t>
            </a:r>
          </a:p>
        </p:txBody>
      </p:sp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0" y="182721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Перевод условия задачи на математический язык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93345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ЭТАПЫ МОДЕЛИРОВАНИЯ</a:t>
            </a:r>
          </a:p>
        </p:txBody>
      </p:sp>
      <p:sp>
        <p:nvSpPr>
          <p:cNvPr id="48130" name="Прямоугольник 3"/>
          <p:cNvSpPr>
            <a:spLocks noChangeArrowheads="1"/>
          </p:cNvSpPr>
          <p:nvPr/>
        </p:nvSpPr>
        <p:spPr bwMode="auto">
          <a:xfrm>
            <a:off x="0" y="253206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Внутримодельное решение</a:t>
            </a:r>
          </a:p>
        </p:txBody>
      </p:sp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0" y="329406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Интерпретация</a:t>
            </a:r>
          </a:p>
        </p:txBody>
      </p:sp>
      <p:sp>
        <p:nvSpPr>
          <p:cNvPr id="48132" name="Прямоугольник 3"/>
          <p:cNvSpPr>
            <a:spLocks noChangeArrowheads="1"/>
          </p:cNvSpPr>
          <p:nvPr/>
        </p:nvSpPr>
        <p:spPr bwMode="auto">
          <a:xfrm>
            <a:off x="0" y="1827213"/>
            <a:ext cx="12192000" cy="487362"/>
          </a:xfrm>
          <a:prstGeom prst="rect">
            <a:avLst/>
          </a:prstGeom>
          <a:solidFill>
            <a:srgbClr val="FF99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Перевод условия задачи на математический язык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93345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ЭТАПЫ МОДЕЛИРОВАНИЯ</a:t>
            </a:r>
          </a:p>
        </p:txBody>
      </p:sp>
      <p:sp>
        <p:nvSpPr>
          <p:cNvPr id="49154" name="Прямоугольник 3"/>
          <p:cNvSpPr>
            <a:spLocks noChangeArrowheads="1"/>
          </p:cNvSpPr>
          <p:nvPr/>
        </p:nvSpPr>
        <p:spPr bwMode="auto">
          <a:xfrm>
            <a:off x="0" y="2532063"/>
            <a:ext cx="12192000" cy="487362"/>
          </a:xfrm>
          <a:prstGeom prst="rect">
            <a:avLst/>
          </a:prstGeom>
          <a:solidFill>
            <a:srgbClr val="FF99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Внутримодельное решение</a:t>
            </a:r>
          </a:p>
        </p:txBody>
      </p:sp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0" y="329406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Интерпретация</a:t>
            </a:r>
          </a:p>
        </p:txBody>
      </p:sp>
      <p:sp>
        <p:nvSpPr>
          <p:cNvPr id="49156" name="Прямоугольник 3"/>
          <p:cNvSpPr>
            <a:spLocks noChangeArrowheads="1"/>
          </p:cNvSpPr>
          <p:nvPr/>
        </p:nvSpPr>
        <p:spPr bwMode="auto">
          <a:xfrm>
            <a:off x="0" y="182721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Перевод условия задачи на математический язык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93345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ЭТАПЫ МОДЕЛИРОВАНИЯ</a:t>
            </a:r>
          </a:p>
        </p:txBody>
      </p:sp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0" y="253206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Внутримодельное решение</a:t>
            </a:r>
          </a:p>
        </p:txBody>
      </p:sp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0" y="3294063"/>
            <a:ext cx="12192000" cy="487362"/>
          </a:xfrm>
          <a:prstGeom prst="rect">
            <a:avLst/>
          </a:prstGeom>
          <a:solidFill>
            <a:srgbClr val="FF99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Интерпретация</a:t>
            </a:r>
          </a:p>
        </p:txBody>
      </p:sp>
      <p:sp>
        <p:nvSpPr>
          <p:cNvPr id="50180" name="Прямоугольник 3"/>
          <p:cNvSpPr>
            <a:spLocks noChangeArrowheads="1"/>
          </p:cNvSpPr>
          <p:nvPr/>
        </p:nvSpPr>
        <p:spPr bwMode="auto">
          <a:xfrm>
            <a:off x="0" y="182721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Перевод условия задачи на математический язык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85850"/>
            <a:ext cx="12192000" cy="135255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ПРИМЕР МОДЕЛИРОВАНИЯ</a:t>
            </a:r>
            <a:b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РЕШЕНИИ ТЕКСТОВОЙ ЗАДАЧИ АЛГЕБРАИЧЕСКИМ МЕТОДОМ</a:t>
            </a:r>
          </a:p>
        </p:txBody>
      </p:sp>
      <p:sp>
        <p:nvSpPr>
          <p:cNvPr id="51202" name="Прямоугольник 3"/>
          <p:cNvSpPr>
            <a:spLocks noChangeArrowheads="1"/>
          </p:cNvSpPr>
          <p:nvPr/>
        </p:nvSpPr>
        <p:spPr bwMode="auto">
          <a:xfrm>
            <a:off x="422275" y="2722563"/>
            <a:ext cx="11364913" cy="2754312"/>
          </a:xfrm>
          <a:prstGeom prst="rect">
            <a:avLst/>
          </a:prstGeom>
          <a:solidFill>
            <a:srgbClr val="FFFFD1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одном вагоне поезда пассажиров было в 2 раза больше, чем в другом. Когда из первого вагона вышли 3 человека, а во второй вагон вошли 7 человек, то в обоих вагонах пассажиров стало поровну. Сколько пассажиров было в каждом вагоне первоначально?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95250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МОДЕЛИРОВАНИЕ ТЕКСТОВОЙ ЗАДАЧИ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227263"/>
            <a:ext cx="12192000" cy="352583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361950" algn="just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Обозначим через </a:t>
            </a:r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первоначальное число пассажиров во втором вагоне, тогда число пассажиров в первом вагоне будет </a:t>
            </a:r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361950" algn="just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 из первого вагона вышли 3 человека, в нем осталось </a:t>
            </a:r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2x – 3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пассажира. Во второй вагон вошли 7 человек, значит, в нем стало </a:t>
            </a:r>
            <a:r>
              <a:rPr lang="ru-RU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+ 7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пассажиров.</a:t>
            </a:r>
          </a:p>
          <a:p>
            <a:pPr marL="171450" indent="361950" algn="just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как в обоих вагонах пассажиров стало поровну, то можно записать, что </a:t>
            </a:r>
            <a:r>
              <a:rPr lang="ru-RU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2x – 3 = x + 7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2227" name="Прямоугольник 3"/>
          <p:cNvSpPr>
            <a:spLocks noChangeArrowheads="1"/>
          </p:cNvSpPr>
          <p:nvPr/>
        </p:nvSpPr>
        <p:spPr bwMode="auto">
          <a:xfrm>
            <a:off x="0" y="1493838"/>
            <a:ext cx="12192000" cy="73501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70000"/>
              </a:lnSpc>
            </a:pPr>
            <a:r>
              <a:rPr lang="ru-RU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Перевод условия задачи на математический язык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1047750" y="5818188"/>
            <a:ext cx="10153650" cy="96361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Уравнение - это математическая модель данной задачи.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95250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МОДЕЛИРОВАНИЕ ТЕКСТОВОЙ ЗАДАЧИ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227263"/>
            <a:ext cx="12192000" cy="413543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1450" algn="just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Переносим в левую часть члены уравнения, содержащие x, а в правую — не содержащие x, причем у переносимых членов знаки меняем на противоположные: 2x – x = 7 + 3.</a:t>
            </a:r>
          </a:p>
          <a:p>
            <a:pPr marL="171450" algn="just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Приводим подобные члены и получаем, что x = 10.</a:t>
            </a:r>
          </a:p>
          <a:p>
            <a:pPr marL="171450" algn="just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 как 10 человек было во втором вагоне первоначально,  а в первом в 2 раза больше,</a:t>
            </a:r>
          </a:p>
          <a:p>
            <a:pPr marL="171450" algn="just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 10 ⋅ 2 = 20 (чел.) – в первом вагоне.</a:t>
            </a:r>
          </a:p>
        </p:txBody>
      </p:sp>
      <p:sp>
        <p:nvSpPr>
          <p:cNvPr id="53251" name="Прямоугольник 3"/>
          <p:cNvSpPr>
            <a:spLocks noChangeArrowheads="1"/>
          </p:cNvSpPr>
          <p:nvPr/>
        </p:nvSpPr>
        <p:spPr bwMode="auto">
          <a:xfrm>
            <a:off x="0" y="1493838"/>
            <a:ext cx="12192000" cy="73501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Внутримодельное решение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231775" y="1141413"/>
            <a:ext cx="11726863" cy="123031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 чем вы устанавливали соответствие?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4900" y="3084513"/>
            <a:ext cx="10012363" cy="1336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65000"/>
              </a:lnSpc>
              <a:defRPr/>
            </a:pPr>
            <a:r>
              <a:rPr lang="ru-RU" sz="4800" b="1"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Между моделируемыми объектами и их моделями 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95250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МОДЕЛИРОВАНИЕ ТЕКСТОВОЙ ЗАДАЧИ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227263"/>
            <a:ext cx="12192000" cy="215423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361950" algn="just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Используем полученное решение, чтобы ответить на вопрос задачи.</a:t>
            </a:r>
          </a:p>
        </p:txBody>
      </p:sp>
      <p:sp>
        <p:nvSpPr>
          <p:cNvPr id="54275" name="Прямоугольник 3"/>
          <p:cNvSpPr>
            <a:spLocks noChangeArrowheads="1"/>
          </p:cNvSpPr>
          <p:nvPr/>
        </p:nvSpPr>
        <p:spPr bwMode="auto">
          <a:xfrm>
            <a:off x="0" y="1493838"/>
            <a:ext cx="12192000" cy="735012"/>
          </a:xfrm>
          <a:prstGeom prst="rect">
            <a:avLst/>
          </a:prstGeom>
          <a:solidFill>
            <a:srgbClr val="CCFFFF"/>
          </a:solidFill>
          <a:ln w="6350" algn="ctr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marL="266700"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Интерпретация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571500" y="4684713"/>
            <a:ext cx="11144250" cy="188753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во втором вагоне было первоначально   10 человек, а в первом - 20 человек.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933450"/>
            <a:ext cx="10972800" cy="47625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СУТЬ ПРИЕМА МОДЕЛИРОВАНИЯ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321786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Внутримодельное решение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0" y="556101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Интерпретация</a:t>
            </a:r>
          </a:p>
        </p:txBody>
      </p:sp>
      <p:sp>
        <p:nvSpPr>
          <p:cNvPr id="55300" name="Прямоугольник 3"/>
          <p:cNvSpPr>
            <a:spLocks noChangeArrowheads="1"/>
          </p:cNvSpPr>
          <p:nvPr/>
        </p:nvSpPr>
        <p:spPr bwMode="auto">
          <a:xfrm>
            <a:off x="0" y="1827213"/>
            <a:ext cx="12192000" cy="4873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>
              <a:lnSpc>
                <a:spcPct val="7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Перевод условия задачи на математический язык</a:t>
            </a:r>
          </a:p>
        </p:txBody>
      </p:sp>
      <p:sp>
        <p:nvSpPr>
          <p:cNvPr id="55301" name="Прямоугольник 3"/>
          <p:cNvSpPr>
            <a:spLocks noChangeArrowheads="1"/>
          </p:cNvSpPr>
          <p:nvPr/>
        </p:nvSpPr>
        <p:spPr bwMode="auto">
          <a:xfrm>
            <a:off x="0" y="2284413"/>
            <a:ext cx="12192000" cy="6111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2x – 3 = x + 7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0" y="3751263"/>
            <a:ext cx="12192000" cy="14874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2x – 3 = x + 7</a:t>
            </a:r>
          </a:p>
          <a:p>
            <a:pPr algn="ctr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2х – х = 7 + 3</a:t>
            </a:r>
          </a:p>
          <a:p>
            <a:pPr algn="ctr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 = 10, 10 ⋅ 2 = 20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0" y="6113463"/>
            <a:ext cx="12192000" cy="70643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10 чел. во втором вагоне, 20 чел. в первом.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угольник 3"/>
          <p:cNvSpPr>
            <a:spLocks noChangeArrowheads="1"/>
          </p:cNvSpPr>
          <p:nvPr/>
        </p:nvSpPr>
        <p:spPr bwMode="auto">
          <a:xfrm>
            <a:off x="0" y="1751013"/>
            <a:ext cx="12192000" cy="51069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Определить понятие «моделирование».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Познакомиться с моделями, используемыми при решении текстовых задач начального курса математики.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Определить этапы моделирования текстовой задачи.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Применить моделирование при решении текстовых задач начального курса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математики в соответствии с его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этапами.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угольник 3"/>
          <p:cNvSpPr>
            <a:spLocks noChangeArrowheads="1"/>
          </p:cNvSpPr>
          <p:nvPr/>
        </p:nvSpPr>
        <p:spPr bwMode="auto">
          <a:xfrm>
            <a:off x="0" y="1751013"/>
            <a:ext cx="12192000" cy="51069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Определить понятие «моделирование».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Познакомиться с моделями, используемыми при решении текстовых задач начального курса математики.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Определить этапы моделирования текстовой задачи.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Применить моделирование при решении текстовых задач начального курса </a:t>
            </a:r>
            <a:r>
              <a:rPr lang="ru-RU" sz="4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математики в соответствии с его </a:t>
            </a:r>
            <a:r>
              <a:rPr lang="ru-RU" sz="4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этапами</a:t>
            </a:r>
            <a:endParaRPr lang="ru-RU" sz="47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895350"/>
            <a:ext cx="10972800" cy="8763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МОДЕЛИРОВАНИЯ ПРИ РЕШЕНИИ ТЕКСТОВЫХ ЗАДАЧ</a:t>
            </a:r>
          </a:p>
        </p:txBody>
      </p:sp>
      <p:sp>
        <p:nvSpPr>
          <p:cNvPr id="58370" name="Прямоугольник 3"/>
          <p:cNvSpPr>
            <a:spLocks noChangeArrowheads="1"/>
          </p:cNvSpPr>
          <p:nvPr/>
        </p:nvSpPr>
        <p:spPr bwMode="auto">
          <a:xfrm>
            <a:off x="0" y="3675063"/>
            <a:ext cx="12192000" cy="299243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6700" algn="ctr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мотоциклиста выехали одновременно из двух пунктов, расстояние между которыми 450 км. Скорость одного из них 80 км/ч, скорость другого     70 км/ч. На каком расстоянии будут они друг от друга через 2 часа, если они движутся в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противоположных направлениях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371" name="Прямоугольник 3"/>
          <p:cNvSpPr>
            <a:spLocks noChangeArrowheads="1"/>
          </p:cNvSpPr>
          <p:nvPr/>
        </p:nvSpPr>
        <p:spPr bwMode="auto">
          <a:xfrm>
            <a:off x="0" y="1941513"/>
            <a:ext cx="12192000" cy="1487487"/>
          </a:xfrm>
          <a:prstGeom prst="rect">
            <a:avLst/>
          </a:prstGeom>
          <a:solidFill>
            <a:srgbClr val="FFD5EA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Остановите видеозанятие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самостоятельного выполнения задания, а затем запустите его снова, чтобы проверить себя.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1938338"/>
            <a:ext cx="12192000" cy="1563687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Применяя моделирование, решите текстовую задачу в соответствии с этапами моделирования.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895350"/>
            <a:ext cx="10972800" cy="8763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МОДЕЛИРОВАНИЯ ПРИ РЕШЕНИИ ТЕКСТОВЫХ ЗАДАЧ</a:t>
            </a:r>
          </a:p>
        </p:txBody>
      </p:sp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2143125"/>
            <a:ext cx="11676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895350"/>
            <a:ext cx="10972800" cy="8763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МОДЕЛИРОВАНИЯ ПРИ РЕШЕНИИ ТЕКСТОВЫХ ЗАДАЧ</a:t>
            </a:r>
          </a:p>
        </p:txBody>
      </p:sp>
      <p:sp>
        <p:nvSpPr>
          <p:cNvPr id="60418" name="Прямоугольник 3"/>
          <p:cNvSpPr>
            <a:spLocks noChangeArrowheads="1"/>
          </p:cNvSpPr>
          <p:nvPr/>
        </p:nvSpPr>
        <p:spPr bwMode="auto">
          <a:xfrm>
            <a:off x="0" y="2970213"/>
            <a:ext cx="12192000" cy="303053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457200" algn="just">
              <a:lnSpc>
                <a:spcPct val="80000"/>
              </a:lnSpc>
              <a:buFontTx/>
              <a:buAutoNum type="arabicPeriod"/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движения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разных пунктов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3900" indent="-457200" algn="just">
              <a:lnSpc>
                <a:spcPct val="80000"/>
              </a:lnSpc>
              <a:buFontTx/>
              <a:buAutoNum type="arabicPeriod"/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Движения мотоциклистов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противоположных направлениях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3900" indent="-457200" algn="just">
              <a:lnSpc>
                <a:spcPct val="80000"/>
              </a:lnSpc>
              <a:buFontTx/>
              <a:buAutoNum type="arabicPeriod"/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мотоциклиста, у которого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скорость больше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должен быть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отрезок пути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2 часа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длиннее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чем у того, у которого скорость меньше.</a:t>
            </a:r>
          </a:p>
        </p:txBody>
      </p:sp>
      <p:sp>
        <p:nvSpPr>
          <p:cNvPr id="60419" name="Прямоугольник 3"/>
          <p:cNvSpPr>
            <a:spLocks noChangeArrowheads="1"/>
          </p:cNvSpPr>
          <p:nvPr/>
        </p:nvSpPr>
        <p:spPr bwMode="auto">
          <a:xfrm>
            <a:off x="0" y="2036763"/>
            <a:ext cx="12192000" cy="706437"/>
          </a:xfrm>
          <a:prstGeom prst="rect">
            <a:avLst/>
          </a:prstGeom>
          <a:solidFill>
            <a:srgbClr val="FFB9D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895350"/>
            <a:ext cx="10972800" cy="8763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МОДЕЛИРОВАНИЯ ПРИ РЕШЕНИИ ТЕКСТОВЫХ ЗАДАЧ</a:t>
            </a:r>
          </a:p>
        </p:txBody>
      </p:sp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2143125"/>
            <a:ext cx="1161891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895350"/>
            <a:ext cx="10972800" cy="8763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МОДЕЛИРОВАНИЯ ПРИ РЕШЕНИИ ТЕКСТОВЫХ ЗАДАЧ</a:t>
            </a:r>
          </a:p>
        </p:txBody>
      </p:sp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2687638"/>
            <a:ext cx="1140301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895350"/>
            <a:ext cx="10972800" cy="8763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МОДЕЛИРОВАНИЯ ПРИ РЕШЕНИИ ТЕКСТОВЫХ ЗАДАЧ</a:t>
            </a:r>
          </a:p>
        </p:txBody>
      </p:sp>
      <p:sp>
        <p:nvSpPr>
          <p:cNvPr id="63490" name="Прямоугольник 3"/>
          <p:cNvSpPr>
            <a:spLocks noChangeArrowheads="1"/>
          </p:cNvSpPr>
          <p:nvPr/>
        </p:nvSpPr>
        <p:spPr bwMode="auto">
          <a:xfrm>
            <a:off x="0" y="3675063"/>
            <a:ext cx="12192000" cy="299243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61950" algn="ctr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мотоциклиста выехали одновременно из двух пунктов, расстояние между которыми 450 км. Скорость одного из них 80 км/ч, скорость другого     70 км/ч. На каком расстоянии будут они друг от друга через 2 часа, если они движутся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навстречу друг другу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491" name="Прямоугольник 3"/>
          <p:cNvSpPr>
            <a:spLocks noChangeArrowheads="1"/>
          </p:cNvSpPr>
          <p:nvPr/>
        </p:nvSpPr>
        <p:spPr bwMode="auto">
          <a:xfrm>
            <a:off x="0" y="1941513"/>
            <a:ext cx="12192000" cy="1487487"/>
          </a:xfrm>
          <a:prstGeom prst="rect">
            <a:avLst/>
          </a:prstGeom>
          <a:solidFill>
            <a:srgbClr val="FFD5EA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Остановите видеозанятие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самостоятельного выполнения задания, а затем запустите его снова, чтобы проверить себя.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1939925"/>
            <a:ext cx="12192000" cy="1563688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Попробуйте ещё!</a:t>
            </a:r>
          </a:p>
          <a:p>
            <a:pPr algn="ctr">
              <a:lnSpc>
                <a:spcPct val="80000"/>
              </a:lnSpc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Применяя моделирование, решите текстовую задачу в соответствии с этапами моделирования.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304800" y="2855913"/>
            <a:ext cx="5630863" cy="2716212"/>
          </a:xfrm>
          <a:prstGeom prst="rect">
            <a:avLst/>
          </a:prstGeom>
          <a:solidFill>
            <a:srgbClr val="FFFFA7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Даши 3 яблока, а у Паши на 4 яблока больше. Сколько яблок у Паши?</a:t>
            </a:r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85750" y="2246313"/>
            <a:ext cx="11593513" cy="62071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Моделируемый объект                 Модель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31775" y="1141413"/>
            <a:ext cx="11726863" cy="6016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Какая модель будет здесь?</a:t>
            </a:r>
          </a:p>
        </p:txBody>
      </p:sp>
      <p:sp>
        <p:nvSpPr>
          <p:cNvPr id="18436" name="Заголовок 1"/>
          <p:cNvSpPr>
            <a:spLocks/>
          </p:cNvSpPr>
          <p:nvPr/>
        </p:nvSpPr>
        <p:spPr bwMode="auto">
          <a:xfrm>
            <a:off x="6419850" y="3463925"/>
            <a:ext cx="5067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150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895350"/>
            <a:ext cx="10972800" cy="8763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МОДЕЛИРОВАНИЯ ПРИ РЕШЕНИИ ТЕКСТОВЫХ ЗАДАЧ</a:t>
            </a:r>
          </a:p>
        </p:txBody>
      </p:sp>
      <p:pic>
        <p:nvPicPr>
          <p:cNvPr id="645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2152650"/>
            <a:ext cx="11723688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895350"/>
            <a:ext cx="10972800" cy="8763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МОДЕЛИРОВАНИЯ ПРИ РЕШЕНИИ ТЕКСТОВЫХ ЗАДАЧ</a:t>
            </a:r>
          </a:p>
        </p:txBody>
      </p:sp>
      <p:sp>
        <p:nvSpPr>
          <p:cNvPr id="65538" name="Прямоугольник 3"/>
          <p:cNvSpPr>
            <a:spLocks noChangeArrowheads="1"/>
          </p:cNvSpPr>
          <p:nvPr/>
        </p:nvSpPr>
        <p:spPr bwMode="auto">
          <a:xfrm>
            <a:off x="0" y="2970213"/>
            <a:ext cx="12192000" cy="303053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457200" algn="just">
              <a:lnSpc>
                <a:spcPct val="80000"/>
              </a:lnSpc>
              <a:buFontTx/>
              <a:buAutoNum type="arabicPeriod"/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движения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разных пунктов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3900" indent="-457200" algn="just">
              <a:lnSpc>
                <a:spcPct val="80000"/>
              </a:lnSpc>
              <a:buFontTx/>
              <a:buAutoNum type="arabicPeriod"/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Движения мотоциклистов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навстречу друг другу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3900" indent="-457200" algn="just">
              <a:lnSpc>
                <a:spcPct val="80000"/>
              </a:lnSpc>
              <a:buFontTx/>
              <a:buAutoNum type="arabicPeriod"/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мотоциклиста, у которого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скорость больше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должен быть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отрезок пути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2 часа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длиннее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чем у того, у которого скорость меньше.</a:t>
            </a:r>
          </a:p>
        </p:txBody>
      </p:sp>
      <p:sp>
        <p:nvSpPr>
          <p:cNvPr id="65539" name="Прямоугольник 3"/>
          <p:cNvSpPr>
            <a:spLocks noChangeArrowheads="1"/>
          </p:cNvSpPr>
          <p:nvPr/>
        </p:nvSpPr>
        <p:spPr bwMode="auto">
          <a:xfrm>
            <a:off x="0" y="2036763"/>
            <a:ext cx="12192000" cy="706437"/>
          </a:xfrm>
          <a:prstGeom prst="rect">
            <a:avLst/>
          </a:prstGeom>
          <a:solidFill>
            <a:srgbClr val="FFB9D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895350"/>
            <a:ext cx="10972800" cy="8763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МОДЕЛИРОВАНИЯ ПРИ РЕШЕНИИ ТЕКСТОВЫХ ЗАДАЧ</a:t>
            </a:r>
          </a:p>
        </p:txBody>
      </p:sp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012950"/>
            <a:ext cx="10668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895350"/>
            <a:ext cx="10972800" cy="8763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МОДЕЛИРОВАНИЯ ПРИ РЕШЕНИИ ТЕКСТОВЫХ ЗАДАЧ</a:t>
            </a:r>
          </a:p>
        </p:txBody>
      </p:sp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71763"/>
            <a:ext cx="115443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Прямоугольник 3"/>
          <p:cNvSpPr>
            <a:spLocks noChangeArrowheads="1"/>
          </p:cNvSpPr>
          <p:nvPr/>
        </p:nvSpPr>
        <p:spPr bwMode="auto">
          <a:xfrm>
            <a:off x="0" y="1751013"/>
            <a:ext cx="12192000" cy="51069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628650">
              <a:lnSpc>
                <a:spcPct val="75000"/>
              </a:lnSpc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1. Определить понятие «моделирование».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Познакомиться с моделями, используемыми при решении текстовых задач начального курса математики.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Определить этапы моделирования текстовой задачи.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Применить моделирование при решении текстовых задач начального курса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математики в соответствии с его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этапами.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0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19850" y="3463925"/>
            <a:ext cx="5067300" cy="1771650"/>
          </a:xfrm>
        </p:spPr>
        <p:txBody>
          <a:bodyPr/>
          <a:lstStyle/>
          <a:p>
            <a:pPr algn="ctr" eaLnBrk="1" hangingPunct="1"/>
            <a:r>
              <a:rPr lang="ru-RU" sz="15000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9634" name="Прямоугольник 3"/>
          <p:cNvSpPr>
            <a:spLocks noChangeArrowheads="1"/>
          </p:cNvSpPr>
          <p:nvPr/>
        </p:nvSpPr>
        <p:spPr bwMode="auto">
          <a:xfrm>
            <a:off x="304800" y="2855913"/>
            <a:ext cx="5630863" cy="2716212"/>
          </a:xfrm>
          <a:prstGeom prst="rect">
            <a:avLst/>
          </a:prstGeom>
          <a:solidFill>
            <a:srgbClr val="FFFFA7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Даши 3 яблока, а у Паши на 4 яблока больше. Сколько яблок у Паши?</a:t>
            </a:r>
          </a:p>
        </p:txBody>
      </p:sp>
      <p:sp>
        <p:nvSpPr>
          <p:cNvPr id="69635" name="Прямоугольник 3"/>
          <p:cNvSpPr>
            <a:spLocks noChangeArrowheads="1"/>
          </p:cNvSpPr>
          <p:nvPr/>
        </p:nvSpPr>
        <p:spPr bwMode="auto">
          <a:xfrm>
            <a:off x="285750" y="2246313"/>
            <a:ext cx="11593513" cy="62071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Моделируемый объект                 Модель</a:t>
            </a:r>
          </a:p>
        </p:txBody>
      </p:sp>
      <p:sp>
        <p:nvSpPr>
          <p:cNvPr id="69636" name="Прямоугольник 3"/>
          <p:cNvSpPr>
            <a:spLocks noChangeArrowheads="1"/>
          </p:cNvSpPr>
          <p:nvPr/>
        </p:nvSpPr>
        <p:spPr bwMode="auto">
          <a:xfrm>
            <a:off x="231775" y="1141413"/>
            <a:ext cx="11726863" cy="6016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Какая модель будет здесь?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Прямоугольник 3"/>
          <p:cNvSpPr>
            <a:spLocks noChangeArrowheads="1"/>
          </p:cNvSpPr>
          <p:nvPr/>
        </p:nvSpPr>
        <p:spPr bwMode="auto">
          <a:xfrm>
            <a:off x="304800" y="2855913"/>
            <a:ext cx="5630863" cy="2716212"/>
          </a:xfrm>
          <a:prstGeom prst="rect">
            <a:avLst/>
          </a:prstGeom>
          <a:solidFill>
            <a:srgbClr val="FFFFA7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Даши 3 яблока, а у Паши на 4 яблока больше. Сколько яблок у Паши?</a:t>
            </a:r>
          </a:p>
        </p:txBody>
      </p:sp>
      <p:sp>
        <p:nvSpPr>
          <p:cNvPr id="70658" name="Прямоугольник 3"/>
          <p:cNvSpPr>
            <a:spLocks noChangeArrowheads="1"/>
          </p:cNvSpPr>
          <p:nvPr/>
        </p:nvSpPr>
        <p:spPr bwMode="auto">
          <a:xfrm>
            <a:off x="285750" y="2246313"/>
            <a:ext cx="11593513" cy="62071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Моделируемый объект                 Модель</a:t>
            </a:r>
          </a:p>
        </p:txBody>
      </p:sp>
      <p:sp>
        <p:nvSpPr>
          <p:cNvPr id="68611" name="Прямоугольник 3"/>
          <p:cNvSpPr>
            <a:spLocks noChangeArrowheads="1"/>
          </p:cNvSpPr>
          <p:nvPr/>
        </p:nvSpPr>
        <p:spPr bwMode="auto">
          <a:xfrm>
            <a:off x="231775" y="1141413"/>
            <a:ext cx="11726863" cy="6016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8288">
              <a:lnSpc>
                <a:spcPct val="80000"/>
              </a:lnSpc>
            </a:pP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Графическая модель – </a:t>
            </a:r>
            <a:r>
              <a:rPr lang="ru-RU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7066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3114675"/>
            <a:ext cx="492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3"/>
          <p:cNvSpPr>
            <a:spLocks noChangeArrowheads="1"/>
          </p:cNvSpPr>
          <p:nvPr/>
        </p:nvSpPr>
        <p:spPr bwMode="auto">
          <a:xfrm>
            <a:off x="304800" y="2855913"/>
            <a:ext cx="5630863" cy="2716212"/>
          </a:xfrm>
          <a:prstGeom prst="rect">
            <a:avLst/>
          </a:prstGeom>
          <a:solidFill>
            <a:srgbClr val="FFFFA7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Даши 3 яблока, а у Паши на 4 яблока больше. Сколько яблок у Паши?</a:t>
            </a:r>
          </a:p>
        </p:txBody>
      </p:sp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285750" y="2246313"/>
            <a:ext cx="11593513" cy="62071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Моделируемый объект                 Модель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71684" name="Прямоугольник 3"/>
          <p:cNvSpPr>
            <a:spLocks noChangeArrowheads="1"/>
          </p:cNvSpPr>
          <p:nvPr/>
        </p:nvSpPr>
        <p:spPr bwMode="auto">
          <a:xfrm>
            <a:off x="231775" y="1141413"/>
            <a:ext cx="11726863" cy="6016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8288">
              <a:lnSpc>
                <a:spcPct val="80000"/>
              </a:lnSpc>
            </a:pP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Графическая модель – </a:t>
            </a:r>
            <a:r>
              <a:rPr lang="ru-RU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условный рисунок</a:t>
            </a: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68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713" y="3076575"/>
            <a:ext cx="57038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Прямоугольник 3"/>
          <p:cNvSpPr>
            <a:spLocks noChangeArrowheads="1"/>
          </p:cNvSpPr>
          <p:nvPr/>
        </p:nvSpPr>
        <p:spPr bwMode="auto">
          <a:xfrm>
            <a:off x="304800" y="2855913"/>
            <a:ext cx="5630863" cy="2716212"/>
          </a:xfrm>
          <a:prstGeom prst="rect">
            <a:avLst/>
          </a:prstGeom>
          <a:solidFill>
            <a:srgbClr val="FFFFA7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Даши 3 яблока, а у Паши на 4 яблока больше. Сколько яблок у Паши?</a:t>
            </a:r>
          </a:p>
        </p:txBody>
      </p:sp>
      <p:sp>
        <p:nvSpPr>
          <p:cNvPr id="72706" name="Прямоугольник 3"/>
          <p:cNvSpPr>
            <a:spLocks noChangeArrowheads="1"/>
          </p:cNvSpPr>
          <p:nvPr/>
        </p:nvSpPr>
        <p:spPr bwMode="auto">
          <a:xfrm>
            <a:off x="285750" y="2246313"/>
            <a:ext cx="11593513" cy="62071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Моделируемый объект                 Модель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72708" name="Прямоугольник 3"/>
          <p:cNvSpPr>
            <a:spLocks noChangeArrowheads="1"/>
          </p:cNvSpPr>
          <p:nvPr/>
        </p:nvSpPr>
        <p:spPr bwMode="auto">
          <a:xfrm>
            <a:off x="231775" y="1141413"/>
            <a:ext cx="11726863" cy="6016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68288">
              <a:lnSpc>
                <a:spcPct val="80000"/>
              </a:lnSpc>
            </a:pP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Графическая модель – </a:t>
            </a:r>
            <a:r>
              <a:rPr lang="ru-RU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чертеж</a:t>
            </a: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270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3048000"/>
            <a:ext cx="46878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Прямоугольник 3"/>
          <p:cNvSpPr>
            <a:spLocks noChangeArrowheads="1"/>
          </p:cNvSpPr>
          <p:nvPr/>
        </p:nvSpPr>
        <p:spPr bwMode="auto">
          <a:xfrm>
            <a:off x="304800" y="2855913"/>
            <a:ext cx="5630863" cy="2716212"/>
          </a:xfrm>
          <a:prstGeom prst="rect">
            <a:avLst/>
          </a:prstGeom>
          <a:solidFill>
            <a:srgbClr val="FFFFA7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Даши 3 яблока, а у Паши на 4 яблока больше. Сколько яблок у Паши?</a:t>
            </a:r>
          </a:p>
        </p:txBody>
      </p:sp>
      <p:sp>
        <p:nvSpPr>
          <p:cNvPr id="73730" name="Прямоугольник 3"/>
          <p:cNvSpPr>
            <a:spLocks noChangeArrowheads="1"/>
          </p:cNvSpPr>
          <p:nvPr/>
        </p:nvSpPr>
        <p:spPr bwMode="auto">
          <a:xfrm>
            <a:off x="285750" y="2246313"/>
            <a:ext cx="11593513" cy="62071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Моделируемый объект                 Модель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73732" name="Прямоугольник 3"/>
          <p:cNvSpPr>
            <a:spLocks noChangeArrowheads="1"/>
          </p:cNvSpPr>
          <p:nvPr/>
        </p:nvSpPr>
        <p:spPr bwMode="auto">
          <a:xfrm>
            <a:off x="231775" y="1141413"/>
            <a:ext cx="11726863" cy="60166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Словесная модель – </a:t>
            </a:r>
            <a:r>
              <a:rPr lang="ru-RU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краткая запись</a:t>
            </a: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373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263900"/>
            <a:ext cx="58007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7025" y="2284413"/>
            <a:ext cx="11555413" cy="2011362"/>
          </a:xfrm>
          <a:prstGeom prst="rect">
            <a:avLst/>
          </a:prstGeom>
          <a:solidFill>
            <a:srgbClr val="CCFFCC"/>
          </a:solidFill>
          <a:ln w="635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МОДЕЛИРОВАНИЕ ПРИ РЕШЕНИИ ТЕКСТОВЫХ ЗАДАЧ НАЧАЛЬНОГО КУРСА МАТЕМАТИКИ</a:t>
            </a:r>
          </a:p>
        </p:txBody>
      </p:sp>
      <p:sp>
        <p:nvSpPr>
          <p:cNvPr id="19458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Какая тема занятия?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/>
          </p:cNvSpPr>
          <p:nvPr/>
        </p:nvSpPr>
        <p:spPr bwMode="auto">
          <a:xfrm>
            <a:off x="628650" y="876300"/>
            <a:ext cx="10972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80000"/>
              </a:lnSpc>
            </a:pPr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МОДЕЛИ, ИСПОЛЬЗУЕМЫЕ ПРИ РЕШЕНИИ ТЕКСТОВЫХ ЗАДАЧ</a:t>
            </a:r>
          </a:p>
        </p:txBody>
      </p:sp>
      <p:pic>
        <p:nvPicPr>
          <p:cNvPr id="74754" name="Picture 4" descr="МОД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3100"/>
            <a:ext cx="12192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Прямоугольник 3"/>
          <p:cNvSpPr>
            <a:spLocks noChangeArrowheads="1"/>
          </p:cNvSpPr>
          <p:nvPr/>
        </p:nvSpPr>
        <p:spPr bwMode="auto">
          <a:xfrm>
            <a:off x="266700" y="2293938"/>
            <a:ext cx="11677650" cy="4316412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indent="723900" algn="just">
              <a:lnSpc>
                <a:spcPct val="80000"/>
              </a:lnSpc>
              <a:buFont typeface="Wingdings" pitchFamily="2" charset="2"/>
              <a:buNone/>
            </a:pP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8" name="Прямоугольник 3"/>
          <p:cNvSpPr>
            <a:spLocks noChangeArrowheads="1"/>
          </p:cNvSpPr>
          <p:nvPr/>
        </p:nvSpPr>
        <p:spPr bwMode="auto">
          <a:xfrm>
            <a:off x="647700" y="2362200"/>
            <a:ext cx="10763250" cy="4229100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 источник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Стойлова, Любовь Петровна. Теоретические основы начального курса математики : учеб. пособие : [в 2 ч.]. Ч. 2 / Л.П. Стойлова ; [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: А.И.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Болотова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О.Н. Зенкина] ; Департамент образования г. Москвы,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автоном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образоват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учреждение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образования г. Москвы "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Моск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гор.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ун-т" (ГАОУ ВО МГПУ). - 2-е изд.,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- М. : МГПУ, 2017. - 147 с. : ил.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9" name="Заголовок 1"/>
          <p:cNvSpPr>
            <a:spLocks/>
          </p:cNvSpPr>
          <p:nvPr/>
        </p:nvSpPr>
        <p:spPr bwMode="auto">
          <a:xfrm>
            <a:off x="609600" y="723900"/>
            <a:ext cx="10972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ru-RU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МОДЕЛИРОВАНИЕ ПРИ РЕШЕНИИ ТЕКСТОВЫХ ЗАДАЧ НАЧАЛЬНОГО КУРСА МАТЕМАТИКИ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06663"/>
            <a:ext cx="12192000" cy="827087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ru-RU" sz="5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ЗАНЯТИЕ ОКОНЧЕНО!</a:t>
            </a:r>
          </a:p>
        </p:txBody>
      </p:sp>
      <p:sp>
        <p:nvSpPr>
          <p:cNvPr id="76802" name="Заголовок 1"/>
          <p:cNvSpPr>
            <a:spLocks/>
          </p:cNvSpPr>
          <p:nvPr/>
        </p:nvSpPr>
        <p:spPr bwMode="auto">
          <a:xfrm>
            <a:off x="0" y="3357563"/>
            <a:ext cx="121920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85000"/>
              </a:lnSpc>
            </a:pPr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7025" y="2284413"/>
            <a:ext cx="11555413" cy="1763712"/>
          </a:xfrm>
          <a:prstGeom prst="rect">
            <a:avLst/>
          </a:prstGeom>
          <a:solidFill>
            <a:srgbClr val="CCFFFF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ru-RU" sz="4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Изучение приема моделирования при решении текстовых задач начального курса математики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34500" y="597058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DE6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Какая цель занятия?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1827213"/>
            <a:ext cx="12192000" cy="51069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628650">
              <a:lnSpc>
                <a:spcPct val="75000"/>
              </a:lnSpc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1. Определить понятие «моделирование».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Познакомиться с моделями, используемыми при решении текстовых задач начального курса математики.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Определить этапы моделирования текстовой задачи.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Применить моделирование при решении текстовых задач начального курса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математики в соответствии с его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этапами.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429750" y="6065838"/>
            <a:ext cx="2644775" cy="7604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1507" name="Заголовок 1"/>
          <p:cNvSpPr>
            <a:spLocks/>
          </p:cNvSpPr>
          <p:nvPr/>
        </p:nvSpPr>
        <p:spPr bwMode="auto">
          <a:xfrm>
            <a:off x="0" y="647700"/>
            <a:ext cx="12192000" cy="12001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70000"/>
              </a:lnSpc>
            </a:pPr>
            <a:r>
              <a:rPr lang="ru-RU" sz="5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задачи </a:t>
            </a:r>
            <a:r>
              <a:rPr lang="ru-RU" sz="5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предлагаете решить для достижения поставленной цели</a:t>
            </a:r>
            <a:r>
              <a:rPr lang="ru-RU" sz="5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0" y="1751013"/>
            <a:ext cx="12192000" cy="5106987"/>
          </a:xfrm>
          <a:prstGeom prst="rect">
            <a:avLst/>
          </a:prstGeom>
          <a:solidFill>
            <a:srgbClr val="CCFFCC"/>
          </a:solidFill>
          <a:ln w="635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723900" indent="-628650">
              <a:lnSpc>
                <a:spcPct val="75000"/>
              </a:lnSpc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1. Определить понятие «моделирование».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Познакомиться с моделями, используемыми при решении текстовых задач начального курса математики.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Определить этапы моделирования текстовой задачи.</a:t>
            </a:r>
          </a:p>
          <a:p>
            <a:pPr marL="723900" indent="-628650">
              <a:lnSpc>
                <a:spcPct val="7500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Применить моделирование при решении текстовых задач начального курса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математики в соответствии с его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этапами.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Заголовок 1"/>
          <p:cNvSpPr>
            <a:spLocks/>
          </p:cNvSpPr>
          <p:nvPr/>
        </p:nvSpPr>
        <p:spPr bwMode="auto">
          <a:xfrm>
            <a:off x="0" y="1104900"/>
            <a:ext cx="12192000" cy="742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5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4570</TotalTime>
  <Words>1939</Words>
  <Application>Microsoft Office PowerPoint</Application>
  <PresentationFormat>Произвольный</PresentationFormat>
  <Paragraphs>236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Презентация мозгового штурма</vt:lpstr>
      <vt:lpstr>ДОБРО ПОЖАЛОВАТЬ НА ЗАНЯТИЕ!</vt:lpstr>
      <vt:lpstr>Слайд 2</vt:lpstr>
      <vt:lpstr>Что у вас получилось?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Как бы вы описали понятие «моделирование»?</vt:lpstr>
      <vt:lpstr>Любая ли «модель» будет являться моделью какого-то объекта?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СХЕМАТИЗИРОВАННЫЕ МОДЕЛИ</vt:lpstr>
      <vt:lpstr>СХЕМАТИЗИРОВАННЫЕ МОДЕЛИ</vt:lpstr>
      <vt:lpstr>СХЕМАТИЗИРОВАННЫЕ МОДЕЛИ</vt:lpstr>
      <vt:lpstr>Слайд 25</vt:lpstr>
      <vt:lpstr>ЗНАКОВЫЕ МОДЕЛИ</vt:lpstr>
      <vt:lpstr>ЗНАКОВЫЕ МОДЕЛИ</vt:lpstr>
      <vt:lpstr>Слайд 28</vt:lpstr>
      <vt:lpstr>Слайд 29</vt:lpstr>
      <vt:lpstr>Слайд 30</vt:lpstr>
      <vt:lpstr>Слайд 31</vt:lpstr>
      <vt:lpstr>Как бы вы разбили процесс моделирования на этапы?</vt:lpstr>
      <vt:lpstr>ЭТАПЫ МОДЕЛИРОВАНИЯ</vt:lpstr>
      <vt:lpstr>ЭТАПЫ МОДЕЛИРОВАНИЯ</vt:lpstr>
      <vt:lpstr>ЭТАПЫ МОДЕЛИРОВАНИЯ</vt:lpstr>
      <vt:lpstr>ЭТАПЫ МОДЕЛИРОВАНИЯ</vt:lpstr>
      <vt:lpstr>ПРИМЕР МОДЕЛИРОВАНИЯ ПРИ РЕШЕНИИ ТЕКСТОВОЙ ЗАДАЧИ АЛГЕБРАИЧЕСКИМ МЕТОДОМ</vt:lpstr>
      <vt:lpstr>МОДЕЛИРОВАНИЕ ТЕКСТОВОЙ ЗАДАЧИ</vt:lpstr>
      <vt:lpstr>МОДЕЛИРОВАНИЕ ТЕКСТОВОЙ ЗАДАЧИ</vt:lpstr>
      <vt:lpstr>МОДЕЛИРОВАНИЕ ТЕКСТОВОЙ ЗАДАЧИ</vt:lpstr>
      <vt:lpstr>СУТЬ ПРИЕМА МОДЕЛИРОВАНИЯ</vt:lpstr>
      <vt:lpstr>Слайд 42</vt:lpstr>
      <vt:lpstr>Слайд 43</vt:lpstr>
      <vt:lpstr>ПРИМЕНЕНИЕ МОДЕЛИРОВАНИЯ ПРИ РЕШЕНИИ ТЕКСТОВЫХ ЗАДАЧ</vt:lpstr>
      <vt:lpstr>ПРИМЕНЕНИЕ МОДЕЛИРОВАНИЯ ПРИ РЕШЕНИИ ТЕКСТОВЫХ ЗАДАЧ</vt:lpstr>
      <vt:lpstr>ПРИМЕНЕНИЕ МОДЕЛИРОВАНИЯ ПРИ РЕШЕНИИ ТЕКСТОВЫХ ЗАДАЧ</vt:lpstr>
      <vt:lpstr>ПРИМЕНЕНИЕ МОДЕЛИРОВАНИЯ ПРИ РЕШЕНИИ ТЕКСТОВЫХ ЗАДАЧ</vt:lpstr>
      <vt:lpstr>ПРИМЕНЕНИЕ МОДЕЛИРОВАНИЯ ПРИ РЕШЕНИИ ТЕКСТОВЫХ ЗАДАЧ</vt:lpstr>
      <vt:lpstr>ПРИМЕНЕНИЕ МОДЕЛИРОВАНИЯ ПРИ РЕШЕНИИ ТЕКСТОВЫХ ЗАДАЧ</vt:lpstr>
      <vt:lpstr>ПРИМЕНЕНИЕ МОДЕЛИРОВАНИЯ ПРИ РЕШЕНИИ ТЕКСТОВЫХ ЗАДАЧ</vt:lpstr>
      <vt:lpstr>ПРИМЕНЕНИЕ МОДЕЛИРОВАНИЯ ПРИ РЕШЕНИИ ТЕКСТОВЫХ ЗАДАЧ</vt:lpstr>
      <vt:lpstr>ПРИМЕНЕНИЕ МОДЕЛИРОВАНИЯ ПРИ РЕШЕНИИ ТЕКСТОВЫХ ЗАДАЧ</vt:lpstr>
      <vt:lpstr>ПРИМЕНЕНИЕ МОДЕЛИРОВАНИЯ ПРИ РЕШЕНИИ ТЕКСТОВЫХ ЗАДАЧ</vt:lpstr>
      <vt:lpstr>Слайд 54</vt:lpstr>
      <vt:lpstr>?</vt:lpstr>
      <vt:lpstr>Слайд 56</vt:lpstr>
      <vt:lpstr>Слайд 57</vt:lpstr>
      <vt:lpstr>Слайд 58</vt:lpstr>
      <vt:lpstr>Слайд 59</vt:lpstr>
      <vt:lpstr>Слайд 60</vt:lpstr>
      <vt:lpstr>Слайд 61</vt:lpstr>
      <vt:lpstr>ЗАНЯТИЕ ОКОНЧЕНО!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на дистанционный урок!</dc:title>
  <dc:creator>Admin</dc:creator>
  <cp:lastModifiedBy>Юлия</cp:lastModifiedBy>
  <cp:revision>277</cp:revision>
  <dcterms:created xsi:type="dcterms:W3CDTF">2020-04-13T08:07:26Z</dcterms:created>
  <dcterms:modified xsi:type="dcterms:W3CDTF">2023-09-14T20:39:31Z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0x0101003247CEB2212FF1419C84D641DFE310C9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