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15"/>
  </p:notesMasterIdLst>
  <p:sldIdLst>
    <p:sldId id="256" r:id="rId2"/>
    <p:sldId id="257" r:id="rId3"/>
    <p:sldId id="342" r:id="rId4"/>
    <p:sldId id="258" r:id="rId5"/>
    <p:sldId id="259" r:id="rId6"/>
    <p:sldId id="262" r:id="rId7"/>
    <p:sldId id="263" r:id="rId8"/>
    <p:sldId id="343" r:id="rId9"/>
    <p:sldId id="344" r:id="rId10"/>
    <p:sldId id="345" r:id="rId11"/>
    <p:sldId id="346" r:id="rId12"/>
    <p:sldId id="347" r:id="rId13"/>
    <p:sldId id="350" r:id="rId14"/>
  </p:sldIdLst>
  <p:sldSz cx="9144000" cy="5143500" type="screen16x9"/>
  <p:notesSz cx="6858000" cy="9144000"/>
  <p:embeddedFontLst>
    <p:embeddedFont>
      <p:font typeface="Anonymous Pro" panose="020B0604020202020204" charset="0"/>
      <p:regular r:id="rId16"/>
      <p:bold r:id="rId17"/>
      <p:italic r:id="rId18"/>
      <p:boldItalic r:id="rId19"/>
    </p:embeddedFont>
    <p:embeddedFont>
      <p:font typeface="Coming Soon" panose="020B0604020202020204" charset="0"/>
      <p:regular r:id="rId20"/>
    </p:embeddedFont>
    <p:embeddedFont>
      <p:font typeface="Concert One" panose="020B0604020202020204" charset="0"/>
      <p:regular r:id="rId21"/>
    </p:embeddedFont>
    <p:embeddedFont>
      <p:font typeface="Roboto Mono" panose="020B0604020202020204" charset="0"/>
      <p:regular r:id="rId22"/>
      <p:bold r:id="rId23"/>
      <p:italic r:id="rId24"/>
      <p:boldItalic r:id="rId25"/>
    </p:embeddedFont>
    <p:embeddedFont>
      <p:font typeface="Roboto Mono Medium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A6769F-FBA5-45B3-A4AC-743F6C6753EF}">
  <a:tblStyle styleId="{34A6769F-FBA5-45B3-A4AC-743F6C6753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312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4248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052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20f6c89457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20f6c89457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0346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353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29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401825"/>
            <a:ext cx="69633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7975">
              <a:spcBef>
                <a:spcPts val="0"/>
              </a:spcBef>
              <a:spcAft>
                <a:spcPts val="0"/>
              </a:spcAft>
              <a:buSzPts val="1250"/>
              <a:buFont typeface="Concert One"/>
              <a:buAutoNum type="arabicPeriod"/>
              <a:defRPr sz="950">
                <a:solidFill>
                  <a:schemeClr val="dk2"/>
                </a:solidFill>
              </a:defRPr>
            </a:lvl1pPr>
            <a:lvl2pPr marL="914400" lvl="1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2pPr>
            <a:lvl3pPr marL="1371600" lvl="2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3pPr>
            <a:lvl4pPr marL="1828800" lvl="3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950">
                <a:solidFill>
                  <a:schemeClr val="dk2"/>
                </a:solidFill>
              </a:defRPr>
            </a:lvl4pPr>
            <a:lvl5pPr marL="2286000" lvl="4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5pPr>
            <a:lvl6pPr marL="2743200" lvl="5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6pPr>
            <a:lvl7pPr marL="3200400" lvl="6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950">
                <a:solidFill>
                  <a:schemeClr val="dk2"/>
                </a:solidFill>
              </a:defRPr>
            </a:lvl7pPr>
            <a:lvl8pPr marL="3657600" lvl="7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8pPr>
            <a:lvl9pPr marL="4114800" lvl="8" indent="-292100">
              <a:spcBef>
                <a:spcPts val="1600"/>
              </a:spcBef>
              <a:spcAft>
                <a:spcPts val="160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6092370" y="-1056710"/>
            <a:ext cx="2878009" cy="3364796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6289345" y="436639"/>
            <a:ext cx="2155721" cy="15108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255775" y="186275"/>
            <a:ext cx="8632448" cy="47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SECTION_TITLE_AND_DESCRIPTION_1_1_1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254425" y="201113"/>
            <a:ext cx="8635148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5230400" y="3321638"/>
            <a:ext cx="27975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subTitle" idx="1"/>
          </p:nvPr>
        </p:nvSpPr>
        <p:spPr>
          <a:xfrm>
            <a:off x="4909400" y="1218188"/>
            <a:ext cx="3439500" cy="20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3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254425" y="201113"/>
            <a:ext cx="8635148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8" r:id="rId5"/>
    <p:sldLayoutId id="2147483659" r:id="rId6"/>
    <p:sldLayoutId id="2147483672" r:id="rId7"/>
    <p:sldLayoutId id="2147483673" r:id="rId8"/>
    <p:sldLayoutId id="2147483689" r:id="rId9"/>
    <p:sldLayoutId id="2147483690" r:id="rId10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7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PRESRNT </a:t>
            </a:r>
            <a:br>
              <a:rPr lang="en" dirty="0"/>
            </a:br>
            <a:r>
              <a:rPr lang="en" dirty="0"/>
              <a:t>PERFECT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309" name="Google Shape;309;p47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Here starts the lesson!</a:t>
            </a:r>
            <a:endParaRPr b="0"/>
          </a:p>
        </p:txBody>
      </p:sp>
      <p:sp>
        <p:nvSpPr>
          <p:cNvPr id="310" name="Google Shape;310;p47"/>
          <p:cNvSpPr/>
          <p:nvPr/>
        </p:nvSpPr>
        <p:spPr>
          <a:xfrm>
            <a:off x="2525000" y="2936729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1" name="Google Shape;311;p47"/>
          <p:cNvSpPr/>
          <p:nvPr/>
        </p:nvSpPr>
        <p:spPr>
          <a:xfrm>
            <a:off x="5925525" y="2936729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Google Shape;312;p47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13" name="Google Shape;313;p47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7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8458" y="3070352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E120C7-F6D4-4EA3-9957-2658AB16F6F4}"/>
              </a:ext>
            </a:extLst>
          </p:cNvPr>
          <p:cNvSpPr txBox="1"/>
          <p:nvPr/>
        </p:nvSpPr>
        <p:spPr>
          <a:xfrm>
            <a:off x="6819951" y="3859095"/>
            <a:ext cx="1755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Egorova</a:t>
            </a:r>
            <a:r>
              <a:rPr lang="en-US" sz="1200" dirty="0"/>
              <a:t> Ekaterina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1157666" y="159029"/>
            <a:ext cx="1796100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0BA8DAEA-A1FE-4FCF-8276-00AA57E1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843762">
            <a:off x="1348322" y="1133248"/>
            <a:ext cx="1698735" cy="1402226"/>
          </a:xfrm>
        </p:spPr>
        <p:txBody>
          <a:bodyPr/>
          <a:lstStyle/>
          <a:p>
            <a:pPr algn="just"/>
            <a:r>
              <a:rPr lang="en-US" sz="2000" dirty="0">
                <a:solidFill>
                  <a:schemeClr val="accent2"/>
                </a:solidFill>
                <a:latin typeface="Concert One"/>
                <a:sym typeface="Concert One"/>
              </a:rPr>
              <a:t>MAKE UP NEGATIVE SENTENCES</a:t>
            </a:r>
            <a:endParaRPr lang="ru-RU" sz="2000" dirty="0">
              <a:solidFill>
                <a:schemeClr val="accent2"/>
              </a:solidFill>
              <a:sym typeface="Concert One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0DDEAA-8DE3-4640-8253-60B176E70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086" y="1208978"/>
            <a:ext cx="4927894" cy="327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49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9"/>
          <p:cNvSpPr txBox="1">
            <a:spLocks noGrp="1"/>
          </p:cNvSpPr>
          <p:nvPr>
            <p:ph type="title" idx="8"/>
          </p:nvPr>
        </p:nvSpPr>
        <p:spPr>
          <a:xfrm>
            <a:off x="992077" y="665329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 PERFECT FORMS: </a:t>
            </a:r>
            <a:endParaRPr dirty="0"/>
          </a:p>
        </p:txBody>
      </p:sp>
      <p:sp>
        <p:nvSpPr>
          <p:cNvPr id="327" name="Google Shape;327;p49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49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49"/>
          <p:cNvSpPr txBox="1">
            <a:spLocks noGrp="1"/>
          </p:cNvSpPr>
          <p:nvPr>
            <p:ph type="title" idx="2"/>
          </p:nvPr>
        </p:nvSpPr>
        <p:spPr>
          <a:xfrm>
            <a:off x="2167268" y="3373324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tx1"/>
                </a:solidFill>
                <a:uFill>
                  <a:noFill/>
                </a:uFill>
              </a:rPr>
              <a:t>V</a:t>
            </a:r>
            <a:r>
              <a:rPr lang="ru-RU" sz="5400" dirty="0">
                <a:solidFill>
                  <a:schemeClr val="tx1"/>
                </a:solidFill>
                <a:uFill>
                  <a:noFill/>
                </a:uFill>
              </a:rPr>
              <a:t>з</a:t>
            </a:r>
            <a:endParaRPr sz="5400" dirty="0">
              <a:solidFill>
                <a:schemeClr val="tx1"/>
              </a:solidFill>
            </a:endParaRPr>
          </a:p>
        </p:txBody>
      </p:sp>
      <p:sp>
        <p:nvSpPr>
          <p:cNvPr id="332" name="Google Shape;332;p49"/>
          <p:cNvSpPr txBox="1">
            <a:spLocks noGrp="1"/>
          </p:cNvSpPr>
          <p:nvPr>
            <p:ph type="subTitle" idx="3"/>
          </p:nvPr>
        </p:nvSpPr>
        <p:spPr>
          <a:xfrm>
            <a:off x="5085068" y="1294488"/>
            <a:ext cx="3385087" cy="9503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n-US" b="1" dirty="0">
                <a:solidFill>
                  <a:schemeClr val="tx1"/>
                </a:solidFill>
              </a:rPr>
              <a:t>Have you been</a:t>
            </a:r>
            <a:r>
              <a:rPr lang="en-US" dirty="0"/>
              <a:t> here before? — </a:t>
            </a:r>
            <a:r>
              <a:rPr lang="ru-RU" dirty="0"/>
              <a:t>Вы здесь уже были?</a:t>
            </a:r>
          </a:p>
          <a:p>
            <a:pPr marL="0" lvl="0" indent="0" algn="just">
              <a:buClr>
                <a:schemeClr val="dk1"/>
              </a:buClr>
              <a:buSzPts val="1100"/>
            </a:pPr>
            <a:endParaRPr lang="ru-RU" dirty="0"/>
          </a:p>
          <a:p>
            <a:pPr marL="0" lvl="0" indent="0" algn="just">
              <a:buClr>
                <a:schemeClr val="dk1"/>
              </a:buClr>
              <a:buSzPts val="1100"/>
            </a:pPr>
            <a:r>
              <a:rPr lang="en-US" dirty="0"/>
              <a:t> </a:t>
            </a:r>
            <a:r>
              <a:rPr lang="en-US" b="1" dirty="0"/>
              <a:t>Has he done </a:t>
            </a:r>
            <a:r>
              <a:rPr lang="en-US" dirty="0"/>
              <a:t>anything wrong? — </a:t>
            </a:r>
            <a:r>
              <a:rPr lang="ru-RU" dirty="0"/>
              <a:t>Он сделал что-то не так? </a:t>
            </a:r>
            <a:endParaRPr dirty="0"/>
          </a:p>
        </p:txBody>
      </p:sp>
      <p:sp>
        <p:nvSpPr>
          <p:cNvPr id="333" name="Google Shape;333;p49"/>
          <p:cNvSpPr txBox="1">
            <a:spLocks noGrp="1"/>
          </p:cNvSpPr>
          <p:nvPr>
            <p:ph type="title" idx="4"/>
          </p:nvPr>
        </p:nvSpPr>
        <p:spPr>
          <a:xfrm>
            <a:off x="851487" y="2362682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uFill>
                  <a:noFill/>
                </a:uFill>
              </a:rPr>
              <a:t>Вопросительное предложение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34" name="Google Shape;334;p49"/>
          <p:cNvSpPr txBox="1">
            <a:spLocks noGrp="1"/>
          </p:cNvSpPr>
          <p:nvPr>
            <p:ph type="subTitle" idx="5"/>
          </p:nvPr>
        </p:nvSpPr>
        <p:spPr>
          <a:xfrm>
            <a:off x="-212718" y="2940522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Have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Has </a:t>
            </a:r>
            <a:endParaRPr sz="2400" b="1" dirty="0"/>
          </a:p>
        </p:txBody>
      </p:sp>
      <p:sp>
        <p:nvSpPr>
          <p:cNvPr id="335" name="Google Shape;335;p49"/>
          <p:cNvSpPr txBox="1">
            <a:spLocks noGrp="1"/>
          </p:cNvSpPr>
          <p:nvPr>
            <p:ph type="title" idx="6"/>
          </p:nvPr>
        </p:nvSpPr>
        <p:spPr>
          <a:xfrm>
            <a:off x="4489967" y="749629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uFill>
                  <a:noFill/>
                </a:uFill>
              </a:rPr>
              <a:t>EXAMPLES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37" name="Google Shape;337;p49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8782544" flipH="1">
            <a:off x="2490549" y="1039473"/>
            <a:ext cx="1124399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910CA5-3938-49FA-8300-8265EEB38797}"/>
              </a:ext>
            </a:extLst>
          </p:cNvPr>
          <p:cNvSpPr txBox="1"/>
          <p:nvPr/>
        </p:nvSpPr>
        <p:spPr>
          <a:xfrm>
            <a:off x="1780280" y="3134002"/>
            <a:ext cx="577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  <a:endParaRPr lang="ru-RU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CBBDDD-32FB-4B61-A92C-81F821A6CE4A}"/>
              </a:ext>
            </a:extLst>
          </p:cNvPr>
          <p:cNvSpPr txBox="1"/>
          <p:nvPr/>
        </p:nvSpPr>
        <p:spPr>
          <a:xfrm>
            <a:off x="2759631" y="3134002"/>
            <a:ext cx="577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  <a:endParaRPr lang="ru-RU" sz="2800" dirty="0"/>
          </a:p>
        </p:txBody>
      </p:sp>
      <p:sp>
        <p:nvSpPr>
          <p:cNvPr id="14" name="Google Shape;334;p49">
            <a:extLst>
              <a:ext uri="{FF2B5EF4-FFF2-40B4-BE49-F238E27FC236}">
                <a16:creationId xmlns:a16="http://schemas.microsoft.com/office/drawing/2014/main" id="{E42BE2BF-28E6-4778-B2FA-7652F5EEDC0D}"/>
              </a:ext>
            </a:extLst>
          </p:cNvPr>
          <p:cNvSpPr txBox="1">
            <a:spLocks/>
          </p:cNvSpPr>
          <p:nvPr/>
        </p:nvSpPr>
        <p:spPr>
          <a:xfrm>
            <a:off x="1006399" y="3090404"/>
            <a:ext cx="28740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/>
            <a:r>
              <a:rPr lang="ru-RU" sz="2400" b="1" dirty="0" err="1"/>
              <a:t>сущ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0780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1157666" y="159029"/>
            <a:ext cx="1796100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0BA8DAEA-A1FE-4FCF-8276-00AA57E1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843762">
            <a:off x="1348322" y="1133248"/>
            <a:ext cx="1698735" cy="1402226"/>
          </a:xfrm>
        </p:spPr>
        <p:txBody>
          <a:bodyPr/>
          <a:lstStyle/>
          <a:p>
            <a:pPr algn="just"/>
            <a:r>
              <a:rPr lang="en-US" sz="2000" dirty="0">
                <a:solidFill>
                  <a:schemeClr val="accent2"/>
                </a:solidFill>
                <a:latin typeface="Concert One"/>
                <a:sym typeface="Concert One"/>
              </a:rPr>
              <a:t>Ask question</a:t>
            </a:r>
            <a:endParaRPr lang="ru-RU" sz="2000" dirty="0">
              <a:solidFill>
                <a:schemeClr val="accent2"/>
              </a:solidFill>
              <a:sym typeface="Concert One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ADEDC4-9612-4A08-9FBA-59C47E55D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839" y="479875"/>
            <a:ext cx="4310530" cy="418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27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4606E7-4EAE-431B-B49D-1869306FB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469" y="1158848"/>
            <a:ext cx="5037043" cy="3461831"/>
          </a:xfrm>
          <a:prstGeom prst="rect">
            <a:avLst/>
          </a:prstGeom>
        </p:spPr>
      </p:pic>
      <p:pic>
        <p:nvPicPr>
          <p:cNvPr id="5" name="Google Shape;377;p53">
            <a:extLst>
              <a:ext uri="{FF2B5EF4-FFF2-40B4-BE49-F238E27FC236}">
                <a16:creationId xmlns:a16="http://schemas.microsoft.com/office/drawing/2014/main" id="{6397B2E4-8819-4805-ACC7-775F3B9A714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1000912" y="149602"/>
            <a:ext cx="1796100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A18C642-23A9-4809-9CE0-9F454F1CE220}"/>
              </a:ext>
            </a:extLst>
          </p:cNvPr>
          <p:cNvSpPr/>
          <p:nvPr/>
        </p:nvSpPr>
        <p:spPr>
          <a:xfrm rot="20851839">
            <a:off x="1242761" y="1078585"/>
            <a:ext cx="15512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oncert One"/>
                <a:sym typeface="Concert One"/>
              </a:rPr>
              <a:t>Ask and answer the questions about Kate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66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8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PRESENT PERFECT?</a:t>
            </a:r>
            <a:endParaRPr dirty="0"/>
          </a:p>
        </p:txBody>
      </p:sp>
      <p:sp>
        <p:nvSpPr>
          <p:cNvPr id="320" name="Google Shape;320;p48"/>
          <p:cNvSpPr txBox="1">
            <a:spLocks noGrp="1"/>
          </p:cNvSpPr>
          <p:nvPr>
            <p:ph type="body" idx="1"/>
          </p:nvPr>
        </p:nvSpPr>
        <p:spPr>
          <a:xfrm>
            <a:off x="1398275" y="1401825"/>
            <a:ext cx="69633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ru-RU" sz="2000" b="1" dirty="0" err="1"/>
              <a:t>Present</a:t>
            </a:r>
            <a:r>
              <a:rPr lang="ru-RU" sz="2000" b="1" dirty="0"/>
              <a:t> </a:t>
            </a:r>
            <a:r>
              <a:rPr lang="ru-RU" sz="2000" b="1" dirty="0" err="1"/>
              <a:t>Perfect</a:t>
            </a:r>
            <a:r>
              <a:rPr lang="ru-RU" sz="2000" b="1" dirty="0"/>
              <a:t> </a:t>
            </a:r>
            <a:r>
              <a:rPr lang="ru-RU" sz="2000" dirty="0"/>
              <a:t>— настоящее совершенное время — обозначает действие, которое началось в прошлом и завершилось к настоящему моменту. В английском языке глагол в «презент перфект» воспринимается в настоящем времени, а не в прошлом, так как привязан к настоящему результатом. </a:t>
            </a: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5D009-E2E7-40BF-9732-AF3D2A228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877333">
            <a:off x="6047799" y="516738"/>
            <a:ext cx="2291925" cy="1544165"/>
          </a:xfrm>
        </p:spPr>
        <p:txBody>
          <a:bodyPr/>
          <a:lstStyle/>
          <a:p>
            <a:pPr algn="just"/>
            <a:r>
              <a:rPr lang="en-US" sz="2000" dirty="0"/>
              <a:t>Read the example and try to guess how to form present perfect</a:t>
            </a:r>
            <a:endParaRPr lang="ru-RU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DDD29E-93ED-4997-80E3-F769BFDCC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86" y="405593"/>
            <a:ext cx="4569531" cy="456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803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9"/>
          <p:cNvSpPr txBox="1">
            <a:spLocks noGrp="1"/>
          </p:cNvSpPr>
          <p:nvPr>
            <p:ph type="title" idx="8"/>
          </p:nvPr>
        </p:nvSpPr>
        <p:spPr>
          <a:xfrm>
            <a:off x="992077" y="665329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 PERFECT FORMS: </a:t>
            </a:r>
            <a:endParaRPr dirty="0"/>
          </a:p>
        </p:txBody>
      </p:sp>
      <p:sp>
        <p:nvSpPr>
          <p:cNvPr id="327" name="Google Shape;327;p49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49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49"/>
          <p:cNvSpPr txBox="1">
            <a:spLocks noGrp="1"/>
          </p:cNvSpPr>
          <p:nvPr>
            <p:ph type="title" idx="2"/>
          </p:nvPr>
        </p:nvSpPr>
        <p:spPr>
          <a:xfrm>
            <a:off x="1300077" y="3369657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tx1"/>
                </a:solidFill>
                <a:uFill>
                  <a:noFill/>
                </a:uFill>
              </a:rPr>
              <a:t>V</a:t>
            </a:r>
            <a:r>
              <a:rPr lang="ru-RU" sz="5400" dirty="0">
                <a:solidFill>
                  <a:schemeClr val="tx1"/>
                </a:solidFill>
                <a:uFill>
                  <a:noFill/>
                </a:uFill>
              </a:rPr>
              <a:t>з</a:t>
            </a:r>
            <a:endParaRPr sz="5400" dirty="0">
              <a:solidFill>
                <a:schemeClr val="tx1"/>
              </a:solidFill>
            </a:endParaRPr>
          </a:p>
        </p:txBody>
      </p:sp>
      <p:sp>
        <p:nvSpPr>
          <p:cNvPr id="332" name="Google Shape;332;p49"/>
          <p:cNvSpPr txBox="1">
            <a:spLocks noGrp="1"/>
          </p:cNvSpPr>
          <p:nvPr>
            <p:ph type="subTitle" idx="3"/>
          </p:nvPr>
        </p:nvSpPr>
        <p:spPr>
          <a:xfrm>
            <a:off x="5085068" y="1294488"/>
            <a:ext cx="3385087" cy="9503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n-US" dirty="0"/>
              <a:t>Anastasiya </a:t>
            </a:r>
            <a:r>
              <a:rPr lang="en-US" dirty="0" err="1"/>
              <a:t>Ivleeva</a:t>
            </a:r>
            <a:r>
              <a:rPr lang="en-US" dirty="0"/>
              <a:t> </a:t>
            </a:r>
            <a:r>
              <a:rPr lang="en-US" b="1" dirty="0"/>
              <a:t>has become</a:t>
            </a:r>
            <a:r>
              <a:rPr lang="en-US" dirty="0"/>
              <a:t> a popular blogger.- </a:t>
            </a:r>
          </a:p>
          <a:p>
            <a:pPr marL="0" lvl="0" indent="0" algn="just">
              <a:buClr>
                <a:schemeClr val="dk1"/>
              </a:buClr>
              <a:buSzPts val="1100"/>
            </a:pPr>
            <a:br>
              <a:rPr lang="en-US" dirty="0"/>
            </a:br>
            <a:r>
              <a:rPr lang="ru-RU" dirty="0"/>
              <a:t>Анастасия </a:t>
            </a:r>
            <a:r>
              <a:rPr lang="ru-RU" dirty="0" err="1"/>
              <a:t>Ивлеева</a:t>
            </a:r>
            <a:r>
              <a:rPr lang="ru-RU" dirty="0"/>
              <a:t> стала популярным блогером.</a:t>
            </a:r>
            <a:endParaRPr dirty="0"/>
          </a:p>
        </p:txBody>
      </p:sp>
      <p:sp>
        <p:nvSpPr>
          <p:cNvPr id="333" name="Google Shape;333;p49"/>
          <p:cNvSpPr txBox="1">
            <a:spLocks noGrp="1"/>
          </p:cNvSpPr>
          <p:nvPr>
            <p:ph type="title" idx="4"/>
          </p:nvPr>
        </p:nvSpPr>
        <p:spPr>
          <a:xfrm>
            <a:off x="851487" y="2362682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uFill>
                  <a:noFill/>
                </a:uFill>
              </a:rPr>
              <a:t>Утвердительное предложение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34" name="Google Shape;334;p49"/>
          <p:cNvSpPr txBox="1">
            <a:spLocks noGrp="1"/>
          </p:cNvSpPr>
          <p:nvPr>
            <p:ph type="subTitle" idx="5"/>
          </p:nvPr>
        </p:nvSpPr>
        <p:spPr>
          <a:xfrm>
            <a:off x="-223914" y="294280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Have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Has </a:t>
            </a:r>
            <a:endParaRPr sz="2400" b="1" dirty="0"/>
          </a:p>
        </p:txBody>
      </p:sp>
      <p:sp>
        <p:nvSpPr>
          <p:cNvPr id="335" name="Google Shape;335;p49"/>
          <p:cNvSpPr txBox="1">
            <a:spLocks noGrp="1"/>
          </p:cNvSpPr>
          <p:nvPr>
            <p:ph type="title" idx="6"/>
          </p:nvPr>
        </p:nvSpPr>
        <p:spPr>
          <a:xfrm>
            <a:off x="4489967" y="749629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uFill>
                  <a:noFill/>
                </a:uFill>
              </a:rPr>
              <a:t>EXAMPLES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37" name="Google Shape;337;p49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8782544" flipH="1">
            <a:off x="2490549" y="1039473"/>
            <a:ext cx="1124399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910CA5-3938-49FA-8300-8265EEB38797}"/>
              </a:ext>
            </a:extLst>
          </p:cNvPr>
          <p:cNvSpPr txBox="1"/>
          <p:nvPr/>
        </p:nvSpPr>
        <p:spPr>
          <a:xfrm>
            <a:off x="1780280" y="3134002"/>
            <a:ext cx="577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  <a:endParaRPr lang="ru-RU" sz="2800" dirty="0"/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117A5299-F7D5-4E5D-9CF5-DB2DE80D5255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5019638" y="3011307"/>
            <a:ext cx="3418968" cy="1421018"/>
          </a:xfrm>
        </p:spPr>
        <p:txBody>
          <a:bodyPr/>
          <a:lstStyle/>
          <a:p>
            <a:pPr algn="just"/>
            <a:r>
              <a:rPr lang="ru-RU" dirty="0"/>
              <a:t>I </a:t>
            </a:r>
            <a:r>
              <a:rPr lang="ru-RU" b="1" dirty="0" err="1"/>
              <a:t>have</a:t>
            </a:r>
            <a:r>
              <a:rPr lang="ru-RU" b="1" dirty="0"/>
              <a:t> </a:t>
            </a:r>
            <a:r>
              <a:rPr lang="ru-RU" b="1" dirty="0" err="1"/>
              <a:t>finished</a:t>
            </a:r>
            <a:r>
              <a:rPr lang="ru-RU" b="1" dirty="0"/>
              <a:t> </a:t>
            </a:r>
            <a:r>
              <a:rPr lang="ru-RU" dirty="0" err="1"/>
              <a:t>my</a:t>
            </a:r>
            <a:r>
              <a:rPr lang="ru-RU" dirty="0"/>
              <a:t> </a:t>
            </a:r>
            <a:r>
              <a:rPr lang="ru-RU" dirty="0" err="1"/>
              <a:t>homework</a:t>
            </a:r>
            <a:r>
              <a:rPr lang="ru-RU" dirty="0"/>
              <a:t>. — </a:t>
            </a:r>
          </a:p>
          <a:p>
            <a:pPr algn="just"/>
            <a:r>
              <a:rPr lang="ru-RU" dirty="0"/>
              <a:t>Я закончила домашнюю работу.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50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399633" y="869220"/>
            <a:ext cx="2404255" cy="1523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50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50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699" y="177154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50"/>
          <p:cNvSpPr txBox="1">
            <a:spLocks noGrp="1"/>
          </p:cNvSpPr>
          <p:nvPr>
            <p:ph type="subTitle" idx="1"/>
          </p:nvPr>
        </p:nvSpPr>
        <p:spPr>
          <a:xfrm>
            <a:off x="1966893" y="2500604"/>
            <a:ext cx="5060924" cy="1978090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0" lvl="0" indent="0"/>
            <a:r>
              <a:rPr lang="ru-RU" b="1" dirty="0" err="1"/>
              <a:t>already</a:t>
            </a:r>
            <a:r>
              <a:rPr lang="ru-RU" dirty="0"/>
              <a:t> — уже;</a:t>
            </a:r>
            <a:endParaRPr lang="en-US" dirty="0"/>
          </a:p>
          <a:p>
            <a:pPr marL="0" lvl="0" indent="0"/>
            <a:r>
              <a:rPr lang="ru-RU" b="1" dirty="0" err="1"/>
              <a:t>yet</a:t>
            </a:r>
            <a:r>
              <a:rPr lang="ru-RU" dirty="0"/>
              <a:t> — пока еще;</a:t>
            </a:r>
            <a:endParaRPr lang="en-US" dirty="0"/>
          </a:p>
          <a:p>
            <a:pPr marL="0" lvl="0" indent="0"/>
            <a:r>
              <a:rPr lang="ru-RU" b="1" dirty="0" err="1"/>
              <a:t>never</a:t>
            </a:r>
            <a:r>
              <a:rPr lang="ru-RU" dirty="0"/>
              <a:t> — никогда;</a:t>
            </a:r>
            <a:endParaRPr lang="en-US" dirty="0"/>
          </a:p>
          <a:p>
            <a:pPr marL="0" lvl="0" indent="0"/>
            <a:r>
              <a:rPr lang="ru-RU" b="1" dirty="0" err="1"/>
              <a:t>often</a:t>
            </a:r>
            <a:r>
              <a:rPr lang="ru-RU" dirty="0"/>
              <a:t> — часто;</a:t>
            </a:r>
            <a:endParaRPr lang="en-US" dirty="0"/>
          </a:p>
          <a:p>
            <a:pPr marL="0" lvl="0" indent="0"/>
            <a:r>
              <a:rPr lang="ru-RU" b="1" dirty="0" err="1"/>
              <a:t>ever</a:t>
            </a:r>
            <a:r>
              <a:rPr lang="ru-RU" dirty="0"/>
              <a:t> — когда-либо;</a:t>
            </a:r>
            <a:endParaRPr lang="en-US" dirty="0"/>
          </a:p>
          <a:p>
            <a:pPr marL="0" lvl="0" indent="0"/>
            <a:r>
              <a:rPr lang="ru-RU" b="1" dirty="0" err="1"/>
              <a:t>before</a:t>
            </a:r>
            <a:r>
              <a:rPr lang="ru-RU" dirty="0"/>
              <a:t> — раньше;</a:t>
            </a:r>
            <a:endParaRPr lang="en-US" dirty="0"/>
          </a:p>
          <a:p>
            <a:pPr marL="0" lvl="0" indent="0"/>
            <a:endParaRPr lang="en-US" dirty="0"/>
          </a:p>
          <a:p>
            <a:pPr marL="0" lvl="0" indent="0"/>
            <a:endParaRPr lang="en-US" dirty="0"/>
          </a:p>
          <a:p>
            <a:pPr marL="0" lvl="0" indent="0" algn="just"/>
            <a:r>
              <a:rPr lang="ru-RU" b="1" dirty="0" err="1"/>
              <a:t>lately</a:t>
            </a:r>
            <a:r>
              <a:rPr lang="ru-RU" dirty="0"/>
              <a:t> — в последнее время;</a:t>
            </a:r>
            <a:endParaRPr lang="en-US" dirty="0"/>
          </a:p>
          <a:p>
            <a:pPr marL="0" lvl="0" indent="0"/>
            <a:r>
              <a:rPr lang="ru-RU" b="1" dirty="0" err="1"/>
              <a:t>just</a:t>
            </a:r>
            <a:r>
              <a:rPr lang="ru-RU" dirty="0"/>
              <a:t> — только что;</a:t>
            </a:r>
            <a:endParaRPr lang="en-US" dirty="0"/>
          </a:p>
          <a:p>
            <a:pPr marL="0" lvl="0" indent="0"/>
            <a:r>
              <a:rPr lang="ru-RU" b="1" dirty="0" err="1"/>
              <a:t>since</a:t>
            </a:r>
            <a:r>
              <a:rPr lang="ru-RU" dirty="0"/>
              <a:t> — с какого-то времени;</a:t>
            </a:r>
            <a:endParaRPr lang="en-US" dirty="0"/>
          </a:p>
          <a:p>
            <a:pPr marL="0" lvl="0" indent="0"/>
            <a:r>
              <a:rPr lang="ru-RU" b="1" dirty="0" err="1"/>
              <a:t>recently</a:t>
            </a:r>
            <a:r>
              <a:rPr lang="ru-RU" dirty="0"/>
              <a:t> — недавно и т. д. </a:t>
            </a:r>
            <a:endParaRPr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CD051F7-6C46-499A-9682-9A4CAD094A9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324366" y="1043550"/>
            <a:ext cx="2495250" cy="1055749"/>
          </a:xfrm>
        </p:spPr>
        <p:txBody>
          <a:bodyPr/>
          <a:lstStyle/>
          <a:p>
            <a:r>
              <a:rPr lang="en-US" dirty="0"/>
              <a:t>markers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1157666" y="159029"/>
            <a:ext cx="1796100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9C516C-D1E7-47A6-877C-363898C76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012" y="876525"/>
            <a:ext cx="4030055" cy="3654885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0BA8DAEA-A1FE-4FCF-8276-00AA57E1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843762">
            <a:off x="1348322" y="1133248"/>
            <a:ext cx="1698735" cy="1402226"/>
          </a:xfrm>
        </p:spPr>
        <p:txBody>
          <a:bodyPr/>
          <a:lstStyle/>
          <a:p>
            <a:pPr algn="just"/>
            <a:r>
              <a:rPr lang="en-US" sz="2000" dirty="0">
                <a:solidFill>
                  <a:schemeClr val="accent2"/>
                </a:solidFill>
                <a:latin typeface="Concert One"/>
                <a:sym typeface="Concert One"/>
              </a:rPr>
              <a:t>MAKE UP SENTENCES</a:t>
            </a:r>
            <a:endParaRPr lang="ru-RU" sz="2000" dirty="0">
              <a:solidFill>
                <a:schemeClr val="accent2"/>
              </a:solidFill>
              <a:sym typeface="Concert O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9768" y="3434387"/>
            <a:ext cx="822120" cy="8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4"/>
          <p:cNvSpPr/>
          <p:nvPr/>
        </p:nvSpPr>
        <p:spPr>
          <a:xfrm>
            <a:off x="7994125" y="157325"/>
            <a:ext cx="942000" cy="942000"/>
          </a:xfrm>
          <a:prstGeom prst="star12">
            <a:avLst>
              <a:gd name="adj" fmla="val 37500"/>
            </a:avLst>
          </a:prstGeom>
          <a:solidFill>
            <a:srgbClr val="00FF00"/>
          </a:solidFill>
          <a:ln w="9525" cap="flat" cmpd="sng">
            <a:solidFill>
              <a:srgbClr val="7623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XL</a:t>
            </a:r>
            <a:endParaRPr b="1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B4C953-CBCB-4455-ACE1-003238870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36" y="1020379"/>
            <a:ext cx="4100664" cy="31863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C4A407-ACC5-46BE-826D-28B743630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180" y="1417658"/>
            <a:ext cx="4071879" cy="1634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9"/>
          <p:cNvSpPr txBox="1">
            <a:spLocks noGrp="1"/>
          </p:cNvSpPr>
          <p:nvPr>
            <p:ph type="title" idx="8"/>
          </p:nvPr>
        </p:nvSpPr>
        <p:spPr>
          <a:xfrm>
            <a:off x="992077" y="665329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 PERFECT FORMS: </a:t>
            </a:r>
            <a:endParaRPr dirty="0"/>
          </a:p>
        </p:txBody>
      </p:sp>
      <p:sp>
        <p:nvSpPr>
          <p:cNvPr id="327" name="Google Shape;327;p49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49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49"/>
          <p:cNvSpPr txBox="1">
            <a:spLocks noGrp="1"/>
          </p:cNvSpPr>
          <p:nvPr>
            <p:ph type="title" idx="2"/>
          </p:nvPr>
        </p:nvSpPr>
        <p:spPr>
          <a:xfrm>
            <a:off x="2167268" y="3373324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tx1"/>
                </a:solidFill>
                <a:uFill>
                  <a:noFill/>
                </a:uFill>
              </a:rPr>
              <a:t>V</a:t>
            </a:r>
            <a:r>
              <a:rPr lang="ru-RU" sz="5400" dirty="0">
                <a:solidFill>
                  <a:schemeClr val="tx1"/>
                </a:solidFill>
                <a:uFill>
                  <a:noFill/>
                </a:uFill>
              </a:rPr>
              <a:t>з</a:t>
            </a:r>
            <a:endParaRPr sz="5400" dirty="0">
              <a:solidFill>
                <a:schemeClr val="tx1"/>
              </a:solidFill>
            </a:endParaRPr>
          </a:p>
        </p:txBody>
      </p:sp>
      <p:sp>
        <p:nvSpPr>
          <p:cNvPr id="332" name="Google Shape;332;p49"/>
          <p:cNvSpPr txBox="1">
            <a:spLocks noGrp="1"/>
          </p:cNvSpPr>
          <p:nvPr>
            <p:ph type="subTitle" idx="3"/>
          </p:nvPr>
        </p:nvSpPr>
        <p:spPr>
          <a:xfrm>
            <a:off x="5085068" y="1294488"/>
            <a:ext cx="3385087" cy="9503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n-US" dirty="0"/>
              <a:t>You </a:t>
            </a:r>
            <a:r>
              <a:rPr lang="en-US" b="1" dirty="0"/>
              <a:t>have </a:t>
            </a:r>
            <a:r>
              <a:rPr lang="en-US" b="1" i="1" dirty="0"/>
              <a:t>not</a:t>
            </a:r>
            <a:r>
              <a:rPr lang="en-US" b="1" dirty="0"/>
              <a:t> eaten </a:t>
            </a:r>
            <a:r>
              <a:rPr lang="en-US" dirty="0"/>
              <a:t>breakfast yet. — </a:t>
            </a:r>
            <a:r>
              <a:rPr lang="ru-RU" dirty="0"/>
              <a:t>Ты еще не ел завтрак.</a:t>
            </a:r>
            <a:endParaRPr lang="en-US" dirty="0"/>
          </a:p>
          <a:p>
            <a:pPr marL="0" lvl="0" indent="0" algn="just">
              <a:buClr>
                <a:schemeClr val="dk1"/>
              </a:buClr>
              <a:buSzPts val="1100"/>
            </a:pPr>
            <a:endParaRPr lang="en-US" dirty="0"/>
          </a:p>
          <a:p>
            <a:pPr marL="0" lvl="0" indent="0" algn="just">
              <a:buClr>
                <a:schemeClr val="dk1"/>
              </a:buClr>
              <a:buSzPts val="1100"/>
            </a:pPr>
            <a:r>
              <a:rPr lang="en-US" dirty="0"/>
              <a:t>It </a:t>
            </a:r>
            <a:r>
              <a:rPr lang="en-US" b="1" dirty="0"/>
              <a:t>has</a:t>
            </a:r>
            <a:r>
              <a:rPr lang="en-US" b="1" i="1" dirty="0"/>
              <a:t>n’t</a:t>
            </a:r>
            <a:r>
              <a:rPr lang="en-US" b="1" dirty="0"/>
              <a:t> been cleaned</a:t>
            </a:r>
            <a:r>
              <a:rPr lang="en-US" dirty="0"/>
              <a:t>. — </a:t>
            </a:r>
            <a:r>
              <a:rPr lang="ru-RU" dirty="0"/>
              <a:t>Он еще не убран</a:t>
            </a:r>
            <a:endParaRPr lang="en-US" dirty="0"/>
          </a:p>
          <a:p>
            <a:pPr marL="0" lvl="0" indent="0" algn="just">
              <a:buClr>
                <a:schemeClr val="dk1"/>
              </a:buClr>
              <a:buSzPts val="1100"/>
            </a:pPr>
            <a:endParaRPr lang="en-US" dirty="0"/>
          </a:p>
          <a:p>
            <a:pPr marL="0" lvl="0" indent="0" algn="just">
              <a:buClr>
                <a:schemeClr val="dk1"/>
              </a:buClr>
              <a:buSzPts val="1100"/>
            </a:pPr>
            <a:endParaRPr dirty="0"/>
          </a:p>
        </p:txBody>
      </p:sp>
      <p:sp>
        <p:nvSpPr>
          <p:cNvPr id="333" name="Google Shape;333;p49"/>
          <p:cNvSpPr txBox="1">
            <a:spLocks noGrp="1"/>
          </p:cNvSpPr>
          <p:nvPr>
            <p:ph type="title" idx="4"/>
          </p:nvPr>
        </p:nvSpPr>
        <p:spPr>
          <a:xfrm>
            <a:off x="851487" y="2362682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uFill>
                  <a:noFill/>
                </a:uFill>
              </a:rPr>
              <a:t>Отрицательное  предложение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34" name="Google Shape;334;p49"/>
          <p:cNvSpPr txBox="1">
            <a:spLocks noGrp="1"/>
          </p:cNvSpPr>
          <p:nvPr>
            <p:ph type="subTitle" idx="5"/>
          </p:nvPr>
        </p:nvSpPr>
        <p:spPr>
          <a:xfrm>
            <a:off x="-212718" y="2940522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Have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Has </a:t>
            </a:r>
            <a:endParaRPr sz="2400" b="1" dirty="0"/>
          </a:p>
        </p:txBody>
      </p:sp>
      <p:sp>
        <p:nvSpPr>
          <p:cNvPr id="335" name="Google Shape;335;p49"/>
          <p:cNvSpPr txBox="1">
            <a:spLocks noGrp="1"/>
          </p:cNvSpPr>
          <p:nvPr>
            <p:ph type="title" idx="6"/>
          </p:nvPr>
        </p:nvSpPr>
        <p:spPr>
          <a:xfrm>
            <a:off x="4489967" y="749629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uFill>
                  <a:noFill/>
                </a:uFill>
              </a:rPr>
              <a:t>EXAMPLES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37" name="Google Shape;337;p49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8782544" flipH="1">
            <a:off x="2490549" y="1039473"/>
            <a:ext cx="1124399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910CA5-3938-49FA-8300-8265EEB38797}"/>
              </a:ext>
            </a:extLst>
          </p:cNvPr>
          <p:cNvSpPr txBox="1"/>
          <p:nvPr/>
        </p:nvSpPr>
        <p:spPr>
          <a:xfrm>
            <a:off x="1780280" y="3134002"/>
            <a:ext cx="577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  <a:endParaRPr lang="ru-RU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CBBDDD-32FB-4B61-A92C-81F821A6CE4A}"/>
              </a:ext>
            </a:extLst>
          </p:cNvPr>
          <p:cNvSpPr txBox="1"/>
          <p:nvPr/>
        </p:nvSpPr>
        <p:spPr>
          <a:xfrm>
            <a:off x="2759631" y="3134002"/>
            <a:ext cx="577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  <a:endParaRPr lang="ru-RU" sz="2800" dirty="0"/>
          </a:p>
        </p:txBody>
      </p:sp>
      <p:sp>
        <p:nvSpPr>
          <p:cNvPr id="14" name="Google Shape;334;p49">
            <a:extLst>
              <a:ext uri="{FF2B5EF4-FFF2-40B4-BE49-F238E27FC236}">
                <a16:creationId xmlns:a16="http://schemas.microsoft.com/office/drawing/2014/main" id="{E42BE2BF-28E6-4778-B2FA-7652F5EEDC0D}"/>
              </a:ext>
            </a:extLst>
          </p:cNvPr>
          <p:cNvSpPr txBox="1">
            <a:spLocks/>
          </p:cNvSpPr>
          <p:nvPr/>
        </p:nvSpPr>
        <p:spPr>
          <a:xfrm>
            <a:off x="1006399" y="3090404"/>
            <a:ext cx="28740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/>
            <a:r>
              <a:rPr lang="en-US" sz="2400" b="1" dirty="0"/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408892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1157666" y="159029"/>
            <a:ext cx="1796100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0BA8DAEA-A1FE-4FCF-8276-00AA57E1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843762">
            <a:off x="1348322" y="1133248"/>
            <a:ext cx="1698735" cy="1402226"/>
          </a:xfrm>
        </p:spPr>
        <p:txBody>
          <a:bodyPr/>
          <a:lstStyle/>
          <a:p>
            <a:pPr algn="just"/>
            <a:r>
              <a:rPr lang="en-US" sz="2000" dirty="0">
                <a:solidFill>
                  <a:schemeClr val="accent2"/>
                </a:solidFill>
                <a:latin typeface="Concert One"/>
                <a:sym typeface="Concert One"/>
              </a:rPr>
              <a:t>MAKE UP NEGATIVE SENTENCES</a:t>
            </a:r>
            <a:endParaRPr lang="ru-RU" sz="2000" dirty="0">
              <a:solidFill>
                <a:schemeClr val="accent2"/>
              </a:solidFill>
              <a:sym typeface="Concert One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C6C35-E1C2-4FD1-A7A8-74A20669B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580" y="1343607"/>
            <a:ext cx="4691686" cy="316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62187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8632"/>
      </a:lt1>
      <a:dk2>
        <a:srgbClr val="595959"/>
      </a:dk2>
      <a:lt2>
        <a:srgbClr val="AF8CD6"/>
      </a:lt2>
      <a:accent1>
        <a:srgbClr val="F18632"/>
      </a:accent1>
      <a:accent2>
        <a:srgbClr val="41B45D"/>
      </a:accent2>
      <a:accent3>
        <a:srgbClr val="F18632"/>
      </a:accent3>
      <a:accent4>
        <a:srgbClr val="77DF70"/>
      </a:accent4>
      <a:accent5>
        <a:srgbClr val="84649E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Экран (16:9)</PresentationFormat>
  <Paragraphs>60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Roboto Mono</vt:lpstr>
      <vt:lpstr>Anonymous Pro</vt:lpstr>
      <vt:lpstr>Roboto Mono Medium</vt:lpstr>
      <vt:lpstr>Arial</vt:lpstr>
      <vt:lpstr>Muli</vt:lpstr>
      <vt:lpstr>Concert One</vt:lpstr>
      <vt:lpstr>Coming Soon</vt:lpstr>
      <vt:lpstr>Notebook Lesson by Slidesgo</vt:lpstr>
      <vt:lpstr>PRESRNT  PERFECT</vt:lpstr>
      <vt:lpstr>WHAT IS PRESENT PERFECT?</vt:lpstr>
      <vt:lpstr>Read the example and try to guess how to form present perfect</vt:lpstr>
      <vt:lpstr>PRESENT PERFECT FORMS: </vt:lpstr>
      <vt:lpstr>markers</vt:lpstr>
      <vt:lpstr>MAKE UP SENTENCES</vt:lpstr>
      <vt:lpstr>Презентация PowerPoint</vt:lpstr>
      <vt:lpstr>PRESENT PERFECT FORMS: </vt:lpstr>
      <vt:lpstr>MAKE UP NEGATIVE SENTENCES</vt:lpstr>
      <vt:lpstr>MAKE UP NEGATIVE SENTENCES</vt:lpstr>
      <vt:lpstr>PRESENT PERFECT FORMS: </vt:lpstr>
      <vt:lpstr>Ask question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PRESRNT  PERFECT</dc:title>
  <dc:creator>Mi</dc:creator>
  <cp:lastModifiedBy>Mi</cp:lastModifiedBy>
  <cp:revision>1</cp:revision>
  <dcterms:modified xsi:type="dcterms:W3CDTF">2023-10-15T14:14:52Z</dcterms:modified>
</cp:coreProperties>
</file>